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48" r:id="rId4"/>
  </p:sldMasterIdLst>
  <p:notesMasterIdLst>
    <p:notesMasterId r:id="rId25"/>
  </p:notesMasterIdLst>
  <p:sldIdLst>
    <p:sldId id="590" r:id="rId5"/>
    <p:sldId id="592" r:id="rId6"/>
    <p:sldId id="593" r:id="rId7"/>
    <p:sldId id="594" r:id="rId8"/>
    <p:sldId id="595" r:id="rId9"/>
    <p:sldId id="598" r:id="rId10"/>
    <p:sldId id="599" r:id="rId11"/>
    <p:sldId id="600" r:id="rId12"/>
    <p:sldId id="601" r:id="rId13"/>
    <p:sldId id="602" r:id="rId14"/>
    <p:sldId id="603" r:id="rId15"/>
    <p:sldId id="314" r:id="rId16"/>
    <p:sldId id="604" r:id="rId17"/>
    <p:sldId id="317" r:id="rId18"/>
    <p:sldId id="605" r:id="rId19"/>
    <p:sldId id="606" r:id="rId20"/>
    <p:sldId id="607" r:id="rId21"/>
    <p:sldId id="608" r:id="rId22"/>
    <p:sldId id="609" r:id="rId23"/>
    <p:sldId id="61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FF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2C634-715A-4256-96B8-71A9F44DE356}" v="27" dt="2019-07-28T19:05:07.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89" autoAdjust="0"/>
  </p:normalViewPr>
  <p:slideViewPr>
    <p:cSldViewPr>
      <p:cViewPr>
        <p:scale>
          <a:sx n="81" d="100"/>
          <a:sy n="81" d="100"/>
        </p:scale>
        <p:origin x="783" y="111"/>
      </p:cViewPr>
      <p:guideLst>
        <p:guide orient="horz" pos="2160"/>
        <p:guide pos="2880"/>
      </p:guideLst>
    </p:cSldViewPr>
  </p:slideViewPr>
  <p:outlineViewPr>
    <p:cViewPr>
      <p:scale>
        <a:sx n="33" d="100"/>
        <a:sy n="33" d="100"/>
      </p:scale>
      <p:origin x="0" y="13438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Rososhek" userId="4731b027-889f-4d20-918f-bf500f87970a" providerId="ADAL" clId="{0542C634-715A-4256-96B8-71A9F44DE356}"/>
    <pc:docChg chg="custSel modSld">
      <pc:chgData name="Alexander Rososhek" userId="4731b027-889f-4d20-918f-bf500f87970a" providerId="ADAL" clId="{0542C634-715A-4256-96B8-71A9F44DE356}" dt="2019-07-28T19:05:07.313" v="176" actId="20577"/>
      <pc:docMkLst>
        <pc:docMk/>
      </pc:docMkLst>
      <pc:sldChg chg="modSp">
        <pc:chgData name="Alexander Rososhek" userId="4731b027-889f-4d20-918f-bf500f87970a" providerId="ADAL" clId="{0542C634-715A-4256-96B8-71A9F44DE356}" dt="2019-07-28T18:56:45.484" v="148" actId="1037"/>
        <pc:sldMkLst>
          <pc:docMk/>
          <pc:sldMk cId="1117904628" sldId="595"/>
        </pc:sldMkLst>
        <pc:spChg chg="mod">
          <ac:chgData name="Alexander Rososhek" userId="4731b027-889f-4d20-918f-bf500f87970a" providerId="ADAL" clId="{0542C634-715A-4256-96B8-71A9F44DE356}" dt="2019-07-28T18:56:45.484" v="148" actId="1037"/>
          <ac:spMkLst>
            <pc:docMk/>
            <pc:sldMk cId="1117904628" sldId="595"/>
            <ac:spMk id="138" creationId="{00000000-0000-0000-0000-000000000000}"/>
          </ac:spMkLst>
        </pc:spChg>
      </pc:sldChg>
      <pc:sldChg chg="delSp delAnim">
        <pc:chgData name="Alexander Rososhek" userId="4731b027-889f-4d20-918f-bf500f87970a" providerId="ADAL" clId="{0542C634-715A-4256-96B8-71A9F44DE356}" dt="2019-07-28T19:01:22.566" v="149" actId="478"/>
        <pc:sldMkLst>
          <pc:docMk/>
          <pc:sldMk cId="1021870782" sldId="599"/>
        </pc:sldMkLst>
        <pc:spChg chg="del">
          <ac:chgData name="Alexander Rososhek" userId="4731b027-889f-4d20-918f-bf500f87970a" providerId="ADAL" clId="{0542C634-715A-4256-96B8-71A9F44DE356}" dt="2019-07-28T19:01:22.566" v="149" actId="478"/>
          <ac:spMkLst>
            <pc:docMk/>
            <pc:sldMk cId="1021870782" sldId="599"/>
            <ac:spMk id="109575" creationId="{00000000-0000-0000-0000-000000000000}"/>
          </ac:spMkLst>
        </pc:spChg>
      </pc:sldChg>
      <pc:sldChg chg="modSp modAnim">
        <pc:chgData name="Alexander Rososhek" userId="4731b027-889f-4d20-918f-bf500f87970a" providerId="ADAL" clId="{0542C634-715A-4256-96B8-71A9F44DE356}" dt="2019-07-28T19:05:07.313" v="176" actId="20577"/>
        <pc:sldMkLst>
          <pc:docMk/>
          <pc:sldMk cId="1559785138" sldId="600"/>
        </pc:sldMkLst>
        <pc:spChg chg="mod">
          <ac:chgData name="Alexander Rososhek" userId="4731b027-889f-4d20-918f-bf500f87970a" providerId="ADAL" clId="{0542C634-715A-4256-96B8-71A9F44DE356}" dt="2019-07-28T19:04:46.760" v="162"/>
          <ac:spMkLst>
            <pc:docMk/>
            <pc:sldMk cId="1559785138" sldId="600"/>
            <ac:spMk id="110595" creationId="{00000000-0000-0000-0000-000000000000}"/>
          </ac:spMkLst>
        </pc:spChg>
        <pc:spChg chg="mod">
          <ac:chgData name="Alexander Rososhek" userId="4731b027-889f-4d20-918f-bf500f87970a" providerId="ADAL" clId="{0542C634-715A-4256-96B8-71A9F44DE356}" dt="2019-07-28T19:05:07.313" v="176" actId="20577"/>
          <ac:spMkLst>
            <pc:docMk/>
            <pc:sldMk cId="1559785138" sldId="600"/>
            <ac:spMk id="1105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C5F626-855B-4EA7-83E3-D5C95A9127AE}" type="datetimeFigureOut">
              <a:rPr lang="en-US" smtClean="0"/>
              <a:pPr/>
              <a:t>7/29/2019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17C4C3-F9FE-4610-B4DB-1C84C0E9D9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83835-E052-46DA-9262-1EAB90A7D16E}" type="slidenum">
              <a:rPr lang="tr-TR"/>
              <a:pPr/>
              <a:t>3</a:t>
            </a:fld>
            <a:endParaRPr lang="tr-TR"/>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178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17C4C3-F9FE-4610-B4DB-1C84C0E9D9A8}" type="slidenum">
              <a:rPr lang="en-US" smtClean="0"/>
              <a:pPr/>
              <a:t>5</a:t>
            </a:fld>
            <a:endParaRPr lang="en-US"/>
          </a:p>
        </p:txBody>
      </p:sp>
    </p:spTree>
    <p:extLst>
      <p:ext uri="{BB962C8B-B14F-4D97-AF65-F5344CB8AC3E}">
        <p14:creationId xmlns:p14="http://schemas.microsoft.com/office/powerpoint/2010/main" val="384819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99AB30-BE6F-42B8-82C8-1DF13BEAE22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9AB30-BE6F-42B8-82C8-1DF13BEAE22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9AB30-BE6F-42B8-82C8-1DF13BEAE22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tr-T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tr-T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B8A9F99-2859-4D40-8C21-CD95A9EDE84D}" type="slidenum">
              <a:rPr lang="tr-T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tr-TR"/>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tr-TR"/>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E625BADF-2286-4E04-9421-FD6DD494455B}" type="slidenum">
              <a:rPr lang="tr-TR"/>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tr-T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tr-T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273AA35-4CB2-4934-818A-1652194B4A9A}" type="slidenum">
              <a:rPr lang="tr-TR"/>
              <a:pPr/>
              <a:t>‹#›</a:t>
            </a:fld>
            <a:endParaRPr lang="tr-TR"/>
          </a:p>
        </p:txBody>
      </p:sp>
    </p:spTree>
    <p:extLst>
      <p:ext uri="{BB962C8B-B14F-4D97-AF65-F5344CB8AC3E}">
        <p14:creationId xmlns:p14="http://schemas.microsoft.com/office/powerpoint/2010/main" val="183855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9AB30-BE6F-42B8-82C8-1DF13BEAE22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9AB30-BE6F-42B8-82C8-1DF13BEAE22E}" type="datetimeFigureOut">
              <a:rPr lang="en-US" smtClean="0"/>
              <a:pPr/>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99AB30-BE6F-42B8-82C8-1DF13BEAE22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99AB30-BE6F-42B8-82C8-1DF13BEAE22E}" type="datetimeFigureOut">
              <a:rPr lang="en-US" smtClean="0"/>
              <a:pPr/>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99AB30-BE6F-42B8-82C8-1DF13BEAE22E}" type="datetimeFigureOut">
              <a:rPr lang="en-US" smtClean="0"/>
              <a:pPr/>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9AB30-BE6F-42B8-82C8-1DF13BEAE22E}" type="datetimeFigureOut">
              <a:rPr lang="en-US" smtClean="0"/>
              <a:pPr/>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99AB30-BE6F-42B8-82C8-1DF13BEAE22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99AB30-BE6F-42B8-82C8-1DF13BEAE22E}" type="datetimeFigureOut">
              <a:rPr lang="en-US" smtClean="0"/>
              <a:pPr/>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49AFA-1E4F-4FF0-8069-8290C14A9B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9AB30-BE6F-42B8-82C8-1DF13BEAE22E}" type="datetimeFigureOut">
              <a:rPr lang="en-US" smtClean="0"/>
              <a:pPr/>
              <a:t>7/29/2019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49AFA-1E4F-4FF0-8069-8290C14A9B5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alaskanessences.com/gembig/Pyrite.jpg" TargetMode="Externa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weblog.burningbird.net/fires/001936.htm" TargetMode="External"/><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6A4A5CB-9B8B-4E69-9BFA-59B4A2185AE9}"/>
              </a:ext>
            </a:extLst>
          </p:cNvPr>
          <p:cNvSpPr txBox="1">
            <a:spLocks noChangeArrowheads="1"/>
          </p:cNvSpPr>
          <p:nvPr/>
        </p:nvSpPr>
        <p:spPr>
          <a:xfrm>
            <a:off x="539552" y="1988840"/>
            <a:ext cx="8064896" cy="1571636"/>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dirty="0">
                <a:latin typeface="Times New Roman" panose="02020603050405020304" pitchFamily="18" charset="0"/>
                <a:cs typeface="Times New Roman" panose="02020603050405020304" pitchFamily="18" charset="0"/>
              </a:rPr>
              <a:t>Selected topics in solid state physics</a:t>
            </a:r>
          </a:p>
        </p:txBody>
      </p:sp>
      <p:sp>
        <p:nvSpPr>
          <p:cNvPr id="2" name="TextBox 1"/>
          <p:cNvSpPr txBox="1"/>
          <p:nvPr/>
        </p:nvSpPr>
        <p:spPr>
          <a:xfrm>
            <a:off x="539552" y="5517232"/>
            <a:ext cx="426052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Preparatory material for the 4mh laboratory</a:t>
            </a:r>
          </a:p>
        </p:txBody>
      </p:sp>
      <p:sp>
        <p:nvSpPr>
          <p:cNvPr id="3" name="TextBox 2">
            <a:extLst>
              <a:ext uri="{FF2B5EF4-FFF2-40B4-BE49-F238E27FC236}">
                <a16:creationId xmlns:a16="http://schemas.microsoft.com/office/drawing/2014/main" id="{2BA698FF-E5C9-44BB-942A-7F6FA1689CA3}"/>
              </a:ext>
            </a:extLst>
          </p:cNvPr>
          <p:cNvSpPr txBox="1"/>
          <p:nvPr/>
        </p:nvSpPr>
        <p:spPr>
          <a:xfrm>
            <a:off x="3365866" y="4005064"/>
            <a:ext cx="241226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Rososhek Alexander</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74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19"/>
          <p:cNvSpPr txBox="1">
            <a:spLocks noChangeArrowheads="1"/>
          </p:cNvSpPr>
          <p:nvPr/>
        </p:nvSpPr>
        <p:spPr bwMode="auto">
          <a:xfrm>
            <a:off x="4624388" y="2152650"/>
            <a:ext cx="184150" cy="457200"/>
          </a:xfrm>
          <a:prstGeom prst="rect">
            <a:avLst/>
          </a:prstGeom>
          <a:noFill/>
          <a:ln w="12700" cap="sq">
            <a:noFill/>
            <a:miter lim="800000"/>
            <a:headEnd type="none" w="sm" len="sm"/>
            <a:tailEnd type="none" w="sm" len="sm"/>
          </a:ln>
        </p:spPr>
        <p:txBody>
          <a:bodyPr wrap="none">
            <a:spAutoFit/>
          </a:bodyPr>
          <a:lstStyle/>
          <a:p>
            <a:endParaRPr lang="en-US"/>
          </a:p>
        </p:txBody>
      </p:sp>
      <p:sp>
        <p:nvSpPr>
          <p:cNvPr id="115735" name="Text Box 23"/>
          <p:cNvSpPr txBox="1">
            <a:spLocks noChangeArrowheads="1"/>
          </p:cNvSpPr>
          <p:nvPr/>
        </p:nvSpPr>
        <p:spPr bwMode="auto">
          <a:xfrm>
            <a:off x="6666454" y="822939"/>
            <a:ext cx="1898277" cy="923330"/>
          </a:xfrm>
          <a:prstGeom prst="rect">
            <a:avLst/>
          </a:prstGeom>
          <a:solidFill>
            <a:srgbClr val="DDDDDD"/>
          </a:solidFill>
          <a:ln w="12700" cap="sq">
            <a:noFill/>
            <a:miter lim="800000"/>
            <a:headEnd type="none" w="sm" len="sm"/>
            <a:tailEnd type="none" w="sm" len="sm"/>
          </a:ln>
        </p:spPr>
        <p:txBody>
          <a:bodyPr wrap="none">
            <a:spAutoFit/>
          </a:bodyPr>
          <a:lstStyle/>
          <a:p>
            <a:r>
              <a:rPr lang="tr-TR" i="1" dirty="0">
                <a:solidFill>
                  <a:schemeClr val="bg1"/>
                </a:solidFill>
                <a:latin typeface="Times New Roman" panose="02020603050405020304" pitchFamily="18" charset="0"/>
                <a:cs typeface="Times New Roman" panose="02020603050405020304" pitchFamily="18" charset="0"/>
              </a:rPr>
              <a:t>h </a:t>
            </a:r>
            <a:r>
              <a:rPr lang="tr-TR" dirty="0">
                <a:solidFill>
                  <a:schemeClr val="bg1"/>
                </a:solidFill>
                <a:latin typeface="Times New Roman" panose="02020603050405020304" pitchFamily="18" charset="0"/>
                <a:cs typeface="Times New Roman" panose="02020603050405020304" pitchFamily="18" charset="0"/>
              </a:rPr>
              <a:t>= 6.62 x 10</a:t>
            </a:r>
            <a:r>
              <a:rPr lang="tr-TR" baseline="30000" dirty="0">
                <a:solidFill>
                  <a:schemeClr val="bg1"/>
                </a:solidFill>
                <a:latin typeface="Times New Roman" panose="02020603050405020304" pitchFamily="18" charset="0"/>
                <a:cs typeface="Times New Roman" panose="02020603050405020304" pitchFamily="18" charset="0"/>
              </a:rPr>
              <a:t>-34 </a:t>
            </a:r>
            <a:r>
              <a:rPr lang="tr-TR" dirty="0">
                <a:solidFill>
                  <a:schemeClr val="bg1"/>
                </a:solidFill>
                <a:latin typeface="Times New Roman" panose="02020603050405020304" pitchFamily="18" charset="0"/>
                <a:cs typeface="Times New Roman" panose="02020603050405020304" pitchFamily="18" charset="0"/>
              </a:rPr>
              <a:t>J</a:t>
            </a:r>
            <a:r>
              <a:rPr lang="en-US" dirty="0">
                <a:solidFill>
                  <a:schemeClr val="bg1"/>
                </a:solidFill>
                <a:latin typeface="Times New Roman" panose="02020603050405020304" pitchFamily="18" charset="0"/>
                <a:cs typeface="Times New Roman" panose="02020603050405020304" pitchFamily="18" charset="0"/>
              </a:rPr>
              <a:t>/</a:t>
            </a:r>
            <a:r>
              <a:rPr lang="tr-TR" dirty="0">
                <a:solidFill>
                  <a:schemeClr val="bg1"/>
                </a:solidFill>
                <a:latin typeface="Times New Roman" panose="02020603050405020304" pitchFamily="18" charset="0"/>
                <a:cs typeface="Times New Roman" panose="02020603050405020304" pitchFamily="18" charset="0"/>
              </a:rPr>
              <a:t>s</a:t>
            </a:r>
          </a:p>
          <a:p>
            <a:r>
              <a:rPr lang="tr-TR" i="1" dirty="0">
                <a:solidFill>
                  <a:schemeClr val="bg1"/>
                </a:solidFill>
                <a:latin typeface="Times New Roman" panose="02020603050405020304" pitchFamily="18" charset="0"/>
                <a:cs typeface="Times New Roman" panose="02020603050405020304" pitchFamily="18" charset="0"/>
              </a:rPr>
              <a:t>c</a:t>
            </a:r>
            <a:r>
              <a:rPr lang="tr-TR" dirty="0">
                <a:solidFill>
                  <a:schemeClr val="bg1"/>
                </a:solidFill>
                <a:latin typeface="Times New Roman" panose="02020603050405020304" pitchFamily="18" charset="0"/>
                <a:cs typeface="Times New Roman" panose="02020603050405020304" pitchFamily="18" charset="0"/>
              </a:rPr>
              <a:t> = 3 x 10</a:t>
            </a:r>
            <a:r>
              <a:rPr lang="tr-TR" baseline="30000" dirty="0">
                <a:solidFill>
                  <a:schemeClr val="bg1"/>
                </a:solidFill>
                <a:latin typeface="Times New Roman" panose="02020603050405020304" pitchFamily="18" charset="0"/>
                <a:cs typeface="Times New Roman" panose="02020603050405020304" pitchFamily="18" charset="0"/>
              </a:rPr>
              <a:t>8 </a:t>
            </a:r>
            <a:r>
              <a:rPr lang="tr-TR" dirty="0">
                <a:solidFill>
                  <a:schemeClr val="bg1"/>
                </a:solidFill>
                <a:latin typeface="Times New Roman" panose="02020603050405020304" pitchFamily="18" charset="0"/>
                <a:cs typeface="Times New Roman" panose="02020603050405020304" pitchFamily="18" charset="0"/>
              </a:rPr>
              <a:t>m/s</a:t>
            </a:r>
          </a:p>
          <a:p>
            <a:r>
              <a:rPr lang="tr-TR" dirty="0">
                <a:solidFill>
                  <a:schemeClr val="bg1"/>
                </a:solidFill>
                <a:latin typeface="Times New Roman" panose="02020603050405020304" pitchFamily="18" charset="0"/>
                <a:cs typeface="Times New Roman" panose="02020603050405020304" pitchFamily="18" charset="0"/>
              </a:rPr>
              <a:t>1 eV=1.6x10</a:t>
            </a:r>
            <a:r>
              <a:rPr lang="tr-TR" baseline="30000" dirty="0">
                <a:solidFill>
                  <a:schemeClr val="bg1"/>
                </a:solidFill>
                <a:latin typeface="Times New Roman" panose="02020603050405020304" pitchFamily="18" charset="0"/>
                <a:cs typeface="Times New Roman" panose="02020603050405020304" pitchFamily="18" charset="0"/>
              </a:rPr>
              <a:t>-19</a:t>
            </a:r>
            <a:r>
              <a:rPr lang="tr-TR" dirty="0">
                <a:solidFill>
                  <a:schemeClr val="bg1"/>
                </a:solidFill>
                <a:latin typeface="Times New Roman" panose="02020603050405020304" pitchFamily="18" charset="0"/>
                <a:cs typeface="Times New Roman" panose="02020603050405020304" pitchFamily="18" charset="0"/>
              </a:rPr>
              <a:t> J</a:t>
            </a:r>
          </a:p>
        </p:txBody>
      </p:sp>
      <p:pic>
        <p:nvPicPr>
          <p:cNvPr id="115737" name="Object 25"/>
          <p:cNvPicPr>
            <a:picLocks noChangeAspect="1" noChangeArrowheads="1"/>
          </p:cNvPicPr>
          <p:nvPr/>
        </p:nvPicPr>
        <p:blipFill>
          <a:blip r:embed="rId2" cstate="print"/>
          <a:srcRect/>
          <a:stretch>
            <a:fillRect/>
          </a:stretch>
        </p:blipFill>
        <p:spPr bwMode="auto">
          <a:xfrm>
            <a:off x="596900" y="4005263"/>
            <a:ext cx="7948613" cy="831850"/>
          </a:xfrm>
          <a:prstGeom prst="rect">
            <a:avLst/>
          </a:prstGeom>
          <a:noFill/>
        </p:spPr>
      </p:pic>
      <p:sp>
        <p:nvSpPr>
          <p:cNvPr id="115739" name="Text Box 27"/>
          <p:cNvSpPr txBox="1">
            <a:spLocks noChangeArrowheads="1"/>
          </p:cNvSpPr>
          <p:nvPr/>
        </p:nvSpPr>
        <p:spPr bwMode="auto">
          <a:xfrm>
            <a:off x="522288" y="5562600"/>
            <a:ext cx="8621712" cy="885825"/>
          </a:xfrm>
          <a:prstGeom prst="rect">
            <a:avLst/>
          </a:prstGeom>
          <a:noFill/>
          <a:ln w="12700" cap="sq">
            <a:noFill/>
            <a:miter lim="800000"/>
            <a:headEnd type="none" w="sm" len="sm"/>
            <a:tailEnd type="none" w="sm" len="sm"/>
          </a:ln>
          <a:effectLst/>
        </p:spPr>
        <p:txBody>
          <a:bodyPr>
            <a:spAutoFit/>
          </a:bodyPr>
          <a:lstStyle/>
          <a:p>
            <a:pPr>
              <a:defRPr/>
            </a:pPr>
            <a:r>
              <a:rPr lang="tr-TR" sz="2600" i="1" dirty="0">
                <a:solidFill>
                  <a:srgbClr val="FF0000"/>
                </a:solidFill>
                <a:latin typeface="Times New Roman" panose="02020603050405020304" pitchFamily="18" charset="0"/>
                <a:cs typeface="Times New Roman" panose="02020603050405020304" pitchFamily="18" charset="0"/>
              </a:rPr>
              <a:t>To promote electrons from VB to CB Silicon , the wavelength</a:t>
            </a:r>
          </a:p>
          <a:p>
            <a:pPr>
              <a:defRPr/>
            </a:pPr>
            <a:r>
              <a:rPr lang="tr-TR" sz="2600" i="1" dirty="0">
                <a:solidFill>
                  <a:srgbClr val="FF0000"/>
                </a:solidFill>
                <a:latin typeface="Times New Roman" panose="02020603050405020304" pitchFamily="18" charset="0"/>
                <a:cs typeface="Times New Roman" panose="02020603050405020304" pitchFamily="18" charset="0"/>
              </a:rPr>
              <a:t>of the photons must 1.1 </a:t>
            </a:r>
            <a:r>
              <a:rPr lang="el-GR" sz="2600" i="1" dirty="0">
                <a:solidFill>
                  <a:srgbClr val="FF0000"/>
                </a:solidFill>
                <a:latin typeface="Times New Roman" panose="02020603050405020304" pitchFamily="18" charset="0"/>
                <a:cs typeface="Times New Roman" panose="02020603050405020304" pitchFamily="18" charset="0"/>
              </a:rPr>
              <a:t>μ</a:t>
            </a:r>
            <a:r>
              <a:rPr lang="tr-TR" sz="2600" i="1" dirty="0">
                <a:solidFill>
                  <a:srgbClr val="FF0000"/>
                </a:solidFill>
                <a:latin typeface="Times New Roman" panose="02020603050405020304" pitchFamily="18" charset="0"/>
                <a:cs typeface="Times New Roman" panose="02020603050405020304" pitchFamily="18" charset="0"/>
              </a:rPr>
              <a:t>m or less</a:t>
            </a:r>
            <a:endParaRPr lang="el-GR" sz="2600" i="1" dirty="0">
              <a:solidFill>
                <a:srgbClr val="FF0000"/>
              </a:solidFill>
              <a:latin typeface="Times New Roman" panose="02020603050405020304" pitchFamily="18" charset="0"/>
              <a:cs typeface="Times New Roman" panose="02020603050405020304" pitchFamily="18" charset="0"/>
            </a:endParaRPr>
          </a:p>
        </p:txBody>
      </p:sp>
      <p:sp>
        <p:nvSpPr>
          <p:cNvPr id="115740" name="AutoShape 28"/>
          <p:cNvSpPr>
            <a:spLocks/>
          </p:cNvSpPr>
          <p:nvPr/>
        </p:nvSpPr>
        <p:spPr bwMode="auto">
          <a:xfrm>
            <a:off x="7740650" y="3284538"/>
            <a:ext cx="914400" cy="609600"/>
          </a:xfrm>
          <a:prstGeom prst="borderCallout3">
            <a:avLst>
              <a:gd name="adj1" fmla="val 18750"/>
              <a:gd name="adj2" fmla="val 108333"/>
              <a:gd name="adj3" fmla="val 18750"/>
              <a:gd name="adj4" fmla="val 116667"/>
              <a:gd name="adj5" fmla="val 169792"/>
              <a:gd name="adj6" fmla="val 116667"/>
              <a:gd name="adj7" fmla="val 194009"/>
              <a:gd name="adj8" fmla="val 79861"/>
            </a:avLst>
          </a:prstGeom>
          <a:solidFill>
            <a:schemeClr val="folHlink"/>
          </a:solidFill>
          <a:ln w="12700" cap="sq">
            <a:solidFill>
              <a:schemeClr val="tx1"/>
            </a:solidFill>
            <a:miter lim="800000"/>
            <a:headEnd type="none" w="sm" len="sm"/>
            <a:tailEnd type="none" w="sm" len="sm"/>
          </a:ln>
        </p:spPr>
        <p:txBody>
          <a:bodyPr/>
          <a:lstStyle/>
          <a:p>
            <a:pPr algn="ctr"/>
            <a:r>
              <a:rPr lang="tr-TR" sz="1600" dirty="0"/>
              <a:t>Near</a:t>
            </a:r>
          </a:p>
          <a:p>
            <a:pPr algn="ctr"/>
            <a:r>
              <a:rPr lang="tr-TR" sz="1600" dirty="0"/>
              <a:t>infrared</a:t>
            </a:r>
          </a:p>
        </p:txBody>
      </p:sp>
      <p:sp>
        <p:nvSpPr>
          <p:cNvPr id="12"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3</a:t>
            </a:r>
            <a:r>
              <a:rPr lang="en-US" sz="3200" dirty="0">
                <a:solidFill>
                  <a:srgbClr val="6600FF"/>
                </a:solidFill>
                <a:latin typeface="Times New Roman" panose="02020603050405020304" pitchFamily="18" charset="0"/>
                <a:cs typeface="Times New Roman" panose="02020603050405020304" pitchFamily="18" charset="0"/>
              </a:rPr>
              <a:t> </a:t>
            </a:r>
            <a:r>
              <a:rPr lang="tr-TR" sz="3200" dirty="0">
                <a:solidFill>
                  <a:srgbClr val="6600FF"/>
                </a:solidFill>
                <a:latin typeface="Times New Roman" panose="02020603050405020304" pitchFamily="18" charset="0"/>
                <a:cs typeface="Times New Roman" panose="02020603050405020304" pitchFamily="18" charset="0"/>
              </a:rPr>
              <a:t>- Electromagnetic </a:t>
            </a:r>
            <a:r>
              <a:rPr lang="en-US" sz="3200" dirty="0">
                <a:solidFill>
                  <a:srgbClr val="6600FF"/>
                </a:solidFill>
                <a:latin typeface="Times New Roman" panose="02020603050405020304" pitchFamily="18" charset="0"/>
                <a:cs typeface="Times New Roman" panose="02020603050405020304" pitchFamily="18" charset="0"/>
              </a:rPr>
              <a:t>r</a:t>
            </a:r>
            <a:r>
              <a:rPr lang="tr-TR" sz="3200" dirty="0">
                <a:solidFill>
                  <a:srgbClr val="6600FF"/>
                </a:solidFill>
                <a:latin typeface="Times New Roman" panose="02020603050405020304" pitchFamily="18" charset="0"/>
                <a:cs typeface="Times New Roman" panose="02020603050405020304" pitchFamily="18" charset="0"/>
              </a:rPr>
              <a:t>adiation </a:t>
            </a:r>
            <a:endParaRPr lang="en-US" sz="3200" dirty="0">
              <a:solidFill>
                <a:srgbClr val="66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95536" y="1746269"/>
                <a:ext cx="6723187" cy="12522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600" b="0" i="1" smtClean="0">
                          <a:solidFill>
                            <a:schemeClr val="bg1"/>
                          </a:solidFill>
                          <a:latin typeface="Cambria Math" panose="02040503050406030204" pitchFamily="18" charset="0"/>
                        </a:rPr>
                        <m:t>𝐸</m:t>
                      </m:r>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h</m:t>
                      </m:r>
                      <m:r>
                        <a:rPr lang="en-US" sz="2600" b="0" i="1" smtClean="0">
                          <a:solidFill>
                            <a:schemeClr val="bg1"/>
                          </a:solidFill>
                          <a:latin typeface="Cambria Math" panose="02040503050406030204" pitchFamily="18" charset="0"/>
                        </a:rPr>
                        <m:t>𝜈</m:t>
                      </m:r>
                      <m:r>
                        <a:rPr lang="en-US" sz="2600" b="0" i="1" smtClean="0">
                          <a:solidFill>
                            <a:schemeClr val="bg1"/>
                          </a:solidFill>
                          <a:latin typeface="Cambria Math" panose="02040503050406030204" pitchFamily="18" charset="0"/>
                        </a:rPr>
                        <m:t>=</m:t>
                      </m:r>
                      <m:f>
                        <m:fPr>
                          <m:ctrlPr>
                            <a:rPr lang="en-US" sz="2600" b="0" i="1" smtClean="0">
                              <a:solidFill>
                                <a:schemeClr val="bg1"/>
                              </a:solidFill>
                              <a:latin typeface="Cambria Math" panose="02040503050406030204" pitchFamily="18" charset="0"/>
                            </a:rPr>
                          </m:ctrlPr>
                        </m:fPr>
                        <m:num>
                          <m:r>
                            <a:rPr lang="en-US" sz="2600" b="0" i="1" smtClean="0">
                              <a:solidFill>
                                <a:schemeClr val="bg1"/>
                              </a:solidFill>
                              <a:latin typeface="Cambria Math" panose="02040503050406030204" pitchFamily="18" charset="0"/>
                            </a:rPr>
                            <m:t>h</m:t>
                          </m:r>
                          <m:r>
                            <a:rPr lang="en-US" sz="2600" b="0" i="1" smtClean="0">
                              <a:solidFill>
                                <a:schemeClr val="bg1"/>
                              </a:solidFill>
                              <a:latin typeface="Cambria Math" panose="02040503050406030204" pitchFamily="18" charset="0"/>
                            </a:rPr>
                            <m:t>𝑐</m:t>
                          </m:r>
                        </m:num>
                        <m:den>
                          <m:r>
                            <a:rPr lang="en-US" sz="2600" b="0" i="1" smtClean="0">
                              <a:solidFill>
                                <a:schemeClr val="bg1"/>
                              </a:solidFill>
                              <a:latin typeface="Cambria Math" panose="02040503050406030204" pitchFamily="18" charset="0"/>
                            </a:rPr>
                            <m:t>𝜆</m:t>
                          </m:r>
                        </m:den>
                      </m:f>
                      <m:r>
                        <a:rPr lang="en-US" sz="2600" b="0" i="1" smtClean="0">
                          <a:solidFill>
                            <a:schemeClr val="bg1"/>
                          </a:solidFill>
                          <a:latin typeface="Cambria Math" panose="02040503050406030204" pitchFamily="18" charset="0"/>
                        </a:rPr>
                        <m:t>=</m:t>
                      </m:r>
                      <m:d>
                        <m:dPr>
                          <m:ctrlPr>
                            <a:rPr lang="en-US" sz="2600" b="0" i="1" smtClean="0">
                              <a:solidFill>
                                <a:schemeClr val="bg1"/>
                              </a:solidFill>
                              <a:latin typeface="Cambria Math" panose="02040503050406030204" pitchFamily="18" charset="0"/>
                            </a:rPr>
                          </m:ctrlPr>
                        </m:dPr>
                        <m:e>
                          <m:r>
                            <a:rPr lang="en-US" sz="2600" b="0" i="1" smtClean="0">
                              <a:solidFill>
                                <a:schemeClr val="bg1"/>
                              </a:solidFill>
                              <a:latin typeface="Cambria Math" panose="02040503050406030204" pitchFamily="18" charset="0"/>
                            </a:rPr>
                            <m:t>6</m:t>
                          </m:r>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62</m:t>
                          </m:r>
                          <m:r>
                            <a:rPr lang="en-US" sz="2600" b="0" i="1" smtClean="0">
                              <a:solidFill>
                                <a:schemeClr val="bg1"/>
                              </a:solidFill>
                              <a:latin typeface="Cambria Math" panose="02040503050406030204" pitchFamily="18" charset="0"/>
                            </a:rPr>
                            <m:t>×</m:t>
                          </m:r>
                          <m:sSup>
                            <m:sSupPr>
                              <m:ctrlPr>
                                <a:rPr lang="en-US" sz="2600" b="0" i="1" smtClean="0">
                                  <a:solidFill>
                                    <a:schemeClr val="bg1"/>
                                  </a:solidFill>
                                  <a:latin typeface="Cambria Math" panose="02040503050406030204" pitchFamily="18" charset="0"/>
                                </a:rPr>
                              </m:ctrlPr>
                            </m:sSupPr>
                            <m:e>
                              <m:r>
                                <a:rPr lang="en-US" sz="2600" b="0" i="1" smtClean="0">
                                  <a:solidFill>
                                    <a:schemeClr val="bg1"/>
                                  </a:solidFill>
                                  <a:latin typeface="Cambria Math" panose="02040503050406030204" pitchFamily="18" charset="0"/>
                                </a:rPr>
                                <m:t>10</m:t>
                              </m:r>
                            </m:e>
                            <m:sup>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34</m:t>
                              </m:r>
                            </m:sup>
                          </m:sSup>
                        </m:e>
                      </m:d>
                      <m:r>
                        <a:rPr lang="en-US" sz="2600" b="0" i="1" smtClean="0">
                          <a:solidFill>
                            <a:schemeClr val="bg1"/>
                          </a:solidFill>
                          <a:latin typeface="Cambria Math" panose="02040503050406030204" pitchFamily="18" charset="0"/>
                        </a:rPr>
                        <m:t>×</m:t>
                      </m:r>
                      <m:d>
                        <m:dPr>
                          <m:ctrlPr>
                            <a:rPr lang="en-US" sz="2600" b="0" i="1" smtClean="0">
                              <a:solidFill>
                                <a:schemeClr val="bg1"/>
                              </a:solidFill>
                              <a:latin typeface="Cambria Math" panose="02040503050406030204" pitchFamily="18" charset="0"/>
                            </a:rPr>
                          </m:ctrlPr>
                        </m:dPr>
                        <m:e>
                          <m:r>
                            <a:rPr lang="en-US" sz="2600" b="0" i="1" smtClean="0">
                              <a:solidFill>
                                <a:schemeClr val="bg1"/>
                              </a:solidFill>
                              <a:latin typeface="Cambria Math" panose="02040503050406030204" pitchFamily="18" charset="0"/>
                            </a:rPr>
                            <m:t>3</m:t>
                          </m:r>
                          <m:r>
                            <a:rPr lang="en-US" sz="2600" b="0" i="1" smtClean="0">
                              <a:solidFill>
                                <a:schemeClr val="bg1"/>
                              </a:solidFill>
                              <a:latin typeface="Cambria Math" panose="02040503050406030204" pitchFamily="18" charset="0"/>
                            </a:rPr>
                            <m:t>×</m:t>
                          </m:r>
                          <m:sSup>
                            <m:sSupPr>
                              <m:ctrlPr>
                                <a:rPr lang="en-US" sz="2600" b="0" i="1" smtClean="0">
                                  <a:solidFill>
                                    <a:schemeClr val="bg1"/>
                                  </a:solidFill>
                                  <a:latin typeface="Cambria Math" panose="02040503050406030204" pitchFamily="18" charset="0"/>
                                </a:rPr>
                              </m:ctrlPr>
                            </m:sSupPr>
                            <m:e>
                              <m:r>
                                <a:rPr lang="en-US" sz="2600" b="0" i="1" smtClean="0">
                                  <a:solidFill>
                                    <a:schemeClr val="bg1"/>
                                  </a:solidFill>
                                  <a:latin typeface="Cambria Math" panose="02040503050406030204" pitchFamily="18" charset="0"/>
                                </a:rPr>
                                <m:t>10</m:t>
                              </m:r>
                            </m:e>
                            <m:sup>
                              <m:r>
                                <a:rPr lang="en-US" sz="2600" b="0" i="1" smtClean="0">
                                  <a:solidFill>
                                    <a:schemeClr val="bg1"/>
                                  </a:solidFill>
                                  <a:latin typeface="Cambria Math" panose="02040503050406030204" pitchFamily="18" charset="0"/>
                                </a:rPr>
                                <m:t>8</m:t>
                              </m:r>
                            </m:sup>
                          </m:sSup>
                        </m:e>
                      </m:d>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𝜆</m:t>
                      </m:r>
                    </m:oMath>
                  </m:oMathPara>
                </a14:m>
                <a:endParaRPr lang="en-US" sz="2600" dirty="0">
                  <a:solidFill>
                    <a:schemeClr val="bg1"/>
                  </a:solidFill>
                </a:endParaRPr>
              </a:p>
              <a:p>
                <a:pPr/>
                <a14:m>
                  <m:oMathPara xmlns:m="http://schemas.openxmlformats.org/officeDocument/2006/math">
                    <m:oMathParaPr>
                      <m:jc m:val="centerGroup"/>
                    </m:oMathParaPr>
                    <m:oMath xmlns:m="http://schemas.openxmlformats.org/officeDocument/2006/math">
                      <m:r>
                        <a:rPr lang="en-US" sz="2600" b="0" i="1" smtClean="0">
                          <a:solidFill>
                            <a:schemeClr val="bg1"/>
                          </a:solidFill>
                          <a:latin typeface="Cambria Math" panose="02040503050406030204" pitchFamily="18" charset="0"/>
                        </a:rPr>
                        <m:t>𝐸</m:t>
                      </m:r>
                      <m:d>
                        <m:dPr>
                          <m:ctrlPr>
                            <a:rPr lang="en-US" sz="2600" b="0" i="1" smtClean="0">
                              <a:solidFill>
                                <a:schemeClr val="bg1"/>
                              </a:solidFill>
                              <a:latin typeface="Cambria Math" panose="02040503050406030204" pitchFamily="18" charset="0"/>
                            </a:rPr>
                          </m:ctrlPr>
                        </m:dPr>
                        <m:e>
                          <m:r>
                            <a:rPr lang="en-US" sz="2600" b="0" i="1" smtClean="0">
                              <a:solidFill>
                                <a:schemeClr val="bg1"/>
                              </a:solidFill>
                              <a:latin typeface="Cambria Math" panose="02040503050406030204" pitchFamily="18" charset="0"/>
                            </a:rPr>
                            <m:t>𝑒𝑉</m:t>
                          </m:r>
                        </m:e>
                      </m:d>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1</m:t>
                      </m:r>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24</m:t>
                      </m:r>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𝜆</m:t>
                      </m:r>
                      <m:r>
                        <a:rPr lang="en-US" sz="2600" b="0" i="1" smtClean="0">
                          <a:solidFill>
                            <a:schemeClr val="bg1"/>
                          </a:solidFill>
                          <a:latin typeface="Cambria Math" panose="02040503050406030204" pitchFamily="18" charset="0"/>
                        </a:rPr>
                        <m:t>(</m:t>
                      </m:r>
                      <m:r>
                        <a:rPr lang="en-US" sz="2600" b="0" i="1" smtClean="0">
                          <a:solidFill>
                            <a:schemeClr val="bg1"/>
                          </a:solidFill>
                          <a:latin typeface="Cambria Math" panose="02040503050406030204" pitchFamily="18" charset="0"/>
                        </a:rPr>
                        <m:t>𝑖𝑛</m:t>
                      </m:r>
                      <m:r>
                        <a:rPr lang="en-US" sz="2600" b="0" i="1" smtClean="0">
                          <a:solidFill>
                            <a:schemeClr val="bg1"/>
                          </a:solidFill>
                          <a:latin typeface="Cambria Math" panose="02040503050406030204" pitchFamily="18" charset="0"/>
                        </a:rPr>
                        <m:t> </m:t>
                      </m:r>
                      <m:r>
                        <a:rPr lang="en-US" sz="2600" b="0" i="1" smtClean="0">
                          <a:solidFill>
                            <a:schemeClr val="bg1"/>
                          </a:solidFill>
                          <a:latin typeface="Cambria Math" panose="02040503050406030204" pitchFamily="18" charset="0"/>
                        </a:rPr>
                        <m:t>𝜇</m:t>
                      </m:r>
                      <m:r>
                        <a:rPr lang="en-US" sz="2600" b="0" i="1" smtClean="0">
                          <a:solidFill>
                            <a:schemeClr val="bg1"/>
                          </a:solidFill>
                          <a:latin typeface="Cambria Math" panose="02040503050406030204" pitchFamily="18" charset="0"/>
                        </a:rPr>
                        <m:t>𝑚</m:t>
                      </m:r>
                      <m:r>
                        <a:rPr lang="en-US" sz="2600" b="0" i="1" smtClean="0">
                          <a:solidFill>
                            <a:schemeClr val="bg1"/>
                          </a:solidFill>
                          <a:latin typeface="Cambria Math" panose="02040503050406030204" pitchFamily="18" charset="0"/>
                        </a:rPr>
                        <m:t>)</m:t>
                      </m:r>
                    </m:oMath>
                  </m:oMathPara>
                </a14:m>
                <a:endParaRPr lang="en-US" sz="26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95536" y="1746269"/>
                <a:ext cx="6723187" cy="125220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630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15735"/>
                                        </p:tgtEl>
                                        <p:attrNameLst>
                                          <p:attrName>style.visibility</p:attrName>
                                        </p:attrNameLst>
                                      </p:cBhvr>
                                      <p:to>
                                        <p:strVal val="visible"/>
                                      </p:to>
                                    </p:set>
                                    <p:animEffect transition="in" filter="slide(fromRight)">
                                      <p:cBhvr>
                                        <p:cTn id="7" dur="1000"/>
                                        <p:tgtEl>
                                          <p:spTgt spid="115735"/>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15737"/>
                                        </p:tgtEl>
                                        <p:attrNameLst>
                                          <p:attrName>style.visibility</p:attrName>
                                        </p:attrNameLst>
                                      </p:cBhvr>
                                      <p:to>
                                        <p:strVal val="visible"/>
                                      </p:to>
                                    </p:set>
                                    <p:animEffect transition="in" filter="fade">
                                      <p:cBhvr>
                                        <p:cTn id="11" dur="1000"/>
                                        <p:tgtEl>
                                          <p:spTgt spid="115737"/>
                                        </p:tgtEl>
                                      </p:cBhvr>
                                    </p:animEffect>
                                    <p:anim calcmode="lin" valueType="num">
                                      <p:cBhvr>
                                        <p:cTn id="12" dur="1000" fill="hold"/>
                                        <p:tgtEl>
                                          <p:spTgt spid="115737"/>
                                        </p:tgtEl>
                                        <p:attrNameLst>
                                          <p:attrName>ppt_x</p:attrName>
                                        </p:attrNameLst>
                                      </p:cBhvr>
                                      <p:tavLst>
                                        <p:tav tm="0">
                                          <p:val>
                                            <p:strVal val="#ppt_x"/>
                                          </p:val>
                                        </p:tav>
                                        <p:tav tm="100000">
                                          <p:val>
                                            <p:strVal val="#ppt_x"/>
                                          </p:val>
                                        </p:tav>
                                      </p:tavLst>
                                    </p:anim>
                                    <p:anim calcmode="lin" valueType="num">
                                      <p:cBhvr>
                                        <p:cTn id="13" dur="1000" fill="hold"/>
                                        <p:tgtEl>
                                          <p:spTgt spid="11573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7" presetClass="entr" presetSubtype="4" fill="hold" grpId="0" nodeType="afterEffect">
                                  <p:stCondLst>
                                    <p:cond delay="0"/>
                                  </p:stCondLst>
                                  <p:childTnLst>
                                    <p:set>
                                      <p:cBhvr>
                                        <p:cTn id="16" dur="1" fill="hold">
                                          <p:stCondLst>
                                            <p:cond delay="0"/>
                                          </p:stCondLst>
                                        </p:cTn>
                                        <p:tgtEl>
                                          <p:spTgt spid="115740"/>
                                        </p:tgtEl>
                                        <p:attrNameLst>
                                          <p:attrName>style.visibility</p:attrName>
                                        </p:attrNameLst>
                                      </p:cBhvr>
                                      <p:to>
                                        <p:strVal val="visible"/>
                                      </p:to>
                                    </p:set>
                                    <p:anim calcmode="lin" valueType="num">
                                      <p:cBhvr>
                                        <p:cTn id="17" dur="500" fill="hold"/>
                                        <p:tgtEl>
                                          <p:spTgt spid="115740"/>
                                        </p:tgtEl>
                                        <p:attrNameLst>
                                          <p:attrName>ppt_x</p:attrName>
                                        </p:attrNameLst>
                                      </p:cBhvr>
                                      <p:tavLst>
                                        <p:tav tm="0">
                                          <p:val>
                                            <p:strVal val="#ppt_x"/>
                                          </p:val>
                                        </p:tav>
                                        <p:tav tm="100000">
                                          <p:val>
                                            <p:strVal val="#ppt_x"/>
                                          </p:val>
                                        </p:tav>
                                      </p:tavLst>
                                    </p:anim>
                                    <p:anim calcmode="lin" valueType="num">
                                      <p:cBhvr>
                                        <p:cTn id="18" dur="500" fill="hold"/>
                                        <p:tgtEl>
                                          <p:spTgt spid="115740"/>
                                        </p:tgtEl>
                                        <p:attrNameLst>
                                          <p:attrName>ppt_y</p:attrName>
                                        </p:attrNameLst>
                                      </p:cBhvr>
                                      <p:tavLst>
                                        <p:tav tm="0">
                                          <p:val>
                                            <p:strVal val="#ppt_y+#ppt_h/2"/>
                                          </p:val>
                                        </p:tav>
                                        <p:tav tm="100000">
                                          <p:val>
                                            <p:strVal val="#ppt_y"/>
                                          </p:val>
                                        </p:tav>
                                      </p:tavLst>
                                    </p:anim>
                                    <p:anim calcmode="lin" valueType="num">
                                      <p:cBhvr>
                                        <p:cTn id="19" dur="500" fill="hold"/>
                                        <p:tgtEl>
                                          <p:spTgt spid="115740"/>
                                        </p:tgtEl>
                                        <p:attrNameLst>
                                          <p:attrName>ppt_w</p:attrName>
                                        </p:attrNameLst>
                                      </p:cBhvr>
                                      <p:tavLst>
                                        <p:tav tm="0">
                                          <p:val>
                                            <p:strVal val="#ppt_w"/>
                                          </p:val>
                                        </p:tav>
                                        <p:tav tm="100000">
                                          <p:val>
                                            <p:strVal val="#ppt_w"/>
                                          </p:val>
                                        </p:tav>
                                      </p:tavLst>
                                    </p:anim>
                                    <p:anim calcmode="lin" valueType="num">
                                      <p:cBhvr>
                                        <p:cTn id="20" dur="500" fill="hold"/>
                                        <p:tgtEl>
                                          <p:spTgt spid="115740"/>
                                        </p:tgtEl>
                                        <p:attrNameLst>
                                          <p:attrName>ppt_h</p:attrName>
                                        </p:attrNameLst>
                                      </p:cBhvr>
                                      <p:tavLst>
                                        <p:tav tm="0">
                                          <p:val>
                                            <p:fltVal val="0"/>
                                          </p:val>
                                        </p:tav>
                                        <p:tav tm="100000">
                                          <p:val>
                                            <p:strVal val="#ppt_h"/>
                                          </p:val>
                                        </p:tav>
                                      </p:tavLst>
                                    </p:anim>
                                  </p:childTnLst>
                                </p:cTn>
                              </p:par>
                            </p:childTnLst>
                          </p:cTn>
                        </p:par>
                        <p:par>
                          <p:cTn id="21" fill="hold">
                            <p:stCondLst>
                              <p:cond delay="2500"/>
                            </p:stCondLst>
                            <p:childTnLst>
                              <p:par>
                                <p:cTn id="22" presetID="12" presetClass="entr" presetSubtype="4" fill="hold" grpId="0" nodeType="afterEffect">
                                  <p:stCondLst>
                                    <p:cond delay="0"/>
                                  </p:stCondLst>
                                  <p:childTnLst>
                                    <p:set>
                                      <p:cBhvr>
                                        <p:cTn id="23" dur="1" fill="hold">
                                          <p:stCondLst>
                                            <p:cond delay="0"/>
                                          </p:stCondLst>
                                        </p:cTn>
                                        <p:tgtEl>
                                          <p:spTgt spid="115739"/>
                                        </p:tgtEl>
                                        <p:attrNameLst>
                                          <p:attrName>style.visibility</p:attrName>
                                        </p:attrNameLst>
                                      </p:cBhvr>
                                      <p:to>
                                        <p:strVal val="visible"/>
                                      </p:to>
                                    </p:set>
                                    <p:animEffect transition="in" filter="slide(fromBottom)">
                                      <p:cBhvr>
                                        <p:cTn id="24" dur="1000"/>
                                        <p:tgtEl>
                                          <p:spTgt spid="115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5" grpId="0" animBg="1"/>
      <p:bldP spid="115739" grpId="0"/>
      <p:bldP spid="1157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type="body" idx="1"/>
          </p:nvPr>
        </p:nvSpPr>
        <p:spPr>
          <a:xfrm>
            <a:off x="3500430" y="1142984"/>
            <a:ext cx="5292725" cy="4945083"/>
          </a:xfrm>
        </p:spPr>
        <p:txBody>
          <a:bodyPr/>
          <a:lstStyle/>
          <a:p>
            <a:pPr algn="just" eaLnBrk="1" hangingPunct="1"/>
            <a:r>
              <a:rPr lang="tr-TR" sz="2400" dirty="0">
                <a:latin typeface="Times New Roman" panose="02020603050405020304" pitchFamily="18" charset="0"/>
                <a:cs typeface="Times New Roman" panose="02020603050405020304" pitchFamily="18" charset="0"/>
              </a:rPr>
              <a:t>The converse transition can also  happen.</a:t>
            </a:r>
            <a:endParaRPr lang="en-US" sz="2400" dirty="0">
              <a:latin typeface="Times New Roman" panose="02020603050405020304" pitchFamily="18" charset="0"/>
              <a:cs typeface="Times New Roman" panose="02020603050405020304" pitchFamily="18" charset="0"/>
            </a:endParaRPr>
          </a:p>
          <a:p>
            <a:pPr algn="just" eaLnBrk="1" hangingPunct="1"/>
            <a:endParaRPr lang="tr-TR" sz="2400" dirty="0">
              <a:latin typeface="Times New Roman" panose="02020603050405020304" pitchFamily="18" charset="0"/>
              <a:cs typeface="Times New Roman" panose="02020603050405020304" pitchFamily="18" charset="0"/>
            </a:endParaRPr>
          </a:p>
          <a:p>
            <a:pPr algn="just" eaLnBrk="1" hangingPunct="1"/>
            <a:r>
              <a:rPr lang="tr-TR" sz="2400" dirty="0">
                <a:latin typeface="Times New Roman" panose="02020603050405020304" pitchFamily="18" charset="0"/>
                <a:cs typeface="Times New Roman" panose="02020603050405020304" pitchFamily="18" charset="0"/>
              </a:rPr>
              <a:t>An electron in CB recombines with a hole in VB and generate a photon.</a:t>
            </a:r>
            <a:endParaRPr lang="en-US" sz="2400" dirty="0">
              <a:latin typeface="Times New Roman" panose="02020603050405020304" pitchFamily="18" charset="0"/>
              <a:cs typeface="Times New Roman" panose="02020603050405020304" pitchFamily="18" charset="0"/>
            </a:endParaRPr>
          </a:p>
          <a:p>
            <a:pPr algn="just" eaLnBrk="1" hangingPunct="1"/>
            <a:endParaRPr lang="tr-TR" sz="2400" dirty="0">
              <a:latin typeface="Times New Roman" panose="02020603050405020304" pitchFamily="18" charset="0"/>
              <a:cs typeface="Times New Roman" panose="02020603050405020304" pitchFamily="18" charset="0"/>
            </a:endParaRPr>
          </a:p>
          <a:p>
            <a:pPr algn="just" eaLnBrk="1" hangingPunct="1"/>
            <a:r>
              <a:rPr lang="tr-TR" sz="2400" dirty="0">
                <a:latin typeface="Times New Roman" panose="02020603050405020304" pitchFamily="18" charset="0"/>
                <a:cs typeface="Times New Roman" panose="02020603050405020304" pitchFamily="18" charset="0"/>
              </a:rPr>
              <a:t>The energy of the photon will be in the order of E</a:t>
            </a:r>
            <a:r>
              <a:rPr lang="tr-TR" sz="2400" baseline="-25000" dirty="0">
                <a:latin typeface="Times New Roman" panose="02020603050405020304" pitchFamily="18" charset="0"/>
                <a:cs typeface="Times New Roman" panose="02020603050405020304" pitchFamily="18" charset="0"/>
              </a:rPr>
              <a:t>g</a:t>
            </a:r>
            <a:r>
              <a:rPr lang="tr-TR"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eaLnBrk="1" hangingPunct="1"/>
            <a:endParaRPr lang="tr-TR" sz="2400" dirty="0">
              <a:latin typeface="Times New Roman" panose="02020603050405020304" pitchFamily="18" charset="0"/>
              <a:cs typeface="Times New Roman" panose="02020603050405020304" pitchFamily="18" charset="0"/>
            </a:endParaRPr>
          </a:p>
          <a:p>
            <a:pPr algn="just" eaLnBrk="1" hangingPunct="1"/>
            <a:r>
              <a:rPr lang="tr-TR" sz="2400" dirty="0">
                <a:latin typeface="Times New Roman" panose="02020603050405020304" pitchFamily="18" charset="0"/>
                <a:cs typeface="Times New Roman" panose="02020603050405020304" pitchFamily="18" charset="0"/>
              </a:rPr>
              <a:t>If this happens in a direct band-gap s/c, it forms the basis of LED’s and LASERS.        </a:t>
            </a:r>
          </a:p>
        </p:txBody>
      </p:sp>
      <p:sp>
        <p:nvSpPr>
          <p:cNvPr id="16" name="Rounded Rectangle 15"/>
          <p:cNvSpPr/>
          <p:nvPr/>
        </p:nvSpPr>
        <p:spPr>
          <a:xfrm>
            <a:off x="214282" y="1071546"/>
            <a:ext cx="2857520" cy="4857784"/>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4" name="Oval 15"/>
          <p:cNvSpPr>
            <a:spLocks noChangeArrowheads="1"/>
          </p:cNvSpPr>
          <p:nvPr/>
        </p:nvSpPr>
        <p:spPr bwMode="auto">
          <a:xfrm>
            <a:off x="1465722" y="3933825"/>
            <a:ext cx="217487" cy="215900"/>
          </a:xfrm>
          <a:prstGeom prst="ellipse">
            <a:avLst/>
          </a:prstGeom>
          <a:noFill/>
          <a:ln w="12700" cap="rnd">
            <a:solidFill>
              <a:schemeClr val="bg2"/>
            </a:solidFill>
            <a:prstDash val="sysDot"/>
            <a:round/>
            <a:headEnd type="none" w="sm" len="sm"/>
            <a:tailEnd type="none" w="sm" len="sm"/>
          </a:ln>
        </p:spPr>
        <p:txBody>
          <a:bodyPr wrap="none" anchor="ctr"/>
          <a:lstStyle/>
          <a:p>
            <a:endParaRPr lang="en-US"/>
          </a:p>
        </p:txBody>
      </p:sp>
      <p:sp>
        <p:nvSpPr>
          <p:cNvPr id="25605" name="Text Box 17"/>
          <p:cNvSpPr txBox="1">
            <a:spLocks noChangeArrowheads="1"/>
          </p:cNvSpPr>
          <p:nvPr/>
        </p:nvSpPr>
        <p:spPr bwMode="auto">
          <a:xfrm>
            <a:off x="1394284" y="3789363"/>
            <a:ext cx="360363" cy="457200"/>
          </a:xfrm>
          <a:prstGeom prst="rect">
            <a:avLst/>
          </a:prstGeom>
          <a:noFill/>
          <a:ln w="12700" cap="sq">
            <a:noFill/>
            <a:miter lim="800000"/>
            <a:headEnd type="none" w="sm" len="sm"/>
            <a:tailEnd type="none" w="sm" len="sm"/>
          </a:ln>
        </p:spPr>
        <p:txBody>
          <a:bodyPr>
            <a:spAutoFit/>
          </a:bodyPr>
          <a:lstStyle/>
          <a:p>
            <a:r>
              <a:rPr lang="tr-TR"/>
              <a:t>+</a:t>
            </a:r>
          </a:p>
        </p:txBody>
      </p:sp>
      <p:sp>
        <p:nvSpPr>
          <p:cNvPr id="25607" name="Arc 12"/>
          <p:cNvSpPr>
            <a:spLocks/>
          </p:cNvSpPr>
          <p:nvPr/>
        </p:nvSpPr>
        <p:spPr bwMode="auto">
          <a:xfrm rot="5400000">
            <a:off x="1136316" y="2055018"/>
            <a:ext cx="946150" cy="1255713"/>
          </a:xfrm>
          <a:custGeom>
            <a:avLst/>
            <a:gdLst>
              <a:gd name="T0" fmla="*/ 0 w 22369"/>
              <a:gd name="T1" fmla="*/ 11830 h 43200"/>
              <a:gd name="T2" fmla="*/ 509895 w 22369"/>
              <a:gd name="T3" fmla="*/ 36496137 h 43200"/>
              <a:gd name="T4" fmla="*/ 1375807 w 22369"/>
              <a:gd name="T5" fmla="*/ 18250190 h 43200"/>
              <a:gd name="T6" fmla="*/ 0 60000 65536"/>
              <a:gd name="T7" fmla="*/ 0 60000 65536"/>
              <a:gd name="T8" fmla="*/ 0 60000 65536"/>
              <a:gd name="T9" fmla="*/ 0 w 22369"/>
              <a:gd name="T10" fmla="*/ 0 h 43200"/>
              <a:gd name="T11" fmla="*/ 22369 w 22369"/>
              <a:gd name="T12" fmla="*/ 43200 h 43200"/>
            </a:gdLst>
            <a:ahLst/>
            <a:cxnLst>
              <a:cxn ang="T6">
                <a:pos x="T0" y="T1"/>
              </a:cxn>
              <a:cxn ang="T7">
                <a:pos x="T2" y="T3"/>
              </a:cxn>
              <a:cxn ang="T8">
                <a:pos x="T4" y="T5"/>
              </a:cxn>
            </a:cxnLst>
            <a:rect l="T9" t="T10" r="T11" b="T12"/>
            <a:pathLst>
              <a:path w="22369" h="43200" fill="none"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path>
              <a:path w="22369" h="43200" stroke="0"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lnTo>
                  <a:pt x="769" y="21600"/>
                </a:lnTo>
                <a:close/>
              </a:path>
            </a:pathLst>
          </a:custGeom>
          <a:noFill/>
          <a:ln w="28575" cap="sq">
            <a:solidFill>
              <a:schemeClr val="tx1"/>
            </a:solidFill>
            <a:round/>
            <a:headEnd type="none" w="sm" len="sm"/>
            <a:tailEnd type="none" w="sm" len="sm"/>
          </a:ln>
        </p:spPr>
        <p:txBody>
          <a:bodyPr wrap="none" anchor="ctr"/>
          <a:lstStyle/>
          <a:p>
            <a:endParaRPr lang="en-US"/>
          </a:p>
        </p:txBody>
      </p:sp>
      <p:sp>
        <p:nvSpPr>
          <p:cNvPr id="25608" name="Arc 13"/>
          <p:cNvSpPr>
            <a:spLocks/>
          </p:cNvSpPr>
          <p:nvPr/>
        </p:nvSpPr>
        <p:spPr bwMode="auto">
          <a:xfrm rot="-5400000">
            <a:off x="1153778" y="3444082"/>
            <a:ext cx="946150" cy="1903412"/>
          </a:xfrm>
          <a:custGeom>
            <a:avLst/>
            <a:gdLst>
              <a:gd name="T0" fmla="*/ 0 w 22369"/>
              <a:gd name="T1" fmla="*/ 27185 h 43200"/>
              <a:gd name="T2" fmla="*/ 509895 w 22369"/>
              <a:gd name="T3" fmla="*/ 83855512 h 43200"/>
              <a:gd name="T4" fmla="*/ 1375807 w 22369"/>
              <a:gd name="T5" fmla="*/ 41932603 h 43200"/>
              <a:gd name="T6" fmla="*/ 0 60000 65536"/>
              <a:gd name="T7" fmla="*/ 0 60000 65536"/>
              <a:gd name="T8" fmla="*/ 0 60000 65536"/>
              <a:gd name="T9" fmla="*/ 0 w 22369"/>
              <a:gd name="T10" fmla="*/ 0 h 43200"/>
              <a:gd name="T11" fmla="*/ 22369 w 22369"/>
              <a:gd name="T12" fmla="*/ 43200 h 43200"/>
            </a:gdLst>
            <a:ahLst/>
            <a:cxnLst>
              <a:cxn ang="T6">
                <a:pos x="T0" y="T1"/>
              </a:cxn>
              <a:cxn ang="T7">
                <a:pos x="T2" y="T3"/>
              </a:cxn>
              <a:cxn ang="T8">
                <a:pos x="T4" y="T5"/>
              </a:cxn>
            </a:cxnLst>
            <a:rect l="T9" t="T10" r="T11" b="T12"/>
            <a:pathLst>
              <a:path w="22369" h="43200" fill="none"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path>
              <a:path w="22369" h="43200" stroke="0"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lnTo>
                  <a:pt x="769" y="21600"/>
                </a:lnTo>
                <a:close/>
              </a:path>
            </a:pathLst>
          </a:custGeom>
          <a:noFill/>
          <a:ln w="28575" cap="sq">
            <a:solidFill>
              <a:schemeClr val="tx1"/>
            </a:solidFill>
            <a:round/>
            <a:headEnd type="none" w="sm" len="sm"/>
            <a:tailEnd type="none" w="sm" len="sm"/>
          </a:ln>
        </p:spPr>
        <p:txBody>
          <a:bodyPr wrap="none" anchor="ctr"/>
          <a:lstStyle/>
          <a:p>
            <a:endParaRPr lang="en-US"/>
          </a:p>
        </p:txBody>
      </p:sp>
      <p:sp>
        <p:nvSpPr>
          <p:cNvPr id="120846" name="Oval 14"/>
          <p:cNvSpPr>
            <a:spLocks noChangeArrowheads="1"/>
          </p:cNvSpPr>
          <p:nvPr/>
        </p:nvSpPr>
        <p:spPr bwMode="auto">
          <a:xfrm>
            <a:off x="1465722" y="2925763"/>
            <a:ext cx="215900" cy="2159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20848" name="Text Box 16"/>
          <p:cNvSpPr txBox="1">
            <a:spLocks noChangeArrowheads="1"/>
          </p:cNvSpPr>
          <p:nvPr/>
        </p:nvSpPr>
        <p:spPr bwMode="auto">
          <a:xfrm>
            <a:off x="1394284" y="2830513"/>
            <a:ext cx="352425" cy="396875"/>
          </a:xfrm>
          <a:prstGeom prst="rect">
            <a:avLst/>
          </a:prstGeom>
          <a:noFill/>
          <a:ln w="12700" cap="sq">
            <a:noFill/>
            <a:miter lim="800000"/>
            <a:headEnd type="none" w="sm" len="sm"/>
            <a:tailEnd type="none" w="sm" len="sm"/>
          </a:ln>
        </p:spPr>
        <p:txBody>
          <a:bodyPr wrap="none">
            <a:spAutoFit/>
          </a:bodyPr>
          <a:lstStyle/>
          <a:p>
            <a:r>
              <a:rPr lang="tr-TR" sz="2000"/>
              <a:t>e</a:t>
            </a:r>
            <a:r>
              <a:rPr lang="tr-TR" sz="2000" baseline="30000"/>
              <a:t>-</a:t>
            </a:r>
            <a:endParaRPr lang="tr-TR" sz="2000"/>
          </a:p>
        </p:txBody>
      </p:sp>
      <p:sp>
        <p:nvSpPr>
          <p:cNvPr id="120850" name="Freeform 18"/>
          <p:cNvSpPr>
            <a:spLocks/>
          </p:cNvSpPr>
          <p:nvPr/>
        </p:nvSpPr>
        <p:spPr bwMode="auto">
          <a:xfrm>
            <a:off x="1826084" y="3500438"/>
            <a:ext cx="1081088" cy="85725"/>
          </a:xfrm>
          <a:custGeom>
            <a:avLst/>
            <a:gdLst>
              <a:gd name="T0" fmla="*/ 0 w 681"/>
              <a:gd name="T1" fmla="*/ 73025 h 54"/>
              <a:gd name="T2" fmla="*/ 144463 w 681"/>
              <a:gd name="T3" fmla="*/ 0 h 54"/>
              <a:gd name="T4" fmla="*/ 288925 w 681"/>
              <a:gd name="T5" fmla="*/ 73025 h 54"/>
              <a:gd name="T6" fmla="*/ 431800 w 681"/>
              <a:gd name="T7" fmla="*/ 0 h 54"/>
              <a:gd name="T8" fmla="*/ 576263 w 681"/>
              <a:gd name="T9" fmla="*/ 73025 h 54"/>
              <a:gd name="T10" fmla="*/ 720725 w 681"/>
              <a:gd name="T11" fmla="*/ 0 h 54"/>
              <a:gd name="T12" fmla="*/ 865188 w 681"/>
              <a:gd name="T13" fmla="*/ 73025 h 54"/>
              <a:gd name="T14" fmla="*/ 1081088 w 681"/>
              <a:gd name="T15" fmla="*/ 73025 h 54"/>
              <a:gd name="T16" fmla="*/ 0 60000 65536"/>
              <a:gd name="T17" fmla="*/ 0 60000 65536"/>
              <a:gd name="T18" fmla="*/ 0 60000 65536"/>
              <a:gd name="T19" fmla="*/ 0 60000 65536"/>
              <a:gd name="T20" fmla="*/ 0 60000 65536"/>
              <a:gd name="T21" fmla="*/ 0 60000 65536"/>
              <a:gd name="T22" fmla="*/ 0 60000 65536"/>
              <a:gd name="T23" fmla="*/ 0 60000 65536"/>
              <a:gd name="T24" fmla="*/ 0 w 681"/>
              <a:gd name="T25" fmla="*/ 0 h 54"/>
              <a:gd name="T26" fmla="*/ 681 w 681"/>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1" h="54">
                <a:moveTo>
                  <a:pt x="0" y="46"/>
                </a:moveTo>
                <a:cubicBezTo>
                  <a:pt x="30" y="23"/>
                  <a:pt x="61" y="0"/>
                  <a:pt x="91" y="0"/>
                </a:cubicBezTo>
                <a:cubicBezTo>
                  <a:pt x="121" y="0"/>
                  <a:pt x="152" y="46"/>
                  <a:pt x="182" y="46"/>
                </a:cubicBezTo>
                <a:cubicBezTo>
                  <a:pt x="212" y="46"/>
                  <a:pt x="242" y="0"/>
                  <a:pt x="272" y="0"/>
                </a:cubicBezTo>
                <a:cubicBezTo>
                  <a:pt x="302" y="0"/>
                  <a:pt x="333" y="46"/>
                  <a:pt x="363" y="46"/>
                </a:cubicBezTo>
                <a:cubicBezTo>
                  <a:pt x="393" y="46"/>
                  <a:pt x="424" y="0"/>
                  <a:pt x="454" y="0"/>
                </a:cubicBezTo>
                <a:cubicBezTo>
                  <a:pt x="484" y="0"/>
                  <a:pt x="507" y="38"/>
                  <a:pt x="545" y="46"/>
                </a:cubicBezTo>
                <a:cubicBezTo>
                  <a:pt x="583" y="54"/>
                  <a:pt x="658" y="46"/>
                  <a:pt x="681" y="46"/>
                </a:cubicBezTo>
              </a:path>
            </a:pathLst>
          </a:custGeom>
          <a:noFill/>
          <a:ln w="12700" cap="sq">
            <a:solidFill>
              <a:schemeClr val="tx1"/>
            </a:solidFill>
            <a:round/>
            <a:headEnd type="none" w="sm" len="sm"/>
            <a:tailEnd type="stealth" w="lg" len="lg"/>
          </a:ln>
        </p:spPr>
        <p:txBody>
          <a:bodyPr wrap="none"/>
          <a:lstStyle/>
          <a:p>
            <a:endParaRPr lang="en-US"/>
          </a:p>
        </p:txBody>
      </p:sp>
      <p:sp>
        <p:nvSpPr>
          <p:cNvPr id="25613" name="Text Box 22"/>
          <p:cNvSpPr txBox="1">
            <a:spLocks noChangeArrowheads="1"/>
          </p:cNvSpPr>
          <p:nvPr/>
        </p:nvSpPr>
        <p:spPr bwMode="auto">
          <a:xfrm>
            <a:off x="457659" y="5013325"/>
            <a:ext cx="2305050" cy="369332"/>
          </a:xfrm>
          <a:prstGeom prst="rect">
            <a:avLst/>
          </a:prstGeom>
          <a:solidFill>
            <a:srgbClr val="DDDDDD"/>
          </a:solidFill>
          <a:ln w="12700" cap="sq">
            <a:noFill/>
            <a:miter lim="800000"/>
            <a:headEnd type="none" w="sm" len="sm"/>
            <a:tailEnd type="none" w="sm" len="sm"/>
          </a:ln>
        </p:spPr>
        <p:txBody>
          <a:bodyPr>
            <a:spAutoFit/>
          </a:bodyPr>
          <a:lstStyle/>
          <a:p>
            <a:pPr algn="ctr"/>
            <a:r>
              <a:rPr lang="tr-TR" dirty="0"/>
              <a:t>Val</a:t>
            </a:r>
            <a:r>
              <a:rPr lang="en-US" dirty="0"/>
              <a:t>e</a:t>
            </a:r>
            <a:r>
              <a:rPr lang="tr-TR" dirty="0"/>
              <a:t>nce Band</a:t>
            </a:r>
          </a:p>
        </p:txBody>
      </p:sp>
      <p:sp>
        <p:nvSpPr>
          <p:cNvPr id="25614" name="Text Box 23"/>
          <p:cNvSpPr txBox="1">
            <a:spLocks noChangeArrowheads="1"/>
          </p:cNvSpPr>
          <p:nvPr/>
        </p:nvSpPr>
        <p:spPr bwMode="auto">
          <a:xfrm>
            <a:off x="457659" y="1557338"/>
            <a:ext cx="2324100" cy="457200"/>
          </a:xfrm>
          <a:prstGeom prst="rect">
            <a:avLst/>
          </a:prstGeom>
          <a:solidFill>
            <a:srgbClr val="DDDDDD"/>
          </a:solidFill>
          <a:ln w="12700" cap="sq">
            <a:noFill/>
            <a:miter lim="800000"/>
            <a:headEnd type="none" w="sm" len="sm"/>
            <a:tailEnd type="none" w="sm" len="sm"/>
          </a:ln>
        </p:spPr>
        <p:txBody>
          <a:bodyPr>
            <a:spAutoFit/>
          </a:bodyPr>
          <a:lstStyle/>
          <a:p>
            <a:pPr algn="ctr"/>
            <a:r>
              <a:rPr lang="tr-TR" dirty="0"/>
              <a:t>Conduction Band</a:t>
            </a:r>
          </a:p>
        </p:txBody>
      </p:sp>
      <p:sp>
        <p:nvSpPr>
          <p:cNvPr id="120851" name="Text Box 19"/>
          <p:cNvSpPr txBox="1">
            <a:spLocks noChangeArrowheads="1"/>
          </p:cNvSpPr>
          <p:nvPr/>
        </p:nvSpPr>
        <p:spPr bwMode="auto">
          <a:xfrm>
            <a:off x="2000232" y="3000372"/>
            <a:ext cx="1030288" cy="457200"/>
          </a:xfrm>
          <a:prstGeom prst="rect">
            <a:avLst/>
          </a:prstGeom>
          <a:noFill/>
          <a:ln w="12700" cap="sq">
            <a:noFill/>
            <a:miter lim="800000"/>
            <a:headEnd type="none" w="sm" len="sm"/>
            <a:tailEnd type="none" w="sm" len="sm"/>
          </a:ln>
        </p:spPr>
        <p:txBody>
          <a:bodyPr wrap="none">
            <a:spAutoFit/>
          </a:bodyPr>
          <a:lstStyle/>
          <a:p>
            <a:r>
              <a:rPr lang="tr-TR" dirty="0"/>
              <a:t>photon</a:t>
            </a:r>
          </a:p>
        </p:txBody>
      </p:sp>
      <p:sp>
        <p:nvSpPr>
          <p:cNvPr id="18"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3</a:t>
            </a:r>
            <a:r>
              <a:rPr lang="en-US" sz="3200" dirty="0">
                <a:solidFill>
                  <a:srgbClr val="6600FF"/>
                </a:solidFill>
                <a:latin typeface="Times New Roman" panose="02020603050405020304" pitchFamily="18" charset="0"/>
                <a:cs typeface="Times New Roman" panose="02020603050405020304" pitchFamily="18" charset="0"/>
              </a:rPr>
              <a:t> </a:t>
            </a:r>
            <a:r>
              <a:rPr lang="tr-TR" sz="3200" dirty="0">
                <a:solidFill>
                  <a:srgbClr val="6600FF"/>
                </a:solidFill>
                <a:latin typeface="Times New Roman" panose="02020603050405020304" pitchFamily="18" charset="0"/>
                <a:cs typeface="Times New Roman" panose="02020603050405020304" pitchFamily="18" charset="0"/>
              </a:rPr>
              <a:t>- </a:t>
            </a:r>
            <a:r>
              <a:rPr lang="en-US" sz="3200" dirty="0">
                <a:solidFill>
                  <a:srgbClr val="6600FF"/>
                </a:solidFill>
                <a:latin typeface="Times New Roman" panose="02020603050405020304" pitchFamily="18" charset="0"/>
                <a:cs typeface="Times New Roman" panose="02020603050405020304" pitchFamily="18" charset="0"/>
              </a:rPr>
              <a:t>E</a:t>
            </a:r>
            <a:r>
              <a:rPr lang="tr-TR" sz="3200" dirty="0">
                <a:solidFill>
                  <a:srgbClr val="6600FF"/>
                </a:solidFill>
                <a:latin typeface="Times New Roman" panose="02020603050405020304" pitchFamily="18" charset="0"/>
                <a:cs typeface="Times New Roman" panose="02020603050405020304" pitchFamily="18" charset="0"/>
              </a:rPr>
              <a:t>lectromagnetic </a:t>
            </a:r>
            <a:r>
              <a:rPr lang="en-US" sz="3200" dirty="0">
                <a:solidFill>
                  <a:srgbClr val="6600FF"/>
                </a:solidFill>
                <a:latin typeface="Times New Roman" panose="02020603050405020304" pitchFamily="18" charset="0"/>
                <a:cs typeface="Times New Roman" panose="02020603050405020304" pitchFamily="18" charset="0"/>
              </a:rPr>
              <a:t>r</a:t>
            </a:r>
            <a:r>
              <a:rPr lang="tr-TR" sz="3200" dirty="0">
                <a:solidFill>
                  <a:srgbClr val="6600FF"/>
                </a:solidFill>
                <a:latin typeface="Times New Roman" panose="02020603050405020304" pitchFamily="18" charset="0"/>
                <a:cs typeface="Times New Roman" panose="02020603050405020304" pitchFamily="18" charset="0"/>
              </a:rPr>
              <a:t>adiation </a:t>
            </a:r>
            <a:endParaRPr lang="en-US" sz="3200"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3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 0 L 0 0.14682 " pathEditMode="relative" ptsTypes="AA">
                                      <p:cBhvr>
                                        <p:cTn id="6" dur="2000" fill="hold"/>
                                        <p:tgtEl>
                                          <p:spTgt spid="12084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 0.14682 " pathEditMode="relative" ptsTypes="AA">
                                      <p:cBhvr>
                                        <p:cTn id="8" dur="2000" fill="hold"/>
                                        <p:tgtEl>
                                          <p:spTgt spid="120848"/>
                                        </p:tgtEl>
                                        <p:attrNameLst>
                                          <p:attrName>ppt_x</p:attrName>
                                          <p:attrName>ppt_y</p:attrName>
                                        </p:attrNameLst>
                                      </p:cBhvr>
                                    </p:animMotion>
                                  </p:childTnLst>
                                </p:cTn>
                              </p:par>
                              <p:par>
                                <p:cTn id="9" presetID="54" presetClass="entr" presetSubtype="0" accel="100000" fill="hold" grpId="0" nodeType="withEffect">
                                  <p:stCondLst>
                                    <p:cond delay="0"/>
                                  </p:stCondLst>
                                  <p:childTnLst>
                                    <p:set>
                                      <p:cBhvr>
                                        <p:cTn id="10" dur="1" fill="hold">
                                          <p:stCondLst>
                                            <p:cond delay="0"/>
                                          </p:stCondLst>
                                        </p:cTn>
                                        <p:tgtEl>
                                          <p:spTgt spid="120850"/>
                                        </p:tgtEl>
                                        <p:attrNameLst>
                                          <p:attrName>style.visibility</p:attrName>
                                        </p:attrNameLst>
                                      </p:cBhvr>
                                      <p:to>
                                        <p:strVal val="visible"/>
                                      </p:to>
                                    </p:set>
                                    <p:anim calcmode="lin" valueType="num">
                                      <p:cBhvr>
                                        <p:cTn id="11" dur="2000" fill="hold"/>
                                        <p:tgtEl>
                                          <p:spTgt spid="120850"/>
                                        </p:tgtEl>
                                        <p:attrNameLst>
                                          <p:attrName>ppt_w</p:attrName>
                                        </p:attrNameLst>
                                      </p:cBhvr>
                                      <p:tavLst>
                                        <p:tav tm="0">
                                          <p:val>
                                            <p:strVal val="#ppt_w*0.05"/>
                                          </p:val>
                                        </p:tav>
                                        <p:tav tm="100000">
                                          <p:val>
                                            <p:strVal val="#ppt_w"/>
                                          </p:val>
                                        </p:tav>
                                      </p:tavLst>
                                    </p:anim>
                                    <p:anim calcmode="lin" valueType="num">
                                      <p:cBhvr>
                                        <p:cTn id="12" dur="2000" fill="hold"/>
                                        <p:tgtEl>
                                          <p:spTgt spid="120850"/>
                                        </p:tgtEl>
                                        <p:attrNameLst>
                                          <p:attrName>ppt_h</p:attrName>
                                        </p:attrNameLst>
                                      </p:cBhvr>
                                      <p:tavLst>
                                        <p:tav tm="0">
                                          <p:val>
                                            <p:strVal val="#ppt_h"/>
                                          </p:val>
                                        </p:tav>
                                        <p:tav tm="100000">
                                          <p:val>
                                            <p:strVal val="#ppt_h"/>
                                          </p:val>
                                        </p:tav>
                                      </p:tavLst>
                                    </p:anim>
                                    <p:anim calcmode="lin" valueType="num">
                                      <p:cBhvr>
                                        <p:cTn id="13" dur="2000" fill="hold"/>
                                        <p:tgtEl>
                                          <p:spTgt spid="120850"/>
                                        </p:tgtEl>
                                        <p:attrNameLst>
                                          <p:attrName>ppt_x</p:attrName>
                                        </p:attrNameLst>
                                      </p:cBhvr>
                                      <p:tavLst>
                                        <p:tav tm="0">
                                          <p:val>
                                            <p:strVal val="#ppt_x-.2"/>
                                          </p:val>
                                        </p:tav>
                                        <p:tav tm="100000">
                                          <p:val>
                                            <p:strVal val="#ppt_x"/>
                                          </p:val>
                                        </p:tav>
                                      </p:tavLst>
                                    </p:anim>
                                    <p:anim calcmode="lin" valueType="num">
                                      <p:cBhvr>
                                        <p:cTn id="14" dur="2000" fill="hold"/>
                                        <p:tgtEl>
                                          <p:spTgt spid="120850"/>
                                        </p:tgtEl>
                                        <p:attrNameLst>
                                          <p:attrName>ppt_y</p:attrName>
                                        </p:attrNameLst>
                                      </p:cBhvr>
                                      <p:tavLst>
                                        <p:tav tm="0">
                                          <p:val>
                                            <p:strVal val="#ppt_y"/>
                                          </p:val>
                                        </p:tav>
                                        <p:tav tm="100000">
                                          <p:val>
                                            <p:strVal val="#ppt_y"/>
                                          </p:val>
                                        </p:tav>
                                      </p:tavLst>
                                    </p:anim>
                                    <p:animEffect transition="in" filter="fade">
                                      <p:cBhvr>
                                        <p:cTn id="15" dur="2000"/>
                                        <p:tgtEl>
                                          <p:spTgt spid="120850"/>
                                        </p:tgtEl>
                                      </p:cBhvr>
                                    </p:animEffect>
                                  </p:childTnLst>
                                </p:cTn>
                              </p:par>
                            </p:childTnLst>
                          </p:cTn>
                        </p:par>
                        <p:par>
                          <p:cTn id="16" fill="hold">
                            <p:stCondLst>
                              <p:cond delay="2000"/>
                            </p:stCondLst>
                            <p:childTnLst>
                              <p:par>
                                <p:cTn id="17" presetID="40" presetClass="entr" presetSubtype="0" fill="hold" grpId="0" nodeType="afterEffect">
                                  <p:stCondLst>
                                    <p:cond delay="0"/>
                                  </p:stCondLst>
                                  <p:iterate type="lt">
                                    <p:tmPct val="10000"/>
                                  </p:iterate>
                                  <p:childTnLst>
                                    <p:set>
                                      <p:cBhvr>
                                        <p:cTn id="18" dur="1" fill="hold">
                                          <p:stCondLst>
                                            <p:cond delay="0"/>
                                          </p:stCondLst>
                                        </p:cTn>
                                        <p:tgtEl>
                                          <p:spTgt spid="120851"/>
                                        </p:tgtEl>
                                        <p:attrNameLst>
                                          <p:attrName>style.visibility</p:attrName>
                                        </p:attrNameLst>
                                      </p:cBhvr>
                                      <p:to>
                                        <p:strVal val="visible"/>
                                      </p:to>
                                    </p:set>
                                    <p:animEffect transition="in" filter="fade">
                                      <p:cBhvr>
                                        <p:cTn id="19" dur="1000"/>
                                        <p:tgtEl>
                                          <p:spTgt spid="120851"/>
                                        </p:tgtEl>
                                      </p:cBhvr>
                                    </p:animEffect>
                                    <p:anim calcmode="lin" valueType="num">
                                      <p:cBhvr>
                                        <p:cTn id="20" dur="1000" fill="hold"/>
                                        <p:tgtEl>
                                          <p:spTgt spid="120851"/>
                                        </p:tgtEl>
                                        <p:attrNameLst>
                                          <p:attrName>ppt_x</p:attrName>
                                        </p:attrNameLst>
                                      </p:cBhvr>
                                      <p:tavLst>
                                        <p:tav tm="0">
                                          <p:val>
                                            <p:strVal val="#ppt_x-.1"/>
                                          </p:val>
                                        </p:tav>
                                        <p:tav tm="100000">
                                          <p:val>
                                            <p:strVal val="#ppt_x"/>
                                          </p:val>
                                        </p:tav>
                                      </p:tavLst>
                                    </p:anim>
                                    <p:anim calcmode="lin" valueType="num">
                                      <p:cBhvr>
                                        <p:cTn id="21" dur="1000" fill="hold"/>
                                        <p:tgtEl>
                                          <p:spTgt spid="120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6" grpId="0" animBg="1"/>
      <p:bldP spid="120848" grpId="0"/>
      <p:bldP spid="120850" grpId="0" animBg="1"/>
      <p:bldP spid="1208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0" y="774700"/>
            <a:ext cx="9001155" cy="1082664"/>
          </a:xfrm>
        </p:spPr>
        <p:txBody>
          <a:bodyPr>
            <a:normAutofit lnSpcReduction="10000"/>
          </a:bodyPr>
          <a:lstStyle/>
          <a:p>
            <a:pPr algn="just" eaLnBrk="1" hangingPunct="1">
              <a:lnSpc>
                <a:spcPct val="90000"/>
              </a:lnSpc>
              <a:defRPr/>
            </a:pPr>
            <a:endParaRPr lang="tr-TR" sz="24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just" eaLnBrk="1" hangingPunct="1">
              <a:lnSpc>
                <a:spcPct val="90000"/>
              </a:lnSpc>
              <a:defRPr/>
            </a:pPr>
            <a:r>
              <a:rPr lang="tr-TR" sz="2400" dirty="0">
                <a:solidFill>
                  <a:schemeClr val="tx1">
                    <a:lumMod val="95000"/>
                    <a:lumOff val="5000"/>
                  </a:schemeClr>
                </a:solidFill>
                <a:latin typeface="Times New Roman" panose="02020603050405020304" pitchFamily="18" charset="0"/>
                <a:cs typeface="Times New Roman" panose="02020603050405020304" pitchFamily="18" charset="0"/>
              </a:rPr>
              <a:t>The conductivity of a pure (intrinsic) s/c is low due to the low number of free carriers.</a:t>
            </a:r>
          </a:p>
          <a:p>
            <a:pPr algn="just" eaLnBrk="1" hangingPunct="1">
              <a:lnSpc>
                <a:spcPct val="90000"/>
              </a:lnSpc>
              <a:buFont typeface="Wingdings" pitchFamily="2" charset="2"/>
              <a:buNone/>
              <a:defRPr/>
            </a:pPr>
            <a:endParaRPr lang="tr-TR" sz="2400" dirty="0">
              <a:solidFill>
                <a:schemeClr val="bg2"/>
              </a:solidFill>
              <a:latin typeface="Times New Roman" panose="02020603050405020304" pitchFamily="18" charset="0"/>
              <a:cs typeface="Times New Roman" panose="02020603050405020304" pitchFamily="18" charset="0"/>
            </a:endParaRPr>
          </a:p>
        </p:txBody>
      </p:sp>
      <p:sp>
        <p:nvSpPr>
          <p:cNvPr id="17414" name="Rectangle 9"/>
          <p:cNvSpPr>
            <a:spLocks noChangeArrowheads="1"/>
          </p:cNvSpPr>
          <p:nvPr/>
        </p:nvSpPr>
        <p:spPr bwMode="auto">
          <a:xfrm>
            <a:off x="0" y="3071810"/>
            <a:ext cx="9144000" cy="2736850"/>
          </a:xfrm>
          <a:prstGeom prst="rect">
            <a:avLst/>
          </a:prstGeom>
          <a:noFill/>
          <a:ln w="9525">
            <a:noFill/>
            <a:miter lim="800000"/>
            <a:headEnd/>
            <a:tailEnd/>
          </a:ln>
        </p:spPr>
        <p:txBody>
          <a:bodyPr/>
          <a:lstStyle/>
          <a:p>
            <a:pPr marL="342900" indent="-342900" algn="just">
              <a:spcBef>
                <a:spcPct val="20000"/>
              </a:spcBef>
              <a:buClr>
                <a:schemeClr val="tx1"/>
              </a:buClr>
              <a:buSzPct val="100000"/>
              <a:buFont typeface="Arial" pitchFamily="34" charset="0"/>
              <a:buChar char="•"/>
            </a:pPr>
            <a:r>
              <a:rPr lang="tr-TR" sz="2400" dirty="0">
                <a:solidFill>
                  <a:schemeClr val="tx1">
                    <a:lumMod val="95000"/>
                    <a:lumOff val="5000"/>
                  </a:schemeClr>
                </a:solidFill>
                <a:latin typeface="Times New Roman" panose="02020603050405020304" pitchFamily="18" charset="0"/>
                <a:cs typeface="Times New Roman" panose="02020603050405020304" pitchFamily="18" charset="0"/>
              </a:rPr>
              <a:t>For  an </a:t>
            </a:r>
            <a:r>
              <a:rPr lang="tr-TR" sz="2400" dirty="0">
                <a:solidFill>
                  <a:srgbClr val="FF0000"/>
                </a:solidFill>
                <a:latin typeface="Times New Roman" panose="02020603050405020304" pitchFamily="18" charset="0"/>
                <a:cs typeface="Times New Roman" panose="02020603050405020304" pitchFamily="18" charset="0"/>
              </a:rPr>
              <a:t>intrinsic semiconductor</a:t>
            </a:r>
          </a:p>
          <a:p>
            <a:pPr marL="342900" indent="-342900" algn="just">
              <a:spcBef>
                <a:spcPct val="20000"/>
              </a:spcBef>
              <a:buClr>
                <a:schemeClr val="hlink"/>
              </a:buClr>
              <a:buSzPct val="70000"/>
              <a:buFont typeface="Wingdings" pitchFamily="2" charset="2"/>
              <a:buChar char="n"/>
            </a:pPr>
            <a:endParaRPr lang="tr-TR"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just">
              <a:spcBef>
                <a:spcPct val="20000"/>
              </a:spcBef>
              <a:buClr>
                <a:schemeClr val="hlink"/>
              </a:buClr>
              <a:buSzPct val="70000"/>
              <a:buFont typeface="Wingdings" pitchFamily="2" charset="2"/>
              <a:buNone/>
            </a:pPr>
            <a:r>
              <a:rPr lang="tr-TR"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sz="2800" dirty="0">
                <a:solidFill>
                  <a:schemeClr val="tx1">
                    <a:lumMod val="95000"/>
                    <a:lumOff val="5000"/>
                  </a:schemeClr>
                </a:solidFill>
                <a:latin typeface="Times New Roman" panose="02020603050405020304" pitchFamily="18" charset="0"/>
                <a:cs typeface="Times New Roman" panose="02020603050405020304" pitchFamily="18" charset="0"/>
              </a:rPr>
              <a:t>           n = p = n</a:t>
            </a:r>
            <a:r>
              <a:rPr lang="tr-TR" sz="2800" baseline="-25000" dirty="0">
                <a:solidFill>
                  <a:schemeClr val="tx1">
                    <a:lumMod val="95000"/>
                    <a:lumOff val="5000"/>
                  </a:schemeClr>
                </a:solidFill>
                <a:latin typeface="Times New Roman" panose="02020603050405020304" pitchFamily="18" charset="0"/>
                <a:cs typeface="Times New Roman" panose="02020603050405020304" pitchFamily="18" charset="0"/>
              </a:rPr>
              <a:t>i</a:t>
            </a:r>
          </a:p>
          <a:p>
            <a:pPr marL="342900" indent="-342900" algn="just">
              <a:spcBef>
                <a:spcPct val="20000"/>
              </a:spcBef>
              <a:buClr>
                <a:schemeClr val="hlink"/>
              </a:buClr>
              <a:buSzPct val="70000"/>
              <a:buFont typeface="Wingdings" pitchFamily="2" charset="2"/>
              <a:buNone/>
            </a:pPr>
            <a:endParaRPr lang="tr-TR" baseline="-25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spcBef>
                <a:spcPct val="20000"/>
              </a:spcBef>
              <a:buClr>
                <a:schemeClr val="hlink"/>
              </a:buClr>
              <a:buSzPct val="70000"/>
              <a:buFont typeface="Wingdings" pitchFamily="2" charset="2"/>
              <a:buNone/>
            </a:pPr>
            <a:endParaRPr lang="tr-TR"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spcBef>
                <a:spcPct val="20000"/>
              </a:spcBef>
              <a:buClr>
                <a:schemeClr val="hlink"/>
              </a:buClr>
              <a:buSzPct val="70000"/>
              <a:buFont typeface="Wingdings" pitchFamily="2" charset="2"/>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dirty="0">
                <a:solidFill>
                  <a:schemeClr val="tx1">
                    <a:lumMod val="95000"/>
                    <a:lumOff val="5000"/>
                  </a:schemeClr>
                </a:solidFill>
                <a:latin typeface="Times New Roman" panose="02020603050405020304" pitchFamily="18" charset="0"/>
                <a:cs typeface="Times New Roman" panose="02020603050405020304" pitchFamily="18" charset="0"/>
              </a:rPr>
              <a:t>n = concentration of electrons  per unit volume</a:t>
            </a:r>
          </a:p>
          <a:p>
            <a:pPr marL="342900" indent="-342900">
              <a:spcBef>
                <a:spcPct val="20000"/>
              </a:spcBef>
              <a:buClr>
                <a:schemeClr val="hlink"/>
              </a:buClr>
              <a:buSzPct val="70000"/>
              <a:buFont typeface="Wingdings" pitchFamily="2" charset="2"/>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dirty="0">
                <a:solidFill>
                  <a:schemeClr val="tx1">
                    <a:lumMod val="95000"/>
                    <a:lumOff val="5000"/>
                  </a:schemeClr>
                </a:solidFill>
                <a:latin typeface="Times New Roman" panose="02020603050405020304" pitchFamily="18" charset="0"/>
                <a:cs typeface="Times New Roman" panose="02020603050405020304" pitchFamily="18" charset="0"/>
              </a:rPr>
              <a:t>p = concentration of holes per unit volume</a:t>
            </a:r>
          </a:p>
          <a:p>
            <a:pPr marL="342900" indent="-342900">
              <a:spcBef>
                <a:spcPct val="20000"/>
              </a:spcBef>
              <a:buClr>
                <a:schemeClr val="hlink"/>
              </a:buClr>
              <a:buSzPct val="70000"/>
              <a:buFont typeface="Wingdings" pitchFamily="2" charset="2"/>
              <a:buNone/>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tr-TR" dirty="0">
                <a:solidFill>
                  <a:schemeClr val="tx1">
                    <a:lumMod val="95000"/>
                    <a:lumOff val="5000"/>
                  </a:schemeClr>
                </a:solidFill>
                <a:latin typeface="Times New Roman" panose="02020603050405020304" pitchFamily="18" charset="0"/>
                <a:cs typeface="Times New Roman" panose="02020603050405020304" pitchFamily="18" charset="0"/>
              </a:rPr>
              <a:t>n</a:t>
            </a:r>
            <a:r>
              <a:rPr lang="tr-TR" baseline="-25000" dirty="0">
                <a:solidFill>
                  <a:schemeClr val="tx1">
                    <a:lumMod val="95000"/>
                    <a:lumOff val="5000"/>
                  </a:schemeClr>
                </a:solidFill>
                <a:latin typeface="Times New Roman" panose="02020603050405020304" pitchFamily="18" charset="0"/>
                <a:cs typeface="Times New Roman" panose="02020603050405020304" pitchFamily="18" charset="0"/>
              </a:rPr>
              <a:t>i </a:t>
            </a:r>
            <a:r>
              <a:rPr lang="tr-TR" dirty="0">
                <a:solidFill>
                  <a:schemeClr val="tx1">
                    <a:lumMod val="95000"/>
                    <a:lumOff val="5000"/>
                  </a:schemeClr>
                </a:solidFill>
                <a:latin typeface="Times New Roman" panose="02020603050405020304" pitchFamily="18" charset="0"/>
                <a:cs typeface="Times New Roman" panose="02020603050405020304" pitchFamily="18" charset="0"/>
              </a:rPr>
              <a:t>= the intrinsic carrier concentration of the semiconductor under </a:t>
            </a:r>
            <a:r>
              <a:rPr lang="tr-TR" dirty="0">
                <a:latin typeface="Times New Roman" panose="02020603050405020304" pitchFamily="18" charset="0"/>
                <a:cs typeface="Times New Roman" panose="02020603050405020304" pitchFamily="18" charset="0"/>
              </a:rPr>
              <a:t>consideration.</a:t>
            </a:r>
          </a:p>
        </p:txBody>
      </p:sp>
      <p:sp>
        <p:nvSpPr>
          <p:cNvPr id="8" name="Rectangle 3"/>
          <p:cNvSpPr txBox="1">
            <a:spLocks noChangeArrowheads="1"/>
          </p:cNvSpPr>
          <p:nvPr/>
        </p:nvSpPr>
        <p:spPr>
          <a:xfrm>
            <a:off x="1" y="1643050"/>
            <a:ext cx="9144000" cy="1082664"/>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tr-TR" sz="2400" b="0" i="0" u="none" strike="noStrike" kern="1200" cap="none" spc="0" normalizeH="0" baseline="0" noProof="0" dirty="0">
              <a:ln>
                <a:noFill/>
              </a:ln>
              <a:solidFill>
                <a:schemeClr val="tx1">
                  <a:lumMod val="50000"/>
                  <a:lumOff val="50000"/>
                </a:schemeClr>
              </a:solidFill>
              <a:effectLst/>
              <a:uLnTx/>
              <a:uFillTx/>
              <a:latin typeface="Times New Roman" panose="02020603050405020304" pitchFamily="18" charset="0"/>
              <a:cs typeface="Times New Roman" panose="02020603050405020304" pitchFamily="18" charset="0"/>
            </a:endParaRPr>
          </a:p>
          <a:p>
            <a:pPr marL="342900" indent="-342900" algn="just">
              <a:spcBef>
                <a:spcPct val="20000"/>
              </a:spcBef>
              <a:buClr>
                <a:schemeClr val="tx1"/>
              </a:buClr>
              <a:buSzPct val="100000"/>
              <a:buFont typeface="Arial" pitchFamily="34" charset="0"/>
              <a:buChar char="•"/>
            </a:pPr>
            <a:r>
              <a:rPr lang="tr-TR" sz="2600" dirty="0">
                <a:solidFill>
                  <a:schemeClr val="tx1">
                    <a:lumMod val="95000"/>
                    <a:lumOff val="5000"/>
                  </a:schemeClr>
                </a:solidFill>
                <a:latin typeface="Times New Roman" panose="02020603050405020304" pitchFamily="18" charset="0"/>
                <a:cs typeface="Times New Roman" panose="02020603050405020304" pitchFamily="18" charset="0"/>
              </a:rPr>
              <a:t>The number of carriers are generated by thermally or electromagnetic radiation for a pure s/c.</a:t>
            </a:r>
          </a:p>
          <a:p>
            <a:pPr marL="342900" marR="0" lvl="0" indent="-342900" algn="just" defTabSz="914400" rtl="0" eaLnBrk="1" fontAlgn="auto" latinLnBrk="0" hangingPunct="1">
              <a:lnSpc>
                <a:spcPct val="90000"/>
              </a:lnSpc>
              <a:spcBef>
                <a:spcPct val="20000"/>
              </a:spcBef>
              <a:spcAft>
                <a:spcPts val="0"/>
              </a:spcAft>
              <a:buClrTx/>
              <a:buSzTx/>
              <a:buFont typeface="Wingdings" pitchFamily="2" charset="2"/>
              <a:buNone/>
              <a:tabLst/>
              <a:defRPr/>
            </a:pPr>
            <a:endParaRPr kumimoji="0" lang="tr-TR" sz="2400" b="0" i="0" u="none" strike="noStrike" kern="1200" cap="none" spc="0" normalizeH="0" baseline="0" noProof="0" dirty="0">
              <a:ln>
                <a:noFill/>
              </a:ln>
              <a:solidFill>
                <a:schemeClr val="bg2"/>
              </a:solidFill>
              <a:effectLst/>
              <a:uLnTx/>
              <a:uFillTx/>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en-US" sz="3200" dirty="0">
                <a:solidFill>
                  <a:srgbClr val="6600FF"/>
                </a:solidFill>
                <a:latin typeface="Times New Roman" panose="02020603050405020304" pitchFamily="18" charset="0"/>
                <a:cs typeface="Times New Roman" panose="02020603050405020304" pitchFamily="18" charset="0"/>
              </a:rPr>
              <a:t>I</a:t>
            </a:r>
            <a:r>
              <a:rPr lang="tr-TR" sz="3200" dirty="0">
                <a:solidFill>
                  <a:srgbClr val="6600FF"/>
                </a:solidFill>
                <a:latin typeface="Times New Roman" panose="02020603050405020304" pitchFamily="18" charset="0"/>
                <a:cs typeface="Times New Roman" panose="02020603050405020304" pitchFamily="18" charset="0"/>
              </a:rPr>
              <a:t>ntrinsic semiconductor</a:t>
            </a:r>
            <a:endParaRPr lang="en-US" sz="3200" dirty="0">
              <a:solidFill>
                <a:srgbClr val="66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body" idx="1"/>
          </p:nvPr>
        </p:nvSpPr>
        <p:spPr>
          <a:xfrm>
            <a:off x="250825" y="1329427"/>
            <a:ext cx="8893175" cy="1584325"/>
          </a:xfrm>
        </p:spPr>
        <p:txBody>
          <a:bodyPr/>
          <a:lstStyle/>
          <a:p>
            <a:pPr algn="just" eaLnBrk="1" hangingPunct="1">
              <a:buFont typeface="Wingdings" pitchFamily="2" charset="2"/>
              <a:buNone/>
              <a:defRPr/>
            </a:pPr>
            <a:r>
              <a:rPr lang="tr-TR" sz="2800" dirty="0">
                <a:latin typeface="Times New Roman" panose="02020603050405020304" pitchFamily="18" charset="0"/>
                <a:cs typeface="Times New Roman" panose="02020603050405020304" pitchFamily="18" charset="0"/>
              </a:rPr>
              <a:t>The intrinsic carrier concentration n</a:t>
            </a:r>
            <a:r>
              <a:rPr lang="tr-TR" sz="2800" baseline="-25000" dirty="0">
                <a:latin typeface="Times New Roman" panose="02020603050405020304" pitchFamily="18" charset="0"/>
                <a:cs typeface="Times New Roman" panose="02020603050405020304" pitchFamily="18" charset="0"/>
              </a:rPr>
              <a:t>i</a:t>
            </a:r>
            <a:r>
              <a:rPr lang="tr-TR" sz="2800" dirty="0">
                <a:latin typeface="Times New Roman" panose="02020603050405020304" pitchFamily="18" charset="0"/>
                <a:cs typeface="Times New Roman" panose="02020603050405020304" pitchFamily="18" charset="0"/>
              </a:rPr>
              <a:t> depends on;</a:t>
            </a:r>
          </a:p>
          <a:p>
            <a:pPr algn="just" eaLnBrk="1" hangingPunct="1">
              <a:defRPr/>
            </a:pPr>
            <a:r>
              <a:rPr lang="tr-TR" sz="2800" dirty="0">
                <a:latin typeface="Times New Roman" panose="02020603050405020304" pitchFamily="18" charset="0"/>
                <a:cs typeface="Times New Roman" panose="02020603050405020304" pitchFamily="18" charset="0"/>
              </a:rPr>
              <a:t>the</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solidFill>
                  <a:srgbClr val="FF0000"/>
                </a:solidFill>
                <a:latin typeface="Times New Roman" panose="02020603050405020304" pitchFamily="18" charset="0"/>
                <a:cs typeface="Times New Roman" panose="02020603050405020304" pitchFamily="18" charset="0"/>
              </a:rPr>
              <a:t>semiconductor material</a:t>
            </a:r>
            <a:endParaRPr lang="tr-TR" sz="2800" dirty="0">
              <a:latin typeface="Times New Roman" panose="02020603050405020304" pitchFamily="18" charset="0"/>
              <a:cs typeface="Times New Roman" panose="02020603050405020304" pitchFamily="18" charset="0"/>
            </a:endParaRPr>
          </a:p>
          <a:p>
            <a:pPr algn="just" eaLnBrk="1" hangingPunct="1">
              <a:defRPr/>
            </a:pPr>
            <a:r>
              <a:rPr lang="tr-TR" sz="2800" dirty="0">
                <a:latin typeface="Times New Roman" panose="02020603050405020304" pitchFamily="18" charset="0"/>
                <a:cs typeface="Times New Roman" panose="02020603050405020304" pitchFamily="18" charset="0"/>
              </a:rPr>
              <a:t>the</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solidFill>
                  <a:srgbClr val="FF0000"/>
                </a:solidFill>
                <a:latin typeface="Times New Roman" panose="02020603050405020304" pitchFamily="18" charset="0"/>
                <a:cs typeface="Times New Roman" panose="02020603050405020304" pitchFamily="18" charset="0"/>
              </a:rPr>
              <a:t>temperature</a:t>
            </a:r>
            <a:r>
              <a:rPr lang="tr-TR" sz="2800" dirty="0">
                <a:latin typeface="Times New Roman" panose="02020603050405020304" pitchFamily="18" charset="0"/>
                <a:cs typeface="Times New Roman" panose="02020603050405020304" pitchFamily="18" charset="0"/>
              </a:rPr>
              <a:t>.</a:t>
            </a:r>
            <a:r>
              <a:rPr lang="tr-TR" sz="2800" dirty="0">
                <a:solidFill>
                  <a:schemeClr val="bg2"/>
                </a:solidFill>
                <a:latin typeface="Times New Roman" panose="02020603050405020304" pitchFamily="18" charset="0"/>
                <a:cs typeface="Times New Roman" panose="02020603050405020304" pitchFamily="18" charset="0"/>
              </a:rPr>
              <a:t> </a:t>
            </a:r>
          </a:p>
        </p:txBody>
      </p:sp>
      <p:sp>
        <p:nvSpPr>
          <p:cNvPr id="407559" name="Rectangle 7"/>
          <p:cNvSpPr>
            <a:spLocks noChangeArrowheads="1"/>
          </p:cNvSpPr>
          <p:nvPr/>
        </p:nvSpPr>
        <p:spPr bwMode="auto">
          <a:xfrm>
            <a:off x="250825" y="3424931"/>
            <a:ext cx="8893175" cy="1079500"/>
          </a:xfrm>
          <a:prstGeom prst="rect">
            <a:avLst/>
          </a:prstGeom>
          <a:noFill/>
          <a:ln w="9525">
            <a:noFill/>
            <a:miter lim="800000"/>
            <a:headEnd/>
            <a:tailEnd/>
          </a:ln>
          <a:effectLst/>
        </p:spPr>
        <p:txBody>
          <a:bodyPr/>
          <a:lstStyle/>
          <a:p>
            <a:pPr marL="342900" indent="-342900" algn="just">
              <a:spcBef>
                <a:spcPct val="20000"/>
              </a:spcBef>
              <a:buClr>
                <a:schemeClr val="hlink"/>
              </a:buClr>
              <a:buSzPct val="70000"/>
              <a:buFont typeface="Wingdings" pitchFamily="2" charset="2"/>
              <a:buChar char="n"/>
              <a:defRPr/>
            </a:pPr>
            <a:r>
              <a:rPr lang="tr-TR" sz="2400" dirty="0">
                <a:latin typeface="Times New Roman" panose="02020603050405020304" pitchFamily="18" charset="0"/>
                <a:cs typeface="Times New Roman" panose="02020603050405020304" pitchFamily="18" charset="0"/>
              </a:rPr>
              <a:t>For silicon at 300 K, n</a:t>
            </a:r>
            <a:r>
              <a:rPr lang="tr-TR" sz="2400" baseline="-25000" dirty="0">
                <a:latin typeface="Times New Roman" panose="02020603050405020304" pitchFamily="18" charset="0"/>
                <a:cs typeface="Times New Roman" panose="02020603050405020304" pitchFamily="18" charset="0"/>
              </a:rPr>
              <a:t>i </a:t>
            </a:r>
            <a:r>
              <a:rPr lang="tr-TR" sz="2400" dirty="0">
                <a:latin typeface="Times New Roman" panose="02020603050405020304" pitchFamily="18" charset="0"/>
                <a:cs typeface="Times New Roman" panose="02020603050405020304" pitchFamily="18" charset="0"/>
              </a:rPr>
              <a:t>has a value of 1.4 x 10</a:t>
            </a:r>
            <a:r>
              <a:rPr lang="tr-TR" sz="2400" baseline="30000" dirty="0">
                <a:latin typeface="Times New Roman" panose="02020603050405020304" pitchFamily="18" charset="0"/>
                <a:cs typeface="Times New Roman" panose="02020603050405020304" pitchFamily="18" charset="0"/>
              </a:rPr>
              <a:t>10 </a:t>
            </a:r>
            <a:r>
              <a:rPr lang="tr-TR" sz="2400" dirty="0">
                <a:latin typeface="Times New Roman" panose="02020603050405020304" pitchFamily="18" charset="0"/>
                <a:cs typeface="Times New Roman" panose="02020603050405020304" pitchFamily="18" charset="0"/>
              </a:rPr>
              <a:t>cm</a:t>
            </a:r>
            <a:r>
              <a:rPr lang="tr-TR" sz="2400" baseline="30000" dirty="0">
                <a:latin typeface="Times New Roman" panose="02020603050405020304" pitchFamily="18" charset="0"/>
                <a:cs typeface="Times New Roman" panose="02020603050405020304" pitchFamily="18" charset="0"/>
              </a:rPr>
              <a:t>-3</a:t>
            </a:r>
            <a:r>
              <a:rPr lang="tr-TR" sz="2400" baseline="30000" dirty="0">
                <a:solidFill>
                  <a:schemeClr val="bg2"/>
                </a:solidFill>
                <a:latin typeface="Times New Roman" panose="02020603050405020304" pitchFamily="18" charset="0"/>
                <a:cs typeface="Times New Roman" panose="02020603050405020304" pitchFamily="18" charset="0"/>
              </a:rPr>
              <a:t>.</a:t>
            </a:r>
          </a:p>
          <a:p>
            <a:pPr marL="342900" indent="-342900" algn="just">
              <a:spcBef>
                <a:spcPct val="20000"/>
              </a:spcBef>
              <a:buClr>
                <a:schemeClr val="hlink"/>
              </a:buClr>
              <a:buSzPct val="70000"/>
              <a:buFont typeface="Wingdings" pitchFamily="2" charset="2"/>
              <a:buChar char="n"/>
              <a:defRPr/>
            </a:pPr>
            <a:r>
              <a:rPr lang="tr-TR" sz="2400" dirty="0">
                <a:latin typeface="Times New Roman" panose="02020603050405020304" pitchFamily="18" charset="0"/>
                <a:cs typeface="Times New Roman" panose="02020603050405020304" pitchFamily="18" charset="0"/>
              </a:rPr>
              <a:t>Clearly , equation (n = p = n</a:t>
            </a:r>
            <a:r>
              <a:rPr lang="tr-TR" sz="2400" baseline="-25000" dirty="0">
                <a:latin typeface="Times New Roman" panose="02020603050405020304" pitchFamily="18" charset="0"/>
                <a:cs typeface="Times New Roman" panose="02020603050405020304" pitchFamily="18" charset="0"/>
              </a:rPr>
              <a:t>i</a:t>
            </a:r>
            <a:r>
              <a:rPr lang="tr-TR" sz="2400" dirty="0">
                <a:latin typeface="Times New Roman" panose="02020603050405020304" pitchFamily="18" charset="0"/>
                <a:cs typeface="Times New Roman" panose="02020603050405020304" pitchFamily="18" charset="0"/>
              </a:rPr>
              <a:t>) can be written as  </a:t>
            </a:r>
          </a:p>
          <a:p>
            <a:pPr marL="342900" indent="-342900" algn="ctr">
              <a:spcBef>
                <a:spcPct val="20000"/>
              </a:spcBef>
              <a:buClr>
                <a:schemeClr val="hlink"/>
              </a:buClr>
              <a:buSzPct val="70000"/>
              <a:buFont typeface="Wingdings" pitchFamily="2" charset="2"/>
              <a:buNone/>
              <a:defRPr/>
            </a:pPr>
            <a:r>
              <a:rPr lang="tr-TR" sz="4400" dirty="0">
                <a:solidFill>
                  <a:srgbClr val="FF0000"/>
                </a:solidFill>
                <a:latin typeface="Times New Roman" panose="02020603050405020304" pitchFamily="18" charset="0"/>
                <a:cs typeface="Times New Roman" panose="02020603050405020304" pitchFamily="18" charset="0"/>
              </a:rPr>
              <a:t>n.p = n</a:t>
            </a:r>
            <a:r>
              <a:rPr lang="tr-TR" sz="4400" baseline="-25000" dirty="0">
                <a:solidFill>
                  <a:srgbClr val="FF0000"/>
                </a:solidFill>
                <a:latin typeface="Times New Roman" panose="02020603050405020304" pitchFamily="18" charset="0"/>
                <a:cs typeface="Times New Roman" panose="02020603050405020304" pitchFamily="18" charset="0"/>
              </a:rPr>
              <a:t>i</a:t>
            </a:r>
            <a:r>
              <a:rPr lang="tr-TR" sz="4400" baseline="30000" dirty="0">
                <a:solidFill>
                  <a:srgbClr val="FF0000"/>
                </a:solidFill>
                <a:latin typeface="Times New Roman" panose="02020603050405020304" pitchFamily="18" charset="0"/>
                <a:cs typeface="Times New Roman" panose="02020603050405020304" pitchFamily="18" charset="0"/>
              </a:rPr>
              <a:t>2</a:t>
            </a:r>
            <a:endParaRPr lang="tr-TR" sz="4400" dirty="0">
              <a:solidFill>
                <a:srgbClr val="FF0000"/>
              </a:solidFill>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en-US" sz="3200" dirty="0">
                <a:solidFill>
                  <a:srgbClr val="6600FF"/>
                </a:solidFill>
                <a:latin typeface="Times New Roman" panose="02020603050405020304" pitchFamily="18" charset="0"/>
                <a:cs typeface="Times New Roman" panose="02020603050405020304" pitchFamily="18" charset="0"/>
              </a:rPr>
              <a:t>I</a:t>
            </a:r>
            <a:r>
              <a:rPr lang="tr-TR" sz="3200" dirty="0">
                <a:solidFill>
                  <a:srgbClr val="6600FF"/>
                </a:solidFill>
                <a:latin typeface="Times New Roman" panose="02020603050405020304" pitchFamily="18" charset="0"/>
                <a:cs typeface="Times New Roman" panose="02020603050405020304" pitchFamily="18" charset="0"/>
              </a:rPr>
              <a:t>ntrinsic semiconductor</a:t>
            </a:r>
            <a:endParaRPr lang="en-US" sz="3200"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79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p:cNvSpPr>
            <a:spLocks noGrp="1" noChangeArrowheads="1"/>
          </p:cNvSpPr>
          <p:nvPr>
            <p:ph type="body" idx="1"/>
          </p:nvPr>
        </p:nvSpPr>
        <p:spPr>
          <a:xfrm>
            <a:off x="179388" y="1887790"/>
            <a:ext cx="8713787" cy="2303463"/>
          </a:xfrm>
        </p:spPr>
        <p:txBody>
          <a:bodyPr>
            <a:normAutofit/>
          </a:bodyPr>
          <a:lstStyle/>
          <a:p>
            <a:pPr algn="just" eaLnBrk="1" hangingPunct="1">
              <a:lnSpc>
                <a:spcPct val="90000"/>
              </a:lnSpc>
              <a:defRPr/>
            </a:pPr>
            <a:r>
              <a:rPr lang="tr-TR" sz="2800" dirty="0">
                <a:latin typeface="Times New Roman" panose="02020603050405020304" pitchFamily="18" charset="0"/>
                <a:cs typeface="Times New Roman" panose="02020603050405020304" pitchFamily="18" charset="0"/>
              </a:rPr>
              <a:t>To increase the conductivity, one can dope pure s/c with atoms from column </a:t>
            </a:r>
            <a:r>
              <a:rPr lang="en-US" sz="2800" i="1" dirty="0">
                <a:latin typeface="Times New Roman" panose="02020603050405020304" pitchFamily="18" charset="0"/>
                <a:cs typeface="Times New Roman" panose="02020603050405020304" pitchFamily="18" charset="0"/>
              </a:rPr>
              <a:t>III</a:t>
            </a:r>
            <a:r>
              <a:rPr lang="en-US" sz="2800" dirty="0">
                <a:latin typeface="Times New Roman" panose="02020603050405020304" pitchFamily="18" charset="0"/>
                <a:cs typeface="Times New Roman" panose="02020603050405020304" pitchFamily="18" charset="0"/>
              </a:rPr>
              <a:t> (starts with </a:t>
            </a:r>
            <a:r>
              <a:rPr lang="en-US" sz="2800" i="1"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a:t>
            </a:r>
            <a:r>
              <a:rPr lang="tr-TR" sz="2800" dirty="0">
                <a:latin typeface="Times New Roman" panose="02020603050405020304" pitchFamily="18" charset="0"/>
                <a:cs typeface="Times New Roman" panose="02020603050405020304" pitchFamily="18" charset="0"/>
              </a:rPr>
              <a:t> or </a:t>
            </a:r>
            <a:r>
              <a:rPr lang="tr-TR" sz="2800" i="1" dirty="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 (starts with </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r>
              <a:rPr lang="tr-TR" sz="2800" dirty="0">
                <a:latin typeface="Times New Roman" panose="02020603050405020304" pitchFamily="18" charset="0"/>
                <a:cs typeface="Times New Roman" panose="02020603050405020304" pitchFamily="18" charset="0"/>
              </a:rPr>
              <a:t> of </a:t>
            </a:r>
            <a:r>
              <a:rPr lang="en-US" sz="2800" dirty="0">
                <a:latin typeface="Times New Roman" panose="02020603050405020304" pitchFamily="18" charset="0"/>
                <a:cs typeface="Times New Roman" panose="02020603050405020304" pitchFamily="18" charset="0"/>
              </a:rPr>
              <a:t>the </a:t>
            </a:r>
            <a:r>
              <a:rPr lang="tr-TR" sz="2800" dirty="0">
                <a:latin typeface="Times New Roman" panose="02020603050405020304" pitchFamily="18" charset="0"/>
                <a:cs typeface="Times New Roman" panose="02020603050405020304" pitchFamily="18" charset="0"/>
              </a:rPr>
              <a:t>periodic table. This process is called </a:t>
            </a:r>
            <a:r>
              <a:rPr lang="tr-TR" sz="2800" dirty="0">
                <a:solidFill>
                  <a:srgbClr val="FF0000"/>
                </a:solidFill>
                <a:latin typeface="Times New Roman" panose="02020603050405020304" pitchFamily="18" charset="0"/>
                <a:cs typeface="Times New Roman" panose="02020603050405020304" pitchFamily="18" charset="0"/>
              </a:rPr>
              <a:t>doping</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and the added atoms are called </a:t>
            </a:r>
            <a:r>
              <a:rPr lang="tr-TR" sz="2800" dirty="0">
                <a:solidFill>
                  <a:srgbClr val="FF0000"/>
                </a:solidFill>
                <a:latin typeface="Times New Roman" panose="02020603050405020304" pitchFamily="18" charset="0"/>
                <a:cs typeface="Times New Roman" panose="02020603050405020304" pitchFamily="18" charset="0"/>
              </a:rPr>
              <a:t>dopant</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solidFill>
                  <a:srgbClr val="FF0000"/>
                </a:solidFill>
                <a:latin typeface="Times New Roman" panose="02020603050405020304" pitchFamily="18" charset="0"/>
                <a:cs typeface="Times New Roman" panose="02020603050405020304" pitchFamily="18" charset="0"/>
              </a:rPr>
              <a:t>impurities.</a:t>
            </a:r>
          </a:p>
        </p:txBody>
      </p:sp>
      <p:sp>
        <p:nvSpPr>
          <p:cNvPr id="408581" name="Rectangle 5"/>
          <p:cNvSpPr>
            <a:spLocks noGrp="1" noRot="1" noChangeArrowheads="1"/>
          </p:cNvSpPr>
          <p:nvPr>
            <p:ph type="title"/>
          </p:nvPr>
        </p:nvSpPr>
        <p:spPr>
          <a:xfrm>
            <a:off x="0" y="1164802"/>
            <a:ext cx="9144000" cy="549275"/>
          </a:xfrm>
        </p:spPr>
        <p:txBody>
          <a:bodyPr/>
          <a:lstStyle/>
          <a:p>
            <a:pPr algn="l" eaLnBrk="1" hangingPunct="1">
              <a:defRPr/>
            </a:pPr>
            <a:r>
              <a:rPr lang="tr-TR" sz="2800" b="0" dirty="0">
                <a:solidFill>
                  <a:srgbClr val="0000FF"/>
                </a:solidFill>
                <a:latin typeface="Times New Roman" panose="02020603050405020304" pitchFamily="18" charset="0"/>
                <a:cs typeface="Times New Roman" panose="02020603050405020304" pitchFamily="18" charset="0"/>
              </a:rPr>
              <a:t>What is doping and dopant impurities ?</a:t>
            </a:r>
          </a:p>
        </p:txBody>
      </p:sp>
      <p:sp>
        <p:nvSpPr>
          <p:cNvPr id="20486" name="Rectangle 8"/>
          <p:cNvSpPr>
            <a:spLocks noChangeArrowheads="1"/>
          </p:cNvSpPr>
          <p:nvPr/>
        </p:nvSpPr>
        <p:spPr bwMode="auto">
          <a:xfrm>
            <a:off x="2895600" y="4191000"/>
            <a:ext cx="4412704" cy="990600"/>
          </a:xfrm>
          <a:prstGeom prst="rect">
            <a:avLst/>
          </a:prstGeom>
          <a:noFill/>
          <a:ln w="9525">
            <a:noFill/>
            <a:miter lim="800000"/>
            <a:headEnd/>
            <a:tailEnd/>
          </a:ln>
        </p:spPr>
        <p:txBody>
          <a:bodyPr/>
          <a:lstStyle/>
          <a:p>
            <a:pPr marL="342900" indent="-342900">
              <a:spcBef>
                <a:spcPct val="20000"/>
              </a:spcBef>
              <a:buClr>
                <a:schemeClr val="hlink"/>
              </a:buClr>
              <a:buSzPct val="70000"/>
              <a:buFont typeface="Wingdings" pitchFamily="2" charset="2"/>
              <a:buChar char="n"/>
            </a:pPr>
            <a:r>
              <a:rPr lang="tr-TR" sz="3200" dirty="0">
                <a:solidFill>
                  <a:schemeClr val="bg2"/>
                </a:solidFill>
                <a:latin typeface="Times New Roman" panose="02020603050405020304" pitchFamily="18" charset="0"/>
                <a:cs typeface="Times New Roman" panose="02020603050405020304" pitchFamily="18" charset="0"/>
              </a:rPr>
              <a:t>n</a:t>
            </a:r>
            <a:r>
              <a:rPr lang="en-US" sz="3200" dirty="0">
                <a:solidFill>
                  <a:schemeClr val="bg2"/>
                </a:solidFill>
                <a:latin typeface="Times New Roman" panose="02020603050405020304" pitchFamily="18" charset="0"/>
                <a:cs typeface="Times New Roman" panose="02020603050405020304" pitchFamily="18" charset="0"/>
              </a:rPr>
              <a:t> (negative) </a:t>
            </a:r>
            <a:r>
              <a:rPr lang="tr-TR" sz="3200" dirty="0">
                <a:solidFill>
                  <a:schemeClr val="bg2"/>
                </a:solidFill>
                <a:latin typeface="Times New Roman" panose="02020603050405020304" pitchFamily="18" charset="0"/>
                <a:cs typeface="Times New Roman" panose="02020603050405020304" pitchFamily="18" charset="0"/>
              </a:rPr>
              <a:t>-</a:t>
            </a:r>
            <a:r>
              <a:rPr lang="en-US" sz="3200" dirty="0">
                <a:solidFill>
                  <a:schemeClr val="bg2"/>
                </a:solidFill>
                <a:latin typeface="Times New Roman" panose="02020603050405020304" pitchFamily="18" charset="0"/>
                <a:cs typeface="Times New Roman" panose="02020603050405020304" pitchFamily="18" charset="0"/>
              </a:rPr>
              <a:t> </a:t>
            </a:r>
            <a:r>
              <a:rPr lang="tr-TR" sz="3200" dirty="0">
                <a:solidFill>
                  <a:schemeClr val="bg2"/>
                </a:solidFill>
                <a:latin typeface="Times New Roman" panose="02020603050405020304" pitchFamily="18" charset="0"/>
                <a:cs typeface="Times New Roman" panose="02020603050405020304" pitchFamily="18" charset="0"/>
              </a:rPr>
              <a:t>type</a:t>
            </a:r>
          </a:p>
          <a:p>
            <a:pPr marL="342900" indent="-342900">
              <a:spcBef>
                <a:spcPct val="20000"/>
              </a:spcBef>
              <a:buClr>
                <a:schemeClr val="hlink"/>
              </a:buClr>
              <a:buSzPct val="70000"/>
              <a:buFont typeface="Wingdings" pitchFamily="2" charset="2"/>
              <a:buChar char="n"/>
            </a:pPr>
            <a:r>
              <a:rPr lang="en-US" sz="3200" dirty="0">
                <a:solidFill>
                  <a:schemeClr val="bg2"/>
                </a:solidFill>
                <a:latin typeface="Times New Roman" panose="02020603050405020304" pitchFamily="18" charset="0"/>
                <a:cs typeface="Times New Roman" panose="02020603050405020304" pitchFamily="18" charset="0"/>
              </a:rPr>
              <a:t>p (positive) </a:t>
            </a:r>
            <a:r>
              <a:rPr lang="tr-TR" sz="3200" dirty="0">
                <a:solidFill>
                  <a:schemeClr val="bg2"/>
                </a:solidFill>
                <a:latin typeface="Times New Roman" panose="02020603050405020304" pitchFamily="18" charset="0"/>
                <a:cs typeface="Times New Roman" panose="02020603050405020304" pitchFamily="18" charset="0"/>
              </a:rPr>
              <a:t>-</a:t>
            </a:r>
            <a:r>
              <a:rPr lang="en-US" sz="3200" dirty="0">
                <a:solidFill>
                  <a:schemeClr val="bg2"/>
                </a:solidFill>
                <a:latin typeface="Times New Roman" panose="02020603050405020304" pitchFamily="18" charset="0"/>
                <a:cs typeface="Times New Roman" panose="02020603050405020304" pitchFamily="18" charset="0"/>
              </a:rPr>
              <a:t> </a:t>
            </a:r>
            <a:r>
              <a:rPr lang="tr-TR" sz="3200" dirty="0">
                <a:solidFill>
                  <a:schemeClr val="bg2"/>
                </a:solidFill>
                <a:latin typeface="Times New Roman" panose="02020603050405020304" pitchFamily="18" charset="0"/>
                <a:cs typeface="Times New Roman" panose="02020603050405020304" pitchFamily="18" charset="0"/>
              </a:rPr>
              <a:t>type</a:t>
            </a:r>
          </a:p>
        </p:txBody>
      </p:sp>
      <p:sp>
        <p:nvSpPr>
          <p:cNvPr id="20487" name="Text Box 9"/>
          <p:cNvSpPr txBox="1">
            <a:spLocks noChangeArrowheads="1"/>
          </p:cNvSpPr>
          <p:nvPr/>
        </p:nvSpPr>
        <p:spPr bwMode="auto">
          <a:xfrm>
            <a:off x="457200" y="5638800"/>
            <a:ext cx="8382000" cy="830997"/>
          </a:xfrm>
          <a:prstGeom prst="rect">
            <a:avLst/>
          </a:prstGeom>
          <a:noFill/>
          <a:ln w="9525">
            <a:noFill/>
            <a:miter lim="800000"/>
            <a:headEnd/>
            <a:tailEnd/>
          </a:ln>
        </p:spPr>
        <p:txBody>
          <a:bodyPr>
            <a:spAutoFit/>
          </a:bodyPr>
          <a:lstStyle/>
          <a:p>
            <a:pPr algn="ctr">
              <a:spcBef>
                <a:spcPct val="50000"/>
              </a:spcBef>
            </a:pPr>
            <a:r>
              <a:rPr lang="tr-TR" sz="2400" b="1" dirty="0">
                <a:latin typeface="Times New Roman" panose="02020603050405020304" pitchFamily="18" charset="0"/>
                <a:cs typeface="Times New Roman" panose="02020603050405020304" pitchFamily="18" charset="0"/>
              </a:rPr>
              <a:t>Addition of different atoms modify the conductivity of the intrinsic semiconductor.</a:t>
            </a:r>
          </a:p>
        </p:txBody>
      </p:sp>
      <p:sp>
        <p:nvSpPr>
          <p:cNvPr id="9"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Donors and </a:t>
            </a:r>
            <a:r>
              <a:rPr lang="en-US" sz="3200" dirty="0">
                <a:solidFill>
                  <a:srgbClr val="6600FF"/>
                </a:solidFill>
                <a:latin typeface="Times New Roman" panose="02020603050405020304" pitchFamily="18" charset="0"/>
                <a:cs typeface="Times New Roman" panose="02020603050405020304" pitchFamily="18" charset="0"/>
              </a:rPr>
              <a:t>a</a:t>
            </a:r>
            <a:r>
              <a:rPr lang="tr-TR" sz="3200" dirty="0">
                <a:solidFill>
                  <a:srgbClr val="6600FF"/>
                </a:solidFill>
                <a:latin typeface="Times New Roman" panose="02020603050405020304" pitchFamily="18" charset="0"/>
                <a:cs typeface="Times New Roman" panose="02020603050405020304" pitchFamily="18" charset="0"/>
              </a:rPr>
              <a:t>cceptors</a:t>
            </a:r>
            <a:r>
              <a:rPr lang="en-US" sz="3200" dirty="0">
                <a:solidFill>
                  <a:srgbClr val="6600FF"/>
                </a:solidFill>
                <a:latin typeface="Times New Roman" panose="02020603050405020304" pitchFamily="18" charset="0"/>
                <a:cs typeface="Times New Roman" panose="02020603050405020304" pitchFamily="18" charset="0"/>
              </a:rPr>
              <a:t> (extrinsic semiconductors)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Rectangle 4"/>
          <p:cNvSpPr>
            <a:spLocks noGrp="1" noChangeArrowheads="1"/>
          </p:cNvSpPr>
          <p:nvPr>
            <p:ph type="body" idx="1"/>
          </p:nvPr>
        </p:nvSpPr>
        <p:spPr>
          <a:xfrm>
            <a:off x="250825" y="1552578"/>
            <a:ext cx="8569325" cy="2376488"/>
          </a:xfrm>
          <a:ln>
            <a:noFill/>
          </a:ln>
        </p:spPr>
        <p:txBody>
          <a:bodyPr/>
          <a:lstStyle/>
          <a:p>
            <a:pPr algn="just" eaLnBrk="1" hangingPunct="1">
              <a:defRPr/>
            </a:pPr>
            <a:r>
              <a:rPr lang="tr-TR" sz="2800" dirty="0">
                <a:solidFill>
                  <a:srgbClr val="FF0000"/>
                </a:solidFill>
                <a:latin typeface="Times New Roman" panose="02020603050405020304" pitchFamily="18" charset="0"/>
                <a:cs typeface="Times New Roman" panose="02020603050405020304" pitchFamily="18" charset="0"/>
              </a:rPr>
              <a:t>Boron</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atoms have three val</a:t>
            </a:r>
            <a:r>
              <a:rPr lang="en-US" sz="2800" dirty="0">
                <a:latin typeface="Times New Roman" panose="02020603050405020304" pitchFamily="18" charset="0"/>
                <a:cs typeface="Times New Roman" panose="02020603050405020304" pitchFamily="18" charset="0"/>
              </a:rPr>
              <a:t>e</a:t>
            </a:r>
            <a:r>
              <a:rPr lang="tr-TR" sz="2800" dirty="0">
                <a:latin typeface="Times New Roman" panose="02020603050405020304" pitchFamily="18" charset="0"/>
                <a:cs typeface="Times New Roman" panose="02020603050405020304" pitchFamily="18" charset="0"/>
              </a:rPr>
              <a:t>nce electrons, there is a deficiency of electron or missing electron to complete the outer shell.</a:t>
            </a:r>
          </a:p>
          <a:p>
            <a:pPr algn="just" eaLnBrk="1" hangingPunct="1">
              <a:defRPr/>
            </a:pPr>
            <a:r>
              <a:rPr lang="en-US" sz="2800" dirty="0">
                <a:latin typeface="Times New Roman" panose="02020603050405020304" pitchFamily="18" charset="0"/>
                <a:cs typeface="Times New Roman" panose="02020603050405020304" pitchFamily="18" charset="0"/>
              </a:rPr>
              <a:t>E</a:t>
            </a:r>
            <a:r>
              <a:rPr lang="tr-TR" sz="2800" dirty="0">
                <a:latin typeface="Times New Roman" panose="02020603050405020304" pitchFamily="18" charset="0"/>
                <a:cs typeface="Times New Roman" panose="02020603050405020304" pitchFamily="18" charset="0"/>
              </a:rPr>
              <a:t>ach added or doped</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solidFill>
                  <a:srgbClr val="FF0000"/>
                </a:solidFill>
                <a:latin typeface="Times New Roman" panose="02020603050405020304" pitchFamily="18" charset="0"/>
                <a:cs typeface="Times New Roman" panose="02020603050405020304" pitchFamily="18" charset="0"/>
              </a:rPr>
              <a:t>boron</a:t>
            </a:r>
            <a:r>
              <a:rPr lang="tr-TR" sz="2800" dirty="0">
                <a:solidFill>
                  <a:schemeClr val="bg2"/>
                </a:solidFill>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atom introduces a </a:t>
            </a:r>
            <a:r>
              <a:rPr lang="tr-TR" sz="2800" dirty="0">
                <a:solidFill>
                  <a:srgbClr val="FF0000"/>
                </a:solidFill>
                <a:latin typeface="Times New Roman" panose="02020603050405020304" pitchFamily="18" charset="0"/>
                <a:cs typeface="Times New Roman" panose="02020603050405020304" pitchFamily="18" charset="0"/>
              </a:rPr>
              <a:t>single hole</a:t>
            </a:r>
            <a:r>
              <a:rPr lang="tr-TR" sz="2800" dirty="0">
                <a:solidFill>
                  <a:schemeClr val="bg2"/>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a:t>
            </a:r>
            <a:r>
              <a:rPr lang="tr-TR" sz="2800" dirty="0">
                <a:latin typeface="Times New Roman" panose="02020603050405020304" pitchFamily="18" charset="0"/>
                <a:cs typeface="Times New Roman" panose="02020603050405020304" pitchFamily="18" charset="0"/>
              </a:rPr>
              <a:t> the crystal.</a:t>
            </a:r>
          </a:p>
        </p:txBody>
      </p:sp>
      <p:sp>
        <p:nvSpPr>
          <p:cNvPr id="22532" name="Rectangle 5"/>
          <p:cNvSpPr>
            <a:spLocks noChangeArrowheads="1"/>
          </p:cNvSpPr>
          <p:nvPr/>
        </p:nvSpPr>
        <p:spPr bwMode="auto">
          <a:xfrm>
            <a:off x="250825" y="4271981"/>
            <a:ext cx="8569325" cy="1800225"/>
          </a:xfrm>
          <a:prstGeom prst="rect">
            <a:avLst/>
          </a:prstGeom>
          <a:noFill/>
          <a:ln w="9525">
            <a:noFill/>
            <a:miter lim="800000"/>
            <a:headEnd/>
            <a:tailEnd/>
          </a:ln>
        </p:spPr>
        <p:txBody>
          <a:bodyPr/>
          <a:lstStyle/>
          <a:p>
            <a:pPr marL="457200" indent="-457200" algn="just">
              <a:spcBef>
                <a:spcPct val="20000"/>
              </a:spcBef>
              <a:buClr>
                <a:schemeClr val="hlink"/>
              </a:buClr>
              <a:buSzPct val="70000"/>
              <a:buFont typeface="Arial" panose="020B0604020202020204" pitchFamily="34" charset="0"/>
              <a:buChar char="•"/>
            </a:pPr>
            <a:r>
              <a:rPr lang="tr-TR" sz="2800" dirty="0">
                <a:latin typeface="Times New Roman" panose="02020603050405020304" pitchFamily="18" charset="0"/>
                <a:cs typeface="Times New Roman" panose="02020603050405020304" pitchFamily="18" charset="0"/>
              </a:rPr>
              <a:t>There are two ways of producing </a:t>
            </a:r>
            <a:r>
              <a:rPr lang="en-US" sz="2800" dirty="0">
                <a:latin typeface="Times New Roman" panose="02020603050405020304" pitchFamily="18" charset="0"/>
                <a:cs typeface="Times New Roman" panose="02020603050405020304" pitchFamily="18" charset="0"/>
              </a:rPr>
              <a:t>a </a:t>
            </a:r>
            <a:r>
              <a:rPr lang="tr-TR" sz="2800" dirty="0">
                <a:latin typeface="Times New Roman" panose="02020603050405020304" pitchFamily="18" charset="0"/>
                <a:cs typeface="Times New Roman" panose="02020603050405020304" pitchFamily="18" charset="0"/>
              </a:rPr>
              <a:t>hole</a:t>
            </a:r>
          </a:p>
          <a:p>
            <a:pPr marL="609600" indent="-609600" algn="just">
              <a:spcBef>
                <a:spcPct val="20000"/>
              </a:spcBef>
              <a:buClr>
                <a:schemeClr val="bg2"/>
              </a:buClr>
              <a:buSzPct val="70000"/>
              <a:buFont typeface="Wingdings" pitchFamily="2" charset="2"/>
              <a:buNone/>
            </a:pPr>
            <a:r>
              <a:rPr lang="tr-TR" sz="2800" dirty="0">
                <a:latin typeface="Times New Roman" panose="02020603050405020304" pitchFamily="18" charset="0"/>
                <a:cs typeface="Times New Roman" panose="02020603050405020304" pitchFamily="18" charset="0"/>
              </a:rPr>
              <a:t>1) Promote e</a:t>
            </a:r>
            <a:r>
              <a:rPr lang="tr-TR" sz="2800" baseline="30000" dirty="0">
                <a:latin typeface="Times New Roman" panose="02020603050405020304" pitchFamily="18" charset="0"/>
                <a:cs typeface="Times New Roman" panose="02020603050405020304" pitchFamily="18" charset="0"/>
              </a:rPr>
              <a:t>-</a:t>
            </a:r>
            <a:r>
              <a:rPr lang="tr-TR" sz="2800" dirty="0">
                <a:latin typeface="Times New Roman" panose="02020603050405020304" pitchFamily="18" charset="0"/>
                <a:cs typeface="Times New Roman" panose="02020603050405020304" pitchFamily="18" charset="0"/>
              </a:rPr>
              <a:t>’s from VB to CB</a:t>
            </a:r>
            <a:r>
              <a:rPr lang="en-US" sz="2800" dirty="0">
                <a:latin typeface="Times New Roman" panose="02020603050405020304" pitchFamily="18" charset="0"/>
                <a:cs typeface="Times New Roman" panose="02020603050405020304" pitchFamily="18" charset="0"/>
              </a:rPr>
              <a:t>;</a:t>
            </a:r>
            <a:endParaRPr lang="tr-TR" sz="2800" dirty="0">
              <a:latin typeface="Times New Roman" panose="02020603050405020304" pitchFamily="18" charset="0"/>
              <a:cs typeface="Times New Roman" panose="02020603050405020304" pitchFamily="18" charset="0"/>
            </a:endParaRPr>
          </a:p>
          <a:p>
            <a:pPr marL="609600" indent="-609600" algn="just">
              <a:spcBef>
                <a:spcPct val="20000"/>
              </a:spcBef>
              <a:buClr>
                <a:schemeClr val="bg2"/>
              </a:buClr>
              <a:buSzPct val="70000"/>
              <a:buFont typeface="Wingdings" pitchFamily="2" charset="2"/>
              <a:buNone/>
            </a:pPr>
            <a:r>
              <a:rPr lang="tr-TR" sz="2800" dirty="0">
                <a:latin typeface="Times New Roman" panose="02020603050405020304" pitchFamily="18" charset="0"/>
                <a:cs typeface="Times New Roman" panose="02020603050405020304" pitchFamily="18" charset="0"/>
              </a:rPr>
              <a:t>2) Add </a:t>
            </a:r>
            <a:r>
              <a:rPr lang="en-US" sz="2800" dirty="0">
                <a:latin typeface="Times New Roman" panose="02020603050405020304" pitchFamily="18" charset="0"/>
                <a:cs typeface="Times New Roman" panose="02020603050405020304" pitchFamily="18" charset="0"/>
              </a:rPr>
              <a:t>column </a:t>
            </a:r>
            <a:r>
              <a:rPr lang="en-US" sz="2800" i="1" dirty="0">
                <a:latin typeface="Times New Roman" panose="02020603050405020304" pitchFamily="18" charset="0"/>
                <a:cs typeface="Times New Roman" panose="02020603050405020304" pitchFamily="18" charset="0"/>
              </a:rPr>
              <a:t>III</a:t>
            </a:r>
            <a:r>
              <a:rPr lang="en-US" sz="2800" dirty="0">
                <a:latin typeface="Times New Roman" panose="02020603050405020304" pitchFamily="18" charset="0"/>
                <a:cs typeface="Times New Roman" panose="02020603050405020304" pitchFamily="18" charset="0"/>
              </a:rPr>
              <a:t> </a:t>
            </a:r>
            <a:r>
              <a:rPr lang="tr-TR" sz="2800" dirty="0">
                <a:latin typeface="Times New Roman" panose="02020603050405020304" pitchFamily="18" charset="0"/>
                <a:cs typeface="Times New Roman" panose="02020603050405020304" pitchFamily="18" charset="0"/>
              </a:rPr>
              <a:t>impurities to the s/c.</a:t>
            </a:r>
          </a:p>
        </p:txBody>
      </p:sp>
      <p:sp>
        <p:nvSpPr>
          <p:cNvPr id="6"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p-type doped semiconductor</a:t>
            </a:r>
          </a:p>
        </p:txBody>
      </p:sp>
    </p:spTree>
    <p:extLst>
      <p:ext uri="{BB962C8B-B14F-4D97-AF65-F5344CB8AC3E}">
        <p14:creationId xmlns:p14="http://schemas.microsoft.com/office/powerpoint/2010/main" val="88574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Oval 40"/>
          <p:cNvSpPr>
            <a:spLocks noChangeArrowheads="1"/>
          </p:cNvSpPr>
          <p:nvPr/>
        </p:nvSpPr>
        <p:spPr bwMode="auto">
          <a:xfrm>
            <a:off x="3779838" y="4076700"/>
            <a:ext cx="215900" cy="144463"/>
          </a:xfrm>
          <a:prstGeom prst="ellipse">
            <a:avLst/>
          </a:prstGeom>
          <a:noFill/>
          <a:ln w="9525">
            <a:solidFill>
              <a:schemeClr val="tx1"/>
            </a:solidFill>
            <a:round/>
            <a:headEnd/>
            <a:tailEnd/>
          </a:ln>
        </p:spPr>
        <p:txBody>
          <a:bodyPr wrap="none" anchor="ctr"/>
          <a:lstStyle/>
          <a:p>
            <a:endParaRPr lang="en-US"/>
          </a:p>
        </p:txBody>
      </p:sp>
      <p:sp>
        <p:nvSpPr>
          <p:cNvPr id="23556" name="Oval 41"/>
          <p:cNvSpPr>
            <a:spLocks noChangeArrowheads="1"/>
          </p:cNvSpPr>
          <p:nvPr/>
        </p:nvSpPr>
        <p:spPr bwMode="auto">
          <a:xfrm>
            <a:off x="4067175" y="4076700"/>
            <a:ext cx="215900" cy="144463"/>
          </a:xfrm>
          <a:prstGeom prst="ellipse">
            <a:avLst/>
          </a:prstGeom>
          <a:noFill/>
          <a:ln w="9525">
            <a:solidFill>
              <a:schemeClr val="tx1"/>
            </a:solidFill>
            <a:round/>
            <a:headEnd/>
            <a:tailEnd/>
          </a:ln>
        </p:spPr>
        <p:txBody>
          <a:bodyPr wrap="none" anchor="ctr"/>
          <a:lstStyle/>
          <a:p>
            <a:endParaRPr lang="en-US"/>
          </a:p>
        </p:txBody>
      </p:sp>
      <p:sp>
        <p:nvSpPr>
          <p:cNvPr id="23557" name="Oval 42"/>
          <p:cNvSpPr>
            <a:spLocks noChangeArrowheads="1"/>
          </p:cNvSpPr>
          <p:nvPr/>
        </p:nvSpPr>
        <p:spPr bwMode="auto">
          <a:xfrm>
            <a:off x="4356100" y="4076700"/>
            <a:ext cx="215900" cy="144463"/>
          </a:xfrm>
          <a:prstGeom prst="ellipse">
            <a:avLst/>
          </a:prstGeom>
          <a:noFill/>
          <a:ln w="9525">
            <a:solidFill>
              <a:schemeClr val="tx1"/>
            </a:solidFill>
            <a:round/>
            <a:headEnd/>
            <a:tailEnd/>
          </a:ln>
        </p:spPr>
        <p:txBody>
          <a:bodyPr wrap="none" anchor="ctr"/>
          <a:lstStyle/>
          <a:p>
            <a:endParaRPr lang="en-US"/>
          </a:p>
        </p:txBody>
      </p:sp>
      <p:sp>
        <p:nvSpPr>
          <p:cNvPr id="23558" name="Oval 43"/>
          <p:cNvSpPr>
            <a:spLocks noChangeArrowheads="1"/>
          </p:cNvSpPr>
          <p:nvPr/>
        </p:nvSpPr>
        <p:spPr bwMode="auto">
          <a:xfrm>
            <a:off x="4643438" y="4076700"/>
            <a:ext cx="215900" cy="144463"/>
          </a:xfrm>
          <a:prstGeom prst="ellipse">
            <a:avLst/>
          </a:prstGeom>
          <a:noFill/>
          <a:ln w="9525">
            <a:solidFill>
              <a:schemeClr val="tx1"/>
            </a:solidFill>
            <a:round/>
            <a:headEnd/>
            <a:tailEnd/>
          </a:ln>
        </p:spPr>
        <p:txBody>
          <a:bodyPr wrap="none" anchor="ctr"/>
          <a:lstStyle/>
          <a:p>
            <a:endParaRPr lang="en-US"/>
          </a:p>
        </p:txBody>
      </p:sp>
      <p:sp>
        <p:nvSpPr>
          <p:cNvPr id="23559" name="Oval 44"/>
          <p:cNvSpPr>
            <a:spLocks noChangeArrowheads="1"/>
          </p:cNvSpPr>
          <p:nvPr/>
        </p:nvSpPr>
        <p:spPr bwMode="auto">
          <a:xfrm>
            <a:off x="4932363" y="4076700"/>
            <a:ext cx="215900" cy="144463"/>
          </a:xfrm>
          <a:prstGeom prst="ellipse">
            <a:avLst/>
          </a:prstGeom>
          <a:noFill/>
          <a:ln w="9525">
            <a:solidFill>
              <a:schemeClr val="tx1"/>
            </a:solidFill>
            <a:round/>
            <a:headEnd/>
            <a:tailEnd/>
          </a:ln>
        </p:spPr>
        <p:txBody>
          <a:bodyPr wrap="none" anchor="ctr"/>
          <a:lstStyle/>
          <a:p>
            <a:endParaRPr lang="en-US"/>
          </a:p>
        </p:txBody>
      </p:sp>
      <p:sp>
        <p:nvSpPr>
          <p:cNvPr id="23560" name="Oval 45"/>
          <p:cNvSpPr>
            <a:spLocks noChangeArrowheads="1"/>
          </p:cNvSpPr>
          <p:nvPr/>
        </p:nvSpPr>
        <p:spPr bwMode="auto">
          <a:xfrm>
            <a:off x="5219700" y="4076700"/>
            <a:ext cx="215900" cy="144463"/>
          </a:xfrm>
          <a:prstGeom prst="ellipse">
            <a:avLst/>
          </a:prstGeom>
          <a:noFill/>
          <a:ln w="9525">
            <a:solidFill>
              <a:schemeClr val="tx1"/>
            </a:solidFill>
            <a:round/>
            <a:headEnd/>
            <a:tailEnd/>
          </a:ln>
        </p:spPr>
        <p:txBody>
          <a:bodyPr wrap="none" anchor="ctr"/>
          <a:lstStyle/>
          <a:p>
            <a:endParaRPr lang="en-US"/>
          </a:p>
        </p:txBody>
      </p:sp>
      <p:sp>
        <p:nvSpPr>
          <p:cNvPr id="23561" name="Oval 46"/>
          <p:cNvSpPr>
            <a:spLocks noChangeArrowheads="1"/>
          </p:cNvSpPr>
          <p:nvPr/>
        </p:nvSpPr>
        <p:spPr bwMode="auto">
          <a:xfrm>
            <a:off x="5508625" y="4076700"/>
            <a:ext cx="215900" cy="144463"/>
          </a:xfrm>
          <a:prstGeom prst="ellipse">
            <a:avLst/>
          </a:prstGeom>
          <a:noFill/>
          <a:ln w="9525">
            <a:solidFill>
              <a:schemeClr val="tx1"/>
            </a:solidFill>
            <a:round/>
            <a:headEnd/>
            <a:tailEnd/>
          </a:ln>
        </p:spPr>
        <p:txBody>
          <a:bodyPr wrap="none" anchor="ctr"/>
          <a:lstStyle/>
          <a:p>
            <a:endParaRPr lang="en-US"/>
          </a:p>
        </p:txBody>
      </p:sp>
      <p:sp>
        <p:nvSpPr>
          <p:cNvPr id="23562" name="Oval 47"/>
          <p:cNvSpPr>
            <a:spLocks noChangeArrowheads="1"/>
          </p:cNvSpPr>
          <p:nvPr/>
        </p:nvSpPr>
        <p:spPr bwMode="auto">
          <a:xfrm>
            <a:off x="5795963" y="4076700"/>
            <a:ext cx="215900" cy="144463"/>
          </a:xfrm>
          <a:prstGeom prst="ellipse">
            <a:avLst/>
          </a:prstGeom>
          <a:noFill/>
          <a:ln w="9525">
            <a:solidFill>
              <a:schemeClr val="tx1"/>
            </a:solidFill>
            <a:round/>
            <a:headEnd/>
            <a:tailEnd/>
          </a:ln>
        </p:spPr>
        <p:txBody>
          <a:bodyPr wrap="none" anchor="ctr"/>
          <a:lstStyle/>
          <a:p>
            <a:endParaRPr lang="en-US"/>
          </a:p>
        </p:txBody>
      </p:sp>
      <p:sp>
        <p:nvSpPr>
          <p:cNvPr id="23565" name="Line 5"/>
          <p:cNvSpPr>
            <a:spLocks noChangeShapeType="1"/>
          </p:cNvSpPr>
          <p:nvPr/>
        </p:nvSpPr>
        <p:spPr bwMode="auto">
          <a:xfrm>
            <a:off x="611188" y="2516188"/>
            <a:ext cx="5465762" cy="0"/>
          </a:xfrm>
          <a:prstGeom prst="line">
            <a:avLst/>
          </a:prstGeom>
          <a:noFill/>
          <a:ln w="28575">
            <a:solidFill>
              <a:srgbClr val="FF0000"/>
            </a:solidFill>
            <a:round/>
            <a:headEnd/>
            <a:tailEnd/>
          </a:ln>
        </p:spPr>
        <p:txBody>
          <a:bodyPr/>
          <a:lstStyle/>
          <a:p>
            <a:endParaRPr lang="en-US"/>
          </a:p>
        </p:txBody>
      </p:sp>
      <p:sp>
        <p:nvSpPr>
          <p:cNvPr id="23566" name="Line 6"/>
          <p:cNvSpPr>
            <a:spLocks noChangeShapeType="1"/>
          </p:cNvSpPr>
          <p:nvPr/>
        </p:nvSpPr>
        <p:spPr bwMode="auto">
          <a:xfrm>
            <a:off x="611188" y="3956050"/>
            <a:ext cx="5465762" cy="0"/>
          </a:xfrm>
          <a:prstGeom prst="line">
            <a:avLst/>
          </a:prstGeom>
          <a:noFill/>
          <a:ln w="28575">
            <a:solidFill>
              <a:srgbClr val="FF0000"/>
            </a:solidFill>
            <a:round/>
            <a:headEnd/>
            <a:tailEnd/>
          </a:ln>
        </p:spPr>
        <p:txBody>
          <a:bodyPr/>
          <a:lstStyle/>
          <a:p>
            <a:endParaRPr lang="en-US"/>
          </a:p>
        </p:txBody>
      </p:sp>
      <p:sp>
        <p:nvSpPr>
          <p:cNvPr id="23567" name="Line 7"/>
          <p:cNvSpPr>
            <a:spLocks noChangeShapeType="1"/>
          </p:cNvSpPr>
          <p:nvPr/>
        </p:nvSpPr>
        <p:spPr bwMode="auto">
          <a:xfrm flipV="1">
            <a:off x="3779838" y="3573463"/>
            <a:ext cx="2160587" cy="1587"/>
          </a:xfrm>
          <a:prstGeom prst="line">
            <a:avLst/>
          </a:prstGeom>
          <a:noFill/>
          <a:ln w="19050">
            <a:solidFill>
              <a:schemeClr val="bg2"/>
            </a:solidFill>
            <a:prstDash val="dash"/>
            <a:round/>
            <a:headEnd/>
            <a:tailEnd/>
          </a:ln>
        </p:spPr>
        <p:txBody>
          <a:bodyPr/>
          <a:lstStyle/>
          <a:p>
            <a:endParaRPr lang="en-US"/>
          </a:p>
        </p:txBody>
      </p:sp>
      <p:sp>
        <p:nvSpPr>
          <p:cNvPr id="23576" name="Rectangle 25"/>
          <p:cNvSpPr>
            <a:spLocks noChangeArrowheads="1"/>
          </p:cNvSpPr>
          <p:nvPr/>
        </p:nvSpPr>
        <p:spPr bwMode="auto">
          <a:xfrm>
            <a:off x="214282" y="1285860"/>
            <a:ext cx="8785225" cy="5000660"/>
          </a:xfrm>
          <a:prstGeom prst="rect">
            <a:avLst/>
          </a:prstGeom>
          <a:noFill/>
          <a:ln w="9525">
            <a:solidFill>
              <a:schemeClr val="tx1"/>
            </a:solidFill>
            <a:miter lim="800000"/>
            <a:headEnd/>
            <a:tailEnd/>
          </a:ln>
        </p:spPr>
        <p:txBody>
          <a:bodyPr wrap="none" anchor="ctr"/>
          <a:lstStyle/>
          <a:p>
            <a:endParaRPr lang="en-US"/>
          </a:p>
        </p:txBody>
      </p:sp>
      <p:sp>
        <p:nvSpPr>
          <p:cNvPr id="23577" name="Text Box 28"/>
          <p:cNvSpPr txBox="1">
            <a:spLocks noChangeArrowheads="1"/>
          </p:cNvSpPr>
          <p:nvPr/>
        </p:nvSpPr>
        <p:spPr bwMode="auto">
          <a:xfrm>
            <a:off x="6148388" y="2322513"/>
            <a:ext cx="2622834" cy="338554"/>
          </a:xfrm>
          <a:prstGeom prst="rect">
            <a:avLst/>
          </a:prstGeom>
          <a:noFill/>
          <a:ln w="9525">
            <a:noFill/>
            <a:miter lim="800000"/>
            <a:headEnd/>
            <a:tailEnd/>
          </a:ln>
        </p:spPr>
        <p:txBody>
          <a:bodyPr wrap="none">
            <a:spAutoFit/>
          </a:bodyPr>
          <a:lstStyle/>
          <a:p>
            <a:r>
              <a:rPr lang="tr-TR" sz="1600" dirty="0">
                <a:latin typeface="Arial" pitchFamily="34" charset="0"/>
                <a:cs typeface="Arial" pitchFamily="34" charset="0"/>
              </a:rPr>
              <a:t>E</a:t>
            </a:r>
            <a:r>
              <a:rPr lang="tr-TR" sz="1600" baseline="-25000" dirty="0">
                <a:latin typeface="Arial" pitchFamily="34" charset="0"/>
                <a:cs typeface="Arial" pitchFamily="34" charset="0"/>
              </a:rPr>
              <a:t>c </a:t>
            </a:r>
            <a:r>
              <a:rPr lang="tr-TR" sz="1600" dirty="0">
                <a:latin typeface="Arial" pitchFamily="34" charset="0"/>
                <a:cs typeface="Arial" pitchFamily="34" charset="0"/>
              </a:rPr>
              <a:t>= CB edge energy level</a:t>
            </a:r>
          </a:p>
        </p:txBody>
      </p:sp>
      <p:sp>
        <p:nvSpPr>
          <p:cNvPr id="23578" name="Text Box 29"/>
          <p:cNvSpPr txBox="1">
            <a:spLocks noChangeArrowheads="1"/>
          </p:cNvSpPr>
          <p:nvPr/>
        </p:nvSpPr>
        <p:spPr bwMode="auto">
          <a:xfrm>
            <a:off x="6148388" y="3811588"/>
            <a:ext cx="2611612" cy="338554"/>
          </a:xfrm>
          <a:prstGeom prst="rect">
            <a:avLst/>
          </a:prstGeom>
          <a:noFill/>
          <a:ln w="9525">
            <a:noFill/>
            <a:miter lim="800000"/>
            <a:headEnd/>
            <a:tailEnd/>
          </a:ln>
        </p:spPr>
        <p:txBody>
          <a:bodyPr wrap="none">
            <a:spAutoFit/>
          </a:bodyPr>
          <a:lstStyle/>
          <a:p>
            <a:r>
              <a:rPr lang="tr-TR" sz="1600" dirty="0">
                <a:latin typeface="Arial" pitchFamily="34" charset="0"/>
                <a:cs typeface="Arial" pitchFamily="34" charset="0"/>
              </a:rPr>
              <a:t>E</a:t>
            </a:r>
            <a:r>
              <a:rPr lang="tr-TR" sz="1600" baseline="-25000" dirty="0">
                <a:latin typeface="Arial" pitchFamily="34" charset="0"/>
                <a:cs typeface="Arial" pitchFamily="34" charset="0"/>
              </a:rPr>
              <a:t>v </a:t>
            </a:r>
            <a:r>
              <a:rPr lang="tr-TR" sz="1600" dirty="0">
                <a:latin typeface="Arial" pitchFamily="34" charset="0"/>
                <a:cs typeface="Arial" pitchFamily="34" charset="0"/>
              </a:rPr>
              <a:t>= VB edge energy level</a:t>
            </a:r>
          </a:p>
        </p:txBody>
      </p:sp>
      <p:sp>
        <p:nvSpPr>
          <p:cNvPr id="23579" name="Text Box 30"/>
          <p:cNvSpPr txBox="1">
            <a:spLocks noChangeArrowheads="1"/>
          </p:cNvSpPr>
          <p:nvPr/>
        </p:nvSpPr>
        <p:spPr bwMode="auto">
          <a:xfrm>
            <a:off x="6172200" y="3429000"/>
            <a:ext cx="2768600" cy="336550"/>
          </a:xfrm>
          <a:prstGeom prst="rect">
            <a:avLst/>
          </a:prstGeom>
          <a:noFill/>
          <a:ln w="9525">
            <a:noFill/>
            <a:miter lim="800000"/>
            <a:headEnd/>
            <a:tailEnd/>
          </a:ln>
        </p:spPr>
        <p:txBody>
          <a:bodyPr>
            <a:spAutoFit/>
          </a:bodyPr>
          <a:lstStyle/>
          <a:p>
            <a:r>
              <a:rPr lang="tr-TR" sz="1600" dirty="0">
                <a:latin typeface="Arial" pitchFamily="34" charset="0"/>
                <a:cs typeface="Arial" pitchFamily="34" charset="0"/>
              </a:rPr>
              <a:t>E</a:t>
            </a:r>
            <a:r>
              <a:rPr lang="tr-TR" sz="1600" baseline="-25000" dirty="0">
                <a:latin typeface="Arial" pitchFamily="34" charset="0"/>
                <a:cs typeface="Arial" pitchFamily="34" charset="0"/>
              </a:rPr>
              <a:t>A</a:t>
            </a:r>
            <a:r>
              <a:rPr lang="tr-TR" sz="1600" dirty="0">
                <a:latin typeface="Arial" pitchFamily="34" charset="0"/>
                <a:cs typeface="Arial" pitchFamily="34" charset="0"/>
              </a:rPr>
              <a:t>= Acceptor energ</a:t>
            </a:r>
            <a:r>
              <a:rPr lang="en-US" sz="1600" dirty="0">
                <a:latin typeface="Arial" pitchFamily="34" charset="0"/>
                <a:cs typeface="Arial" pitchFamily="34" charset="0"/>
              </a:rPr>
              <a:t>y</a:t>
            </a:r>
            <a:r>
              <a:rPr lang="tr-TR" sz="1600" dirty="0">
                <a:latin typeface="Arial" pitchFamily="34" charset="0"/>
                <a:cs typeface="Arial" pitchFamily="34" charset="0"/>
              </a:rPr>
              <a:t>  level</a:t>
            </a:r>
          </a:p>
        </p:txBody>
      </p:sp>
      <p:sp>
        <p:nvSpPr>
          <p:cNvPr id="23580" name="Line 31"/>
          <p:cNvSpPr>
            <a:spLocks noChangeShapeType="1"/>
          </p:cNvSpPr>
          <p:nvPr/>
        </p:nvSpPr>
        <p:spPr bwMode="auto">
          <a:xfrm>
            <a:off x="3563938" y="2589213"/>
            <a:ext cx="0" cy="1295400"/>
          </a:xfrm>
          <a:prstGeom prst="line">
            <a:avLst/>
          </a:prstGeom>
          <a:noFill/>
          <a:ln w="9525">
            <a:solidFill>
              <a:schemeClr val="bg2"/>
            </a:solidFill>
            <a:round/>
            <a:headEnd type="stealth" w="lg" len="lg"/>
            <a:tailEnd type="stealth" w="lg" len="lg"/>
          </a:ln>
        </p:spPr>
        <p:txBody>
          <a:bodyPr/>
          <a:lstStyle/>
          <a:p>
            <a:endParaRPr lang="en-US"/>
          </a:p>
        </p:txBody>
      </p:sp>
      <p:sp>
        <p:nvSpPr>
          <p:cNvPr id="23581" name="Text Box 32"/>
          <p:cNvSpPr txBox="1">
            <a:spLocks noChangeArrowheads="1"/>
          </p:cNvSpPr>
          <p:nvPr/>
        </p:nvSpPr>
        <p:spPr bwMode="auto">
          <a:xfrm>
            <a:off x="3132138" y="3013075"/>
            <a:ext cx="403225" cy="366713"/>
          </a:xfrm>
          <a:prstGeom prst="rect">
            <a:avLst/>
          </a:prstGeom>
          <a:noFill/>
          <a:ln w="9525">
            <a:noFill/>
            <a:miter lim="800000"/>
            <a:headEnd/>
            <a:tailEnd/>
          </a:ln>
        </p:spPr>
        <p:txBody>
          <a:bodyPr wrap="none">
            <a:spAutoFit/>
          </a:bodyPr>
          <a:lstStyle/>
          <a:p>
            <a:r>
              <a:rPr lang="tr-TR" b="1">
                <a:solidFill>
                  <a:schemeClr val="bg2"/>
                </a:solidFill>
                <a:latin typeface="Century Gothic" pitchFamily="34" charset="0"/>
              </a:rPr>
              <a:t>E</a:t>
            </a:r>
            <a:r>
              <a:rPr lang="tr-TR" b="1" baseline="-25000">
                <a:solidFill>
                  <a:schemeClr val="bg2"/>
                </a:solidFill>
                <a:latin typeface="Century Gothic" pitchFamily="34" charset="0"/>
              </a:rPr>
              <a:t>g</a:t>
            </a:r>
            <a:endParaRPr lang="tr-TR" b="1">
              <a:solidFill>
                <a:schemeClr val="bg2"/>
              </a:solidFill>
              <a:latin typeface="Century Gothic" pitchFamily="34" charset="0"/>
            </a:endParaRPr>
          </a:p>
        </p:txBody>
      </p:sp>
      <p:sp>
        <p:nvSpPr>
          <p:cNvPr id="23582" name="Arc 33"/>
          <p:cNvSpPr>
            <a:spLocks/>
          </p:cNvSpPr>
          <p:nvPr/>
        </p:nvSpPr>
        <p:spPr bwMode="auto">
          <a:xfrm rot="-5400000">
            <a:off x="1181894" y="3866357"/>
            <a:ext cx="657225" cy="935037"/>
          </a:xfrm>
          <a:custGeom>
            <a:avLst/>
            <a:gdLst>
              <a:gd name="T0" fmla="*/ 0 w 22369"/>
              <a:gd name="T1" fmla="*/ 303 h 43200"/>
              <a:gd name="T2" fmla="*/ 8374 w 22369"/>
              <a:gd name="T3" fmla="*/ 934929 h 43200"/>
              <a:gd name="T4" fmla="*/ 22594 w 22369"/>
              <a:gd name="T5" fmla="*/ 467519 h 43200"/>
              <a:gd name="T6" fmla="*/ 0 60000 65536"/>
              <a:gd name="T7" fmla="*/ 0 60000 65536"/>
              <a:gd name="T8" fmla="*/ 0 60000 65536"/>
              <a:gd name="T9" fmla="*/ 0 w 22369"/>
              <a:gd name="T10" fmla="*/ 0 h 43200"/>
              <a:gd name="T11" fmla="*/ 22369 w 22369"/>
              <a:gd name="T12" fmla="*/ 43200 h 43200"/>
            </a:gdLst>
            <a:ahLst/>
            <a:cxnLst>
              <a:cxn ang="T6">
                <a:pos x="T0" y="T1"/>
              </a:cxn>
              <a:cxn ang="T7">
                <a:pos x="T2" y="T3"/>
              </a:cxn>
              <a:cxn ang="T8">
                <a:pos x="T4" y="T5"/>
              </a:cxn>
            </a:cxnLst>
            <a:rect l="T9" t="T10" r="T11" b="T12"/>
            <a:pathLst>
              <a:path w="22369" h="43200" fill="none"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path>
              <a:path w="22369" h="43200" stroke="0"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lnTo>
                  <a:pt x="769" y="21600"/>
                </a:lnTo>
                <a:close/>
              </a:path>
            </a:pathLst>
          </a:custGeom>
          <a:noFill/>
          <a:ln w="28575" cap="sq">
            <a:solidFill>
              <a:schemeClr val="bg2"/>
            </a:solidFill>
            <a:round/>
            <a:headEnd type="none" w="sm" len="sm"/>
            <a:tailEnd type="none" w="sm" len="sm"/>
          </a:ln>
        </p:spPr>
        <p:txBody>
          <a:bodyPr wrap="none" anchor="ctr"/>
          <a:lstStyle/>
          <a:p>
            <a:endParaRPr lang="en-US"/>
          </a:p>
        </p:txBody>
      </p:sp>
      <p:sp>
        <p:nvSpPr>
          <p:cNvPr id="23583" name="Arc 34"/>
          <p:cNvSpPr>
            <a:spLocks/>
          </p:cNvSpPr>
          <p:nvPr/>
        </p:nvSpPr>
        <p:spPr bwMode="auto">
          <a:xfrm rot="5400000">
            <a:off x="1254919" y="1705769"/>
            <a:ext cx="657225" cy="935037"/>
          </a:xfrm>
          <a:custGeom>
            <a:avLst/>
            <a:gdLst>
              <a:gd name="T0" fmla="*/ 0 w 22369"/>
              <a:gd name="T1" fmla="*/ 303 h 43200"/>
              <a:gd name="T2" fmla="*/ 8374 w 22369"/>
              <a:gd name="T3" fmla="*/ 934929 h 43200"/>
              <a:gd name="T4" fmla="*/ 22594 w 22369"/>
              <a:gd name="T5" fmla="*/ 467519 h 43200"/>
              <a:gd name="T6" fmla="*/ 0 60000 65536"/>
              <a:gd name="T7" fmla="*/ 0 60000 65536"/>
              <a:gd name="T8" fmla="*/ 0 60000 65536"/>
              <a:gd name="T9" fmla="*/ 0 w 22369"/>
              <a:gd name="T10" fmla="*/ 0 h 43200"/>
              <a:gd name="T11" fmla="*/ 22369 w 22369"/>
              <a:gd name="T12" fmla="*/ 43200 h 43200"/>
            </a:gdLst>
            <a:ahLst/>
            <a:cxnLst>
              <a:cxn ang="T6">
                <a:pos x="T0" y="T1"/>
              </a:cxn>
              <a:cxn ang="T7">
                <a:pos x="T2" y="T3"/>
              </a:cxn>
              <a:cxn ang="T8">
                <a:pos x="T4" y="T5"/>
              </a:cxn>
            </a:cxnLst>
            <a:rect l="T9" t="T10" r="T11" b="T12"/>
            <a:pathLst>
              <a:path w="22369" h="43200" fill="none"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path>
              <a:path w="22369" h="43200" stroke="0" extrusionOk="0">
                <a:moveTo>
                  <a:pt x="-1" y="13"/>
                </a:moveTo>
                <a:cubicBezTo>
                  <a:pt x="256" y="4"/>
                  <a:pt x="512" y="-1"/>
                  <a:pt x="769" y="0"/>
                </a:cubicBezTo>
                <a:cubicBezTo>
                  <a:pt x="12698" y="0"/>
                  <a:pt x="22369" y="9670"/>
                  <a:pt x="22369" y="21600"/>
                </a:cubicBezTo>
                <a:cubicBezTo>
                  <a:pt x="22369" y="33529"/>
                  <a:pt x="12698" y="43200"/>
                  <a:pt x="769" y="43200"/>
                </a:cubicBezTo>
                <a:cubicBezTo>
                  <a:pt x="607" y="43200"/>
                  <a:pt x="446" y="43198"/>
                  <a:pt x="285" y="43194"/>
                </a:cubicBezTo>
                <a:lnTo>
                  <a:pt x="769" y="21600"/>
                </a:lnTo>
                <a:close/>
              </a:path>
            </a:pathLst>
          </a:custGeom>
          <a:noFill/>
          <a:ln w="28575" cap="sq">
            <a:solidFill>
              <a:schemeClr val="bg2"/>
            </a:solidFill>
            <a:round/>
            <a:headEnd type="none" w="sm" len="sm"/>
            <a:tailEnd type="none" w="sm" len="sm"/>
          </a:ln>
        </p:spPr>
        <p:txBody>
          <a:bodyPr wrap="none" anchor="ctr"/>
          <a:lstStyle/>
          <a:p>
            <a:endParaRPr lang="en-US"/>
          </a:p>
        </p:txBody>
      </p:sp>
      <p:sp>
        <p:nvSpPr>
          <p:cNvPr id="411683" name="Text Box 35"/>
          <p:cNvSpPr txBox="1">
            <a:spLocks noChangeArrowheads="1"/>
          </p:cNvSpPr>
          <p:nvPr/>
        </p:nvSpPr>
        <p:spPr bwMode="auto">
          <a:xfrm>
            <a:off x="1331913" y="1508125"/>
            <a:ext cx="465137" cy="336550"/>
          </a:xfrm>
          <a:prstGeom prst="rect">
            <a:avLst/>
          </a:prstGeom>
          <a:noFill/>
          <a:ln w="9525">
            <a:noFill/>
            <a:miter lim="800000"/>
            <a:headEnd/>
            <a:tailEnd/>
          </a:ln>
          <a:effectLst/>
        </p:spPr>
        <p:txBody>
          <a:bodyPr wrap="none">
            <a:spAutoFit/>
          </a:bodyPr>
          <a:lstStyle/>
          <a:p>
            <a:pPr>
              <a:defRPr/>
            </a:pPr>
            <a:r>
              <a:rPr lang="tr-TR" sz="1600">
                <a:solidFill>
                  <a:schemeClr val="bg2"/>
                </a:solidFill>
                <a:effectLst>
                  <a:outerShdw blurRad="38100" dist="38100" dir="2700000" algn="tl">
                    <a:srgbClr val="000000"/>
                  </a:outerShdw>
                </a:effectLst>
                <a:latin typeface="Century Gothic" pitchFamily="34" charset="0"/>
              </a:rPr>
              <a:t>CB</a:t>
            </a:r>
          </a:p>
        </p:txBody>
      </p:sp>
      <p:sp>
        <p:nvSpPr>
          <p:cNvPr id="411684" name="Text Box 36"/>
          <p:cNvSpPr txBox="1">
            <a:spLocks noChangeArrowheads="1"/>
          </p:cNvSpPr>
          <p:nvPr/>
        </p:nvSpPr>
        <p:spPr bwMode="auto">
          <a:xfrm>
            <a:off x="1258888" y="4675188"/>
            <a:ext cx="444500" cy="336550"/>
          </a:xfrm>
          <a:prstGeom prst="rect">
            <a:avLst/>
          </a:prstGeom>
          <a:noFill/>
          <a:ln w="9525">
            <a:noFill/>
            <a:miter lim="800000"/>
            <a:headEnd/>
            <a:tailEnd/>
          </a:ln>
          <a:effectLst/>
        </p:spPr>
        <p:txBody>
          <a:bodyPr wrap="none">
            <a:spAutoFit/>
          </a:bodyPr>
          <a:lstStyle/>
          <a:p>
            <a:pPr>
              <a:defRPr/>
            </a:pPr>
            <a:r>
              <a:rPr lang="tr-TR" sz="1600">
                <a:solidFill>
                  <a:schemeClr val="bg2"/>
                </a:solidFill>
                <a:effectLst>
                  <a:outerShdw blurRad="38100" dist="38100" dir="2700000" algn="tl">
                    <a:srgbClr val="000000"/>
                  </a:outerShdw>
                </a:effectLst>
                <a:latin typeface="Century Gothic" pitchFamily="34" charset="0"/>
              </a:rPr>
              <a:t>VB</a:t>
            </a:r>
          </a:p>
        </p:txBody>
      </p:sp>
      <p:sp>
        <p:nvSpPr>
          <p:cNvPr id="23586" name="Text Box 37"/>
          <p:cNvSpPr txBox="1">
            <a:spLocks noChangeArrowheads="1"/>
          </p:cNvSpPr>
          <p:nvPr/>
        </p:nvSpPr>
        <p:spPr bwMode="auto">
          <a:xfrm>
            <a:off x="611188" y="2876550"/>
            <a:ext cx="2232025" cy="650875"/>
          </a:xfrm>
          <a:prstGeom prst="rect">
            <a:avLst/>
          </a:prstGeom>
          <a:noFill/>
          <a:ln w="9525">
            <a:solidFill>
              <a:schemeClr val="hlink"/>
            </a:solidFill>
            <a:miter lim="800000"/>
            <a:headEnd/>
            <a:tailEnd/>
          </a:ln>
        </p:spPr>
        <p:txBody>
          <a:bodyPr>
            <a:spAutoFit/>
          </a:bodyPr>
          <a:lstStyle/>
          <a:p>
            <a:r>
              <a:rPr lang="tr-TR" b="1" dirty="0">
                <a:solidFill>
                  <a:schemeClr val="bg2"/>
                </a:solidFill>
                <a:latin typeface="Arial" pitchFamily="34" charset="0"/>
                <a:cs typeface="Arial" pitchFamily="34" charset="0"/>
              </a:rPr>
              <a:t>acceptor</a:t>
            </a:r>
          </a:p>
          <a:p>
            <a:r>
              <a:rPr lang="tr-TR" b="1" dirty="0">
                <a:solidFill>
                  <a:schemeClr val="bg2"/>
                </a:solidFill>
                <a:latin typeface="Arial" pitchFamily="34" charset="0"/>
                <a:cs typeface="Arial" pitchFamily="34" charset="0"/>
              </a:rPr>
              <a:t>(Column lll) atoms</a:t>
            </a:r>
          </a:p>
        </p:txBody>
      </p:sp>
      <p:sp>
        <p:nvSpPr>
          <p:cNvPr id="23588" name="Rectangle 49"/>
          <p:cNvSpPr>
            <a:spLocks noChangeArrowheads="1"/>
          </p:cNvSpPr>
          <p:nvPr/>
        </p:nvSpPr>
        <p:spPr bwMode="auto">
          <a:xfrm>
            <a:off x="7740650" y="4724400"/>
            <a:ext cx="1223963" cy="720725"/>
          </a:xfrm>
          <a:prstGeom prst="rect">
            <a:avLst/>
          </a:prstGeom>
          <a:noFill/>
          <a:ln w="9525">
            <a:solidFill>
              <a:schemeClr val="tx1"/>
            </a:solidFill>
            <a:miter lim="800000"/>
            <a:headEnd/>
            <a:tailEnd/>
          </a:ln>
        </p:spPr>
        <p:txBody>
          <a:bodyPr wrap="none" anchor="ctr"/>
          <a:lstStyle/>
          <a:p>
            <a:endParaRPr lang="en-US"/>
          </a:p>
        </p:txBody>
      </p:sp>
      <p:sp>
        <p:nvSpPr>
          <p:cNvPr id="23589" name="Oval 50"/>
          <p:cNvSpPr>
            <a:spLocks noChangeArrowheads="1"/>
          </p:cNvSpPr>
          <p:nvPr/>
        </p:nvSpPr>
        <p:spPr bwMode="auto">
          <a:xfrm>
            <a:off x="7812088" y="479742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23590" name="Oval 51"/>
          <p:cNvSpPr>
            <a:spLocks noChangeArrowheads="1"/>
          </p:cNvSpPr>
          <p:nvPr/>
        </p:nvSpPr>
        <p:spPr bwMode="auto">
          <a:xfrm>
            <a:off x="7812088" y="5156200"/>
            <a:ext cx="215900" cy="215900"/>
          </a:xfrm>
          <a:prstGeom prst="ellipse">
            <a:avLst/>
          </a:prstGeom>
          <a:noFill/>
          <a:ln w="9525">
            <a:solidFill>
              <a:schemeClr val="tx1"/>
            </a:solidFill>
            <a:round/>
            <a:headEnd/>
            <a:tailEnd/>
          </a:ln>
        </p:spPr>
        <p:txBody>
          <a:bodyPr wrap="none" anchor="ctr"/>
          <a:lstStyle/>
          <a:p>
            <a:pPr algn="ctr"/>
            <a:endParaRPr lang="en-US" sz="2800"/>
          </a:p>
        </p:txBody>
      </p:sp>
      <p:sp>
        <p:nvSpPr>
          <p:cNvPr id="23591" name="Text Box 52"/>
          <p:cNvSpPr txBox="1">
            <a:spLocks noChangeArrowheads="1"/>
          </p:cNvSpPr>
          <p:nvPr/>
        </p:nvSpPr>
        <p:spPr bwMode="auto">
          <a:xfrm>
            <a:off x="8029575" y="4718050"/>
            <a:ext cx="1079500" cy="336550"/>
          </a:xfrm>
          <a:prstGeom prst="rect">
            <a:avLst/>
          </a:prstGeom>
          <a:noFill/>
          <a:ln w="9525">
            <a:noFill/>
            <a:miter lim="800000"/>
            <a:headEnd/>
            <a:tailEnd/>
          </a:ln>
        </p:spPr>
        <p:txBody>
          <a:bodyPr>
            <a:spAutoFit/>
          </a:bodyPr>
          <a:lstStyle/>
          <a:p>
            <a:r>
              <a:rPr lang="tr-TR" sz="1600" b="1" dirty="0">
                <a:solidFill>
                  <a:srgbClr val="FF0000"/>
                </a:solidFill>
                <a:latin typeface="Century Gothic" pitchFamily="34" charset="0"/>
              </a:rPr>
              <a:t>Electron</a:t>
            </a:r>
          </a:p>
        </p:txBody>
      </p:sp>
      <p:sp>
        <p:nvSpPr>
          <p:cNvPr id="23592" name="Text Box 53"/>
          <p:cNvSpPr txBox="1">
            <a:spLocks noChangeArrowheads="1"/>
          </p:cNvSpPr>
          <p:nvPr/>
        </p:nvSpPr>
        <p:spPr bwMode="auto">
          <a:xfrm>
            <a:off x="8027988" y="5078413"/>
            <a:ext cx="792162" cy="369332"/>
          </a:xfrm>
          <a:prstGeom prst="rect">
            <a:avLst/>
          </a:prstGeom>
          <a:noFill/>
          <a:ln w="9525">
            <a:noFill/>
            <a:miter lim="800000"/>
            <a:headEnd/>
            <a:tailEnd/>
          </a:ln>
        </p:spPr>
        <p:txBody>
          <a:bodyPr>
            <a:spAutoFit/>
          </a:bodyPr>
          <a:lstStyle/>
          <a:p>
            <a:r>
              <a:rPr lang="tr-TR" b="1" dirty="0">
                <a:solidFill>
                  <a:srgbClr val="FF0000"/>
                </a:solidFill>
                <a:latin typeface="Century Gothic" pitchFamily="34" charset="0"/>
              </a:rPr>
              <a:t>Hole</a:t>
            </a:r>
            <a:r>
              <a:rPr lang="tr-TR" sz="1600" dirty="0">
                <a:solidFill>
                  <a:srgbClr val="FF0000"/>
                </a:solidFill>
                <a:latin typeface="Century Gothic" pitchFamily="34" charset="0"/>
              </a:rPr>
              <a:t> </a:t>
            </a:r>
          </a:p>
        </p:txBody>
      </p:sp>
      <p:sp>
        <p:nvSpPr>
          <p:cNvPr id="41"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p-type </a:t>
            </a:r>
            <a:r>
              <a:rPr lang="en-US" sz="3200" dirty="0">
                <a:solidFill>
                  <a:srgbClr val="6600FF"/>
                </a:solidFill>
                <a:latin typeface="Times New Roman" panose="02020603050405020304" pitchFamily="18" charset="0"/>
                <a:cs typeface="Times New Roman" panose="02020603050405020304" pitchFamily="18" charset="0"/>
              </a:rPr>
              <a:t>e</a:t>
            </a:r>
            <a:r>
              <a:rPr lang="tr-TR" sz="3200" dirty="0">
                <a:solidFill>
                  <a:srgbClr val="6600FF"/>
                </a:solidFill>
                <a:latin typeface="Times New Roman" panose="02020603050405020304" pitchFamily="18" charset="0"/>
                <a:cs typeface="Times New Roman" panose="02020603050405020304" pitchFamily="18" charset="0"/>
              </a:rPr>
              <a:t>nergy </a:t>
            </a:r>
            <a:r>
              <a:rPr lang="en-US" sz="3200" dirty="0">
                <a:solidFill>
                  <a:srgbClr val="6600FF"/>
                </a:solidFill>
                <a:latin typeface="Times New Roman" panose="02020603050405020304" pitchFamily="18" charset="0"/>
                <a:cs typeface="Times New Roman" panose="02020603050405020304" pitchFamily="18" charset="0"/>
              </a:rPr>
              <a:t>d</a:t>
            </a:r>
            <a:r>
              <a:rPr lang="tr-TR" sz="3200" dirty="0">
                <a:solidFill>
                  <a:srgbClr val="6600FF"/>
                </a:solidFill>
                <a:latin typeface="Times New Roman" panose="02020603050405020304" pitchFamily="18" charset="0"/>
                <a:cs typeface="Times New Roman" panose="02020603050405020304" pitchFamily="18" charset="0"/>
              </a:rPr>
              <a:t>iagram</a:t>
            </a:r>
          </a:p>
        </p:txBody>
      </p:sp>
      <p:sp>
        <p:nvSpPr>
          <p:cNvPr id="39" name="Oval 50"/>
          <p:cNvSpPr>
            <a:spLocks noChangeArrowheads="1"/>
          </p:cNvSpPr>
          <p:nvPr/>
        </p:nvSpPr>
        <p:spPr bwMode="auto">
          <a:xfrm>
            <a:off x="5796576" y="39808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2" name="Oval 50"/>
          <p:cNvSpPr>
            <a:spLocks noChangeArrowheads="1"/>
          </p:cNvSpPr>
          <p:nvPr/>
        </p:nvSpPr>
        <p:spPr bwMode="auto">
          <a:xfrm>
            <a:off x="3778250" y="39808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3" name="Oval 50"/>
          <p:cNvSpPr>
            <a:spLocks noChangeArrowheads="1"/>
          </p:cNvSpPr>
          <p:nvPr/>
        </p:nvSpPr>
        <p:spPr bwMode="auto">
          <a:xfrm>
            <a:off x="4065587" y="3968750"/>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4" name="Oval 50"/>
          <p:cNvSpPr>
            <a:spLocks noChangeArrowheads="1"/>
          </p:cNvSpPr>
          <p:nvPr/>
        </p:nvSpPr>
        <p:spPr bwMode="auto">
          <a:xfrm>
            <a:off x="4356100" y="39808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5" name="Oval 50"/>
          <p:cNvSpPr>
            <a:spLocks noChangeArrowheads="1"/>
          </p:cNvSpPr>
          <p:nvPr/>
        </p:nvSpPr>
        <p:spPr bwMode="auto">
          <a:xfrm>
            <a:off x="5506063" y="39726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6" name="Oval 50"/>
          <p:cNvSpPr>
            <a:spLocks noChangeArrowheads="1"/>
          </p:cNvSpPr>
          <p:nvPr/>
        </p:nvSpPr>
        <p:spPr bwMode="auto">
          <a:xfrm>
            <a:off x="5215550" y="3982117"/>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7" name="Oval 50"/>
          <p:cNvSpPr>
            <a:spLocks noChangeArrowheads="1"/>
          </p:cNvSpPr>
          <p:nvPr/>
        </p:nvSpPr>
        <p:spPr bwMode="auto">
          <a:xfrm>
            <a:off x="4925037" y="39808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
        <p:nvSpPr>
          <p:cNvPr id="48" name="Oval 50"/>
          <p:cNvSpPr>
            <a:spLocks noChangeArrowheads="1"/>
          </p:cNvSpPr>
          <p:nvPr/>
        </p:nvSpPr>
        <p:spPr bwMode="auto">
          <a:xfrm>
            <a:off x="4640264" y="3980865"/>
            <a:ext cx="215900" cy="215900"/>
          </a:xfrm>
          <a:prstGeom prst="ellipse">
            <a:avLst/>
          </a:prstGeom>
          <a:solidFill>
            <a:srgbClr val="FFC000"/>
          </a:solidFill>
          <a:ln w="9525">
            <a:solidFill>
              <a:schemeClr val="tx1"/>
            </a:solidFill>
            <a:round/>
            <a:headEnd/>
            <a:tailEnd/>
          </a:ln>
        </p:spPr>
        <p:txBody>
          <a:bodyPr wrap="none" anchor="ctr"/>
          <a:lstStyle/>
          <a:p>
            <a:pPr algn="ctr"/>
            <a:endParaRPr lang="en-US" sz="2800"/>
          </a:p>
        </p:txBody>
      </p:sp>
    </p:spTree>
    <p:extLst>
      <p:ext uri="{BB962C8B-B14F-4D97-AF65-F5344CB8AC3E}">
        <p14:creationId xmlns:p14="http://schemas.microsoft.com/office/powerpoint/2010/main" val="99028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a:spLocks noGrp="1" noChangeArrowheads="1"/>
          </p:cNvSpPr>
          <p:nvPr>
            <p:ph type="body" idx="1"/>
          </p:nvPr>
        </p:nvSpPr>
        <p:spPr>
          <a:xfrm>
            <a:off x="323850" y="928671"/>
            <a:ext cx="8569325" cy="1785950"/>
          </a:xfrm>
          <a:ln>
            <a:noFill/>
          </a:ln>
        </p:spPr>
        <p:txBody>
          <a:bodyPr>
            <a:noAutofit/>
          </a:bodyPr>
          <a:lstStyle/>
          <a:p>
            <a:pPr marL="609600" indent="-609600" algn="just" eaLnBrk="1" hangingPunct="1">
              <a:buFont typeface="Wingdings" pitchFamily="2" charset="2"/>
              <a:buChar char="q"/>
              <a:defRPr/>
            </a:pPr>
            <a:r>
              <a:rPr lang="tr-TR" sz="2400" b="1" i="1" dirty="0">
                <a:latin typeface="Times New Roman" panose="02020603050405020304" pitchFamily="18" charset="0"/>
                <a:cs typeface="Times New Roman" panose="02020603050405020304" pitchFamily="18" charset="0"/>
              </a:rPr>
              <a:t>The impurity atoms from column </a:t>
            </a:r>
            <a:r>
              <a:rPr lang="en-US" sz="2400" b="1" i="1" dirty="0">
                <a:latin typeface="Times New Roman" panose="02020603050405020304" pitchFamily="18" charset="0"/>
                <a:cs typeface="Times New Roman" panose="02020603050405020304" pitchFamily="18" charset="0"/>
              </a:rPr>
              <a:t>III</a:t>
            </a:r>
            <a:r>
              <a:rPr lang="tr-TR" sz="2400" b="1" i="1" dirty="0">
                <a:latin typeface="Times New Roman" panose="02020603050405020304" pitchFamily="18" charset="0"/>
                <a:cs typeface="Times New Roman" panose="02020603050405020304" pitchFamily="18" charset="0"/>
              </a:rPr>
              <a:t> occupy at an energy level  within E</a:t>
            </a:r>
            <a:r>
              <a:rPr lang="tr-TR" sz="2400" b="1" i="1" baseline="-25000" dirty="0">
                <a:latin typeface="Times New Roman" panose="02020603050405020304" pitchFamily="18" charset="0"/>
                <a:cs typeface="Times New Roman" panose="02020603050405020304" pitchFamily="18" charset="0"/>
              </a:rPr>
              <a:t>g </a:t>
            </a:r>
            <a:r>
              <a:rPr lang="tr-TR" sz="2400" b="1" i="1" dirty="0">
                <a:latin typeface="Times New Roman" panose="02020603050405020304" pitchFamily="18" charset="0"/>
                <a:cs typeface="Times New Roman" panose="02020603050405020304" pitchFamily="18" charset="0"/>
              </a:rPr>
              <a:t>. These levels can be</a:t>
            </a:r>
          </a:p>
          <a:p>
            <a:pPr algn="just" eaLnBrk="1" hangingPunct="1">
              <a:buClr>
                <a:srgbClr val="0000FF"/>
              </a:buClr>
              <a:defRPr/>
            </a:pPr>
            <a:r>
              <a:rPr lang="tr-TR" sz="2400" dirty="0">
                <a:latin typeface="Times New Roman" panose="02020603050405020304" pitchFamily="18" charset="0"/>
                <a:cs typeface="Times New Roman" panose="02020603050405020304" pitchFamily="18" charset="0"/>
              </a:rPr>
              <a:t>Shallow levels which </a:t>
            </a:r>
            <a:r>
              <a:rPr lang="en-US" sz="2400" dirty="0">
                <a:latin typeface="Times New Roman" panose="02020603050405020304" pitchFamily="18" charset="0"/>
                <a:cs typeface="Times New Roman" panose="02020603050405020304" pitchFamily="18" charset="0"/>
              </a:rPr>
              <a:t>are </a:t>
            </a:r>
            <a:r>
              <a:rPr lang="tr-TR" sz="2400" dirty="0">
                <a:latin typeface="Times New Roman" panose="02020603050405020304" pitchFamily="18" charset="0"/>
                <a:cs typeface="Times New Roman" panose="02020603050405020304" pitchFamily="18" charset="0"/>
              </a:rPr>
              <a:t>close to the band edge,</a:t>
            </a:r>
          </a:p>
          <a:p>
            <a:pPr algn="just" eaLnBrk="1" hangingPunct="1">
              <a:buClr>
                <a:srgbClr val="0000FF"/>
              </a:buClr>
              <a:defRPr/>
            </a:pPr>
            <a:r>
              <a:rPr lang="tr-TR" sz="2400" dirty="0">
                <a:latin typeface="Times New Roman" panose="02020603050405020304" pitchFamily="18" charset="0"/>
                <a:cs typeface="Times New Roman" panose="02020603050405020304" pitchFamily="18" charset="0"/>
              </a:rPr>
              <a:t>Deep levels which lie almost at the mid</a:t>
            </a:r>
            <a:r>
              <a:rPr lang="en-US" sz="2400" dirty="0" err="1">
                <a:latin typeface="Times New Roman" panose="02020603050405020304" pitchFamily="18" charset="0"/>
                <a:cs typeface="Times New Roman" panose="02020603050405020304" pitchFamily="18" charset="0"/>
              </a:rPr>
              <a:t>dle</a:t>
            </a:r>
            <a:r>
              <a:rPr lang="tr-TR" sz="2400" dirty="0">
                <a:latin typeface="Times New Roman" panose="02020603050405020304" pitchFamily="18" charset="0"/>
                <a:cs typeface="Times New Roman" panose="02020603050405020304" pitchFamily="18" charset="0"/>
              </a:rPr>
              <a:t> of </a:t>
            </a:r>
            <a:r>
              <a:rPr lang="en-US" sz="2400" dirty="0">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 band gap.</a:t>
            </a:r>
          </a:p>
        </p:txBody>
      </p:sp>
      <p:sp>
        <p:nvSpPr>
          <p:cNvPr id="24580" name="Rectangle 6"/>
          <p:cNvSpPr>
            <a:spLocks noChangeArrowheads="1"/>
          </p:cNvSpPr>
          <p:nvPr/>
        </p:nvSpPr>
        <p:spPr bwMode="auto">
          <a:xfrm>
            <a:off x="323850" y="3114002"/>
            <a:ext cx="8569325" cy="3576658"/>
          </a:xfrm>
          <a:prstGeom prst="rect">
            <a:avLst/>
          </a:prstGeom>
          <a:noFill/>
          <a:ln w="9525">
            <a:noFill/>
            <a:miter lim="800000"/>
            <a:headEnd/>
            <a:tailEnd/>
          </a:ln>
        </p:spPr>
        <p:txBody>
          <a:bodyPr/>
          <a:lstStyle/>
          <a:p>
            <a:pPr marL="609600" indent="-609600" algn="just">
              <a:spcBef>
                <a:spcPct val="20000"/>
              </a:spcBef>
              <a:buClr>
                <a:schemeClr val="hlink"/>
              </a:buClr>
              <a:buSzPct val="70000"/>
              <a:buFont typeface="Wingdings" panose="05000000000000000000" pitchFamily="2" charset="2"/>
              <a:buChar char="§"/>
            </a:pPr>
            <a:r>
              <a:rPr lang="tr-TR" sz="2400" dirty="0">
                <a:latin typeface="Times New Roman" panose="02020603050405020304" pitchFamily="18" charset="0"/>
                <a:cs typeface="Times New Roman" panose="02020603050405020304" pitchFamily="18" charset="0"/>
              </a:rPr>
              <a:t>If the E</a:t>
            </a:r>
            <a:r>
              <a:rPr lang="tr-TR" sz="2400" baseline="-25000" dirty="0">
                <a:latin typeface="Times New Roman" panose="02020603050405020304" pitchFamily="18" charset="0"/>
                <a:cs typeface="Times New Roman" panose="02020603050405020304" pitchFamily="18" charset="0"/>
              </a:rPr>
              <a:t>A</a:t>
            </a:r>
            <a:r>
              <a:rPr lang="tr-TR" sz="2400" dirty="0">
                <a:latin typeface="Times New Roman" panose="02020603050405020304" pitchFamily="18" charset="0"/>
                <a:cs typeface="Times New Roman" panose="02020603050405020304" pitchFamily="18" charset="0"/>
              </a:rPr>
              <a:t> level is shallow i.e. close to the VB edge, each added boron atom accepts an e</a:t>
            </a:r>
            <a:r>
              <a:rPr lang="tr-TR" sz="2400" baseline="30000" dirty="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 from VB and have a full configuration of e</a:t>
            </a:r>
            <a:r>
              <a:rPr lang="tr-TR" sz="2400" baseline="30000" dirty="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’s at the outer shell.</a:t>
            </a:r>
          </a:p>
          <a:p>
            <a:pPr marL="609600" indent="-609600" algn="just">
              <a:spcBef>
                <a:spcPct val="20000"/>
              </a:spcBef>
              <a:buClr>
                <a:schemeClr val="hlink"/>
              </a:buClr>
              <a:buSzPct val="70000"/>
              <a:buFont typeface="Wingdings" panose="05000000000000000000" pitchFamily="2" charset="2"/>
              <a:buChar char="§"/>
            </a:pPr>
            <a:r>
              <a:rPr lang="tr-TR" sz="2400" dirty="0">
                <a:latin typeface="Times New Roman" panose="02020603050405020304" pitchFamily="18" charset="0"/>
                <a:cs typeface="Times New Roman" panose="02020603050405020304" pitchFamily="18" charset="0"/>
              </a:rPr>
              <a:t>These atoms are called as acceptor atoms since they accept an e</a:t>
            </a:r>
            <a:r>
              <a:rPr lang="tr-TR" sz="2400" baseline="300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 from VB to complete its bonding. So each acceptor atom gives rise a hole in VB. </a:t>
            </a:r>
          </a:p>
          <a:p>
            <a:pPr marL="609600" indent="-609600" algn="just">
              <a:spcBef>
                <a:spcPct val="20000"/>
              </a:spcBef>
              <a:buClr>
                <a:schemeClr val="hlink"/>
              </a:buClr>
              <a:buSzPct val="70000"/>
              <a:buFont typeface="Wingdings" panose="05000000000000000000" pitchFamily="2" charset="2"/>
              <a:buChar char="§"/>
            </a:pPr>
            <a:r>
              <a:rPr lang="tr-TR" sz="2400" dirty="0">
                <a:latin typeface="Times New Roman" panose="02020603050405020304" pitchFamily="18" charset="0"/>
                <a:cs typeface="Times New Roman" panose="02020603050405020304" pitchFamily="18" charset="0"/>
              </a:rPr>
              <a:t>The current is mostly due to holes since the number of holes are made greater than e</a:t>
            </a:r>
            <a:r>
              <a:rPr lang="tr-TR" sz="2400" baseline="30000" dirty="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’s.</a:t>
            </a:r>
          </a:p>
        </p:txBody>
      </p:sp>
      <p:sp>
        <p:nvSpPr>
          <p:cNvPr id="7"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p-type doped semiconductor</a:t>
            </a:r>
          </a:p>
        </p:txBody>
      </p:sp>
    </p:spTree>
    <p:extLst>
      <p:ext uri="{BB962C8B-B14F-4D97-AF65-F5344CB8AC3E}">
        <p14:creationId xmlns:p14="http://schemas.microsoft.com/office/powerpoint/2010/main" val="14790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9"/>
          <p:cNvSpPr>
            <a:spLocks noChangeArrowheads="1"/>
          </p:cNvSpPr>
          <p:nvPr/>
        </p:nvSpPr>
        <p:spPr bwMode="auto">
          <a:xfrm>
            <a:off x="1296988" y="4882693"/>
            <a:ext cx="6804025" cy="1512888"/>
          </a:xfrm>
          <a:prstGeom prst="rect">
            <a:avLst/>
          </a:prstGeom>
          <a:solidFill>
            <a:srgbClr val="FFFF00"/>
          </a:solidFill>
          <a:ln w="9525">
            <a:solidFill>
              <a:schemeClr val="tx1"/>
            </a:solidFill>
            <a:miter lim="800000"/>
            <a:headEnd/>
            <a:tailEnd/>
          </a:ln>
        </p:spPr>
        <p:txBody>
          <a:bodyPr wrap="none" anchor="ctr"/>
          <a:lstStyle/>
          <a:p>
            <a:pPr algn="ctr"/>
            <a:endParaRPr lang="en-US" dirty="0"/>
          </a:p>
        </p:txBody>
      </p:sp>
      <mc:AlternateContent xmlns:mc="http://schemas.openxmlformats.org/markup-compatibility/2006">
        <mc:Choice xmlns:a14="http://schemas.microsoft.com/office/drawing/2010/main" Requires="a14">
          <p:sp>
            <p:nvSpPr>
              <p:cNvPr id="4102" name="Rectangle 3"/>
              <p:cNvSpPr>
                <a:spLocks noChangeArrowheads="1"/>
              </p:cNvSpPr>
              <p:nvPr/>
            </p:nvSpPr>
            <p:spPr bwMode="auto">
              <a:xfrm>
                <a:off x="1296988" y="2198412"/>
                <a:ext cx="6804025" cy="1512887"/>
              </a:xfrm>
              <a:prstGeom prst="rect">
                <a:avLst/>
              </a:prstGeom>
              <a:solidFill>
                <a:srgbClr val="FFFF00"/>
              </a:solidFill>
              <a:ln w="9525">
                <a:solidFill>
                  <a:schemeClr val="tx1"/>
                </a:solidFill>
                <a:miter lim="800000"/>
                <a:headEnd/>
                <a:tailEnd/>
              </a:ln>
            </p:spPr>
            <p:txBody>
              <a:bodyPr wrap="none"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sSup>
                        <m:sSupPr>
                          <m:ctrlPr>
                            <a:rPr lang="en-US" b="0" i="1" smtClean="0">
                              <a:solidFill>
                                <a:schemeClr val="bg1"/>
                              </a:solidFill>
                              <a:latin typeface="Cambria Math" panose="02040503050406030204" pitchFamily="18" charset="0"/>
                            </a:rPr>
                          </m:ctrlPr>
                        </m:sSupPr>
                        <m:e>
                          <m:d>
                            <m:dPr>
                              <m:ctrlPr>
                                <a:rPr lang="en-US" b="0" i="1" smtClean="0">
                                  <a:solidFill>
                                    <a:schemeClr val="bg1"/>
                                  </a:solidFill>
                                  <a:latin typeface="Cambria Math" panose="02040503050406030204" pitchFamily="18" charset="0"/>
                                </a:rPr>
                              </m:ctrlPr>
                            </m:dPr>
                            <m:e>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𝜋</m:t>
                                  </m:r>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𝑚</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𝑘</m:t>
                                      </m:r>
                                    </m:e>
                                    <m:sub>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𝑇</m:t>
                                  </m:r>
                                </m:num>
                                <m:den>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h</m:t>
                                      </m:r>
                                    </m:e>
                                    <m:sup>
                                      <m:r>
                                        <a:rPr lang="en-US" b="0" i="1" smtClean="0">
                                          <a:solidFill>
                                            <a:schemeClr val="bg1"/>
                                          </a:solidFill>
                                          <a:latin typeface="Cambria Math" panose="02040503050406030204" pitchFamily="18" charset="0"/>
                                        </a:rPr>
                                        <m:t>2</m:t>
                                      </m:r>
                                    </m:sup>
                                  </m:sSup>
                                </m:den>
                              </m:f>
                            </m:e>
                          </m:d>
                        </m:e>
                        <m:sup>
                          <m:r>
                            <a:rPr lang="en-US" b="0" i="1" smtClean="0">
                              <a:solidFill>
                                <a:schemeClr val="bg1"/>
                              </a:solidFill>
                              <a:latin typeface="Cambria Math" panose="02040503050406030204" pitchFamily="18" charset="0"/>
                            </a:rPr>
                            <m:t>3</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m:t>
                          </m:r>
                        </m:sup>
                      </m:sSup>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exp</m:t>
                          </m:r>
                        </m:fName>
                        <m:e>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𝐶</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𝐹</m:t>
                                      </m:r>
                                    </m:sub>
                                  </m:sSub>
                                </m:e>
                              </m:d>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𝑘</m:t>
                                  </m:r>
                                </m:e>
                                <m:sub>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𝑇</m:t>
                              </m:r>
                            </m:den>
                          </m:f>
                        </m:e>
                      </m:func>
                    </m:oMath>
                  </m:oMathPara>
                </a14:m>
                <a:endParaRPr lang="en-US" b="0"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𝐶</m:t>
                          </m:r>
                        </m:sub>
                      </m:sSub>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exp</m:t>
                          </m:r>
                        </m:fName>
                        <m:e>
                          <m:r>
                            <a:rPr lang="en-US" b="0"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𝐶</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i="1">
                                          <a:solidFill>
                                            <a:schemeClr val="bg1"/>
                                          </a:solidFill>
                                          <a:latin typeface="Cambria Math" panose="02040503050406030204" pitchFamily="18" charset="0"/>
                                        </a:rPr>
                                        <m:t>𝐹</m:t>
                                      </m:r>
                                    </m:sub>
                                  </m:sSub>
                                </m:e>
                              </m:d>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den>
                          </m:f>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𝑛</m:t>
                          </m:r>
                        </m:e>
                        <m:sub>
                          <m:r>
                            <a:rPr lang="en-US" b="0" i="1" smtClean="0">
                              <a:solidFill>
                                <a:schemeClr val="bg1"/>
                              </a:solidFill>
                              <a:latin typeface="Cambria Math" panose="02040503050406030204" pitchFamily="18" charset="0"/>
                            </a:rPr>
                            <m:t>𝑖</m:t>
                          </m:r>
                        </m:sub>
                      </m:sSub>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exp</m:t>
                          </m:r>
                        </m:fName>
                        <m:e>
                          <m:f>
                            <m:fPr>
                              <m:ctrlPr>
                                <a:rPr lang="en-US" i="1">
                                  <a:solidFill>
                                    <a:schemeClr val="bg1"/>
                                  </a:solidFill>
                                  <a:latin typeface="Cambria Math" panose="02040503050406030204" pitchFamily="18" charset="0"/>
                                </a:rPr>
                              </m:ctrlPr>
                            </m:fPr>
                            <m:num>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𝐹</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𝑖</m:t>
                                      </m:r>
                                    </m:sub>
                                  </m:sSub>
                                </m:e>
                              </m:d>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den>
                          </m:f>
                        </m:e>
                      </m:func>
                    </m:oMath>
                  </m:oMathPara>
                </a14:m>
                <a:endParaRPr lang="en-US" dirty="0">
                  <a:solidFill>
                    <a:schemeClr val="bg1"/>
                  </a:solidFill>
                </a:endParaRPr>
              </a:p>
            </p:txBody>
          </p:sp>
        </mc:Choice>
        <mc:Fallback>
          <p:sp>
            <p:nvSpPr>
              <p:cNvPr id="4102" name="Rectangle 3"/>
              <p:cNvSpPr>
                <a:spLocks noRot="1" noChangeAspect="1" noMove="1" noResize="1" noEditPoints="1" noAdjustHandles="1" noChangeArrowheads="1" noChangeShapeType="1" noTextEdit="1"/>
              </p:cNvSpPr>
              <p:nvPr/>
            </p:nvSpPr>
            <p:spPr bwMode="auto">
              <a:xfrm>
                <a:off x="1296988" y="2198412"/>
                <a:ext cx="6804025" cy="1512887"/>
              </a:xfrm>
              <a:prstGeom prst="rect">
                <a:avLst/>
              </a:prstGeom>
              <a:blipFill>
                <a:blip r:embed="rId2"/>
                <a:stretch>
                  <a:fillRect/>
                </a:stretch>
              </a:blipFill>
              <a:ln w="9525">
                <a:solidFill>
                  <a:schemeClr val="tx1"/>
                </a:solidFill>
                <a:miter lim="800000"/>
                <a:headEnd/>
                <a:tailEnd/>
              </a:ln>
            </p:spPr>
            <p:txBody>
              <a:bodyPr/>
              <a:lstStyle/>
              <a:p>
                <a:r>
                  <a:rPr lang="en-GB">
                    <a:noFill/>
                  </a:rPr>
                  <a:t> </a:t>
                </a:r>
              </a:p>
            </p:txBody>
          </p:sp>
        </mc:Fallback>
      </mc:AlternateContent>
      <p:sp>
        <p:nvSpPr>
          <p:cNvPr id="459781" name="Rectangle 5"/>
          <p:cNvSpPr>
            <a:spLocks noGrp="1" noChangeArrowheads="1"/>
          </p:cNvSpPr>
          <p:nvPr>
            <p:ph type="body" sz="half" idx="1"/>
          </p:nvPr>
        </p:nvSpPr>
        <p:spPr>
          <a:xfrm>
            <a:off x="323850" y="1196975"/>
            <a:ext cx="8435975" cy="936625"/>
          </a:xfrm>
          <a:ln>
            <a:noFill/>
          </a:ln>
        </p:spPr>
        <p:txBody>
          <a:bodyPr/>
          <a:lstStyle/>
          <a:p>
            <a:pPr marL="0" indent="0" algn="just" eaLnBrk="1" hangingPunct="1">
              <a:buFont typeface="Wingdings" pitchFamily="2" charset="2"/>
              <a:buNone/>
              <a:defRPr/>
            </a:pPr>
            <a:r>
              <a:rPr lang="tr-TR" sz="2400" dirty="0">
                <a:latin typeface="Times New Roman" panose="02020603050405020304" pitchFamily="18" charset="0"/>
                <a:cs typeface="Times New Roman" panose="02020603050405020304" pitchFamily="18" charset="0"/>
              </a:rPr>
              <a:t>The number density, i.e., the number of electrons available for conduction in CB is</a:t>
            </a:r>
          </a:p>
        </p:txBody>
      </p:sp>
      <p:sp>
        <p:nvSpPr>
          <p:cNvPr id="459794" name="Rectangle 18"/>
          <p:cNvSpPr>
            <a:spLocks noChangeArrowheads="1"/>
          </p:cNvSpPr>
          <p:nvPr/>
        </p:nvSpPr>
        <p:spPr bwMode="auto">
          <a:xfrm>
            <a:off x="395288" y="3860800"/>
            <a:ext cx="8435975" cy="936625"/>
          </a:xfrm>
          <a:prstGeom prst="rect">
            <a:avLst/>
          </a:prstGeom>
          <a:noFill/>
          <a:ln w="9525">
            <a:noFill/>
            <a:miter lim="800000"/>
            <a:headEnd/>
            <a:tailEnd/>
          </a:ln>
          <a:effectLst/>
        </p:spPr>
        <p:txBody>
          <a:bodyPr/>
          <a:lstStyle/>
          <a:p>
            <a:pPr algn="just">
              <a:spcBef>
                <a:spcPct val="20000"/>
              </a:spcBef>
              <a:buClr>
                <a:schemeClr val="hlink"/>
              </a:buClr>
              <a:buSzPct val="70000"/>
              <a:buFont typeface="Wingdings" pitchFamily="2" charset="2"/>
              <a:buNone/>
              <a:defRPr/>
            </a:pPr>
            <a:r>
              <a:rPr lang="tr-TR" sz="2400" dirty="0">
                <a:latin typeface="Times New Roman" panose="02020603050405020304" pitchFamily="18" charset="0"/>
                <a:cs typeface="Times New Roman" panose="02020603050405020304" pitchFamily="18" charset="0"/>
              </a:rPr>
              <a:t>The number density, i.e., the number of holes available for conduction in VB is</a:t>
            </a:r>
          </a:p>
        </p:txBody>
      </p:sp>
      <p:sp>
        <p:nvSpPr>
          <p:cNvPr id="11" name="Rectangle 3"/>
          <p:cNvSpPr>
            <a:spLocks noChangeArrowheads="1"/>
          </p:cNvSpPr>
          <p:nvPr/>
        </p:nvSpPr>
        <p:spPr bwMode="auto">
          <a:xfrm>
            <a:off x="0" y="-24"/>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Carrier concentration equations</a:t>
            </a:r>
          </a:p>
        </p:txBody>
      </p:sp>
      <mc:AlternateContent xmlns:mc="http://schemas.openxmlformats.org/markup-compatibility/2006" xmlns:a14="http://schemas.microsoft.com/office/drawing/2010/main">
        <mc:Choice Requires="a14">
          <p:sp>
            <p:nvSpPr>
              <p:cNvPr id="3" name="TextBox 2"/>
              <p:cNvSpPr txBox="1"/>
              <p:nvPr/>
            </p:nvSpPr>
            <p:spPr>
              <a:xfrm>
                <a:off x="2357152" y="4882693"/>
                <a:ext cx="4753545" cy="136338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𝑝</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2</m:t>
                      </m:r>
                      <m:sSup>
                        <m:sSupPr>
                          <m:ctrlPr>
                            <a:rPr lang="en-US" i="1">
                              <a:solidFill>
                                <a:schemeClr val="bg1"/>
                              </a:solidFill>
                              <a:latin typeface="Cambria Math" panose="02040503050406030204" pitchFamily="18" charset="0"/>
                            </a:rPr>
                          </m:ctrlPr>
                        </m:sSupPr>
                        <m:e>
                          <m:d>
                            <m:dPr>
                              <m:ctrlPr>
                                <a:rPr lang="en-US" i="1">
                                  <a:solidFill>
                                    <a:schemeClr val="bg1"/>
                                  </a:solidFill>
                                  <a:latin typeface="Cambria Math" panose="02040503050406030204" pitchFamily="18" charset="0"/>
                                </a:rPr>
                              </m:ctrlPr>
                            </m:dPr>
                            <m:e>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𝜋</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𝑚</m:t>
                                      </m:r>
                                    </m:e>
                                    <m:sub>
                                      <m:r>
                                        <a:rPr lang="en-US" b="0" i="1" smtClean="0">
                                          <a:solidFill>
                                            <a:schemeClr val="bg1"/>
                                          </a:solidFill>
                                          <a:latin typeface="Cambria Math" panose="02040503050406030204" pitchFamily="18" charset="0"/>
                                        </a:rPr>
                                        <m:t>𝑝</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num>
                                <m:den>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h</m:t>
                                      </m:r>
                                    </m:e>
                                    <m:sup>
                                      <m:r>
                                        <a:rPr lang="en-US" i="1">
                                          <a:solidFill>
                                            <a:schemeClr val="bg1"/>
                                          </a:solidFill>
                                          <a:latin typeface="Cambria Math" panose="02040503050406030204" pitchFamily="18" charset="0"/>
                                        </a:rPr>
                                        <m:t>2</m:t>
                                      </m:r>
                                    </m:sup>
                                  </m:sSup>
                                </m:den>
                              </m:f>
                            </m:e>
                          </m:d>
                        </m:e>
                        <m:sup>
                          <m:r>
                            <a:rPr lang="en-US" i="1">
                              <a:solidFill>
                                <a:schemeClr val="bg1"/>
                              </a:solidFill>
                              <a:latin typeface="Cambria Math" panose="02040503050406030204" pitchFamily="18" charset="0"/>
                            </a:rPr>
                            <m:t>3</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2</m:t>
                          </m:r>
                        </m:sup>
                      </m:sSup>
                      <m:func>
                        <m:funcPr>
                          <m:ctrlPr>
                            <a:rPr lang="en-US" i="1">
                              <a:solidFill>
                                <a:schemeClr val="bg1"/>
                              </a:solidFill>
                              <a:latin typeface="Cambria Math" panose="02040503050406030204" pitchFamily="18" charset="0"/>
                            </a:rPr>
                          </m:ctrlPr>
                        </m:funcPr>
                        <m:fName>
                          <m:r>
                            <m:rPr>
                              <m:sty m:val="p"/>
                            </m:rPr>
                            <a:rPr lang="en-US">
                              <a:solidFill>
                                <a:schemeClr val="bg1"/>
                              </a:solidFill>
                              <a:latin typeface="Cambria Math" panose="02040503050406030204" pitchFamily="18" charset="0"/>
                            </a:rPr>
                            <m:t>exp</m:t>
                          </m:r>
                        </m:fName>
                        <m:e>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𝐹</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𝑉</m:t>
                                      </m:r>
                                    </m:sub>
                                  </m:sSub>
                                </m:e>
                              </m:d>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den>
                          </m:f>
                        </m:e>
                      </m:func>
                    </m:oMath>
                  </m:oMathPara>
                </a14:m>
                <a:endParaRPr lang="en-US"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𝑝</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𝑉</m:t>
                          </m:r>
                        </m:sub>
                      </m:sSub>
                      <m:func>
                        <m:funcPr>
                          <m:ctrlPr>
                            <a:rPr lang="en-US" i="1">
                              <a:solidFill>
                                <a:schemeClr val="bg1"/>
                              </a:solidFill>
                              <a:latin typeface="Cambria Math" panose="02040503050406030204" pitchFamily="18" charset="0"/>
                            </a:rPr>
                          </m:ctrlPr>
                        </m:funcPr>
                        <m:fName>
                          <m:r>
                            <m:rPr>
                              <m:sty m:val="p"/>
                            </m:rPr>
                            <a:rPr lang="en-US">
                              <a:solidFill>
                                <a:schemeClr val="bg1"/>
                              </a:solidFill>
                              <a:latin typeface="Cambria Math" panose="02040503050406030204" pitchFamily="18" charset="0"/>
                            </a:rPr>
                            <m:t>exp</m:t>
                          </m:r>
                        </m:fName>
                        <m:e>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𝐹</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𝑉</m:t>
                                      </m:r>
                                    </m:sub>
                                  </m:sSub>
                                </m:e>
                              </m:d>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den>
                          </m:f>
                        </m:e>
                      </m:func>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𝑛</m:t>
                          </m:r>
                        </m:e>
                        <m:sub>
                          <m:r>
                            <a:rPr lang="en-US" i="1">
                              <a:solidFill>
                                <a:schemeClr val="bg1"/>
                              </a:solidFill>
                              <a:latin typeface="Cambria Math" panose="02040503050406030204" pitchFamily="18" charset="0"/>
                            </a:rPr>
                            <m:t>𝑖</m:t>
                          </m:r>
                        </m:sub>
                      </m:sSub>
                      <m:func>
                        <m:funcPr>
                          <m:ctrlPr>
                            <a:rPr lang="en-US" i="1">
                              <a:solidFill>
                                <a:schemeClr val="bg1"/>
                              </a:solidFill>
                              <a:latin typeface="Cambria Math" panose="02040503050406030204" pitchFamily="18" charset="0"/>
                            </a:rPr>
                          </m:ctrlPr>
                        </m:funcPr>
                        <m:fName>
                          <m:r>
                            <m:rPr>
                              <m:sty m:val="p"/>
                            </m:rPr>
                            <a:rPr lang="en-US">
                              <a:solidFill>
                                <a:schemeClr val="bg1"/>
                              </a:solidFill>
                              <a:latin typeface="Cambria Math" panose="02040503050406030204" pitchFamily="18" charset="0"/>
                            </a:rPr>
                            <m:t>exp</m:t>
                          </m:r>
                        </m:fName>
                        <m:e>
                          <m:f>
                            <m:fPr>
                              <m:ctrlPr>
                                <a:rPr lang="en-US" i="1">
                                  <a:solidFill>
                                    <a:schemeClr val="bg1"/>
                                  </a:solidFill>
                                  <a:latin typeface="Cambria Math" panose="02040503050406030204" pitchFamily="18" charset="0"/>
                                </a:rPr>
                              </m:ctrlPr>
                            </m:fPr>
                            <m:num>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𝐸</m:t>
                                      </m:r>
                                    </m:e>
                                    <m:sub>
                                      <m:r>
                                        <a:rPr lang="en-US" b="0" i="1" smtClean="0">
                                          <a:solidFill>
                                            <a:schemeClr val="bg1"/>
                                          </a:solidFill>
                                          <a:latin typeface="Cambria Math" panose="02040503050406030204" pitchFamily="18" charset="0"/>
                                        </a:rPr>
                                        <m:t>𝐹</m:t>
                                      </m:r>
                                    </m:sub>
                                  </m:sSub>
                                </m:e>
                              </m:d>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𝑘</m:t>
                                  </m:r>
                                </m:e>
                                <m:sub>
                                  <m:r>
                                    <a:rPr lang="en-US" i="1">
                                      <a:solidFill>
                                        <a:schemeClr val="bg1"/>
                                      </a:solidFill>
                                      <a:latin typeface="Cambria Math" panose="02040503050406030204" pitchFamily="18" charset="0"/>
                                    </a:rPr>
                                    <m:t>𝐵</m:t>
                                  </m:r>
                                </m:sub>
                              </m:sSub>
                              <m:r>
                                <a:rPr lang="en-US" i="1">
                                  <a:solidFill>
                                    <a:schemeClr val="bg1"/>
                                  </a:solidFill>
                                  <a:latin typeface="Cambria Math" panose="02040503050406030204" pitchFamily="18" charset="0"/>
                                </a:rPr>
                                <m:t>𝑇</m:t>
                              </m:r>
                            </m:den>
                          </m:f>
                        </m:e>
                      </m:func>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57152" y="4882693"/>
                <a:ext cx="4753545" cy="13633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451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0" y="-24"/>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Arial" pitchFamily="34" charset="0"/>
                <a:cs typeface="+mj-cs"/>
              </a:rPr>
              <a:t>Charge concentration: intrinsic s/c</a:t>
            </a:r>
            <a:endParaRPr lang="tr-TR" sz="3200" dirty="0">
              <a:solidFill>
                <a:srgbClr val="6600FF"/>
              </a:solidFill>
              <a:latin typeface="Arial" pitchFamily="34" charset="0"/>
              <a:cs typeface="+mj-cs"/>
            </a:endParaRPr>
          </a:p>
        </p:txBody>
      </p:sp>
      <mc:AlternateContent xmlns:mc="http://schemas.openxmlformats.org/markup-compatibility/2006" xmlns:a14="http://schemas.microsoft.com/office/drawing/2010/main">
        <mc:Choice Requires="a14">
          <p:sp>
            <p:nvSpPr>
              <p:cNvPr id="412675" name="Rectangle 3"/>
              <p:cNvSpPr>
                <a:spLocks noChangeArrowheads="1"/>
              </p:cNvSpPr>
              <p:nvPr/>
            </p:nvSpPr>
            <p:spPr bwMode="auto">
              <a:xfrm>
                <a:off x="142844" y="4011517"/>
                <a:ext cx="885831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eaLnBrk="0" fontAlgn="base" latinLnBrk="0" hangingPunct="0">
                  <a:lnSpc>
                    <a:spcPct val="100000"/>
                  </a:lnSpc>
                  <a:spcBef>
                    <a:spcPct val="0"/>
                  </a:spcBef>
                  <a:spcAft>
                    <a:spcPct val="0"/>
                  </a:spcAft>
                  <a:buClrTx/>
                  <a:buSzTx/>
                  <a:buFont typeface="Arial" pitchFamily="34" charset="0"/>
                  <a:buChar char="•"/>
                  <a:tabLst>
                    <a:tab pos="5102225"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Example: intrinsic semiconductors at </a:t>
                </a:r>
                <a14:m>
                  <m:oMath xmlns:m="http://schemas.openxmlformats.org/officeDocument/2006/math">
                    <m:r>
                      <a:rPr lang="en-US" sz="2000" b="0" i="1" smtClean="0">
                        <a:latin typeface="Cambria Math" panose="02040503050406030204" pitchFamily="18" charset="0"/>
                        <a:ea typeface="Times New Roman" pitchFamily="18" charset="0"/>
                        <a:cs typeface="Arial" pitchFamily="34" charset="0"/>
                      </a:rPr>
                      <m:t>𝑇</m:t>
                    </m:r>
                    <m:r>
                      <a:rPr lang="en-US" sz="2000" b="0" i="1" smtClean="0">
                        <a:latin typeface="Cambria Math" panose="02040503050406030204" pitchFamily="18" charset="0"/>
                        <a:ea typeface="Times New Roman" pitchFamily="18" charset="0"/>
                        <a:cs typeface="Arial" pitchFamily="34" charset="0"/>
                      </a:rPr>
                      <m:t>=</m:t>
                    </m:r>
                    <m:r>
                      <a:rPr lang="en-US" sz="2000" b="0" i="1" smtClean="0">
                        <a:latin typeface="Cambria Math" panose="02040503050406030204" pitchFamily="18" charset="0"/>
                        <a:ea typeface="Times New Roman" pitchFamily="18" charset="0"/>
                        <a:cs typeface="Arial" pitchFamily="34" charset="0"/>
                      </a:rPr>
                      <m:t>300</m:t>
                    </m:r>
                    <m:r>
                      <a:rPr lang="en-US" sz="2000" b="0" i="1" smtClean="0">
                        <a:latin typeface="Cambria Math" panose="02040503050406030204" pitchFamily="18" charset="0"/>
                        <a:ea typeface="Times New Roman" pitchFamily="18" charset="0"/>
                        <a:cs typeface="Arial" pitchFamily="34" charset="0"/>
                      </a:rPr>
                      <m:t>𝐾</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just" defTabSz="914400" eaLnBrk="0" fontAlgn="base" latinLnBrk="0" hangingPunct="0">
                  <a:lnSpc>
                    <a:spcPct val="100000"/>
                  </a:lnSpc>
                  <a:spcBef>
                    <a:spcPct val="0"/>
                  </a:spcBef>
                  <a:spcAft>
                    <a:spcPct val="0"/>
                  </a:spcAft>
                  <a:buClrTx/>
                  <a:buSzTx/>
                  <a:buFont typeface="Arial" pitchFamily="34" charset="0"/>
                  <a:buChar char="•"/>
                  <a:tabLst>
                    <a:tab pos="5102225" algn="l"/>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eaLnBrk="0" fontAlgn="base" latinLnBrk="0" hangingPunct="0">
                  <a:lnSpc>
                    <a:spcPct val="100000"/>
                  </a:lnSpc>
                  <a:spcBef>
                    <a:spcPct val="0"/>
                  </a:spcBef>
                  <a:spcAft>
                    <a:spcPct val="0"/>
                  </a:spcAft>
                  <a:buClrTx/>
                  <a:buSzTx/>
                  <a:buFontTx/>
                  <a:buNone/>
                  <a:tabLst>
                    <a:tab pos="5102225" algn="l"/>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a:t>
                </a:r>
                <a:r>
                  <a:rPr kumimoji="0" lang="en-US" sz="2000" b="0" i="0" u="none" strike="noStrike" cap="none" normalizeH="0" baseline="-3000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(Si) ≈ 1.2 x 10</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10</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cm</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eaLnBrk="0" fontAlgn="base" latinLnBrk="0" hangingPunct="0">
                  <a:lnSpc>
                    <a:spcPct val="100000"/>
                  </a:lnSpc>
                  <a:spcBef>
                    <a:spcPct val="0"/>
                  </a:spcBef>
                  <a:spcAft>
                    <a:spcPct val="0"/>
                  </a:spcAft>
                  <a:buClrTx/>
                  <a:buSzTx/>
                  <a:buFontTx/>
                  <a:buNone/>
                  <a:tabLst>
                    <a:tab pos="5102225" algn="l"/>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a:t>
                </a:r>
                <a:r>
                  <a:rPr kumimoji="0" lang="en-US" sz="2000" b="0" i="0" u="none" strike="noStrike" cap="none" normalizeH="0" baseline="-3000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Ge</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 2.4 x 10</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13</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cm</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     </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eaLnBrk="0" fontAlgn="base" latinLnBrk="0" hangingPunct="0">
                  <a:lnSpc>
                    <a:spcPct val="100000"/>
                  </a:lnSpc>
                  <a:spcBef>
                    <a:spcPct val="0"/>
                  </a:spcBef>
                  <a:spcAft>
                    <a:spcPct val="0"/>
                  </a:spcAft>
                  <a:buClrTx/>
                  <a:buSzTx/>
                  <a:buFontTx/>
                  <a:buNone/>
                  <a:tabLst>
                    <a:tab pos="5102225" algn="l"/>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a:t>
                </a:r>
                <a:r>
                  <a:rPr kumimoji="0" lang="en-US" sz="2000" b="0" i="0" u="none" strike="noStrike" cap="none" normalizeH="0" baseline="-3000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GaAs</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 2.2 x 10</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6</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cm</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-3</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eaLnBrk="0" fontAlgn="base" latinLnBrk="0" hangingPunct="0">
                  <a:lnSpc>
                    <a:spcPct val="100000"/>
                  </a:lnSpc>
                  <a:spcBef>
                    <a:spcPct val="0"/>
                  </a:spcBef>
                  <a:spcAft>
                    <a:spcPct val="0"/>
                  </a:spcAft>
                  <a:buClrTx/>
                  <a:buSzTx/>
                  <a:buFontTx/>
                  <a:buNone/>
                  <a:tabLst>
                    <a:tab pos="5102225" algn="l"/>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just" defTabSz="914400" eaLnBrk="0" fontAlgn="base" latinLnBrk="0" hangingPunct="0">
                  <a:lnSpc>
                    <a:spcPct val="100000"/>
                  </a:lnSpc>
                  <a:spcBef>
                    <a:spcPct val="0"/>
                  </a:spcBef>
                  <a:spcAft>
                    <a:spcPct val="0"/>
                  </a:spcAft>
                  <a:buClrTx/>
                  <a:buSzTx/>
                  <a:buFontTx/>
                  <a:buNone/>
                  <a:tabLst>
                    <a:tab pos="5102225" algn="l"/>
                  </a:tabLst>
                </a:pPr>
                <a:r>
                  <a:rPr lang="en-US" sz="2000" dirty="0">
                    <a:latin typeface="Arial" pitchFamily="34" charset="0"/>
                    <a:ea typeface="Times New Roman" pitchFamily="18" charset="0"/>
                    <a:cs typeface="Arial" pitchFamily="34" charset="0"/>
                  </a:rPr>
                  <a:t>As you may see these concentrations are significantly lower than the atom number density in a crystal (</a:t>
                </a:r>
                <a14:m>
                  <m:oMath xmlns:m="http://schemas.openxmlformats.org/officeDocument/2006/math">
                    <m:r>
                      <a:rPr lang="en-US" sz="2000" b="0" i="1" smtClean="0">
                        <a:latin typeface="Cambria Math" panose="02040503050406030204" pitchFamily="18" charset="0"/>
                        <a:ea typeface="Times New Roman" pitchFamily="18" charset="0"/>
                        <a:cs typeface="Arial" pitchFamily="34" charset="0"/>
                      </a:rPr>
                      <m:t>∝</m:t>
                    </m:r>
                    <m:sSup>
                      <m:sSupPr>
                        <m:ctrlPr>
                          <a:rPr lang="en-US" sz="2000" b="0" i="1" smtClean="0">
                            <a:latin typeface="Cambria Math" panose="02040503050406030204" pitchFamily="18" charset="0"/>
                            <a:ea typeface="Times New Roman" pitchFamily="18" charset="0"/>
                            <a:cs typeface="Arial" pitchFamily="34" charset="0"/>
                          </a:rPr>
                        </m:ctrlPr>
                      </m:sSupPr>
                      <m:e>
                        <m:r>
                          <a:rPr lang="en-US" sz="2000" b="0" i="1" smtClean="0">
                            <a:latin typeface="Cambria Math" panose="02040503050406030204" pitchFamily="18" charset="0"/>
                            <a:ea typeface="Times New Roman" pitchFamily="18" charset="0"/>
                            <a:cs typeface="Arial" pitchFamily="34" charset="0"/>
                          </a:rPr>
                          <m:t>10</m:t>
                        </m:r>
                      </m:e>
                      <m:sup>
                        <m:r>
                          <a:rPr lang="en-US" sz="2000" b="0" i="1" smtClean="0">
                            <a:latin typeface="Cambria Math" panose="02040503050406030204" pitchFamily="18" charset="0"/>
                            <a:ea typeface="Times New Roman" pitchFamily="18" charset="0"/>
                            <a:cs typeface="Arial" pitchFamily="34" charset="0"/>
                          </a:rPr>
                          <m:t>22</m:t>
                        </m:r>
                      </m:sup>
                    </m:sSup>
                    <m:r>
                      <a:rPr lang="en-US" sz="2000" b="0" i="1" smtClean="0">
                        <a:latin typeface="Cambria Math" panose="02040503050406030204" pitchFamily="18" charset="0"/>
                        <a:ea typeface="Times New Roman" pitchFamily="18" charset="0"/>
                        <a:cs typeface="Arial" pitchFamily="34" charset="0"/>
                      </a:rPr>
                      <m:t> </m:t>
                    </m:r>
                    <m:r>
                      <a:rPr lang="en-US" sz="2000" b="0" i="1" smtClean="0">
                        <a:latin typeface="Cambria Math" panose="02040503050406030204" pitchFamily="18" charset="0"/>
                        <a:ea typeface="Times New Roman" pitchFamily="18" charset="0"/>
                        <a:cs typeface="Arial" pitchFamily="34" charset="0"/>
                      </a:rPr>
                      <m:t>𝑐</m:t>
                    </m:r>
                    <m:sSup>
                      <m:sSupPr>
                        <m:ctrlPr>
                          <a:rPr lang="en-US" sz="2000" b="0" i="1" smtClean="0">
                            <a:latin typeface="Cambria Math" panose="02040503050406030204" pitchFamily="18" charset="0"/>
                            <a:ea typeface="Times New Roman" pitchFamily="18" charset="0"/>
                            <a:cs typeface="Arial" pitchFamily="34" charset="0"/>
                          </a:rPr>
                        </m:ctrlPr>
                      </m:sSupPr>
                      <m:e>
                        <m:r>
                          <a:rPr lang="en-US" sz="2000" b="0" i="1" smtClean="0">
                            <a:latin typeface="Cambria Math" panose="02040503050406030204" pitchFamily="18" charset="0"/>
                            <a:ea typeface="Times New Roman" pitchFamily="18" charset="0"/>
                            <a:cs typeface="Arial" pitchFamily="34" charset="0"/>
                          </a:rPr>
                          <m:t>𝑚</m:t>
                        </m:r>
                      </m:e>
                      <m:sup>
                        <m:r>
                          <a:rPr lang="en-US" sz="2000" b="0" i="1" smtClean="0">
                            <a:latin typeface="Cambria Math" panose="02040503050406030204" pitchFamily="18" charset="0"/>
                            <a:ea typeface="Times New Roman" pitchFamily="18" charset="0"/>
                            <a:cs typeface="Arial" pitchFamily="34" charset="0"/>
                          </a:rPr>
                          <m:t>−</m:t>
                        </m:r>
                        <m:r>
                          <a:rPr lang="en-US" sz="2000" b="0" i="1" smtClean="0">
                            <a:latin typeface="Cambria Math" panose="02040503050406030204" pitchFamily="18" charset="0"/>
                            <a:ea typeface="Times New Roman" pitchFamily="18" charset="0"/>
                            <a:cs typeface="Arial" pitchFamily="34" charset="0"/>
                          </a:rPr>
                          <m:t>3</m:t>
                        </m:r>
                      </m:sup>
                    </m:sSup>
                  </m:oMath>
                </a14:m>
                <a:r>
                  <a:rPr lang="en-US" sz="2000" dirty="0">
                    <a:latin typeface="Arial" pitchFamily="34" charset="0"/>
                    <a:ea typeface="Times New Roman" pitchFamily="18" charset="0"/>
                    <a:cs typeface="Arial" pitchFamily="34" charset="0"/>
                  </a:rPr>
                  <a:t>)</a:t>
                </a:r>
                <a:r>
                  <a:rPr kumimoji="0" lang="he-IL"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mc:Choice>
        <mc:Fallback xmlns="">
          <p:sp>
            <p:nvSpPr>
              <p:cNvPr id="412675" name="Rectangle 3"/>
              <p:cNvSpPr>
                <a:spLocks noRot="1" noChangeAspect="1" noMove="1" noResize="1" noEditPoints="1" noAdjustHandles="1" noChangeArrowheads="1" noChangeShapeType="1" noTextEdit="1"/>
              </p:cNvSpPr>
              <p:nvPr/>
            </p:nvSpPr>
            <p:spPr bwMode="auto">
              <a:xfrm>
                <a:off x="142844" y="4011517"/>
                <a:ext cx="8858312" cy="2554545"/>
              </a:xfrm>
              <a:prstGeom prst="rect">
                <a:avLst/>
              </a:prstGeom>
              <a:blipFill>
                <a:blip r:embed="rId2"/>
                <a:stretch>
                  <a:fillRect l="-688" t="-716" r="-688" b="-4057"/>
                </a:stretch>
              </a:blipFill>
              <a:ln w="9525">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7544" y="2062125"/>
                <a:ext cx="5214974" cy="945900"/>
              </a:xfrm>
              <a:prstGeom prst="rect">
                <a:avLst/>
              </a:prstGeom>
              <a:noFill/>
            </p:spPr>
            <p:txBody>
              <a:bodyPr wrap="square" rtlCol="0">
                <a:spAutoFit/>
              </a:bodyPr>
              <a:lstStyle/>
              <a:p>
                <a:pPr lvl="0" algn="just" fontAlgn="base">
                  <a:spcBef>
                    <a:spcPct val="0"/>
                  </a:spcBef>
                  <a:spcAft>
                    <a:spcPct val="0"/>
                  </a:spcAft>
                  <a:tabLst>
                    <a:tab pos="5102225" algn="l"/>
                  </a:tabLst>
                </a:pPr>
                <a14:m>
                  <m:oMath xmlns:m="http://schemas.openxmlformats.org/officeDocument/2006/math">
                    <m:sSubSup>
                      <m:sSubSupPr>
                        <m:ctrlPr>
                          <a:rPr lang="en-US" b="0" i="1" smtClean="0">
                            <a:latin typeface="Cambria Math" panose="02040503050406030204" pitchFamily="18" charset="0"/>
                            <a:ea typeface="Times New Roman" pitchFamily="18" charset="0"/>
                            <a:cs typeface="Arial" pitchFamily="34" charset="0"/>
                          </a:rPr>
                        </m:ctrlPr>
                      </m:sSubSupPr>
                      <m:e>
                        <m:r>
                          <a:rPr lang="en-US" b="0" i="1" smtClean="0">
                            <a:latin typeface="Cambria Math" panose="02040503050406030204" pitchFamily="18" charset="0"/>
                            <a:ea typeface="Times New Roman" pitchFamily="18" charset="0"/>
                            <a:cs typeface="Arial" pitchFamily="34" charset="0"/>
                          </a:rPr>
                          <m:t>𝑚</m:t>
                        </m:r>
                      </m:e>
                      <m:sub>
                        <m:r>
                          <a:rPr lang="en-US" b="0" i="1" smtClean="0">
                            <a:latin typeface="Cambria Math" panose="02040503050406030204" pitchFamily="18" charset="0"/>
                            <a:ea typeface="Times New Roman" pitchFamily="18" charset="0"/>
                            <a:cs typeface="Arial" pitchFamily="34" charset="0"/>
                          </a:rPr>
                          <m:t>𝑒</m:t>
                        </m:r>
                      </m:sub>
                      <m:sup>
                        <m:r>
                          <a:rPr lang="en-US" b="0" i="1" smtClean="0">
                            <a:latin typeface="Cambria Math" panose="02040503050406030204" pitchFamily="18" charset="0"/>
                            <a:ea typeface="Times New Roman" pitchFamily="18" charset="0"/>
                            <a:cs typeface="Arial" pitchFamily="34" charset="0"/>
                          </a:rPr>
                          <m:t>⋆</m:t>
                        </m:r>
                      </m:sup>
                    </m:sSubSup>
                  </m:oMath>
                </a14:m>
                <a:r>
                  <a:rPr lang="en-US" dirty="0">
                    <a:latin typeface="Arial" pitchFamily="34" charset="0"/>
                    <a:ea typeface="Times New Roman" pitchFamily="18" charset="0"/>
                    <a:cs typeface="Arial" pitchFamily="34" charset="0"/>
                  </a:rPr>
                  <a:t> - effective electron mass</a:t>
                </a:r>
              </a:p>
              <a:p>
                <a:pPr algn="just" fontAlgn="base">
                  <a:spcBef>
                    <a:spcPct val="0"/>
                  </a:spcBef>
                  <a:spcAft>
                    <a:spcPct val="0"/>
                  </a:spcAft>
                  <a:tabLst>
                    <a:tab pos="5102225" algn="l"/>
                  </a:tabLst>
                </a:pPr>
                <a14:m>
                  <m:oMath xmlns:m="http://schemas.openxmlformats.org/officeDocument/2006/math">
                    <m:sSubSup>
                      <m:sSubSupPr>
                        <m:ctrlPr>
                          <a:rPr lang="en-US" i="1">
                            <a:latin typeface="Cambria Math" panose="02040503050406030204" pitchFamily="18" charset="0"/>
                            <a:ea typeface="Times New Roman" pitchFamily="18" charset="0"/>
                            <a:cs typeface="Arial" pitchFamily="34" charset="0"/>
                          </a:rPr>
                        </m:ctrlPr>
                      </m:sSubSupPr>
                      <m:e>
                        <m:r>
                          <a:rPr lang="en-US" i="1">
                            <a:latin typeface="Cambria Math" panose="02040503050406030204" pitchFamily="18" charset="0"/>
                            <a:ea typeface="Times New Roman" pitchFamily="18" charset="0"/>
                            <a:cs typeface="Arial" pitchFamily="34" charset="0"/>
                          </a:rPr>
                          <m:t>𝑚</m:t>
                        </m:r>
                      </m:e>
                      <m:sub>
                        <m:r>
                          <a:rPr lang="en-US" b="0" i="1" smtClean="0">
                            <a:latin typeface="Cambria Math" panose="02040503050406030204" pitchFamily="18" charset="0"/>
                            <a:ea typeface="Times New Roman" pitchFamily="18" charset="0"/>
                            <a:cs typeface="Arial" pitchFamily="34" charset="0"/>
                          </a:rPr>
                          <m:t>h</m:t>
                        </m:r>
                      </m:sub>
                      <m:sup>
                        <m:r>
                          <a:rPr lang="en-US" i="1">
                            <a:latin typeface="Cambria Math" panose="02040503050406030204" pitchFamily="18" charset="0"/>
                            <a:ea typeface="Times New Roman" pitchFamily="18" charset="0"/>
                            <a:cs typeface="Arial" pitchFamily="34" charset="0"/>
                          </a:rPr>
                          <m:t>⋆</m:t>
                        </m:r>
                      </m:sup>
                    </m:sSubSup>
                  </m:oMath>
                </a14:m>
                <a:r>
                  <a:rPr lang="en-US" dirty="0">
                    <a:latin typeface="Arial" pitchFamily="34" charset="0"/>
                    <a:ea typeface="Times New Roman" pitchFamily="18" charset="0"/>
                    <a:cs typeface="Arial" pitchFamily="34" charset="0"/>
                  </a:rPr>
                  <a:t> - effective hole mass</a:t>
                </a:r>
              </a:p>
              <a:p>
                <a:pPr lvl="0" algn="just" eaLnBrk="0" fontAlgn="base" hangingPunct="0">
                  <a:spcBef>
                    <a:spcPct val="0"/>
                  </a:spcBef>
                  <a:spcAft>
                    <a:spcPct val="0"/>
                  </a:spcAft>
                  <a:tabLst>
                    <a:tab pos="5102225" algn="l"/>
                  </a:tabLst>
                </a:pPr>
                <a14:m>
                  <m:oMath xmlns:m="http://schemas.openxmlformats.org/officeDocument/2006/math">
                    <m:sSub>
                      <m:sSubPr>
                        <m:ctrlPr>
                          <a:rPr lang="en-US" b="0" i="1" smtClean="0">
                            <a:latin typeface="Cambria Math" panose="02040503050406030204" pitchFamily="18" charset="0"/>
                            <a:ea typeface="Times New Roman" pitchFamily="18" charset="0"/>
                            <a:cs typeface="Arial" pitchFamily="34" charset="0"/>
                          </a:rPr>
                        </m:ctrlPr>
                      </m:sSubPr>
                      <m:e>
                        <m:r>
                          <a:rPr lang="en-US" b="0" i="1" smtClean="0">
                            <a:latin typeface="Cambria Math" panose="02040503050406030204" pitchFamily="18" charset="0"/>
                            <a:ea typeface="Times New Roman" pitchFamily="18" charset="0"/>
                            <a:cs typeface="Arial" pitchFamily="34" charset="0"/>
                          </a:rPr>
                          <m:t>𝐸</m:t>
                        </m:r>
                      </m:e>
                      <m:sub>
                        <m:r>
                          <a:rPr lang="en-US" b="0" i="1" smtClean="0">
                            <a:latin typeface="Cambria Math" panose="02040503050406030204" pitchFamily="18" charset="0"/>
                            <a:ea typeface="Times New Roman" pitchFamily="18" charset="0"/>
                            <a:cs typeface="Arial" pitchFamily="34" charset="0"/>
                          </a:rPr>
                          <m:t>𝑔</m:t>
                        </m:r>
                      </m:sub>
                    </m:sSub>
                  </m:oMath>
                </a14:m>
                <a:r>
                  <a:rPr lang="en-US" dirty="0">
                    <a:latin typeface="Arial" pitchFamily="34" charset="0"/>
                    <a:ea typeface="Times New Roman" pitchFamily="18" charset="0"/>
                    <a:cs typeface="Arial" pitchFamily="34" charset="0"/>
                  </a:rPr>
                  <a:t> - energy gap between the VB and CB</a:t>
                </a:r>
              </a:p>
            </p:txBody>
          </p:sp>
        </mc:Choice>
        <mc:Fallback xmlns="">
          <p:sp>
            <p:nvSpPr>
              <p:cNvPr id="7" name="TextBox 6"/>
              <p:cNvSpPr txBox="1">
                <a:spLocks noRot="1" noChangeAspect="1" noMove="1" noResize="1" noEditPoints="1" noAdjustHandles="1" noChangeArrowheads="1" noChangeShapeType="1" noTextEdit="1"/>
              </p:cNvSpPr>
              <p:nvPr/>
            </p:nvSpPr>
            <p:spPr>
              <a:xfrm>
                <a:off x="467544" y="2062125"/>
                <a:ext cx="5214974" cy="945900"/>
              </a:xfrm>
              <a:prstGeom prst="rect">
                <a:avLst/>
              </a:prstGeom>
              <a:blipFill>
                <a:blip r:embed="rId3"/>
                <a:stretch>
                  <a:fillRect t="-3226" b="-70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899592" y="3286124"/>
                <a:ext cx="7887250" cy="461665"/>
              </a:xfrm>
              <a:prstGeom prst="rect">
                <a:avLst/>
              </a:prstGeom>
              <a:noFill/>
            </p:spPr>
            <p:txBody>
              <a:bodyPr wrap="square" rtlCol="0">
                <a:spAutoFit/>
              </a:bodyPr>
              <a:lstStyle/>
              <a:p>
                <a:pPr lvl="0" algn="just" eaLnBrk="0" fontAlgn="base" hangingPunct="0">
                  <a:spcBef>
                    <a:spcPct val="0"/>
                  </a:spcBef>
                  <a:spcAft>
                    <a:spcPct val="0"/>
                  </a:spcAft>
                  <a:tabLst>
                    <a:tab pos="5102225" algn="l"/>
                  </a:tabLst>
                </a:pPr>
                <a:r>
                  <a:rPr lang="en-US" sz="2400" dirty="0">
                    <a:latin typeface="Arial" pitchFamily="34" charset="0"/>
                    <a:ea typeface="Times New Roman" pitchFamily="18" charset="0"/>
                    <a:cs typeface="Arial" pitchFamily="34" charset="0"/>
                  </a:rPr>
                  <a:t>  </a:t>
                </a:r>
                <a14:m>
                  <m:oMath xmlns:m="http://schemas.openxmlformats.org/officeDocument/2006/math">
                    <m:r>
                      <a:rPr lang="en-US" sz="2400" i="1" dirty="0" smtClean="0">
                        <a:solidFill>
                          <a:srgbClr val="FFFF00"/>
                        </a:solidFill>
                        <a:latin typeface="Cambria Math" panose="02040503050406030204" pitchFamily="18" charset="0"/>
                        <a:ea typeface="Times New Roman" pitchFamily="18" charset="0"/>
                        <a:cs typeface="Arial" pitchFamily="34" charset="0"/>
                      </a:rPr>
                      <m:t>𝑇</m:t>
                    </m:r>
                    <m:r>
                      <a:rPr lang="en-US" sz="2400" i="1" dirty="0" smtClean="0">
                        <a:solidFill>
                          <a:srgbClr val="FFFF00"/>
                        </a:solidFill>
                        <a:latin typeface="Cambria Math" panose="02040503050406030204" pitchFamily="18" charset="0"/>
                        <a:ea typeface="Times New Roman" pitchFamily="18" charset="0"/>
                        <a:cs typeface="Arial" pitchFamily="34" charset="0"/>
                      </a:rPr>
                      <m:t> = </m:t>
                    </m:r>
                    <m:r>
                      <a:rPr lang="en-US" sz="2400" i="1" dirty="0" smtClean="0">
                        <a:solidFill>
                          <a:srgbClr val="FFFF00"/>
                        </a:solidFill>
                        <a:latin typeface="Cambria Math" panose="02040503050406030204" pitchFamily="18" charset="0"/>
                        <a:ea typeface="Times New Roman" pitchFamily="18" charset="0"/>
                        <a:cs typeface="Arial" pitchFamily="34" charset="0"/>
                      </a:rPr>
                      <m:t>300</m:t>
                    </m:r>
                    <m:r>
                      <a:rPr lang="en-US" sz="2400" i="1" dirty="0" smtClean="0">
                        <a:solidFill>
                          <a:srgbClr val="FFFF00"/>
                        </a:solidFill>
                        <a:latin typeface="Cambria Math" panose="02040503050406030204" pitchFamily="18" charset="0"/>
                        <a:ea typeface="Times New Roman" pitchFamily="18" charset="0"/>
                        <a:cs typeface="Arial" pitchFamily="34" charset="0"/>
                      </a:rPr>
                      <m:t>𝐾</m:t>
                    </m:r>
                  </m:oMath>
                </a14:m>
                <a:r>
                  <a:rPr lang="en-US" sz="2400" dirty="0">
                    <a:solidFill>
                      <a:srgbClr val="FFFF00"/>
                    </a:solidFill>
                    <a:latin typeface="Arial" pitchFamily="34" charset="0"/>
                    <a:ea typeface="Times New Roman" pitchFamily="18" charset="0"/>
                    <a:cs typeface="Arial" pitchFamily="34" charset="0"/>
                  </a:rPr>
                  <a:t>   </a:t>
                </a:r>
                <a:r>
                  <a:rPr lang="en-US" sz="2400" dirty="0">
                    <a:latin typeface="Arial" pitchFamily="34" charset="0"/>
                    <a:ea typeface="Times New Roman" pitchFamily="18" charset="0"/>
                    <a:cs typeface="Arial" pitchFamily="34" charset="0"/>
                  </a:rPr>
                  <a:t>          </a:t>
                </a:r>
                <a14:m>
                  <m:oMath xmlns:m="http://schemas.openxmlformats.org/officeDocument/2006/math">
                    <m:r>
                      <a:rPr lang="en-US" sz="2400" i="1" dirty="0" smtClean="0">
                        <a:latin typeface="Cambria Math" panose="02040503050406030204" pitchFamily="18" charset="0"/>
                        <a:ea typeface="Times New Roman" pitchFamily="18" charset="0"/>
                        <a:cs typeface="Arial" pitchFamily="34" charset="0"/>
                      </a:rPr>
                      <m:t>2</m:t>
                    </m:r>
                    <m:r>
                      <a:rPr lang="en-US" sz="2400" i="1" dirty="0" smtClean="0">
                        <a:latin typeface="Cambria Math" panose="02040503050406030204" pitchFamily="18" charset="0"/>
                        <a:ea typeface="Times New Roman" pitchFamily="18" charset="0"/>
                        <a:cs typeface="Arial" pitchFamily="34" charset="0"/>
                      </a:rPr>
                      <m:t>(</m:t>
                    </m:r>
                    <m:r>
                      <a:rPr lang="en-US" sz="2400" i="1" dirty="0" smtClean="0">
                        <a:latin typeface="Cambria Math" panose="02040503050406030204" pitchFamily="18" charset="0"/>
                        <a:ea typeface="Times New Roman" pitchFamily="18" charset="0"/>
                        <a:cs typeface="Arial" pitchFamily="34" charset="0"/>
                      </a:rPr>
                      <m:t>2</m:t>
                    </m:r>
                    <m:r>
                      <a:rPr lang="en-US" sz="2400" i="1" dirty="0" smtClean="0">
                        <a:latin typeface="Cambria Math" panose="02040503050406030204" pitchFamily="18" charset="0"/>
                        <a:ea typeface="Times New Roman" pitchFamily="18" charset="0"/>
                        <a:cs typeface="Arial" pitchFamily="34" charset="0"/>
                      </a:rPr>
                      <m:t>𝜋</m:t>
                    </m:r>
                    <m:r>
                      <a:rPr lang="en-US" sz="2400" i="1" dirty="0" err="1" smtClean="0">
                        <a:latin typeface="Cambria Math" panose="02040503050406030204" pitchFamily="18" charset="0"/>
                        <a:ea typeface="Times New Roman" pitchFamily="18" charset="0"/>
                        <a:cs typeface="Arial" pitchFamily="34" charset="0"/>
                      </a:rPr>
                      <m:t>𝑚</m:t>
                    </m:r>
                    <m:sSub>
                      <m:sSubPr>
                        <m:ctrlPr>
                          <a:rPr lang="en-US" sz="2400" b="0" i="1" dirty="0" smtClean="0">
                            <a:latin typeface="Cambria Math" panose="02040503050406030204" pitchFamily="18" charset="0"/>
                            <a:ea typeface="Times New Roman" pitchFamily="18" charset="0"/>
                            <a:cs typeface="Arial" pitchFamily="34" charset="0"/>
                          </a:rPr>
                        </m:ctrlPr>
                      </m:sSubPr>
                      <m:e>
                        <m:r>
                          <a:rPr lang="en-US" sz="2400" i="1" dirty="0" err="1" smtClean="0">
                            <a:latin typeface="Cambria Math" panose="02040503050406030204" pitchFamily="18" charset="0"/>
                            <a:ea typeface="Times New Roman" pitchFamily="18" charset="0"/>
                            <a:cs typeface="Arial" pitchFamily="34" charset="0"/>
                          </a:rPr>
                          <m:t>𝑘</m:t>
                        </m:r>
                      </m:e>
                      <m:sub>
                        <m:r>
                          <a:rPr lang="en-US" sz="2400" b="0" i="1" dirty="0" smtClean="0">
                            <a:latin typeface="Cambria Math" panose="02040503050406030204" pitchFamily="18" charset="0"/>
                            <a:ea typeface="Times New Roman" pitchFamily="18" charset="0"/>
                            <a:cs typeface="Arial" pitchFamily="34" charset="0"/>
                          </a:rPr>
                          <m:t>𝐵</m:t>
                        </m:r>
                      </m:sub>
                    </m:sSub>
                    <m:r>
                      <a:rPr lang="en-US" sz="2400" i="1" dirty="0" err="1" smtClean="0">
                        <a:latin typeface="Cambria Math" panose="02040503050406030204" pitchFamily="18" charset="0"/>
                        <a:ea typeface="Times New Roman" pitchFamily="18" charset="0"/>
                        <a:cs typeface="Arial" pitchFamily="34" charset="0"/>
                      </a:rPr>
                      <m:t>𝑇</m:t>
                    </m:r>
                    <m:r>
                      <a:rPr lang="en-US" sz="2400" i="1" dirty="0" smtClean="0">
                        <a:latin typeface="Cambria Math" panose="02040503050406030204" pitchFamily="18" charset="0"/>
                        <a:ea typeface="Times New Roman" pitchFamily="18" charset="0"/>
                        <a:cs typeface="Arial" pitchFamily="34" charset="0"/>
                      </a:rPr>
                      <m:t>/</m:t>
                    </m:r>
                    <m:sSup>
                      <m:sSupPr>
                        <m:ctrlPr>
                          <a:rPr lang="en-US" sz="2400" b="0" i="1" dirty="0" smtClean="0">
                            <a:latin typeface="Cambria Math" panose="02040503050406030204" pitchFamily="18" charset="0"/>
                            <a:ea typeface="Times New Roman" pitchFamily="18" charset="0"/>
                            <a:cs typeface="Arial" pitchFamily="34" charset="0"/>
                          </a:rPr>
                        </m:ctrlPr>
                      </m:sSupPr>
                      <m:e>
                        <m:r>
                          <a:rPr lang="en-US" sz="2400" i="1" dirty="0" smtClean="0">
                            <a:latin typeface="Cambria Math" panose="02040503050406030204" pitchFamily="18" charset="0"/>
                            <a:ea typeface="Times New Roman" pitchFamily="18" charset="0"/>
                            <a:cs typeface="Arial" pitchFamily="34" charset="0"/>
                          </a:rPr>
                          <m:t>h</m:t>
                        </m:r>
                      </m:e>
                      <m:sup>
                        <m:r>
                          <a:rPr lang="en-US" sz="2400" b="0" i="1" dirty="0" smtClean="0">
                            <a:latin typeface="Cambria Math" panose="02040503050406030204" pitchFamily="18" charset="0"/>
                            <a:ea typeface="Times New Roman" pitchFamily="18" charset="0"/>
                            <a:cs typeface="Arial" pitchFamily="34" charset="0"/>
                          </a:rPr>
                          <m:t>2</m:t>
                        </m:r>
                      </m:sup>
                    </m:sSup>
                    <m:r>
                      <a:rPr lang="en-US" sz="2400" i="1" dirty="0" smtClean="0">
                        <a:latin typeface="Cambria Math" panose="02040503050406030204" pitchFamily="18" charset="0"/>
                        <a:ea typeface="Times New Roman" pitchFamily="18" charset="0"/>
                        <a:cs typeface="Arial" pitchFamily="34" charset="0"/>
                      </a:rPr>
                      <m:t>)</m:t>
                    </m:r>
                    <m:r>
                      <a:rPr lang="en-US" sz="2400" i="1" baseline="30000" dirty="0" smtClean="0">
                        <a:latin typeface="Cambria Math" panose="02040503050406030204" pitchFamily="18" charset="0"/>
                        <a:ea typeface="Times New Roman" pitchFamily="18" charset="0"/>
                        <a:cs typeface="Arial" pitchFamily="34" charset="0"/>
                      </a:rPr>
                      <m:t>3</m:t>
                    </m:r>
                    <m:r>
                      <a:rPr lang="en-US" sz="2400" i="1" baseline="30000" dirty="0" smtClean="0">
                        <a:latin typeface="Cambria Math" panose="02040503050406030204" pitchFamily="18" charset="0"/>
                        <a:ea typeface="Times New Roman" pitchFamily="18" charset="0"/>
                        <a:cs typeface="Arial" pitchFamily="34" charset="0"/>
                      </a:rPr>
                      <m:t>/</m:t>
                    </m:r>
                    <m:r>
                      <a:rPr lang="en-US" sz="2400" i="1" baseline="30000" dirty="0" smtClean="0">
                        <a:latin typeface="Cambria Math" panose="02040503050406030204" pitchFamily="18" charset="0"/>
                        <a:ea typeface="Times New Roman" pitchFamily="18" charset="0"/>
                        <a:cs typeface="Arial" pitchFamily="34" charset="0"/>
                      </a:rPr>
                      <m:t>2</m:t>
                    </m:r>
                    <m:r>
                      <a:rPr lang="en-US" sz="2400" i="1" dirty="0" smtClean="0">
                        <a:latin typeface="Cambria Math" panose="02040503050406030204" pitchFamily="18" charset="0"/>
                        <a:ea typeface="Times New Roman" pitchFamily="18" charset="0"/>
                        <a:cs typeface="Arial" pitchFamily="34" charset="0"/>
                      </a:rPr>
                      <m:t> ≈ </m:t>
                    </m:r>
                    <m:sSup>
                      <m:sSupPr>
                        <m:ctrlPr>
                          <a:rPr lang="en-US" sz="2400" b="0" i="1" dirty="0" smtClean="0">
                            <a:latin typeface="Cambria Math" panose="02040503050406030204" pitchFamily="18" charset="0"/>
                            <a:ea typeface="Times New Roman" pitchFamily="18" charset="0"/>
                            <a:cs typeface="Arial" pitchFamily="34" charset="0"/>
                          </a:rPr>
                        </m:ctrlPr>
                      </m:sSupPr>
                      <m:e>
                        <m:r>
                          <a:rPr lang="en-US" sz="2400" i="1" dirty="0" smtClean="0">
                            <a:latin typeface="Cambria Math" panose="02040503050406030204" pitchFamily="18" charset="0"/>
                            <a:ea typeface="Times New Roman" pitchFamily="18" charset="0"/>
                            <a:cs typeface="Arial" pitchFamily="34" charset="0"/>
                          </a:rPr>
                          <m:t>10</m:t>
                        </m:r>
                      </m:e>
                      <m:sup>
                        <m:r>
                          <a:rPr lang="en-US" sz="2400" b="0" i="1" dirty="0" smtClean="0">
                            <a:latin typeface="Cambria Math" panose="02040503050406030204" pitchFamily="18" charset="0"/>
                            <a:ea typeface="Times New Roman" pitchFamily="18" charset="0"/>
                            <a:cs typeface="Arial" pitchFamily="34" charset="0"/>
                          </a:rPr>
                          <m:t>19</m:t>
                        </m:r>
                      </m:sup>
                    </m:sSup>
                  </m:oMath>
                </a14:m>
                <a:r>
                  <a:rPr lang="en-US" sz="2400" dirty="0">
                    <a:latin typeface="Arial" pitchFamily="34" charset="0"/>
                    <a:ea typeface="Times New Roman" pitchFamily="18" charset="0"/>
                    <a:cs typeface="Arial" pitchFamily="34" charset="0"/>
                  </a:rPr>
                  <a:t> per cm</a:t>
                </a:r>
                <a:r>
                  <a:rPr lang="en-US" sz="2400" baseline="30000" dirty="0">
                    <a:latin typeface="Arial" pitchFamily="34" charset="0"/>
                    <a:ea typeface="Times New Roman" pitchFamily="18" charset="0"/>
                    <a:cs typeface="Arial" pitchFamily="34" charset="0"/>
                  </a:rPr>
                  <a:t>3</a:t>
                </a:r>
                <a:endParaRPr lang="en-US" sz="2400" dirty="0">
                  <a:latin typeface="Arial" pitchFamily="34" charset="0"/>
                  <a:cs typeface="Arial" pitchFamily="34" charset="0"/>
                </a:endParaRPr>
              </a:p>
            </p:txBody>
          </p:sp>
        </mc:Choice>
        <mc:Fallback>
          <p:sp>
            <p:nvSpPr>
              <p:cNvPr id="9" name="TextBox 8"/>
              <p:cNvSpPr txBox="1">
                <a:spLocks noRot="1" noChangeAspect="1" noMove="1" noResize="1" noEditPoints="1" noAdjustHandles="1" noChangeArrowheads="1" noChangeShapeType="1" noTextEdit="1"/>
              </p:cNvSpPr>
              <p:nvPr/>
            </p:nvSpPr>
            <p:spPr>
              <a:xfrm>
                <a:off x="899592" y="3286124"/>
                <a:ext cx="7887250" cy="461665"/>
              </a:xfrm>
              <a:prstGeom prst="rect">
                <a:avLst/>
              </a:prstGeom>
              <a:blipFill>
                <a:blip r:embed="rId4"/>
                <a:stretch>
                  <a:fillRect t="-9211" b="-30263"/>
                </a:stretch>
              </a:blipFill>
            </p:spPr>
            <p:txBody>
              <a:bodyPr/>
              <a:lstStyle/>
              <a:p>
                <a:r>
                  <a:rPr lang="en-GB">
                    <a:noFill/>
                  </a:rPr>
                  <a:t> </a:t>
                </a:r>
              </a:p>
            </p:txBody>
          </p:sp>
        </mc:Fallback>
      </mc:AlternateContent>
      <p:sp>
        <p:nvSpPr>
          <p:cNvPr id="12" name="Right Arrow 11"/>
          <p:cNvSpPr/>
          <p:nvPr/>
        </p:nvSpPr>
        <p:spPr>
          <a:xfrm>
            <a:off x="2741148" y="3505202"/>
            <a:ext cx="928694" cy="714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611560" y="980728"/>
                <a:ext cx="6660798" cy="917111"/>
              </a:xfrm>
              <a:prstGeom prst="rect">
                <a:avLst/>
              </a:prstGeom>
              <a:noFill/>
            </p:spPr>
            <p:txBody>
              <a:bodyPr wrap="none" rtlCol="0">
                <a:spAutoFit/>
              </a:bodyPr>
              <a:lstStyle/>
              <a:p>
                <a14:m>
                  <m:oMath xmlns:m="http://schemas.openxmlformats.org/officeDocument/2006/math">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𝑛</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𝑝</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b="0" i="1" smtClean="0">
                        <a:latin typeface="Cambria Math" panose="02040503050406030204" pitchFamily="18" charset="0"/>
                      </a:rPr>
                      <m:t>2</m:t>
                    </m:r>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2</m:t>
                                </m:r>
                                <m:r>
                                  <a:rPr lang="en-US" sz="2600" b="0" i="1" smtClean="0">
                                    <a:latin typeface="Cambria Math" panose="02040503050406030204" pitchFamily="18" charset="0"/>
                                  </a:rPr>
                                  <m:t>𝜋</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𝐵</m:t>
                                    </m:r>
                                  </m:sub>
                                </m:sSub>
                                <m:r>
                                  <a:rPr lang="en-US" sz="2600" b="0" i="1" smtClean="0">
                                    <a:latin typeface="Cambria Math" panose="02040503050406030204" pitchFamily="18" charset="0"/>
                                  </a:rPr>
                                  <m:t>𝑇</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h</m:t>
                                    </m:r>
                                  </m:e>
                                  <m:sup>
                                    <m:r>
                                      <a:rPr lang="en-US" sz="2600" b="0" i="1" smtClean="0">
                                        <a:latin typeface="Cambria Math" panose="02040503050406030204" pitchFamily="18" charset="0"/>
                                      </a:rPr>
                                      <m:t>2</m:t>
                                    </m:r>
                                  </m:sup>
                                </m:sSup>
                              </m:den>
                            </m:f>
                          </m:e>
                        </m:d>
                      </m:e>
                      <m:sup>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3</m:t>
                            </m:r>
                          </m:num>
                          <m:den>
                            <m:r>
                              <a:rPr lang="en-US" sz="2600" b="0" i="1" smtClean="0">
                                <a:latin typeface="Cambria Math" panose="02040503050406030204" pitchFamily="18" charset="0"/>
                              </a:rPr>
                              <m:t>2</m:t>
                            </m:r>
                          </m:den>
                        </m:f>
                      </m:sup>
                    </m:sSup>
                    <m:sSup>
                      <m:sSupPr>
                        <m:ctrlPr>
                          <a:rPr lang="en-US" sz="2600" b="0" i="1" smtClean="0">
                            <a:latin typeface="Cambria Math" panose="02040503050406030204" pitchFamily="18" charset="0"/>
                          </a:rPr>
                        </m:ctrlPr>
                      </m:sSupPr>
                      <m:e>
                        <m:d>
                          <m:dPr>
                            <m:ctrlPr>
                              <a:rPr lang="en-US" sz="2600" b="0" i="1" smtClean="0">
                                <a:latin typeface="Cambria Math" panose="02040503050406030204" pitchFamily="18" charset="0"/>
                              </a:rPr>
                            </m:ctrlPr>
                          </m:dPr>
                          <m:e>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𝑚</m:t>
                                </m:r>
                              </m:e>
                              <m:sub>
                                <m:r>
                                  <a:rPr lang="en-US" sz="2600" b="0" i="1" smtClean="0">
                                    <a:latin typeface="Cambria Math" panose="02040503050406030204" pitchFamily="18" charset="0"/>
                                  </a:rPr>
                                  <m:t>𝑒</m:t>
                                </m:r>
                              </m:sub>
                              <m:sup>
                                <m:r>
                                  <a:rPr lang="en-US" sz="2600" b="0" i="1" smtClean="0">
                                    <a:latin typeface="Cambria Math" panose="02040503050406030204" pitchFamily="18" charset="0"/>
                                  </a:rPr>
                                  <m:t>⋆</m:t>
                                </m:r>
                              </m:sup>
                            </m:sSubSup>
                            <m:sSubSup>
                              <m:sSubSupPr>
                                <m:ctrlPr>
                                  <a:rPr lang="en-US" sz="2600" b="0" i="1" smtClean="0">
                                    <a:latin typeface="Cambria Math" panose="02040503050406030204" pitchFamily="18" charset="0"/>
                                  </a:rPr>
                                </m:ctrlPr>
                              </m:sSubSupPr>
                              <m:e>
                                <m:r>
                                  <a:rPr lang="en-US" sz="2600" b="0" i="1" smtClean="0">
                                    <a:latin typeface="Cambria Math" panose="02040503050406030204" pitchFamily="18" charset="0"/>
                                  </a:rPr>
                                  <m:t>𝑚</m:t>
                                </m:r>
                              </m:e>
                              <m:sub>
                                <m:r>
                                  <a:rPr lang="en-US" sz="2600" b="0" i="1" smtClean="0">
                                    <a:latin typeface="Cambria Math" panose="02040503050406030204" pitchFamily="18" charset="0"/>
                                  </a:rPr>
                                  <m:t>h</m:t>
                                </m:r>
                              </m:sub>
                              <m:sup>
                                <m:r>
                                  <a:rPr lang="en-US" sz="2600" b="0" i="1" smtClean="0">
                                    <a:latin typeface="Cambria Math" panose="02040503050406030204" pitchFamily="18" charset="0"/>
                                  </a:rPr>
                                  <m:t>⋆</m:t>
                                </m:r>
                              </m:sup>
                            </m:sSubSup>
                          </m:e>
                        </m:d>
                      </m:e>
                      <m:sup>
                        <m:r>
                          <a:rPr lang="en-US" sz="2600" b="0" i="1" smtClean="0">
                            <a:latin typeface="Cambria Math" panose="02040503050406030204" pitchFamily="18" charset="0"/>
                          </a:rPr>
                          <m:t>3</m:t>
                        </m:r>
                        <m:r>
                          <a:rPr lang="en-US" sz="2600" b="0" i="1" smtClean="0">
                            <a:latin typeface="Cambria Math" panose="02040503050406030204" pitchFamily="18" charset="0"/>
                          </a:rPr>
                          <m:t>/</m:t>
                        </m:r>
                        <m:r>
                          <a:rPr lang="en-US" sz="2600" b="0" i="1" smtClean="0">
                            <a:latin typeface="Cambria Math" panose="02040503050406030204" pitchFamily="18" charset="0"/>
                          </a:rPr>
                          <m:t>4</m:t>
                        </m:r>
                      </m:sup>
                    </m:sSup>
                    <m:func>
                      <m:funcPr>
                        <m:ctrlPr>
                          <a:rPr lang="en-US" sz="2600" b="0" i="1" smtClean="0">
                            <a:latin typeface="Cambria Math" panose="02040503050406030204" pitchFamily="18" charset="0"/>
                          </a:rPr>
                        </m:ctrlPr>
                      </m:funcPr>
                      <m:fName>
                        <m:r>
                          <m:rPr>
                            <m:sty m:val="p"/>
                          </m:rPr>
                          <a:rPr lang="en-US" sz="2600" b="0" i="0" smtClean="0">
                            <a:latin typeface="Cambria Math" panose="02040503050406030204" pitchFamily="18" charset="0"/>
                          </a:rPr>
                          <m:t>exp</m:t>
                        </m:r>
                      </m:fName>
                      <m:e>
                        <m:d>
                          <m:dPr>
                            <m:ctrlPr>
                              <a:rPr lang="en-US" sz="2600" b="0" i="1" smtClean="0">
                                <a:latin typeface="Cambria Math" panose="02040503050406030204" pitchFamily="18" charset="0"/>
                              </a:rPr>
                            </m:ctrlPr>
                          </m:dPr>
                          <m:e>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𝐸</m:t>
                                    </m:r>
                                  </m:e>
                                  <m:sub>
                                    <m:r>
                                      <a:rPr lang="en-US" sz="2600" b="0" i="1" smtClean="0">
                                        <a:latin typeface="Cambria Math" panose="02040503050406030204" pitchFamily="18" charset="0"/>
                                      </a:rPr>
                                      <m:t>𝑔</m:t>
                                    </m:r>
                                  </m:sub>
                                </m:sSub>
                              </m:num>
                              <m:den>
                                <m:r>
                                  <a:rPr lang="en-US" sz="2600" b="0" i="1" smtClean="0">
                                    <a:latin typeface="Cambria Math" panose="02040503050406030204" pitchFamily="18" charset="0"/>
                                  </a:rPr>
                                  <m:t>2</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𝑘</m:t>
                                    </m:r>
                                  </m:e>
                                  <m:sub>
                                    <m:r>
                                      <a:rPr lang="en-US" sz="2600" b="0" i="1" smtClean="0">
                                        <a:latin typeface="Cambria Math" panose="02040503050406030204" pitchFamily="18" charset="0"/>
                                      </a:rPr>
                                      <m:t>𝐵</m:t>
                                    </m:r>
                                  </m:sub>
                                </m:sSub>
                                <m:r>
                                  <a:rPr lang="en-US" sz="2600" b="0" i="1" smtClean="0">
                                    <a:latin typeface="Cambria Math" panose="02040503050406030204" pitchFamily="18" charset="0"/>
                                  </a:rPr>
                                  <m:t>𝑇</m:t>
                                </m:r>
                              </m:den>
                            </m:f>
                          </m:e>
                        </m:d>
                      </m:e>
                    </m:func>
                  </m:oMath>
                </a14:m>
                <a:r>
                  <a:rPr lang="en-US" sz="2600"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611560" y="980728"/>
                <a:ext cx="6660798" cy="91711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490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3214686"/>
            <a:ext cx="9144000" cy="27860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Organization Chart 2"/>
          <p:cNvGrpSpPr>
            <a:grpSpLocks noChangeAspect="1"/>
          </p:cNvGrpSpPr>
          <p:nvPr/>
        </p:nvGrpSpPr>
        <p:grpSpPr bwMode="auto">
          <a:xfrm>
            <a:off x="611188" y="981075"/>
            <a:ext cx="7705725" cy="2952750"/>
            <a:chOff x="385" y="618"/>
            <a:chExt cx="4854" cy="1860"/>
          </a:xfrm>
        </p:grpSpPr>
        <p:cxnSp>
          <p:nvCxnSpPr>
            <p:cNvPr id="491524" name="_s491524"/>
            <p:cNvCxnSpPr>
              <a:cxnSpLocks noChangeShapeType="1"/>
            </p:cNvCxnSpPr>
            <p:nvPr/>
          </p:nvCxnSpPr>
          <p:spPr bwMode="auto">
            <a:xfrm rot="16200000">
              <a:off x="990" y="2001"/>
              <a:ext cx="317" cy="1"/>
            </a:xfrm>
            <a:prstGeom prst="bentConnector3">
              <a:avLst>
                <a:gd name="adj1" fmla="val 22713"/>
              </a:avLst>
            </a:prstGeom>
            <a:noFill/>
            <a:ln w="38100">
              <a:solidFill>
                <a:srgbClr val="99D7D7"/>
              </a:solidFill>
              <a:miter lim="800000"/>
              <a:headEnd/>
              <a:tailEnd/>
            </a:ln>
            <a:extLst>
              <a:ext uri="{909E8E84-426E-40DD-AFC4-6F175D3DCCD1}">
                <a14:hiddenFill xmlns:a14="http://schemas.microsoft.com/office/drawing/2010/main">
                  <a:noFill/>
                </a14:hiddenFill>
              </a:ext>
            </a:extLst>
          </p:spPr>
        </p:cxnSp>
        <p:cxnSp>
          <p:nvCxnSpPr>
            <p:cNvPr id="491525" name="_s491525"/>
            <p:cNvCxnSpPr>
              <a:cxnSpLocks noChangeShapeType="1"/>
            </p:cNvCxnSpPr>
            <p:nvPr/>
          </p:nvCxnSpPr>
          <p:spPr bwMode="auto">
            <a:xfrm rot="5400000" flipH="1">
              <a:off x="3535" y="677"/>
              <a:ext cx="217" cy="1661"/>
            </a:xfrm>
            <a:prstGeom prst="bentConnector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91526" name="_s491526"/>
            <p:cNvCxnSpPr>
              <a:cxnSpLocks noChangeShapeType="1"/>
              <a:stCxn id="5" idx="0"/>
              <a:endCxn id="3" idx="2"/>
            </p:cNvCxnSpPr>
            <p:nvPr/>
          </p:nvCxnSpPr>
          <p:spPr bwMode="auto">
            <a:xfrm rot="5400000" flipH="1">
              <a:off x="2569" y="1362"/>
              <a:ext cx="489" cy="1"/>
            </a:xfrm>
            <a:prstGeom prst="bentConnector3">
              <a:avLst>
                <a:gd name="adj1" fmla="val 14722"/>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cxnSp>
          <p:nvCxnSpPr>
            <p:cNvPr id="491527" name="_s491527"/>
            <p:cNvCxnSpPr>
              <a:cxnSpLocks noChangeShapeType="1"/>
              <a:stCxn id="4" idx="0"/>
              <a:endCxn id="3" idx="2"/>
            </p:cNvCxnSpPr>
            <p:nvPr/>
          </p:nvCxnSpPr>
          <p:spPr bwMode="auto">
            <a:xfrm rot="16200000">
              <a:off x="1738" y="532"/>
              <a:ext cx="489" cy="1661"/>
            </a:xfrm>
            <a:prstGeom prst="bentConnector3">
              <a:avLst>
                <a:gd name="adj1" fmla="val 41921"/>
              </a:avLst>
            </a:prstGeom>
            <a:noFill/>
            <a:ln w="38100">
              <a:solidFill>
                <a:schemeClr val="accent1"/>
              </a:solidFill>
              <a:miter lim="800000"/>
              <a:headEnd/>
              <a:tailEnd/>
            </a:ln>
            <a:extLst>
              <a:ext uri="{909E8E84-426E-40DD-AFC4-6F175D3DCCD1}">
                <a14:hiddenFill xmlns:a14="http://schemas.microsoft.com/office/drawing/2010/main">
                  <a:noFill/>
                </a14:hiddenFill>
              </a:ext>
            </a:extLst>
          </p:spPr>
        </p:cxnSp>
        <p:sp>
          <p:nvSpPr>
            <p:cNvPr id="3" name="_s491528"/>
            <p:cNvSpPr>
              <a:spLocks noChangeArrowheads="1"/>
            </p:cNvSpPr>
            <p:nvPr/>
          </p:nvSpPr>
          <p:spPr bwMode="auto">
            <a:xfrm>
              <a:off x="1329" y="845"/>
              <a:ext cx="2968" cy="273"/>
            </a:xfrm>
            <a:prstGeom prst="roundRect">
              <a:avLst>
                <a:gd name="adj" fmla="val 35898"/>
              </a:avLst>
            </a:prstGeom>
            <a:gradFill rotWithShape="0">
              <a:gsLst>
                <a:gs pos="0">
                  <a:schemeClr val="accent1"/>
                </a:gs>
                <a:gs pos="100000">
                  <a:srgbClr val="99D7D7"/>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8430" tIns="44215" rIns="88430" bIns="44215"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3100" b="0" i="0" u="none" strike="noStrike" cap="none" normalizeH="0" baseline="0">
                  <a:ln>
                    <a:noFill/>
                  </a:ln>
                  <a:solidFill>
                    <a:schemeClr val="tx1"/>
                  </a:solidFill>
                  <a:effectLst/>
                </a:rPr>
                <a:t>SOLID MATERIALS</a:t>
              </a:r>
            </a:p>
          </p:txBody>
        </p:sp>
        <p:sp>
          <p:nvSpPr>
            <p:cNvPr id="4" name="_s491529"/>
            <p:cNvSpPr>
              <a:spLocks noChangeArrowheads="1"/>
            </p:cNvSpPr>
            <p:nvPr/>
          </p:nvSpPr>
          <p:spPr bwMode="auto">
            <a:xfrm>
              <a:off x="430" y="1607"/>
              <a:ext cx="1445" cy="327"/>
            </a:xfrm>
            <a:prstGeom prst="roundRect">
              <a:avLst>
                <a:gd name="adj" fmla="val 50000"/>
              </a:avLst>
            </a:prstGeom>
            <a:gradFill rotWithShape="0">
              <a:gsLst>
                <a:gs pos="0">
                  <a:schemeClr val="accent1"/>
                </a:gs>
                <a:gs pos="100000">
                  <a:srgbClr val="99D7D7"/>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8430" tIns="44215" rIns="88430" bIns="44215"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1800" b="1" i="0" u="none" strike="noStrike" cap="none" normalizeH="0" baseline="0">
                  <a:ln>
                    <a:noFill/>
                  </a:ln>
                  <a:solidFill>
                    <a:schemeClr val="tx1"/>
                  </a:solidFill>
                  <a:effectLst/>
                </a:rPr>
                <a:t>CRYSTALLINE</a:t>
              </a:r>
            </a:p>
          </p:txBody>
        </p:sp>
        <p:sp>
          <p:nvSpPr>
            <p:cNvPr id="5" name="_s491530"/>
            <p:cNvSpPr>
              <a:spLocks noChangeArrowheads="1"/>
            </p:cNvSpPr>
            <p:nvPr/>
          </p:nvSpPr>
          <p:spPr bwMode="auto">
            <a:xfrm>
              <a:off x="2003" y="1607"/>
              <a:ext cx="1621" cy="327"/>
            </a:xfrm>
            <a:prstGeom prst="roundRect">
              <a:avLst>
                <a:gd name="adj" fmla="val 50000"/>
              </a:avLst>
            </a:prstGeom>
            <a:gradFill rotWithShape="0">
              <a:gsLst>
                <a:gs pos="0">
                  <a:schemeClr val="accent1"/>
                </a:gs>
                <a:gs pos="100000">
                  <a:srgbClr val="99D7D7"/>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8430" tIns="44215" rIns="88430" bIns="44215"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1800" b="1" i="0" u="none" strike="noStrike" cap="none" normalizeH="0" baseline="0">
                  <a:ln>
                    <a:noFill/>
                  </a:ln>
                  <a:solidFill>
                    <a:schemeClr val="tx1"/>
                  </a:solidFill>
                  <a:effectLst/>
                </a:rPr>
                <a:t>POLYCRYSTALLINE</a:t>
              </a:r>
            </a:p>
          </p:txBody>
        </p:sp>
        <p:sp>
          <p:nvSpPr>
            <p:cNvPr id="6" name="_s491531"/>
            <p:cNvSpPr>
              <a:spLocks noChangeArrowheads="1"/>
            </p:cNvSpPr>
            <p:nvPr/>
          </p:nvSpPr>
          <p:spPr bwMode="auto">
            <a:xfrm>
              <a:off x="3752" y="1607"/>
              <a:ext cx="1445" cy="327"/>
            </a:xfrm>
            <a:prstGeom prst="roundRect">
              <a:avLst>
                <a:gd name="adj" fmla="val 50000"/>
              </a:avLst>
            </a:prstGeom>
            <a:gradFill rotWithShape="0">
              <a:gsLst>
                <a:gs pos="0">
                  <a:schemeClr val="accent1"/>
                </a:gs>
                <a:gs pos="100000">
                  <a:srgbClr val="99D7D7"/>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88430" tIns="44215" rIns="88430" bIns="44215"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1800" b="1" i="0" u="none" strike="noStrike" cap="none" normalizeH="0" baseline="0">
                  <a:ln>
                    <a:noFill/>
                  </a:ln>
                  <a:solidFill>
                    <a:schemeClr val="tx1"/>
                  </a:solidFill>
                  <a:effectLst/>
                </a:rPr>
                <a:t>AMORPHOUS</a:t>
              </a:r>
            </a:p>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1600" b="1" i="0" u="none" strike="noStrike" cap="none" normalizeH="0" baseline="0">
                  <a:ln>
                    <a:noFill/>
                  </a:ln>
                  <a:solidFill>
                    <a:schemeClr val="tx1"/>
                  </a:solidFill>
                  <a:effectLst/>
                </a:rPr>
                <a:t>(Non-crystalline)</a:t>
              </a:r>
            </a:p>
          </p:txBody>
        </p:sp>
        <p:sp>
          <p:nvSpPr>
            <p:cNvPr id="7" name="_s491532"/>
            <p:cNvSpPr>
              <a:spLocks noChangeArrowheads="1"/>
            </p:cNvSpPr>
            <p:nvPr/>
          </p:nvSpPr>
          <p:spPr bwMode="auto">
            <a:xfrm>
              <a:off x="504" y="2090"/>
              <a:ext cx="1296" cy="343"/>
            </a:xfrm>
            <a:prstGeom prst="roundRect">
              <a:avLst>
                <a:gd name="adj" fmla="val 50000"/>
              </a:avLst>
            </a:prstGeom>
            <a:gradFill rotWithShape="0">
              <a:gsLst>
                <a:gs pos="0">
                  <a:schemeClr val="accent1"/>
                </a:gs>
                <a:gs pos="100000">
                  <a:srgbClr val="99D7D7"/>
                </a:gs>
              </a:gsLst>
              <a:path path="rect">
                <a:fillToRect l="100000" t="10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none" lIns="76535" tIns="38268" rIns="76535" bIns="38268" numCol="1" anchor="ctr" anchorCtr="0" compatLnSpc="1">
              <a:prstTxWarp prst="textNoShape">
                <a:avLst/>
              </a:prstTxWarp>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tr-TR" altLang="en-US" sz="1800" b="1" i="0" u="none" strike="noStrike" cap="none" normalizeH="0" baseline="0">
                  <a:ln>
                    <a:noFill/>
                  </a:ln>
                  <a:solidFill>
                    <a:schemeClr val="tx1"/>
                  </a:solidFill>
                  <a:effectLst/>
                  <a:latin typeface="Arial" panose="020B0604020202020204" pitchFamily="34" charset="0"/>
                </a:rPr>
                <a:t>Single Crystal</a:t>
              </a:r>
            </a:p>
          </p:txBody>
        </p:sp>
      </p:grpSp>
      <p:pic>
        <p:nvPicPr>
          <p:cNvPr id="236562" name="Picture 18" descr="Pyrite">
            <a:hlinkClick r:id="rId2"/>
          </p:cNvPr>
          <p:cNvPicPr>
            <a:picLocks noGrp="1" noChangeAspect="1" noChangeArrowheads="1"/>
          </p:cNvPicPr>
          <p:nvPr>
            <p:ph sz="quarter" idx="4294967295"/>
          </p:nvPr>
        </p:nvPicPr>
        <p:blipFill>
          <a:blip r:embed="rId3" cstate="print"/>
          <a:srcRect/>
          <a:stretch>
            <a:fillRect/>
          </a:stretch>
        </p:blipFill>
        <p:spPr bwMode="auto">
          <a:xfrm>
            <a:off x="3575050" y="3430588"/>
            <a:ext cx="1449388" cy="2217737"/>
          </a:xfrm>
          <a:prstGeom prst="rect">
            <a:avLst/>
          </a:prstGeom>
          <a:noFill/>
          <a:ln/>
        </p:spPr>
      </p:pic>
      <p:pic>
        <p:nvPicPr>
          <p:cNvPr id="236563" name="Picture 19" descr="crys_not_crys"/>
          <p:cNvPicPr>
            <a:picLocks noChangeAspect="1" noChangeArrowheads="1"/>
          </p:cNvPicPr>
          <p:nvPr/>
        </p:nvPicPr>
        <p:blipFill>
          <a:blip r:embed="rId4" cstate="print">
            <a:lum bright="6000"/>
          </a:blip>
          <a:srcRect l="8272" t="9525" r="52844" b="40144"/>
          <a:stretch>
            <a:fillRect/>
          </a:stretch>
        </p:blipFill>
        <p:spPr bwMode="auto">
          <a:xfrm>
            <a:off x="6278563" y="4221163"/>
            <a:ext cx="1893887" cy="1330325"/>
          </a:xfrm>
          <a:prstGeom prst="rect">
            <a:avLst/>
          </a:prstGeom>
          <a:noFill/>
          <a:ln w="57150">
            <a:solidFill>
              <a:schemeClr val="accent1"/>
            </a:solidFill>
            <a:miter lim="800000"/>
            <a:headEnd/>
            <a:tailEnd/>
          </a:ln>
        </p:spPr>
      </p:pic>
      <p:pic>
        <p:nvPicPr>
          <p:cNvPr id="236564" name="Picture 20" descr="crys_not_crys"/>
          <p:cNvPicPr>
            <a:picLocks noChangeAspect="1" noChangeArrowheads="1"/>
          </p:cNvPicPr>
          <p:nvPr/>
        </p:nvPicPr>
        <p:blipFill>
          <a:blip r:embed="rId4" cstate="print">
            <a:lum contrast="12000"/>
          </a:blip>
          <a:srcRect l="62035" t="12599" r="6778" b="35873"/>
          <a:stretch>
            <a:fillRect/>
          </a:stretch>
        </p:blipFill>
        <p:spPr bwMode="auto">
          <a:xfrm>
            <a:off x="1187450" y="4365625"/>
            <a:ext cx="1354138" cy="1214438"/>
          </a:xfrm>
          <a:prstGeom prst="rect">
            <a:avLst/>
          </a:prstGeom>
          <a:noFill/>
          <a:ln w="57150">
            <a:solidFill>
              <a:schemeClr val="accent1"/>
            </a:solidFill>
            <a:miter lim="800000"/>
            <a:headEnd/>
            <a:tailEnd/>
          </a:ln>
        </p:spPr>
      </p:pic>
      <p:sp>
        <p:nvSpPr>
          <p:cNvPr id="19"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Classification of solids</a:t>
            </a:r>
          </a:p>
        </p:txBody>
      </p:sp>
    </p:spTree>
    <p:extLst>
      <p:ext uri="{BB962C8B-B14F-4D97-AF65-F5344CB8AC3E}">
        <p14:creationId xmlns:p14="http://schemas.microsoft.com/office/powerpoint/2010/main" val="322444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36564"/>
                                        </p:tgtEl>
                                        <p:attrNameLst>
                                          <p:attrName>style.visibility</p:attrName>
                                        </p:attrNameLst>
                                      </p:cBhvr>
                                      <p:to>
                                        <p:strVal val="visible"/>
                                      </p:to>
                                    </p:set>
                                    <p:animEffect transition="in" filter="fade">
                                      <p:cBhvr>
                                        <p:cTn id="7" dur="1000"/>
                                        <p:tgtEl>
                                          <p:spTgt spid="236564"/>
                                        </p:tgtEl>
                                      </p:cBhvr>
                                    </p:animEffect>
                                    <p:anim calcmode="lin" valueType="num">
                                      <p:cBhvr>
                                        <p:cTn id="8" dur="1000" fill="hold"/>
                                        <p:tgtEl>
                                          <p:spTgt spid="236564"/>
                                        </p:tgtEl>
                                        <p:attrNameLst>
                                          <p:attrName>ppt_x</p:attrName>
                                        </p:attrNameLst>
                                      </p:cBhvr>
                                      <p:tavLst>
                                        <p:tav tm="0">
                                          <p:val>
                                            <p:strVal val="#ppt_x"/>
                                          </p:val>
                                        </p:tav>
                                        <p:tav tm="100000">
                                          <p:val>
                                            <p:strVal val="#ppt_x"/>
                                          </p:val>
                                        </p:tav>
                                      </p:tavLst>
                                    </p:anim>
                                    <p:anim calcmode="lin" valueType="num">
                                      <p:cBhvr>
                                        <p:cTn id="9" dur="1000" fill="hold"/>
                                        <p:tgtEl>
                                          <p:spTgt spid="23656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36562"/>
                                        </p:tgtEl>
                                        <p:attrNameLst>
                                          <p:attrName>style.visibility</p:attrName>
                                        </p:attrNameLst>
                                      </p:cBhvr>
                                      <p:to>
                                        <p:strVal val="visible"/>
                                      </p:to>
                                    </p:set>
                                    <p:animEffect transition="in" filter="fade">
                                      <p:cBhvr>
                                        <p:cTn id="13" dur="1000"/>
                                        <p:tgtEl>
                                          <p:spTgt spid="236562"/>
                                        </p:tgtEl>
                                      </p:cBhvr>
                                    </p:animEffect>
                                    <p:anim calcmode="lin" valueType="num">
                                      <p:cBhvr>
                                        <p:cTn id="14" dur="1000" fill="hold"/>
                                        <p:tgtEl>
                                          <p:spTgt spid="236562"/>
                                        </p:tgtEl>
                                        <p:attrNameLst>
                                          <p:attrName>ppt_x</p:attrName>
                                        </p:attrNameLst>
                                      </p:cBhvr>
                                      <p:tavLst>
                                        <p:tav tm="0">
                                          <p:val>
                                            <p:strVal val="#ppt_x"/>
                                          </p:val>
                                        </p:tav>
                                        <p:tav tm="100000">
                                          <p:val>
                                            <p:strVal val="#ppt_x"/>
                                          </p:val>
                                        </p:tav>
                                      </p:tavLst>
                                    </p:anim>
                                    <p:anim calcmode="lin" valueType="num">
                                      <p:cBhvr>
                                        <p:cTn id="15" dur="1000" fill="hold"/>
                                        <p:tgtEl>
                                          <p:spTgt spid="23656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36563"/>
                                        </p:tgtEl>
                                        <p:attrNameLst>
                                          <p:attrName>style.visibility</p:attrName>
                                        </p:attrNameLst>
                                      </p:cBhvr>
                                      <p:to>
                                        <p:strVal val="visible"/>
                                      </p:to>
                                    </p:set>
                                    <p:animEffect transition="in" filter="fade">
                                      <p:cBhvr>
                                        <p:cTn id="19" dur="1000"/>
                                        <p:tgtEl>
                                          <p:spTgt spid="236563"/>
                                        </p:tgtEl>
                                      </p:cBhvr>
                                    </p:animEffect>
                                    <p:anim calcmode="lin" valueType="num">
                                      <p:cBhvr>
                                        <p:cTn id="20" dur="1000" fill="hold"/>
                                        <p:tgtEl>
                                          <p:spTgt spid="236563"/>
                                        </p:tgtEl>
                                        <p:attrNameLst>
                                          <p:attrName>ppt_x</p:attrName>
                                        </p:attrNameLst>
                                      </p:cBhvr>
                                      <p:tavLst>
                                        <p:tav tm="0">
                                          <p:val>
                                            <p:strVal val="#ppt_x"/>
                                          </p:val>
                                        </p:tav>
                                        <p:tav tm="100000">
                                          <p:val>
                                            <p:strVal val="#ppt_x"/>
                                          </p:val>
                                        </p:tav>
                                      </p:tavLst>
                                    </p:anim>
                                    <p:anim calcmode="lin" valueType="num">
                                      <p:cBhvr>
                                        <p:cTn id="21" dur="1000" fill="hold"/>
                                        <p:tgtEl>
                                          <p:spTgt spid="2365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24"/>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Arial" pitchFamily="34" charset="0"/>
                <a:cs typeface="+mj-cs"/>
              </a:rPr>
              <a:t>s/c conductivity vs temperature</a:t>
            </a:r>
            <a:endParaRPr lang="tr-TR" sz="3200" dirty="0">
              <a:solidFill>
                <a:srgbClr val="6600FF"/>
              </a:solidFill>
              <a:latin typeface="Arial" pitchFamily="34" charset="0"/>
              <a:cs typeface="+mj-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862" y="980728"/>
            <a:ext cx="6772275" cy="5495925"/>
          </a:xfrm>
          <a:prstGeom prst="rect">
            <a:avLst/>
          </a:prstGeom>
        </p:spPr>
      </p:pic>
    </p:spTree>
    <p:extLst>
      <p:ext uri="{BB962C8B-B14F-4D97-AF65-F5344CB8AC3E}">
        <p14:creationId xmlns:p14="http://schemas.microsoft.com/office/powerpoint/2010/main" val="324114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53062" y="3528332"/>
            <a:ext cx="8643998" cy="27146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574" name="Rectangle 6"/>
          <p:cNvSpPr>
            <a:spLocks noGrp="1" noChangeArrowheads="1"/>
          </p:cNvSpPr>
          <p:nvPr>
            <p:ph type="body" sz="half" idx="1"/>
          </p:nvPr>
        </p:nvSpPr>
        <p:spPr>
          <a:xfrm>
            <a:off x="428596" y="1285860"/>
            <a:ext cx="7920038" cy="1223963"/>
          </a:xfrm>
        </p:spPr>
        <p:txBody>
          <a:bodyPr>
            <a:noAutofit/>
          </a:bodyPr>
          <a:lstStyle/>
          <a:p>
            <a:pPr marL="447675" indent="-447675" algn="just"/>
            <a:r>
              <a:rPr lang="en-GB" u="sng" dirty="0">
                <a:solidFill>
                  <a:srgbClr val="372221"/>
                </a:solidFill>
              </a:rPr>
              <a:t>Crystalline Solid</a:t>
            </a:r>
            <a:r>
              <a:rPr lang="en-GB" dirty="0">
                <a:solidFill>
                  <a:srgbClr val="372221"/>
                </a:solidFill>
              </a:rPr>
              <a:t>  is </a:t>
            </a:r>
            <a:r>
              <a:rPr lang="en-GB" dirty="0"/>
              <a:t>the solid form of a substance   in   which   the   atoms  or molecules are  arranged  in  a  definite, repeating pattern in three dimension.</a:t>
            </a:r>
            <a:r>
              <a:rPr lang="en-GB" b="1" dirty="0"/>
              <a:t> </a:t>
            </a:r>
            <a:endParaRPr lang="en-GB" dirty="0"/>
          </a:p>
        </p:txBody>
      </p:sp>
      <p:pic>
        <p:nvPicPr>
          <p:cNvPr id="237575" name="Picture 7" descr="crys_not_crys"/>
          <p:cNvPicPr>
            <a:picLocks noChangeAspect="1" noChangeArrowheads="1"/>
          </p:cNvPicPr>
          <p:nvPr/>
        </p:nvPicPr>
        <p:blipFill>
          <a:blip r:embed="rId3" cstate="print">
            <a:lum contrast="12000"/>
          </a:blip>
          <a:srcRect l="62006" t="12576" r="6729" b="35876"/>
          <a:stretch>
            <a:fillRect/>
          </a:stretch>
        </p:blipFill>
        <p:spPr bwMode="auto">
          <a:xfrm>
            <a:off x="6517598" y="3833813"/>
            <a:ext cx="2051050" cy="1820862"/>
          </a:xfrm>
          <a:prstGeom prst="rect">
            <a:avLst/>
          </a:prstGeom>
          <a:noFill/>
        </p:spPr>
      </p:pic>
      <p:pic>
        <p:nvPicPr>
          <p:cNvPr id="237576" name="Picture 8" descr="FG03_05"/>
          <p:cNvPicPr>
            <a:picLocks noGrp="1" noChangeAspect="1" noChangeArrowheads="1"/>
          </p:cNvPicPr>
          <p:nvPr>
            <p:ph sz="quarter" idx="4294967295"/>
          </p:nvPr>
        </p:nvPicPr>
        <p:blipFill>
          <a:blip r:embed="rId4" cstate="print">
            <a:lum contrast="18000"/>
          </a:blip>
          <a:srcRect r="-854" b="50208"/>
          <a:stretch>
            <a:fillRect/>
          </a:stretch>
        </p:blipFill>
        <p:spPr>
          <a:xfrm>
            <a:off x="3735167" y="3795713"/>
            <a:ext cx="2012950" cy="2089150"/>
          </a:xfrm>
          <a:noFill/>
          <a:ln/>
        </p:spPr>
      </p:pic>
      <p:sp>
        <p:nvSpPr>
          <p:cNvPr id="237577" name="AutoShape 9"/>
          <p:cNvSpPr>
            <a:spLocks noChangeArrowheads="1"/>
          </p:cNvSpPr>
          <p:nvPr/>
        </p:nvSpPr>
        <p:spPr bwMode="auto">
          <a:xfrm>
            <a:off x="5833385" y="4552950"/>
            <a:ext cx="431800" cy="476250"/>
          </a:xfrm>
          <a:prstGeom prst="leftRightArrow">
            <a:avLst>
              <a:gd name="adj1" fmla="val 50000"/>
              <a:gd name="adj2" fmla="val 20000"/>
            </a:avLst>
          </a:prstGeom>
          <a:solidFill>
            <a:schemeClr val="accent1"/>
          </a:solidFill>
          <a:ln w="9525" algn="ctr">
            <a:noFill/>
            <a:miter lim="800000"/>
            <a:headEnd/>
            <a:tailEnd/>
          </a:ln>
          <a:effectLst/>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en-US" sz="1800">
              <a:latin typeface="Arial" charset="0"/>
            </a:endParaRPr>
          </a:p>
        </p:txBody>
      </p:sp>
      <p:pic>
        <p:nvPicPr>
          <p:cNvPr id="237578" name="Picture 10"/>
          <p:cNvPicPr>
            <a:picLocks noGrp="1" noChangeAspect="1" noChangeArrowheads="1"/>
          </p:cNvPicPr>
          <p:nvPr>
            <p:ph sz="half" idx="2"/>
          </p:nvPr>
        </p:nvPicPr>
        <p:blipFill>
          <a:blip r:embed="rId5" cstate="print"/>
          <a:srcRect r="27267" b="4111"/>
          <a:stretch>
            <a:fillRect/>
          </a:stretch>
        </p:blipFill>
        <p:spPr>
          <a:xfrm>
            <a:off x="520923" y="3935413"/>
            <a:ext cx="2303462" cy="1481137"/>
          </a:xfrm>
          <a:noFill/>
          <a:ln/>
        </p:spPr>
      </p:pic>
      <p:sp>
        <p:nvSpPr>
          <p:cNvPr id="237579" name="AutoShape 11"/>
          <p:cNvSpPr>
            <a:spLocks noChangeArrowheads="1"/>
          </p:cNvSpPr>
          <p:nvPr/>
        </p:nvSpPr>
        <p:spPr bwMode="auto">
          <a:xfrm>
            <a:off x="3058880" y="4531178"/>
            <a:ext cx="431800" cy="476250"/>
          </a:xfrm>
          <a:prstGeom prst="leftRightArrow">
            <a:avLst>
              <a:gd name="adj1" fmla="val 50000"/>
              <a:gd name="adj2" fmla="val 20000"/>
            </a:avLst>
          </a:prstGeom>
          <a:solidFill>
            <a:schemeClr val="accent1"/>
          </a:solidFill>
          <a:ln w="9525" algn="ctr">
            <a:noFill/>
            <a:miter lim="800000"/>
            <a:headEnd/>
            <a:tailEnd/>
          </a:ln>
          <a:effectLst/>
        </p:spPr>
        <p:txBody>
          <a:bodyPr wrap="none" anchor="ctr"/>
          <a:lstStyle/>
          <a:p>
            <a:pPr marL="447675" indent="-447675" algn="ctr">
              <a:lnSpc>
                <a:spcPct val="80000"/>
              </a:lnSpc>
              <a:spcBef>
                <a:spcPct val="20000"/>
              </a:spcBef>
              <a:buClr>
                <a:schemeClr val="accent1"/>
              </a:buClr>
              <a:buSzPct val="70000"/>
              <a:buFont typeface="Wingdings" pitchFamily="2" charset="2"/>
              <a:buNone/>
            </a:pPr>
            <a:endParaRPr lang="en-US" sz="1800">
              <a:latin typeface="Arial" charset="0"/>
            </a:endParaRPr>
          </a:p>
        </p:txBody>
      </p:sp>
      <p:sp>
        <p:nvSpPr>
          <p:cNvPr id="10"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Crystalline solid</a:t>
            </a:r>
          </a:p>
        </p:txBody>
      </p:sp>
    </p:spTree>
    <p:extLst>
      <p:ext uri="{BB962C8B-B14F-4D97-AF65-F5344CB8AC3E}">
        <p14:creationId xmlns:p14="http://schemas.microsoft.com/office/powerpoint/2010/main" val="9381590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53062" y="3495674"/>
            <a:ext cx="8643998" cy="27146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0646" name="Picture 6" descr="Diagram showing the range of translational periodicity in materials"/>
          <p:cNvPicPr>
            <a:picLocks noGrp="1" noChangeArrowheads="1"/>
          </p:cNvPicPr>
          <p:nvPr>
            <p:ph sz="quarter" idx="2"/>
          </p:nvPr>
        </p:nvPicPr>
        <p:blipFill>
          <a:blip r:embed="rId2" cstate="print"/>
          <a:srcRect r="67165" b="29172"/>
          <a:stretch>
            <a:fillRect/>
          </a:stretch>
        </p:blipFill>
        <p:spPr>
          <a:xfrm>
            <a:off x="433835" y="3716338"/>
            <a:ext cx="1728787" cy="1690687"/>
          </a:xfrm>
          <a:noFill/>
          <a:ln/>
        </p:spPr>
      </p:pic>
      <p:sp>
        <p:nvSpPr>
          <p:cNvPr id="240647" name="Text Box 7"/>
          <p:cNvSpPr txBox="1">
            <a:spLocks noChangeArrowheads="1"/>
          </p:cNvSpPr>
          <p:nvPr/>
        </p:nvSpPr>
        <p:spPr bwMode="auto">
          <a:xfrm>
            <a:off x="1225997" y="5661025"/>
            <a:ext cx="1708150" cy="366713"/>
          </a:xfrm>
          <a:prstGeom prst="rect">
            <a:avLst/>
          </a:prstGeom>
          <a:noFill/>
          <a:ln w="9525">
            <a:noFill/>
            <a:miter lim="800000"/>
            <a:headEnd/>
            <a:tailEnd/>
          </a:ln>
          <a:effectLst/>
        </p:spPr>
        <p:txBody>
          <a:bodyPr wrap="none">
            <a:spAutoFit/>
          </a:bodyPr>
          <a:lstStyle/>
          <a:p>
            <a:r>
              <a:rPr lang="tr-TR" sz="1800" b="1" dirty="0">
                <a:solidFill>
                  <a:schemeClr val="bg1"/>
                </a:solidFill>
                <a:latin typeface="Arial" charset="0"/>
              </a:rPr>
              <a:t>Single Crystal</a:t>
            </a:r>
            <a:endParaRPr lang="en-US" sz="1800" b="1" dirty="0">
              <a:solidFill>
                <a:schemeClr val="bg1"/>
              </a:solidFill>
              <a:latin typeface="Arial" charset="0"/>
            </a:endParaRPr>
          </a:p>
        </p:txBody>
      </p:sp>
      <p:pic>
        <p:nvPicPr>
          <p:cNvPr id="240648" name="Picture 8" descr="pyrite.jpg">
            <a:hlinkClick r:id="rId3"/>
          </p:cNvPr>
          <p:cNvPicPr>
            <a:picLocks noChangeAspect="1" noChangeArrowheads="1"/>
          </p:cNvPicPr>
          <p:nvPr/>
        </p:nvPicPr>
        <p:blipFill>
          <a:blip r:embed="rId4" cstate="print"/>
          <a:srcRect/>
          <a:stretch>
            <a:fillRect/>
          </a:stretch>
        </p:blipFill>
        <p:spPr bwMode="auto">
          <a:xfrm>
            <a:off x="4177160" y="3644900"/>
            <a:ext cx="2879725" cy="2241550"/>
          </a:xfrm>
          <a:prstGeom prst="rect">
            <a:avLst/>
          </a:prstGeom>
          <a:noFill/>
        </p:spPr>
      </p:pic>
      <p:sp>
        <p:nvSpPr>
          <p:cNvPr id="240649" name="AutoShape 9"/>
          <p:cNvSpPr>
            <a:spLocks noChangeArrowheads="1"/>
          </p:cNvSpPr>
          <p:nvPr/>
        </p:nvSpPr>
        <p:spPr bwMode="auto">
          <a:xfrm>
            <a:off x="5905947" y="4076700"/>
            <a:ext cx="1368425" cy="144463"/>
          </a:xfrm>
          <a:prstGeom prst="rightArrow">
            <a:avLst>
              <a:gd name="adj1" fmla="val 50000"/>
              <a:gd name="adj2" fmla="val 236812"/>
            </a:avLst>
          </a:prstGeom>
          <a:solidFill>
            <a:schemeClr val="accent1"/>
          </a:solidFill>
          <a:ln w="9525">
            <a:noFill/>
            <a:miter lim="800000"/>
            <a:headEnd/>
            <a:tailEnd/>
          </a:ln>
          <a:effectLst>
            <a:prstShdw prst="shdw11">
              <a:srgbClr val="808080">
                <a:alpha val="50000"/>
              </a:srgbClr>
            </a:prstShdw>
          </a:effectLst>
        </p:spPr>
        <p:txBody>
          <a:bodyPr wrap="none" anchor="ctr"/>
          <a:lstStyle/>
          <a:p>
            <a:endParaRPr lang="en-US"/>
          </a:p>
        </p:txBody>
      </p:sp>
      <p:sp>
        <p:nvSpPr>
          <p:cNvPr id="240650" name="AutoShape 10"/>
          <p:cNvSpPr>
            <a:spLocks noChangeArrowheads="1"/>
          </p:cNvSpPr>
          <p:nvPr/>
        </p:nvSpPr>
        <p:spPr bwMode="auto">
          <a:xfrm>
            <a:off x="6266310" y="5229225"/>
            <a:ext cx="1152525" cy="144463"/>
          </a:xfrm>
          <a:prstGeom prst="rightArrow">
            <a:avLst>
              <a:gd name="adj1" fmla="val 50000"/>
              <a:gd name="adj2" fmla="val 199450"/>
            </a:avLst>
          </a:prstGeom>
          <a:solidFill>
            <a:schemeClr val="accent1"/>
          </a:solidFill>
          <a:ln w="9525">
            <a:noFill/>
            <a:miter lim="800000"/>
            <a:headEnd/>
            <a:tailEnd/>
          </a:ln>
          <a:effectLst>
            <a:prstShdw prst="shdw11">
              <a:srgbClr val="808080">
                <a:alpha val="50000"/>
              </a:srgbClr>
            </a:prstShdw>
          </a:effectLst>
        </p:spPr>
        <p:txBody>
          <a:bodyPr wrap="none" anchor="ctr"/>
          <a:lstStyle/>
          <a:p>
            <a:endParaRPr lang="en-US"/>
          </a:p>
        </p:txBody>
      </p:sp>
      <p:sp>
        <p:nvSpPr>
          <p:cNvPr id="240651" name="Text Box 11"/>
          <p:cNvSpPr txBox="1">
            <a:spLocks noChangeArrowheads="1"/>
          </p:cNvSpPr>
          <p:nvPr/>
        </p:nvSpPr>
        <p:spPr bwMode="auto">
          <a:xfrm>
            <a:off x="7202935" y="3867150"/>
            <a:ext cx="1568450" cy="641350"/>
          </a:xfrm>
          <a:prstGeom prst="rect">
            <a:avLst/>
          </a:prstGeom>
          <a:noFill/>
          <a:ln w="9525">
            <a:noFill/>
            <a:miter lim="800000"/>
            <a:headEnd/>
            <a:tailEnd/>
          </a:ln>
          <a:effectLst/>
        </p:spPr>
        <p:txBody>
          <a:bodyPr wrap="none">
            <a:spAutoFit/>
          </a:bodyPr>
          <a:lstStyle/>
          <a:p>
            <a:pPr algn="ctr"/>
            <a:r>
              <a:rPr lang="tr-TR" sz="1800" b="1" dirty="0">
                <a:solidFill>
                  <a:schemeClr val="bg1"/>
                </a:solidFill>
                <a:latin typeface="Arial" charset="0"/>
              </a:rPr>
              <a:t>Single Pyrite</a:t>
            </a:r>
          </a:p>
          <a:p>
            <a:pPr algn="ctr"/>
            <a:r>
              <a:rPr lang="tr-TR" sz="1800" b="1" dirty="0">
                <a:solidFill>
                  <a:schemeClr val="bg1"/>
                </a:solidFill>
                <a:latin typeface="Arial" charset="0"/>
              </a:rPr>
              <a:t> Crystal</a:t>
            </a:r>
            <a:endParaRPr lang="en-US" sz="1800" b="1" dirty="0">
              <a:solidFill>
                <a:schemeClr val="bg1"/>
              </a:solidFill>
              <a:latin typeface="Arial" charset="0"/>
            </a:endParaRPr>
          </a:p>
        </p:txBody>
      </p:sp>
      <p:sp>
        <p:nvSpPr>
          <p:cNvPr id="240652" name="Text Box 12"/>
          <p:cNvSpPr txBox="1">
            <a:spLocks noChangeArrowheads="1"/>
          </p:cNvSpPr>
          <p:nvPr/>
        </p:nvSpPr>
        <p:spPr bwMode="auto">
          <a:xfrm>
            <a:off x="7391847" y="5019675"/>
            <a:ext cx="1466850" cy="641350"/>
          </a:xfrm>
          <a:prstGeom prst="rect">
            <a:avLst/>
          </a:prstGeom>
          <a:noFill/>
          <a:ln w="9525">
            <a:noFill/>
            <a:miter lim="800000"/>
            <a:headEnd/>
            <a:tailEnd/>
          </a:ln>
          <a:effectLst/>
        </p:spPr>
        <p:txBody>
          <a:bodyPr wrap="none">
            <a:spAutoFit/>
          </a:bodyPr>
          <a:lstStyle/>
          <a:p>
            <a:pPr algn="ctr"/>
            <a:r>
              <a:rPr lang="tr-TR" sz="1800" b="1" dirty="0">
                <a:solidFill>
                  <a:schemeClr val="bg1"/>
                </a:solidFill>
                <a:latin typeface="Arial" charset="0"/>
              </a:rPr>
              <a:t>Amorphous</a:t>
            </a:r>
          </a:p>
          <a:p>
            <a:pPr algn="ctr"/>
            <a:r>
              <a:rPr lang="tr-TR" sz="1800" b="1" dirty="0">
                <a:solidFill>
                  <a:schemeClr val="bg1"/>
                </a:solidFill>
                <a:latin typeface="Arial" charset="0"/>
              </a:rPr>
              <a:t>Solid</a:t>
            </a:r>
            <a:endParaRPr lang="en-US" sz="1800" b="1" dirty="0">
              <a:solidFill>
                <a:schemeClr val="bg1"/>
              </a:solidFill>
              <a:latin typeface="Arial" charset="0"/>
            </a:endParaRPr>
          </a:p>
        </p:txBody>
      </p:sp>
      <p:pic>
        <p:nvPicPr>
          <p:cNvPr id="240653" name="Picture 13"/>
          <p:cNvPicPr>
            <a:picLocks noChangeAspect="1" noChangeArrowheads="1"/>
          </p:cNvPicPr>
          <p:nvPr/>
        </p:nvPicPr>
        <p:blipFill>
          <a:blip r:embed="rId5" cstate="print"/>
          <a:srcRect/>
          <a:stretch>
            <a:fillRect/>
          </a:stretch>
        </p:blipFill>
        <p:spPr bwMode="auto">
          <a:xfrm>
            <a:off x="2234060" y="3789363"/>
            <a:ext cx="1871662" cy="1660525"/>
          </a:xfrm>
          <a:prstGeom prst="rect">
            <a:avLst/>
          </a:prstGeom>
          <a:noFill/>
          <a:ln w="9525">
            <a:noFill/>
            <a:miter lim="800000"/>
            <a:headEnd/>
            <a:tailEnd/>
          </a:ln>
          <a:effectLst/>
        </p:spPr>
      </p:pic>
      <p:sp>
        <p:nvSpPr>
          <p:cNvPr id="240654" name="Rectangle 14"/>
          <p:cNvSpPr>
            <a:spLocks noChangeArrowheads="1"/>
          </p:cNvSpPr>
          <p:nvPr/>
        </p:nvSpPr>
        <p:spPr bwMode="auto">
          <a:xfrm>
            <a:off x="250825" y="1484313"/>
            <a:ext cx="8569325" cy="2232025"/>
          </a:xfrm>
          <a:prstGeom prst="rect">
            <a:avLst/>
          </a:prstGeom>
          <a:noFill/>
          <a:ln w="9525">
            <a:noFill/>
            <a:miter lim="800000"/>
            <a:headEnd/>
            <a:tailEnd/>
          </a:ln>
          <a:effectLst/>
        </p:spPr>
        <p:txBody>
          <a:bodyPr/>
          <a:lstStyle/>
          <a:p>
            <a:pPr marL="447675" indent="-447675" algn="just">
              <a:spcBef>
                <a:spcPct val="20000"/>
              </a:spcBef>
              <a:buFontTx/>
              <a:buChar char="•"/>
            </a:pPr>
            <a:r>
              <a:rPr lang="en-GB" sz="2400" u="sng" dirty="0">
                <a:solidFill>
                  <a:schemeClr val="tx2"/>
                </a:solidFill>
                <a:latin typeface="Arial" charset="0"/>
              </a:rPr>
              <a:t>Single crystal</a:t>
            </a:r>
            <a:r>
              <a:rPr lang="en-GB" sz="2400" dirty="0">
                <a:solidFill>
                  <a:schemeClr val="tx2"/>
                </a:solidFill>
                <a:latin typeface="Arial" charset="0"/>
              </a:rPr>
              <a:t> </a:t>
            </a:r>
            <a:r>
              <a:rPr lang="en-GB" sz="2400" dirty="0">
                <a:latin typeface="Arial" charset="0"/>
              </a:rPr>
              <a:t>has an atomic structure that repeats periodically across its whole volume. Even at infinite length scales, each atom is related to every other equivalent atom in the structure by translational symmetry</a:t>
            </a:r>
          </a:p>
        </p:txBody>
      </p:sp>
      <p:sp>
        <p:nvSpPr>
          <p:cNvPr id="14"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Crystalline solid</a:t>
            </a:r>
          </a:p>
        </p:txBody>
      </p:sp>
    </p:spTree>
    <p:extLst>
      <p:ext uri="{BB962C8B-B14F-4D97-AF65-F5344CB8AC3E}">
        <p14:creationId xmlns:p14="http://schemas.microsoft.com/office/powerpoint/2010/main" val="5726102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0" y="842086"/>
            <a:ext cx="9144000" cy="1639326"/>
          </a:xfrm>
          <a:prstGeom prst="rect">
            <a:avLst/>
          </a:prstGeom>
          <a:noFill/>
          <a:ln w="9525">
            <a:noFill/>
            <a:miter lim="800000"/>
            <a:headEnd/>
            <a:tailEnd/>
          </a:ln>
        </p:spPr>
        <p:txBody>
          <a:bodyPr/>
          <a:lstStyle/>
          <a:p>
            <a:pPr marL="342900" indent="-342900">
              <a:lnSpc>
                <a:spcPct val="90000"/>
              </a:lnSpc>
              <a:spcBef>
                <a:spcPct val="20000"/>
              </a:spcBef>
            </a:pPr>
            <a:r>
              <a:rPr lang="en-US" sz="2400" dirty="0"/>
              <a:t>Every cubic cm contains about 10</a:t>
            </a:r>
            <a:r>
              <a:rPr lang="en-US" sz="2400" baseline="30000" dirty="0"/>
              <a:t>22</a:t>
            </a:r>
            <a:r>
              <a:rPr lang="en-US" sz="2400" dirty="0"/>
              <a:t> atoms; therefore, in ordered crystal every single-atom energy level is divided into 10</a:t>
            </a:r>
            <a:r>
              <a:rPr lang="en-US" sz="2400" baseline="30000" dirty="0"/>
              <a:t>22</a:t>
            </a:r>
            <a:r>
              <a:rPr lang="en-US" sz="2400" dirty="0"/>
              <a:t> different very dense levels. Hence, one might think of these levels as energy bands. In between every energy band there is an energy gap which contains forbidden energy levels.</a:t>
            </a:r>
          </a:p>
          <a:p>
            <a:pPr marL="342900" indent="-342900">
              <a:lnSpc>
                <a:spcPct val="90000"/>
              </a:lnSpc>
              <a:spcBef>
                <a:spcPct val="20000"/>
              </a:spcBef>
            </a:pPr>
            <a:endParaRPr lang="en-US" sz="2400" dirty="0">
              <a:latin typeface="Times New Roman" panose="02020603050405020304" pitchFamily="18" charset="0"/>
              <a:cs typeface="Times New Roman" panose="02020603050405020304" pitchFamily="18" charset="0"/>
            </a:endParaRPr>
          </a:p>
        </p:txBody>
      </p:sp>
      <p:grpSp>
        <p:nvGrpSpPr>
          <p:cNvPr id="9" name="Group 375"/>
          <p:cNvGrpSpPr>
            <a:grpSpLocks/>
          </p:cNvGrpSpPr>
          <p:nvPr/>
        </p:nvGrpSpPr>
        <p:grpSpPr bwMode="auto">
          <a:xfrm>
            <a:off x="2652713" y="4449912"/>
            <a:ext cx="1438275" cy="457200"/>
            <a:chOff x="1671" y="2704"/>
            <a:chExt cx="906" cy="288"/>
          </a:xfrm>
        </p:grpSpPr>
        <p:sp>
          <p:nvSpPr>
            <p:cNvPr id="10" name="Text Box 290"/>
            <p:cNvSpPr txBox="1">
              <a:spLocks noChangeArrowheads="1"/>
            </p:cNvSpPr>
            <p:nvPr/>
          </p:nvSpPr>
          <p:spPr bwMode="auto">
            <a:xfrm>
              <a:off x="1671" y="2704"/>
              <a:ext cx="726" cy="288"/>
            </a:xfrm>
            <a:prstGeom prst="rect">
              <a:avLst/>
            </a:prstGeom>
            <a:noFill/>
            <a:ln w="9525">
              <a:noFill/>
              <a:miter lim="800000"/>
              <a:headEnd/>
              <a:tailEnd/>
            </a:ln>
          </p:spPr>
          <p:txBody>
            <a:bodyPr>
              <a:spAutoFit/>
            </a:bodyPr>
            <a:lstStyle/>
            <a:p>
              <a:pPr rtl="1">
                <a:spcBef>
                  <a:spcPct val="50000"/>
                </a:spcBef>
              </a:pPr>
              <a:r>
                <a:rPr lang="en-US" sz="1600"/>
                <a:t>X</a:t>
              </a:r>
              <a:r>
                <a:rPr lang="en-US"/>
                <a:t> </a:t>
              </a:r>
              <a:r>
                <a:rPr lang="en-US" sz="2400"/>
                <a:t>10</a:t>
              </a:r>
              <a:r>
                <a:rPr lang="en-US" sz="2400" baseline="30000"/>
                <a:t>22</a:t>
              </a:r>
            </a:p>
          </p:txBody>
        </p:sp>
        <p:sp>
          <p:nvSpPr>
            <p:cNvPr id="11" name="AutoShape 291"/>
            <p:cNvSpPr>
              <a:spLocks noChangeArrowheads="1"/>
            </p:cNvSpPr>
            <p:nvPr/>
          </p:nvSpPr>
          <p:spPr bwMode="auto">
            <a:xfrm>
              <a:off x="2306" y="2795"/>
              <a:ext cx="271" cy="181"/>
            </a:xfrm>
            <a:prstGeom prst="chevron">
              <a:avLst>
                <a:gd name="adj" fmla="val 37431"/>
              </a:avLst>
            </a:prstGeom>
            <a:solidFill>
              <a:schemeClr val="hlink"/>
            </a:solidFill>
            <a:ln w="9525">
              <a:solidFill>
                <a:schemeClr val="tx1"/>
              </a:solidFill>
              <a:miter lim="800000"/>
              <a:headEnd/>
              <a:tailEnd/>
            </a:ln>
          </p:spPr>
          <p:txBody>
            <a:bodyPr wrap="none" anchor="ctr"/>
            <a:lstStyle/>
            <a:p>
              <a:pPr algn="r" rtl="1"/>
              <a:endParaRPr lang="en-US"/>
            </a:p>
          </p:txBody>
        </p:sp>
      </p:grpSp>
      <p:grpSp>
        <p:nvGrpSpPr>
          <p:cNvPr id="12" name="Group 376"/>
          <p:cNvGrpSpPr>
            <a:grpSpLocks/>
          </p:cNvGrpSpPr>
          <p:nvPr/>
        </p:nvGrpSpPr>
        <p:grpSpPr bwMode="auto">
          <a:xfrm>
            <a:off x="250825" y="2352825"/>
            <a:ext cx="2330450" cy="4405312"/>
            <a:chOff x="158" y="1383"/>
            <a:chExt cx="1468" cy="2775"/>
          </a:xfrm>
        </p:grpSpPr>
        <p:grpSp>
          <p:nvGrpSpPr>
            <p:cNvPr id="13" name="Group 5"/>
            <p:cNvGrpSpPr>
              <a:grpSpLocks/>
            </p:cNvGrpSpPr>
            <p:nvPr/>
          </p:nvGrpSpPr>
          <p:grpSpPr bwMode="auto">
            <a:xfrm>
              <a:off x="158" y="1383"/>
              <a:ext cx="1468" cy="2775"/>
              <a:chOff x="51" y="1383"/>
              <a:chExt cx="1468" cy="2775"/>
            </a:xfrm>
          </p:grpSpPr>
          <p:sp>
            <p:nvSpPr>
              <p:cNvPr id="15" name="Line 6"/>
              <p:cNvSpPr>
                <a:spLocks noChangeShapeType="1"/>
              </p:cNvSpPr>
              <p:nvPr/>
            </p:nvSpPr>
            <p:spPr bwMode="auto">
              <a:xfrm>
                <a:off x="475" y="3795"/>
                <a:ext cx="136" cy="0"/>
              </a:xfrm>
              <a:prstGeom prst="line">
                <a:avLst/>
              </a:prstGeom>
              <a:noFill/>
              <a:ln w="9525">
                <a:solidFill>
                  <a:schemeClr val="tx1"/>
                </a:solidFill>
                <a:round/>
                <a:headEnd/>
                <a:tailEnd/>
              </a:ln>
            </p:spPr>
            <p:txBody>
              <a:bodyPr/>
              <a:lstStyle/>
              <a:p>
                <a:endParaRPr lang="en-US"/>
              </a:p>
            </p:txBody>
          </p:sp>
          <p:sp>
            <p:nvSpPr>
              <p:cNvPr id="16" name="Line 7"/>
              <p:cNvSpPr>
                <a:spLocks noChangeShapeType="1"/>
              </p:cNvSpPr>
              <p:nvPr/>
            </p:nvSpPr>
            <p:spPr bwMode="auto">
              <a:xfrm>
                <a:off x="472" y="3496"/>
                <a:ext cx="136" cy="0"/>
              </a:xfrm>
              <a:prstGeom prst="line">
                <a:avLst/>
              </a:prstGeom>
              <a:noFill/>
              <a:ln w="9525">
                <a:solidFill>
                  <a:schemeClr val="tx1"/>
                </a:solidFill>
                <a:round/>
                <a:headEnd/>
                <a:tailEnd/>
              </a:ln>
            </p:spPr>
            <p:txBody>
              <a:bodyPr/>
              <a:lstStyle/>
              <a:p>
                <a:endParaRPr lang="en-US"/>
              </a:p>
            </p:txBody>
          </p:sp>
          <p:sp>
            <p:nvSpPr>
              <p:cNvPr id="17" name="Line 8"/>
              <p:cNvSpPr>
                <a:spLocks noChangeShapeType="1"/>
              </p:cNvSpPr>
              <p:nvPr/>
            </p:nvSpPr>
            <p:spPr bwMode="auto">
              <a:xfrm>
                <a:off x="472" y="2832"/>
                <a:ext cx="136" cy="0"/>
              </a:xfrm>
              <a:prstGeom prst="line">
                <a:avLst/>
              </a:prstGeom>
              <a:noFill/>
              <a:ln w="9525">
                <a:solidFill>
                  <a:schemeClr val="tx1"/>
                </a:solidFill>
                <a:round/>
                <a:headEnd/>
                <a:tailEnd/>
              </a:ln>
            </p:spPr>
            <p:txBody>
              <a:bodyPr/>
              <a:lstStyle/>
              <a:p>
                <a:endParaRPr lang="en-US"/>
              </a:p>
            </p:txBody>
          </p:sp>
          <p:sp>
            <p:nvSpPr>
              <p:cNvPr id="18" name="Line 9"/>
              <p:cNvSpPr>
                <a:spLocks noChangeShapeType="1"/>
              </p:cNvSpPr>
              <p:nvPr/>
            </p:nvSpPr>
            <p:spPr bwMode="auto">
              <a:xfrm>
                <a:off x="329" y="1798"/>
                <a:ext cx="272" cy="0"/>
              </a:xfrm>
              <a:prstGeom prst="line">
                <a:avLst/>
              </a:prstGeom>
              <a:noFill/>
              <a:ln w="9525">
                <a:solidFill>
                  <a:schemeClr val="tx1"/>
                </a:solidFill>
                <a:round/>
                <a:headEnd/>
                <a:tailEnd/>
              </a:ln>
            </p:spPr>
            <p:txBody>
              <a:bodyPr/>
              <a:lstStyle/>
              <a:p>
                <a:endParaRPr lang="en-US"/>
              </a:p>
            </p:txBody>
          </p:sp>
          <p:sp>
            <p:nvSpPr>
              <p:cNvPr id="19" name="Line 10"/>
              <p:cNvSpPr>
                <a:spLocks noChangeShapeType="1"/>
              </p:cNvSpPr>
              <p:nvPr/>
            </p:nvSpPr>
            <p:spPr bwMode="auto">
              <a:xfrm>
                <a:off x="473" y="3218"/>
                <a:ext cx="136" cy="0"/>
              </a:xfrm>
              <a:prstGeom prst="line">
                <a:avLst/>
              </a:prstGeom>
              <a:noFill/>
              <a:ln w="9525">
                <a:solidFill>
                  <a:schemeClr val="tx1"/>
                </a:solidFill>
                <a:round/>
                <a:headEnd/>
                <a:tailEnd/>
              </a:ln>
            </p:spPr>
            <p:txBody>
              <a:bodyPr/>
              <a:lstStyle/>
              <a:p>
                <a:endParaRPr lang="en-US"/>
              </a:p>
            </p:txBody>
          </p:sp>
          <p:sp>
            <p:nvSpPr>
              <p:cNvPr id="20" name="Text Box 11"/>
              <p:cNvSpPr txBox="1">
                <a:spLocks noChangeArrowheads="1"/>
              </p:cNvSpPr>
              <p:nvPr/>
            </p:nvSpPr>
            <p:spPr bwMode="auto">
              <a:xfrm>
                <a:off x="173" y="1383"/>
                <a:ext cx="272" cy="231"/>
              </a:xfrm>
              <a:prstGeom prst="rect">
                <a:avLst/>
              </a:prstGeom>
              <a:noFill/>
              <a:ln w="9525">
                <a:noFill/>
                <a:miter lim="800000"/>
                <a:headEnd/>
                <a:tailEnd/>
              </a:ln>
            </p:spPr>
            <p:txBody>
              <a:bodyPr>
                <a:spAutoFit/>
              </a:bodyPr>
              <a:lstStyle/>
              <a:p>
                <a:pPr algn="r" rtl="1">
                  <a:spcBef>
                    <a:spcPct val="50000"/>
                  </a:spcBef>
                </a:pPr>
                <a:r>
                  <a:rPr lang="en-US"/>
                  <a:t>E</a:t>
                </a:r>
              </a:p>
            </p:txBody>
          </p:sp>
          <p:sp>
            <p:nvSpPr>
              <p:cNvPr id="21" name="Text Box 12"/>
              <p:cNvSpPr txBox="1">
                <a:spLocks noChangeArrowheads="1"/>
              </p:cNvSpPr>
              <p:nvPr/>
            </p:nvSpPr>
            <p:spPr bwMode="auto">
              <a:xfrm>
                <a:off x="82" y="1690"/>
                <a:ext cx="272" cy="231"/>
              </a:xfrm>
              <a:prstGeom prst="rect">
                <a:avLst/>
              </a:prstGeom>
              <a:noFill/>
              <a:ln w="9525">
                <a:noFill/>
                <a:miter lim="800000"/>
                <a:headEnd/>
                <a:tailEnd/>
              </a:ln>
            </p:spPr>
            <p:txBody>
              <a:bodyPr>
                <a:spAutoFit/>
              </a:bodyPr>
              <a:lstStyle/>
              <a:p>
                <a:pPr algn="r" rtl="1">
                  <a:spcBef>
                    <a:spcPct val="50000"/>
                  </a:spcBef>
                </a:pPr>
                <a:r>
                  <a:rPr lang="en-US"/>
                  <a:t>0</a:t>
                </a:r>
              </a:p>
            </p:txBody>
          </p:sp>
          <p:sp>
            <p:nvSpPr>
              <p:cNvPr id="22" name="Text Box 13"/>
              <p:cNvSpPr txBox="1">
                <a:spLocks noChangeArrowheads="1"/>
              </p:cNvSpPr>
              <p:nvPr/>
            </p:nvSpPr>
            <p:spPr bwMode="auto">
              <a:xfrm>
                <a:off x="51" y="3683"/>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1</a:t>
                </a:r>
              </a:p>
            </p:txBody>
          </p:sp>
          <p:sp>
            <p:nvSpPr>
              <p:cNvPr id="23" name="Text Box 14"/>
              <p:cNvSpPr txBox="1">
                <a:spLocks noChangeArrowheads="1"/>
              </p:cNvSpPr>
              <p:nvPr/>
            </p:nvSpPr>
            <p:spPr bwMode="auto">
              <a:xfrm>
                <a:off x="54" y="3342"/>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2</a:t>
                </a:r>
              </a:p>
            </p:txBody>
          </p:sp>
          <p:sp>
            <p:nvSpPr>
              <p:cNvPr id="24" name="Text Box 15"/>
              <p:cNvSpPr txBox="1">
                <a:spLocks noChangeArrowheads="1"/>
              </p:cNvSpPr>
              <p:nvPr/>
            </p:nvSpPr>
            <p:spPr bwMode="auto">
              <a:xfrm>
                <a:off x="64" y="2715"/>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V</a:t>
                </a:r>
              </a:p>
            </p:txBody>
          </p:sp>
          <p:sp>
            <p:nvSpPr>
              <p:cNvPr id="25" name="Line 16"/>
              <p:cNvSpPr>
                <a:spLocks noChangeShapeType="1"/>
              </p:cNvSpPr>
              <p:nvPr/>
            </p:nvSpPr>
            <p:spPr bwMode="auto">
              <a:xfrm>
                <a:off x="702" y="1754"/>
                <a:ext cx="0" cy="2404"/>
              </a:xfrm>
              <a:prstGeom prst="line">
                <a:avLst/>
              </a:prstGeom>
              <a:noFill/>
              <a:ln w="19050">
                <a:solidFill>
                  <a:schemeClr val="tx1"/>
                </a:solidFill>
                <a:round/>
                <a:headEnd/>
                <a:tailEnd/>
              </a:ln>
            </p:spPr>
            <p:txBody>
              <a:bodyPr/>
              <a:lstStyle/>
              <a:p>
                <a:endParaRPr lang="en-US"/>
              </a:p>
            </p:txBody>
          </p:sp>
          <p:sp>
            <p:nvSpPr>
              <p:cNvPr id="26" name="Line 17"/>
              <p:cNvSpPr>
                <a:spLocks noChangeShapeType="1"/>
              </p:cNvSpPr>
              <p:nvPr/>
            </p:nvSpPr>
            <p:spPr bwMode="auto">
              <a:xfrm>
                <a:off x="1519" y="1754"/>
                <a:ext cx="0" cy="2404"/>
              </a:xfrm>
              <a:prstGeom prst="line">
                <a:avLst/>
              </a:prstGeom>
              <a:noFill/>
              <a:ln w="19050">
                <a:solidFill>
                  <a:schemeClr val="tx1"/>
                </a:solidFill>
                <a:round/>
                <a:headEnd/>
                <a:tailEnd/>
              </a:ln>
            </p:spPr>
            <p:txBody>
              <a:bodyPr/>
              <a:lstStyle/>
              <a:p>
                <a:endParaRPr lang="en-US"/>
              </a:p>
            </p:txBody>
          </p:sp>
          <p:sp>
            <p:nvSpPr>
              <p:cNvPr id="27" name="Line 18"/>
              <p:cNvSpPr>
                <a:spLocks noChangeShapeType="1"/>
              </p:cNvSpPr>
              <p:nvPr/>
            </p:nvSpPr>
            <p:spPr bwMode="auto">
              <a:xfrm>
                <a:off x="702" y="4158"/>
                <a:ext cx="817" cy="0"/>
              </a:xfrm>
              <a:prstGeom prst="line">
                <a:avLst/>
              </a:prstGeom>
              <a:noFill/>
              <a:ln w="19050">
                <a:solidFill>
                  <a:schemeClr val="tx1"/>
                </a:solidFill>
                <a:round/>
                <a:headEnd/>
                <a:tailEnd/>
              </a:ln>
            </p:spPr>
            <p:txBody>
              <a:bodyPr/>
              <a:lstStyle/>
              <a:p>
                <a:endParaRPr lang="en-US"/>
              </a:p>
            </p:txBody>
          </p:sp>
          <p:sp>
            <p:nvSpPr>
              <p:cNvPr id="28" name="Line 19"/>
              <p:cNvSpPr>
                <a:spLocks noChangeShapeType="1"/>
              </p:cNvSpPr>
              <p:nvPr/>
            </p:nvSpPr>
            <p:spPr bwMode="auto">
              <a:xfrm>
                <a:off x="702" y="1794"/>
                <a:ext cx="817" cy="0"/>
              </a:xfrm>
              <a:prstGeom prst="line">
                <a:avLst/>
              </a:prstGeom>
              <a:noFill/>
              <a:ln w="12700">
                <a:solidFill>
                  <a:schemeClr val="tx1"/>
                </a:solidFill>
                <a:prstDash val="sysDot"/>
                <a:round/>
                <a:headEnd/>
                <a:tailEnd/>
              </a:ln>
            </p:spPr>
            <p:txBody>
              <a:bodyPr/>
              <a:lstStyle/>
              <a:p>
                <a:endParaRPr lang="en-US"/>
              </a:p>
            </p:txBody>
          </p:sp>
          <p:sp>
            <p:nvSpPr>
              <p:cNvPr id="29" name="Line 20"/>
              <p:cNvSpPr>
                <a:spLocks noChangeShapeType="1"/>
              </p:cNvSpPr>
              <p:nvPr/>
            </p:nvSpPr>
            <p:spPr bwMode="auto">
              <a:xfrm>
                <a:off x="702" y="1816"/>
                <a:ext cx="817" cy="0"/>
              </a:xfrm>
              <a:prstGeom prst="line">
                <a:avLst/>
              </a:prstGeom>
              <a:noFill/>
              <a:ln w="12700">
                <a:solidFill>
                  <a:schemeClr val="tx1"/>
                </a:solidFill>
                <a:prstDash val="sysDot"/>
                <a:round/>
                <a:headEnd/>
                <a:tailEnd/>
              </a:ln>
            </p:spPr>
            <p:txBody>
              <a:bodyPr/>
              <a:lstStyle/>
              <a:p>
                <a:endParaRPr lang="en-US"/>
              </a:p>
            </p:txBody>
          </p:sp>
          <p:grpSp>
            <p:nvGrpSpPr>
              <p:cNvPr id="30" name="Group 21"/>
              <p:cNvGrpSpPr>
                <a:grpSpLocks/>
              </p:cNvGrpSpPr>
              <p:nvPr/>
            </p:nvGrpSpPr>
            <p:grpSpPr bwMode="auto">
              <a:xfrm>
                <a:off x="702" y="2811"/>
                <a:ext cx="817" cy="45"/>
                <a:chOff x="1519" y="2006"/>
                <a:chExt cx="817" cy="45"/>
              </a:xfrm>
            </p:grpSpPr>
            <p:sp>
              <p:nvSpPr>
                <p:cNvPr id="72" name="Line 22"/>
                <p:cNvSpPr>
                  <a:spLocks noChangeShapeType="1"/>
                </p:cNvSpPr>
                <p:nvPr/>
              </p:nvSpPr>
              <p:spPr bwMode="auto">
                <a:xfrm>
                  <a:off x="1519" y="2024"/>
                  <a:ext cx="817" cy="0"/>
                </a:xfrm>
                <a:prstGeom prst="line">
                  <a:avLst/>
                </a:prstGeom>
                <a:noFill/>
                <a:ln w="12700">
                  <a:solidFill>
                    <a:schemeClr val="tx1"/>
                  </a:solidFill>
                  <a:prstDash val="sysDot"/>
                  <a:round/>
                  <a:headEnd/>
                  <a:tailEnd/>
                </a:ln>
              </p:spPr>
              <p:txBody>
                <a:bodyPr/>
                <a:lstStyle/>
                <a:p>
                  <a:endParaRPr lang="en-US"/>
                </a:p>
              </p:txBody>
            </p:sp>
            <p:sp>
              <p:nvSpPr>
                <p:cNvPr id="73" name="Oval 23"/>
                <p:cNvSpPr>
                  <a:spLocks noChangeArrowheads="1"/>
                </p:cNvSpPr>
                <p:nvPr/>
              </p:nvSpPr>
              <p:spPr bwMode="auto">
                <a:xfrm>
                  <a:off x="1755"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74" name="Oval 24"/>
                <p:cNvSpPr>
                  <a:spLocks noChangeArrowheads="1"/>
                </p:cNvSpPr>
                <p:nvPr/>
              </p:nvSpPr>
              <p:spPr bwMode="auto">
                <a:xfrm>
                  <a:off x="2062"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grpSp>
          <p:grpSp>
            <p:nvGrpSpPr>
              <p:cNvPr id="31" name="Group 25"/>
              <p:cNvGrpSpPr>
                <a:grpSpLocks/>
              </p:cNvGrpSpPr>
              <p:nvPr/>
            </p:nvGrpSpPr>
            <p:grpSpPr bwMode="auto">
              <a:xfrm>
                <a:off x="702" y="2990"/>
                <a:ext cx="817" cy="45"/>
                <a:chOff x="1519" y="2006"/>
                <a:chExt cx="817" cy="45"/>
              </a:xfrm>
            </p:grpSpPr>
            <p:sp>
              <p:nvSpPr>
                <p:cNvPr id="69" name="Line 26"/>
                <p:cNvSpPr>
                  <a:spLocks noChangeShapeType="1"/>
                </p:cNvSpPr>
                <p:nvPr/>
              </p:nvSpPr>
              <p:spPr bwMode="auto">
                <a:xfrm>
                  <a:off x="1519" y="2024"/>
                  <a:ext cx="817" cy="0"/>
                </a:xfrm>
                <a:prstGeom prst="line">
                  <a:avLst/>
                </a:prstGeom>
                <a:noFill/>
                <a:ln w="12700">
                  <a:solidFill>
                    <a:schemeClr val="tx1"/>
                  </a:solidFill>
                  <a:prstDash val="sysDot"/>
                  <a:round/>
                  <a:headEnd/>
                  <a:tailEnd/>
                </a:ln>
              </p:spPr>
              <p:txBody>
                <a:bodyPr/>
                <a:lstStyle/>
                <a:p>
                  <a:endParaRPr lang="en-US"/>
                </a:p>
              </p:txBody>
            </p:sp>
            <p:sp>
              <p:nvSpPr>
                <p:cNvPr id="70" name="Oval 27"/>
                <p:cNvSpPr>
                  <a:spLocks noChangeArrowheads="1"/>
                </p:cNvSpPr>
                <p:nvPr/>
              </p:nvSpPr>
              <p:spPr bwMode="auto">
                <a:xfrm>
                  <a:off x="1755"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71" name="Oval 28"/>
                <p:cNvSpPr>
                  <a:spLocks noChangeArrowheads="1"/>
                </p:cNvSpPr>
                <p:nvPr/>
              </p:nvSpPr>
              <p:spPr bwMode="auto">
                <a:xfrm>
                  <a:off x="2062"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grpSp>
          <p:grpSp>
            <p:nvGrpSpPr>
              <p:cNvPr id="32" name="Group 29"/>
              <p:cNvGrpSpPr>
                <a:grpSpLocks/>
              </p:cNvGrpSpPr>
              <p:nvPr/>
            </p:nvGrpSpPr>
            <p:grpSpPr bwMode="auto">
              <a:xfrm>
                <a:off x="702" y="3204"/>
                <a:ext cx="817" cy="45"/>
                <a:chOff x="1519" y="2006"/>
                <a:chExt cx="817" cy="45"/>
              </a:xfrm>
            </p:grpSpPr>
            <p:sp>
              <p:nvSpPr>
                <p:cNvPr id="66" name="Line 30"/>
                <p:cNvSpPr>
                  <a:spLocks noChangeShapeType="1"/>
                </p:cNvSpPr>
                <p:nvPr/>
              </p:nvSpPr>
              <p:spPr bwMode="auto">
                <a:xfrm>
                  <a:off x="1519" y="2024"/>
                  <a:ext cx="817" cy="0"/>
                </a:xfrm>
                <a:prstGeom prst="line">
                  <a:avLst/>
                </a:prstGeom>
                <a:noFill/>
                <a:ln w="12700">
                  <a:solidFill>
                    <a:schemeClr val="tx1"/>
                  </a:solidFill>
                  <a:prstDash val="sysDot"/>
                  <a:round/>
                  <a:headEnd/>
                  <a:tailEnd/>
                </a:ln>
              </p:spPr>
              <p:txBody>
                <a:bodyPr/>
                <a:lstStyle/>
                <a:p>
                  <a:endParaRPr lang="en-US"/>
                </a:p>
              </p:txBody>
            </p:sp>
            <p:sp>
              <p:nvSpPr>
                <p:cNvPr id="67" name="Oval 31"/>
                <p:cNvSpPr>
                  <a:spLocks noChangeArrowheads="1"/>
                </p:cNvSpPr>
                <p:nvPr/>
              </p:nvSpPr>
              <p:spPr bwMode="auto">
                <a:xfrm>
                  <a:off x="1755"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68" name="Oval 32"/>
                <p:cNvSpPr>
                  <a:spLocks noChangeArrowheads="1"/>
                </p:cNvSpPr>
                <p:nvPr/>
              </p:nvSpPr>
              <p:spPr bwMode="auto">
                <a:xfrm>
                  <a:off x="2062"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grpSp>
          <p:grpSp>
            <p:nvGrpSpPr>
              <p:cNvPr id="33" name="Group 33"/>
              <p:cNvGrpSpPr>
                <a:grpSpLocks/>
              </p:cNvGrpSpPr>
              <p:nvPr/>
            </p:nvGrpSpPr>
            <p:grpSpPr bwMode="auto">
              <a:xfrm>
                <a:off x="702" y="3480"/>
                <a:ext cx="817" cy="45"/>
                <a:chOff x="1519" y="2006"/>
                <a:chExt cx="817" cy="45"/>
              </a:xfrm>
            </p:grpSpPr>
            <p:sp>
              <p:nvSpPr>
                <p:cNvPr id="63" name="Line 34"/>
                <p:cNvSpPr>
                  <a:spLocks noChangeShapeType="1"/>
                </p:cNvSpPr>
                <p:nvPr/>
              </p:nvSpPr>
              <p:spPr bwMode="auto">
                <a:xfrm>
                  <a:off x="1519" y="2024"/>
                  <a:ext cx="817" cy="0"/>
                </a:xfrm>
                <a:prstGeom prst="line">
                  <a:avLst/>
                </a:prstGeom>
                <a:noFill/>
                <a:ln w="12700">
                  <a:solidFill>
                    <a:schemeClr val="tx1"/>
                  </a:solidFill>
                  <a:prstDash val="sysDot"/>
                  <a:round/>
                  <a:headEnd/>
                  <a:tailEnd/>
                </a:ln>
              </p:spPr>
              <p:txBody>
                <a:bodyPr/>
                <a:lstStyle/>
                <a:p>
                  <a:endParaRPr lang="en-US"/>
                </a:p>
              </p:txBody>
            </p:sp>
            <p:sp>
              <p:nvSpPr>
                <p:cNvPr id="64" name="Oval 35"/>
                <p:cNvSpPr>
                  <a:spLocks noChangeArrowheads="1"/>
                </p:cNvSpPr>
                <p:nvPr/>
              </p:nvSpPr>
              <p:spPr bwMode="auto">
                <a:xfrm>
                  <a:off x="1755"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65" name="Oval 36"/>
                <p:cNvSpPr>
                  <a:spLocks noChangeArrowheads="1"/>
                </p:cNvSpPr>
                <p:nvPr/>
              </p:nvSpPr>
              <p:spPr bwMode="auto">
                <a:xfrm>
                  <a:off x="2062"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grpSp>
          <p:grpSp>
            <p:nvGrpSpPr>
              <p:cNvPr id="34" name="Group 37"/>
              <p:cNvGrpSpPr>
                <a:grpSpLocks/>
              </p:cNvGrpSpPr>
              <p:nvPr/>
            </p:nvGrpSpPr>
            <p:grpSpPr bwMode="auto">
              <a:xfrm>
                <a:off x="702" y="3778"/>
                <a:ext cx="817" cy="45"/>
                <a:chOff x="1519" y="2006"/>
                <a:chExt cx="817" cy="45"/>
              </a:xfrm>
            </p:grpSpPr>
            <p:sp>
              <p:nvSpPr>
                <p:cNvPr id="60" name="Line 38"/>
                <p:cNvSpPr>
                  <a:spLocks noChangeShapeType="1"/>
                </p:cNvSpPr>
                <p:nvPr/>
              </p:nvSpPr>
              <p:spPr bwMode="auto">
                <a:xfrm>
                  <a:off x="1519" y="2024"/>
                  <a:ext cx="817" cy="0"/>
                </a:xfrm>
                <a:prstGeom prst="line">
                  <a:avLst/>
                </a:prstGeom>
                <a:noFill/>
                <a:ln w="12700">
                  <a:solidFill>
                    <a:schemeClr val="tx1"/>
                  </a:solidFill>
                  <a:prstDash val="sysDot"/>
                  <a:round/>
                  <a:headEnd/>
                  <a:tailEnd/>
                </a:ln>
              </p:spPr>
              <p:txBody>
                <a:bodyPr/>
                <a:lstStyle/>
                <a:p>
                  <a:endParaRPr lang="en-US"/>
                </a:p>
              </p:txBody>
            </p:sp>
            <p:sp>
              <p:nvSpPr>
                <p:cNvPr id="61" name="Oval 39"/>
                <p:cNvSpPr>
                  <a:spLocks noChangeArrowheads="1"/>
                </p:cNvSpPr>
                <p:nvPr/>
              </p:nvSpPr>
              <p:spPr bwMode="auto">
                <a:xfrm>
                  <a:off x="1755"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62" name="Oval 40"/>
                <p:cNvSpPr>
                  <a:spLocks noChangeArrowheads="1"/>
                </p:cNvSpPr>
                <p:nvPr/>
              </p:nvSpPr>
              <p:spPr bwMode="auto">
                <a:xfrm>
                  <a:off x="2062" y="2006"/>
                  <a:ext cx="45" cy="45"/>
                </a:xfrm>
                <a:prstGeom prst="ellipse">
                  <a:avLst/>
                </a:prstGeom>
                <a:solidFill>
                  <a:schemeClr val="tx1"/>
                </a:solidFill>
                <a:ln w="9525">
                  <a:solidFill>
                    <a:schemeClr val="tx1"/>
                  </a:solidFill>
                  <a:round/>
                  <a:headEnd/>
                  <a:tailEnd/>
                </a:ln>
              </p:spPr>
              <p:txBody>
                <a:bodyPr wrap="none" anchor="ctr"/>
                <a:lstStyle/>
                <a:p>
                  <a:pPr algn="r" rtl="1"/>
                  <a:endParaRPr lang="en-US"/>
                </a:p>
              </p:txBody>
            </p:sp>
          </p:grpSp>
          <p:sp>
            <p:nvSpPr>
              <p:cNvPr id="35" name="Line 41"/>
              <p:cNvSpPr>
                <a:spLocks noChangeShapeType="1"/>
              </p:cNvSpPr>
              <p:nvPr/>
            </p:nvSpPr>
            <p:spPr bwMode="auto">
              <a:xfrm flipV="1">
                <a:off x="475" y="1482"/>
                <a:ext cx="0" cy="2676"/>
              </a:xfrm>
              <a:prstGeom prst="line">
                <a:avLst/>
              </a:prstGeom>
              <a:noFill/>
              <a:ln w="9525">
                <a:solidFill>
                  <a:schemeClr val="tx1"/>
                </a:solidFill>
                <a:round/>
                <a:headEnd/>
                <a:tailEnd type="triangle" w="med" len="med"/>
              </a:ln>
            </p:spPr>
            <p:txBody>
              <a:bodyPr/>
              <a:lstStyle/>
              <a:p>
                <a:endParaRPr lang="en-US"/>
              </a:p>
            </p:txBody>
          </p:sp>
          <p:sp>
            <p:nvSpPr>
              <p:cNvPr id="36" name="Line 42"/>
              <p:cNvSpPr>
                <a:spLocks noChangeShapeType="1"/>
              </p:cNvSpPr>
              <p:nvPr/>
            </p:nvSpPr>
            <p:spPr bwMode="auto">
              <a:xfrm>
                <a:off x="702" y="1854"/>
                <a:ext cx="817" cy="0"/>
              </a:xfrm>
              <a:prstGeom prst="line">
                <a:avLst/>
              </a:prstGeom>
              <a:noFill/>
              <a:ln w="12700">
                <a:solidFill>
                  <a:schemeClr val="tx1"/>
                </a:solidFill>
                <a:prstDash val="sysDot"/>
                <a:round/>
                <a:headEnd/>
                <a:tailEnd/>
              </a:ln>
            </p:spPr>
            <p:txBody>
              <a:bodyPr/>
              <a:lstStyle/>
              <a:p>
                <a:endParaRPr lang="en-US"/>
              </a:p>
            </p:txBody>
          </p:sp>
          <p:sp>
            <p:nvSpPr>
              <p:cNvPr id="37" name="Line 43"/>
              <p:cNvSpPr>
                <a:spLocks noChangeShapeType="1"/>
              </p:cNvSpPr>
              <p:nvPr/>
            </p:nvSpPr>
            <p:spPr bwMode="auto">
              <a:xfrm>
                <a:off x="702" y="1920"/>
                <a:ext cx="817" cy="0"/>
              </a:xfrm>
              <a:prstGeom prst="line">
                <a:avLst/>
              </a:prstGeom>
              <a:noFill/>
              <a:ln w="12700">
                <a:solidFill>
                  <a:schemeClr val="tx1"/>
                </a:solidFill>
                <a:prstDash val="sysDot"/>
                <a:round/>
                <a:headEnd/>
                <a:tailEnd/>
              </a:ln>
            </p:spPr>
            <p:txBody>
              <a:bodyPr/>
              <a:lstStyle/>
              <a:p>
                <a:endParaRPr lang="en-US"/>
              </a:p>
            </p:txBody>
          </p:sp>
          <p:sp>
            <p:nvSpPr>
              <p:cNvPr id="38" name="Line 44"/>
              <p:cNvSpPr>
                <a:spLocks noChangeShapeType="1"/>
              </p:cNvSpPr>
              <p:nvPr/>
            </p:nvSpPr>
            <p:spPr bwMode="auto">
              <a:xfrm>
                <a:off x="702" y="1979"/>
                <a:ext cx="817" cy="0"/>
              </a:xfrm>
              <a:prstGeom prst="line">
                <a:avLst/>
              </a:prstGeom>
              <a:noFill/>
              <a:ln w="12700">
                <a:solidFill>
                  <a:schemeClr val="tx1"/>
                </a:solidFill>
                <a:prstDash val="sysDot"/>
                <a:round/>
                <a:headEnd/>
                <a:tailEnd/>
              </a:ln>
            </p:spPr>
            <p:txBody>
              <a:bodyPr/>
              <a:lstStyle/>
              <a:p>
                <a:endParaRPr lang="en-US"/>
              </a:p>
            </p:txBody>
          </p:sp>
          <p:sp>
            <p:nvSpPr>
              <p:cNvPr id="39" name="Line 45"/>
              <p:cNvSpPr>
                <a:spLocks noChangeShapeType="1"/>
              </p:cNvSpPr>
              <p:nvPr/>
            </p:nvSpPr>
            <p:spPr bwMode="auto">
              <a:xfrm>
                <a:off x="702" y="2048"/>
                <a:ext cx="817" cy="0"/>
              </a:xfrm>
              <a:prstGeom prst="line">
                <a:avLst/>
              </a:prstGeom>
              <a:noFill/>
              <a:ln w="12700">
                <a:solidFill>
                  <a:schemeClr val="tx1"/>
                </a:solidFill>
                <a:prstDash val="sysDot"/>
                <a:round/>
                <a:headEnd/>
                <a:tailEnd/>
              </a:ln>
            </p:spPr>
            <p:txBody>
              <a:bodyPr/>
              <a:lstStyle/>
              <a:p>
                <a:endParaRPr lang="en-US"/>
              </a:p>
            </p:txBody>
          </p:sp>
          <p:sp>
            <p:nvSpPr>
              <p:cNvPr id="40" name="Line 46"/>
              <p:cNvSpPr>
                <a:spLocks noChangeShapeType="1"/>
              </p:cNvSpPr>
              <p:nvPr/>
            </p:nvSpPr>
            <p:spPr bwMode="auto">
              <a:xfrm>
                <a:off x="702" y="2280"/>
                <a:ext cx="817" cy="0"/>
              </a:xfrm>
              <a:prstGeom prst="line">
                <a:avLst/>
              </a:prstGeom>
              <a:noFill/>
              <a:ln w="12700">
                <a:solidFill>
                  <a:schemeClr val="tx1"/>
                </a:solidFill>
                <a:prstDash val="sysDot"/>
                <a:round/>
                <a:headEnd/>
                <a:tailEnd/>
              </a:ln>
            </p:spPr>
            <p:txBody>
              <a:bodyPr/>
              <a:lstStyle/>
              <a:p>
                <a:endParaRPr lang="en-US"/>
              </a:p>
            </p:txBody>
          </p:sp>
          <p:sp>
            <p:nvSpPr>
              <p:cNvPr id="41" name="Line 47"/>
              <p:cNvSpPr>
                <a:spLocks noChangeShapeType="1"/>
              </p:cNvSpPr>
              <p:nvPr/>
            </p:nvSpPr>
            <p:spPr bwMode="auto">
              <a:xfrm>
                <a:off x="702" y="2399"/>
                <a:ext cx="817" cy="0"/>
              </a:xfrm>
              <a:prstGeom prst="line">
                <a:avLst/>
              </a:prstGeom>
              <a:noFill/>
              <a:ln w="12700">
                <a:solidFill>
                  <a:schemeClr val="tx1"/>
                </a:solidFill>
                <a:prstDash val="sysDot"/>
                <a:round/>
                <a:headEnd/>
                <a:tailEnd/>
              </a:ln>
            </p:spPr>
            <p:txBody>
              <a:bodyPr/>
              <a:lstStyle/>
              <a:p>
                <a:endParaRPr lang="en-US"/>
              </a:p>
            </p:txBody>
          </p:sp>
          <p:sp>
            <p:nvSpPr>
              <p:cNvPr id="42" name="Line 48"/>
              <p:cNvSpPr>
                <a:spLocks noChangeShapeType="1"/>
              </p:cNvSpPr>
              <p:nvPr/>
            </p:nvSpPr>
            <p:spPr bwMode="auto">
              <a:xfrm>
                <a:off x="702" y="2117"/>
                <a:ext cx="817" cy="0"/>
              </a:xfrm>
              <a:prstGeom prst="line">
                <a:avLst/>
              </a:prstGeom>
              <a:noFill/>
              <a:ln w="12700">
                <a:solidFill>
                  <a:schemeClr val="tx1"/>
                </a:solidFill>
                <a:prstDash val="sysDot"/>
                <a:round/>
                <a:headEnd/>
                <a:tailEnd/>
              </a:ln>
            </p:spPr>
            <p:txBody>
              <a:bodyPr/>
              <a:lstStyle/>
              <a:p>
                <a:endParaRPr lang="en-US"/>
              </a:p>
            </p:txBody>
          </p:sp>
          <p:sp>
            <p:nvSpPr>
              <p:cNvPr id="43" name="Line 49"/>
              <p:cNvSpPr>
                <a:spLocks noChangeShapeType="1"/>
              </p:cNvSpPr>
              <p:nvPr/>
            </p:nvSpPr>
            <p:spPr bwMode="auto">
              <a:xfrm>
                <a:off x="702" y="2665"/>
                <a:ext cx="817" cy="0"/>
              </a:xfrm>
              <a:prstGeom prst="line">
                <a:avLst/>
              </a:prstGeom>
              <a:noFill/>
              <a:ln w="12700">
                <a:solidFill>
                  <a:schemeClr val="tx1"/>
                </a:solidFill>
                <a:prstDash val="sysDot"/>
                <a:round/>
                <a:headEnd/>
                <a:tailEnd/>
              </a:ln>
            </p:spPr>
            <p:txBody>
              <a:bodyPr/>
              <a:lstStyle/>
              <a:p>
                <a:endParaRPr lang="en-US"/>
              </a:p>
            </p:txBody>
          </p:sp>
          <p:sp>
            <p:nvSpPr>
              <p:cNvPr id="44" name="Line 50"/>
              <p:cNvSpPr>
                <a:spLocks noChangeShapeType="1"/>
              </p:cNvSpPr>
              <p:nvPr/>
            </p:nvSpPr>
            <p:spPr bwMode="auto">
              <a:xfrm>
                <a:off x="702" y="1884"/>
                <a:ext cx="817" cy="0"/>
              </a:xfrm>
              <a:prstGeom prst="line">
                <a:avLst/>
              </a:prstGeom>
              <a:noFill/>
              <a:ln w="12700">
                <a:solidFill>
                  <a:schemeClr val="tx1"/>
                </a:solidFill>
                <a:prstDash val="sysDot"/>
                <a:round/>
                <a:headEnd/>
                <a:tailEnd/>
              </a:ln>
            </p:spPr>
            <p:txBody>
              <a:bodyPr/>
              <a:lstStyle/>
              <a:p>
                <a:endParaRPr lang="en-US"/>
              </a:p>
            </p:txBody>
          </p:sp>
          <p:sp>
            <p:nvSpPr>
              <p:cNvPr id="45" name="Line 51"/>
              <p:cNvSpPr>
                <a:spLocks noChangeShapeType="1"/>
              </p:cNvSpPr>
              <p:nvPr/>
            </p:nvSpPr>
            <p:spPr bwMode="auto">
              <a:xfrm>
                <a:off x="702" y="1830"/>
                <a:ext cx="817" cy="0"/>
              </a:xfrm>
              <a:prstGeom prst="line">
                <a:avLst/>
              </a:prstGeom>
              <a:noFill/>
              <a:ln w="12700">
                <a:solidFill>
                  <a:schemeClr val="tx1"/>
                </a:solidFill>
                <a:prstDash val="sysDot"/>
                <a:round/>
                <a:headEnd/>
                <a:tailEnd/>
              </a:ln>
            </p:spPr>
            <p:txBody>
              <a:bodyPr/>
              <a:lstStyle/>
              <a:p>
                <a:endParaRPr lang="en-US"/>
              </a:p>
            </p:txBody>
          </p:sp>
          <p:sp>
            <p:nvSpPr>
              <p:cNvPr id="46" name="Line 52"/>
              <p:cNvSpPr>
                <a:spLocks noChangeShapeType="1"/>
              </p:cNvSpPr>
              <p:nvPr/>
            </p:nvSpPr>
            <p:spPr bwMode="auto">
              <a:xfrm>
                <a:off x="702" y="2529"/>
                <a:ext cx="817" cy="0"/>
              </a:xfrm>
              <a:prstGeom prst="line">
                <a:avLst/>
              </a:prstGeom>
              <a:noFill/>
              <a:ln w="12700">
                <a:solidFill>
                  <a:schemeClr val="tx1"/>
                </a:solidFill>
                <a:prstDash val="sysDot"/>
                <a:round/>
                <a:headEnd/>
                <a:tailEnd/>
              </a:ln>
            </p:spPr>
            <p:txBody>
              <a:bodyPr/>
              <a:lstStyle/>
              <a:p>
                <a:endParaRPr lang="en-US"/>
              </a:p>
            </p:txBody>
          </p:sp>
          <p:sp>
            <p:nvSpPr>
              <p:cNvPr id="47" name="Line 53"/>
              <p:cNvSpPr>
                <a:spLocks noChangeShapeType="1"/>
              </p:cNvSpPr>
              <p:nvPr/>
            </p:nvSpPr>
            <p:spPr bwMode="auto">
              <a:xfrm>
                <a:off x="702" y="2193"/>
                <a:ext cx="817" cy="0"/>
              </a:xfrm>
              <a:prstGeom prst="line">
                <a:avLst/>
              </a:prstGeom>
              <a:noFill/>
              <a:ln w="12700">
                <a:solidFill>
                  <a:schemeClr val="tx1"/>
                </a:solidFill>
                <a:prstDash val="sysDot"/>
                <a:round/>
                <a:headEnd/>
                <a:tailEnd/>
              </a:ln>
            </p:spPr>
            <p:txBody>
              <a:bodyPr/>
              <a:lstStyle/>
              <a:p>
                <a:endParaRPr lang="en-US"/>
              </a:p>
            </p:txBody>
          </p:sp>
          <p:sp>
            <p:nvSpPr>
              <p:cNvPr id="48" name="Line 54"/>
              <p:cNvSpPr>
                <a:spLocks noChangeShapeType="1"/>
              </p:cNvSpPr>
              <p:nvPr/>
            </p:nvSpPr>
            <p:spPr bwMode="auto">
              <a:xfrm>
                <a:off x="474" y="3009"/>
                <a:ext cx="136" cy="0"/>
              </a:xfrm>
              <a:prstGeom prst="line">
                <a:avLst/>
              </a:prstGeom>
              <a:noFill/>
              <a:ln w="9525">
                <a:solidFill>
                  <a:schemeClr val="tx1"/>
                </a:solidFill>
                <a:round/>
                <a:headEnd/>
                <a:tailEnd/>
              </a:ln>
            </p:spPr>
            <p:txBody>
              <a:bodyPr/>
              <a:lstStyle/>
              <a:p>
                <a:endParaRPr lang="en-US"/>
              </a:p>
            </p:txBody>
          </p:sp>
          <p:sp>
            <p:nvSpPr>
              <p:cNvPr id="49" name="Oval 55"/>
              <p:cNvSpPr>
                <a:spLocks noChangeArrowheads="1"/>
              </p:cNvSpPr>
              <p:nvPr/>
            </p:nvSpPr>
            <p:spPr bwMode="auto">
              <a:xfrm>
                <a:off x="270" y="3001"/>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0" name="Oval 56"/>
              <p:cNvSpPr>
                <a:spLocks noChangeArrowheads="1"/>
              </p:cNvSpPr>
              <p:nvPr/>
            </p:nvSpPr>
            <p:spPr bwMode="auto">
              <a:xfrm>
                <a:off x="270" y="3137"/>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1" name="Oval 57"/>
              <p:cNvSpPr>
                <a:spLocks noChangeArrowheads="1"/>
              </p:cNvSpPr>
              <p:nvPr/>
            </p:nvSpPr>
            <p:spPr bwMode="auto">
              <a:xfrm>
                <a:off x="270" y="3273"/>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2" name="Text Box 58"/>
              <p:cNvSpPr txBox="1">
                <a:spLocks noChangeArrowheads="1"/>
              </p:cNvSpPr>
              <p:nvPr/>
            </p:nvSpPr>
            <p:spPr bwMode="auto">
              <a:xfrm>
                <a:off x="88" y="2539"/>
                <a:ext cx="408"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ex</a:t>
                </a:r>
                <a:r>
                  <a:rPr lang="en-US" sz="1200" baseline="-60000"/>
                  <a:t>1</a:t>
                </a:r>
              </a:p>
            </p:txBody>
          </p:sp>
          <p:sp>
            <p:nvSpPr>
              <p:cNvPr id="53" name="Text Box 59"/>
              <p:cNvSpPr txBox="1">
                <a:spLocks noChangeArrowheads="1"/>
              </p:cNvSpPr>
              <p:nvPr/>
            </p:nvSpPr>
            <p:spPr bwMode="auto">
              <a:xfrm>
                <a:off x="92" y="2395"/>
                <a:ext cx="408"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ex</a:t>
                </a:r>
                <a:r>
                  <a:rPr lang="en-US" sz="1200" baseline="-60000"/>
                  <a:t>2</a:t>
                </a:r>
              </a:p>
            </p:txBody>
          </p:sp>
          <p:sp>
            <p:nvSpPr>
              <p:cNvPr id="54" name="Line 60"/>
              <p:cNvSpPr>
                <a:spLocks noChangeShapeType="1"/>
              </p:cNvSpPr>
              <p:nvPr/>
            </p:nvSpPr>
            <p:spPr bwMode="auto">
              <a:xfrm>
                <a:off x="476" y="2667"/>
                <a:ext cx="136" cy="0"/>
              </a:xfrm>
              <a:prstGeom prst="line">
                <a:avLst/>
              </a:prstGeom>
              <a:noFill/>
              <a:ln w="9525">
                <a:solidFill>
                  <a:schemeClr val="tx1"/>
                </a:solidFill>
                <a:round/>
                <a:headEnd/>
                <a:tailEnd/>
              </a:ln>
            </p:spPr>
            <p:txBody>
              <a:bodyPr/>
              <a:lstStyle/>
              <a:p>
                <a:endParaRPr lang="en-US"/>
              </a:p>
            </p:txBody>
          </p:sp>
          <p:sp>
            <p:nvSpPr>
              <p:cNvPr id="55" name="Line 61"/>
              <p:cNvSpPr>
                <a:spLocks noChangeShapeType="1"/>
              </p:cNvSpPr>
              <p:nvPr/>
            </p:nvSpPr>
            <p:spPr bwMode="auto">
              <a:xfrm>
                <a:off x="476" y="2529"/>
                <a:ext cx="136" cy="0"/>
              </a:xfrm>
              <a:prstGeom prst="line">
                <a:avLst/>
              </a:prstGeom>
              <a:noFill/>
              <a:ln w="9525">
                <a:solidFill>
                  <a:schemeClr val="tx1"/>
                </a:solidFill>
                <a:round/>
                <a:headEnd/>
                <a:tailEnd/>
              </a:ln>
            </p:spPr>
            <p:txBody>
              <a:bodyPr/>
              <a:lstStyle/>
              <a:p>
                <a:endParaRPr lang="en-US"/>
              </a:p>
            </p:txBody>
          </p:sp>
          <p:sp>
            <p:nvSpPr>
              <p:cNvPr id="56" name="Oval 62"/>
              <p:cNvSpPr>
                <a:spLocks noChangeArrowheads="1"/>
              </p:cNvSpPr>
              <p:nvPr/>
            </p:nvSpPr>
            <p:spPr bwMode="auto">
              <a:xfrm>
                <a:off x="270" y="2212"/>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7" name="Oval 63"/>
              <p:cNvSpPr>
                <a:spLocks noChangeArrowheads="1"/>
              </p:cNvSpPr>
              <p:nvPr/>
            </p:nvSpPr>
            <p:spPr bwMode="auto">
              <a:xfrm>
                <a:off x="270" y="2338"/>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8" name="Oval 64"/>
              <p:cNvSpPr>
                <a:spLocks noChangeArrowheads="1"/>
              </p:cNvSpPr>
              <p:nvPr/>
            </p:nvSpPr>
            <p:spPr bwMode="auto">
              <a:xfrm>
                <a:off x="270" y="1960"/>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59" name="Oval 65"/>
              <p:cNvSpPr>
                <a:spLocks noChangeArrowheads="1"/>
              </p:cNvSpPr>
              <p:nvPr/>
            </p:nvSpPr>
            <p:spPr bwMode="auto">
              <a:xfrm>
                <a:off x="270" y="2086"/>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grpSp>
        <p:sp>
          <p:nvSpPr>
            <p:cNvPr id="14" name="Text Box 355"/>
            <p:cNvSpPr txBox="1">
              <a:spLocks noChangeArrowheads="1"/>
            </p:cNvSpPr>
            <p:nvPr/>
          </p:nvSpPr>
          <p:spPr bwMode="auto">
            <a:xfrm>
              <a:off x="784" y="1434"/>
              <a:ext cx="826" cy="233"/>
            </a:xfrm>
            <a:prstGeom prst="rect">
              <a:avLst/>
            </a:prstGeom>
            <a:noFill/>
            <a:ln w="9525">
              <a:noFill/>
              <a:miter lim="800000"/>
              <a:headEnd/>
              <a:tailEnd/>
            </a:ln>
          </p:spPr>
          <p:txBody>
            <a:bodyPr wrap="square">
              <a:spAutoFit/>
            </a:bodyPr>
            <a:lstStyle/>
            <a:p>
              <a:pPr algn="l">
                <a:spcBef>
                  <a:spcPct val="50000"/>
                </a:spcBef>
              </a:pPr>
              <a:r>
                <a:rPr lang="en-US" dirty="0">
                  <a:solidFill>
                    <a:srgbClr val="6600FF"/>
                  </a:solidFill>
                </a:rPr>
                <a:t>Single atom</a:t>
              </a:r>
            </a:p>
          </p:txBody>
        </p:sp>
      </p:grpSp>
      <p:grpSp>
        <p:nvGrpSpPr>
          <p:cNvPr id="75" name="Group 377"/>
          <p:cNvGrpSpPr>
            <a:grpSpLocks/>
          </p:cNvGrpSpPr>
          <p:nvPr/>
        </p:nvGrpSpPr>
        <p:grpSpPr bwMode="auto">
          <a:xfrm>
            <a:off x="4106863" y="2352825"/>
            <a:ext cx="2336800" cy="4405312"/>
            <a:chOff x="3198" y="1383"/>
            <a:chExt cx="1472" cy="2775"/>
          </a:xfrm>
        </p:grpSpPr>
        <p:sp>
          <p:nvSpPr>
            <p:cNvPr id="76" name="Line 293"/>
            <p:cNvSpPr>
              <a:spLocks noChangeShapeType="1"/>
            </p:cNvSpPr>
            <p:nvPr/>
          </p:nvSpPr>
          <p:spPr bwMode="auto">
            <a:xfrm>
              <a:off x="3622" y="3795"/>
              <a:ext cx="136" cy="0"/>
            </a:xfrm>
            <a:prstGeom prst="line">
              <a:avLst/>
            </a:prstGeom>
            <a:noFill/>
            <a:ln w="9525">
              <a:solidFill>
                <a:schemeClr val="tx1"/>
              </a:solidFill>
              <a:round/>
              <a:headEnd/>
              <a:tailEnd/>
            </a:ln>
          </p:spPr>
          <p:txBody>
            <a:bodyPr/>
            <a:lstStyle/>
            <a:p>
              <a:endParaRPr lang="en-US"/>
            </a:p>
          </p:txBody>
        </p:sp>
        <p:sp>
          <p:nvSpPr>
            <p:cNvPr id="77" name="Line 294"/>
            <p:cNvSpPr>
              <a:spLocks noChangeShapeType="1"/>
            </p:cNvSpPr>
            <p:nvPr/>
          </p:nvSpPr>
          <p:spPr bwMode="auto">
            <a:xfrm>
              <a:off x="3619" y="3496"/>
              <a:ext cx="136" cy="0"/>
            </a:xfrm>
            <a:prstGeom prst="line">
              <a:avLst/>
            </a:prstGeom>
            <a:noFill/>
            <a:ln w="9525">
              <a:solidFill>
                <a:schemeClr val="tx1"/>
              </a:solidFill>
              <a:round/>
              <a:headEnd/>
              <a:tailEnd/>
            </a:ln>
          </p:spPr>
          <p:txBody>
            <a:bodyPr/>
            <a:lstStyle/>
            <a:p>
              <a:endParaRPr lang="en-US"/>
            </a:p>
          </p:txBody>
        </p:sp>
        <p:sp>
          <p:nvSpPr>
            <p:cNvPr id="78" name="Line 295"/>
            <p:cNvSpPr>
              <a:spLocks noChangeShapeType="1"/>
            </p:cNvSpPr>
            <p:nvPr/>
          </p:nvSpPr>
          <p:spPr bwMode="auto">
            <a:xfrm>
              <a:off x="3619" y="2832"/>
              <a:ext cx="136" cy="0"/>
            </a:xfrm>
            <a:prstGeom prst="line">
              <a:avLst/>
            </a:prstGeom>
            <a:noFill/>
            <a:ln w="9525">
              <a:solidFill>
                <a:schemeClr val="tx1"/>
              </a:solidFill>
              <a:round/>
              <a:headEnd/>
              <a:tailEnd/>
            </a:ln>
          </p:spPr>
          <p:txBody>
            <a:bodyPr/>
            <a:lstStyle/>
            <a:p>
              <a:endParaRPr lang="en-US"/>
            </a:p>
          </p:txBody>
        </p:sp>
        <p:sp>
          <p:nvSpPr>
            <p:cNvPr id="79" name="Line 296"/>
            <p:cNvSpPr>
              <a:spLocks noChangeShapeType="1"/>
            </p:cNvSpPr>
            <p:nvPr/>
          </p:nvSpPr>
          <p:spPr bwMode="auto">
            <a:xfrm>
              <a:off x="3476" y="1798"/>
              <a:ext cx="272" cy="0"/>
            </a:xfrm>
            <a:prstGeom prst="line">
              <a:avLst/>
            </a:prstGeom>
            <a:noFill/>
            <a:ln w="9525">
              <a:solidFill>
                <a:schemeClr val="tx1"/>
              </a:solidFill>
              <a:round/>
              <a:headEnd/>
              <a:tailEnd/>
            </a:ln>
          </p:spPr>
          <p:txBody>
            <a:bodyPr/>
            <a:lstStyle/>
            <a:p>
              <a:endParaRPr lang="en-US"/>
            </a:p>
          </p:txBody>
        </p:sp>
        <p:sp>
          <p:nvSpPr>
            <p:cNvPr id="80" name="Line 297"/>
            <p:cNvSpPr>
              <a:spLocks noChangeShapeType="1"/>
            </p:cNvSpPr>
            <p:nvPr/>
          </p:nvSpPr>
          <p:spPr bwMode="auto">
            <a:xfrm>
              <a:off x="3620" y="3218"/>
              <a:ext cx="136" cy="0"/>
            </a:xfrm>
            <a:prstGeom prst="line">
              <a:avLst/>
            </a:prstGeom>
            <a:noFill/>
            <a:ln w="9525">
              <a:solidFill>
                <a:schemeClr val="tx1"/>
              </a:solidFill>
              <a:round/>
              <a:headEnd/>
              <a:tailEnd/>
            </a:ln>
          </p:spPr>
          <p:txBody>
            <a:bodyPr/>
            <a:lstStyle/>
            <a:p>
              <a:endParaRPr lang="en-US"/>
            </a:p>
          </p:txBody>
        </p:sp>
        <p:sp>
          <p:nvSpPr>
            <p:cNvPr id="81" name="Text Box 298"/>
            <p:cNvSpPr txBox="1">
              <a:spLocks noChangeArrowheads="1"/>
            </p:cNvSpPr>
            <p:nvPr/>
          </p:nvSpPr>
          <p:spPr bwMode="auto">
            <a:xfrm>
              <a:off x="3320" y="1383"/>
              <a:ext cx="272" cy="231"/>
            </a:xfrm>
            <a:prstGeom prst="rect">
              <a:avLst/>
            </a:prstGeom>
            <a:noFill/>
            <a:ln w="9525">
              <a:noFill/>
              <a:miter lim="800000"/>
              <a:headEnd/>
              <a:tailEnd/>
            </a:ln>
          </p:spPr>
          <p:txBody>
            <a:bodyPr>
              <a:spAutoFit/>
            </a:bodyPr>
            <a:lstStyle/>
            <a:p>
              <a:pPr algn="r" rtl="1">
                <a:spcBef>
                  <a:spcPct val="50000"/>
                </a:spcBef>
              </a:pPr>
              <a:r>
                <a:rPr lang="en-US"/>
                <a:t>E</a:t>
              </a:r>
            </a:p>
          </p:txBody>
        </p:sp>
        <p:sp>
          <p:nvSpPr>
            <p:cNvPr id="82" name="Text Box 299"/>
            <p:cNvSpPr txBox="1">
              <a:spLocks noChangeArrowheads="1"/>
            </p:cNvSpPr>
            <p:nvPr/>
          </p:nvSpPr>
          <p:spPr bwMode="auto">
            <a:xfrm>
              <a:off x="3229" y="1690"/>
              <a:ext cx="272" cy="231"/>
            </a:xfrm>
            <a:prstGeom prst="rect">
              <a:avLst/>
            </a:prstGeom>
            <a:noFill/>
            <a:ln w="9525">
              <a:noFill/>
              <a:miter lim="800000"/>
              <a:headEnd/>
              <a:tailEnd/>
            </a:ln>
          </p:spPr>
          <p:txBody>
            <a:bodyPr>
              <a:spAutoFit/>
            </a:bodyPr>
            <a:lstStyle/>
            <a:p>
              <a:pPr algn="r" rtl="1">
                <a:spcBef>
                  <a:spcPct val="50000"/>
                </a:spcBef>
              </a:pPr>
              <a:r>
                <a:rPr lang="en-US"/>
                <a:t>0</a:t>
              </a:r>
            </a:p>
          </p:txBody>
        </p:sp>
        <p:sp>
          <p:nvSpPr>
            <p:cNvPr id="83" name="Text Box 300"/>
            <p:cNvSpPr txBox="1">
              <a:spLocks noChangeArrowheads="1"/>
            </p:cNvSpPr>
            <p:nvPr/>
          </p:nvSpPr>
          <p:spPr bwMode="auto">
            <a:xfrm>
              <a:off x="3198" y="3683"/>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1</a:t>
              </a:r>
            </a:p>
          </p:txBody>
        </p:sp>
        <p:sp>
          <p:nvSpPr>
            <p:cNvPr id="84" name="Text Box 301"/>
            <p:cNvSpPr txBox="1">
              <a:spLocks noChangeArrowheads="1"/>
            </p:cNvSpPr>
            <p:nvPr/>
          </p:nvSpPr>
          <p:spPr bwMode="auto">
            <a:xfrm>
              <a:off x="3201" y="3342"/>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2</a:t>
              </a:r>
            </a:p>
          </p:txBody>
        </p:sp>
        <p:sp>
          <p:nvSpPr>
            <p:cNvPr id="85" name="Text Box 302"/>
            <p:cNvSpPr txBox="1">
              <a:spLocks noChangeArrowheads="1"/>
            </p:cNvSpPr>
            <p:nvPr/>
          </p:nvSpPr>
          <p:spPr bwMode="auto">
            <a:xfrm>
              <a:off x="3211" y="2715"/>
              <a:ext cx="363"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V</a:t>
              </a:r>
            </a:p>
          </p:txBody>
        </p:sp>
        <p:sp>
          <p:nvSpPr>
            <p:cNvPr id="86" name="Line 303"/>
            <p:cNvSpPr>
              <a:spLocks noChangeShapeType="1"/>
            </p:cNvSpPr>
            <p:nvPr/>
          </p:nvSpPr>
          <p:spPr bwMode="auto">
            <a:xfrm>
              <a:off x="3849" y="1754"/>
              <a:ext cx="0" cy="2404"/>
            </a:xfrm>
            <a:prstGeom prst="line">
              <a:avLst/>
            </a:prstGeom>
            <a:noFill/>
            <a:ln w="19050">
              <a:solidFill>
                <a:schemeClr val="tx1"/>
              </a:solidFill>
              <a:round/>
              <a:headEnd/>
              <a:tailEnd/>
            </a:ln>
          </p:spPr>
          <p:txBody>
            <a:bodyPr/>
            <a:lstStyle/>
            <a:p>
              <a:endParaRPr lang="en-US"/>
            </a:p>
          </p:txBody>
        </p:sp>
        <p:sp>
          <p:nvSpPr>
            <p:cNvPr id="87" name="Line 304"/>
            <p:cNvSpPr>
              <a:spLocks noChangeShapeType="1"/>
            </p:cNvSpPr>
            <p:nvPr/>
          </p:nvSpPr>
          <p:spPr bwMode="auto">
            <a:xfrm>
              <a:off x="4666" y="1754"/>
              <a:ext cx="0" cy="2404"/>
            </a:xfrm>
            <a:prstGeom prst="line">
              <a:avLst/>
            </a:prstGeom>
            <a:noFill/>
            <a:ln w="19050">
              <a:solidFill>
                <a:schemeClr val="tx1"/>
              </a:solidFill>
              <a:round/>
              <a:headEnd/>
              <a:tailEnd/>
            </a:ln>
          </p:spPr>
          <p:txBody>
            <a:bodyPr/>
            <a:lstStyle/>
            <a:p>
              <a:endParaRPr lang="en-US"/>
            </a:p>
          </p:txBody>
        </p:sp>
        <p:sp>
          <p:nvSpPr>
            <p:cNvPr id="88" name="Line 305"/>
            <p:cNvSpPr>
              <a:spLocks noChangeShapeType="1"/>
            </p:cNvSpPr>
            <p:nvPr/>
          </p:nvSpPr>
          <p:spPr bwMode="auto">
            <a:xfrm>
              <a:off x="3849" y="4158"/>
              <a:ext cx="817" cy="0"/>
            </a:xfrm>
            <a:prstGeom prst="line">
              <a:avLst/>
            </a:prstGeom>
            <a:noFill/>
            <a:ln w="19050">
              <a:solidFill>
                <a:schemeClr val="tx1"/>
              </a:solidFill>
              <a:round/>
              <a:headEnd/>
              <a:tailEnd/>
            </a:ln>
          </p:spPr>
          <p:txBody>
            <a:bodyPr/>
            <a:lstStyle/>
            <a:p>
              <a:endParaRPr lang="en-US"/>
            </a:p>
          </p:txBody>
        </p:sp>
        <p:sp>
          <p:nvSpPr>
            <p:cNvPr id="89" name="Line 307"/>
            <p:cNvSpPr>
              <a:spLocks noChangeShapeType="1"/>
            </p:cNvSpPr>
            <p:nvPr/>
          </p:nvSpPr>
          <p:spPr bwMode="auto">
            <a:xfrm>
              <a:off x="3849" y="1816"/>
              <a:ext cx="817" cy="0"/>
            </a:xfrm>
            <a:prstGeom prst="line">
              <a:avLst/>
            </a:prstGeom>
            <a:noFill/>
            <a:ln w="12700">
              <a:solidFill>
                <a:schemeClr val="tx1"/>
              </a:solidFill>
              <a:prstDash val="sysDot"/>
              <a:round/>
              <a:headEnd/>
              <a:tailEnd/>
            </a:ln>
          </p:spPr>
          <p:txBody>
            <a:bodyPr/>
            <a:lstStyle/>
            <a:p>
              <a:endParaRPr lang="en-US"/>
            </a:p>
          </p:txBody>
        </p:sp>
        <p:sp>
          <p:nvSpPr>
            <p:cNvPr id="90" name="Line 309"/>
            <p:cNvSpPr>
              <a:spLocks noChangeShapeType="1"/>
            </p:cNvSpPr>
            <p:nvPr/>
          </p:nvSpPr>
          <p:spPr bwMode="auto">
            <a:xfrm>
              <a:off x="3849" y="2829"/>
              <a:ext cx="817" cy="0"/>
            </a:xfrm>
            <a:prstGeom prst="line">
              <a:avLst/>
            </a:prstGeom>
            <a:noFill/>
            <a:ln w="12700">
              <a:solidFill>
                <a:schemeClr val="tx1"/>
              </a:solidFill>
              <a:prstDash val="sysDot"/>
              <a:round/>
              <a:headEnd/>
              <a:tailEnd/>
            </a:ln>
          </p:spPr>
          <p:txBody>
            <a:bodyPr/>
            <a:lstStyle/>
            <a:p>
              <a:endParaRPr lang="en-US"/>
            </a:p>
          </p:txBody>
        </p:sp>
        <p:sp>
          <p:nvSpPr>
            <p:cNvPr id="91" name="Line 313"/>
            <p:cNvSpPr>
              <a:spLocks noChangeShapeType="1"/>
            </p:cNvSpPr>
            <p:nvPr/>
          </p:nvSpPr>
          <p:spPr bwMode="auto">
            <a:xfrm>
              <a:off x="3849" y="3008"/>
              <a:ext cx="817" cy="0"/>
            </a:xfrm>
            <a:prstGeom prst="line">
              <a:avLst/>
            </a:prstGeom>
            <a:noFill/>
            <a:ln w="12700">
              <a:solidFill>
                <a:schemeClr val="tx1"/>
              </a:solidFill>
              <a:prstDash val="sysDot"/>
              <a:round/>
              <a:headEnd/>
              <a:tailEnd/>
            </a:ln>
          </p:spPr>
          <p:txBody>
            <a:bodyPr/>
            <a:lstStyle/>
            <a:p>
              <a:endParaRPr lang="en-US"/>
            </a:p>
          </p:txBody>
        </p:sp>
        <p:sp>
          <p:nvSpPr>
            <p:cNvPr id="92" name="Line 317"/>
            <p:cNvSpPr>
              <a:spLocks noChangeShapeType="1"/>
            </p:cNvSpPr>
            <p:nvPr/>
          </p:nvSpPr>
          <p:spPr bwMode="auto">
            <a:xfrm>
              <a:off x="3849" y="3222"/>
              <a:ext cx="817" cy="0"/>
            </a:xfrm>
            <a:prstGeom prst="line">
              <a:avLst/>
            </a:prstGeom>
            <a:noFill/>
            <a:ln w="12700">
              <a:solidFill>
                <a:schemeClr val="tx1"/>
              </a:solidFill>
              <a:prstDash val="sysDot"/>
              <a:round/>
              <a:headEnd/>
              <a:tailEnd/>
            </a:ln>
          </p:spPr>
          <p:txBody>
            <a:bodyPr/>
            <a:lstStyle/>
            <a:p>
              <a:endParaRPr lang="en-US"/>
            </a:p>
          </p:txBody>
        </p:sp>
        <p:sp>
          <p:nvSpPr>
            <p:cNvPr id="93" name="Line 321"/>
            <p:cNvSpPr>
              <a:spLocks noChangeShapeType="1"/>
            </p:cNvSpPr>
            <p:nvPr/>
          </p:nvSpPr>
          <p:spPr bwMode="auto">
            <a:xfrm>
              <a:off x="3849" y="3498"/>
              <a:ext cx="817" cy="0"/>
            </a:xfrm>
            <a:prstGeom prst="line">
              <a:avLst/>
            </a:prstGeom>
            <a:noFill/>
            <a:ln w="12700">
              <a:solidFill>
                <a:schemeClr val="tx1"/>
              </a:solidFill>
              <a:prstDash val="sysDot"/>
              <a:round/>
              <a:headEnd/>
              <a:tailEnd/>
            </a:ln>
          </p:spPr>
          <p:txBody>
            <a:bodyPr/>
            <a:lstStyle/>
            <a:p>
              <a:endParaRPr lang="en-US"/>
            </a:p>
          </p:txBody>
        </p:sp>
        <p:sp>
          <p:nvSpPr>
            <p:cNvPr id="94" name="Line 325"/>
            <p:cNvSpPr>
              <a:spLocks noChangeShapeType="1"/>
            </p:cNvSpPr>
            <p:nvPr/>
          </p:nvSpPr>
          <p:spPr bwMode="auto">
            <a:xfrm>
              <a:off x="3849" y="3796"/>
              <a:ext cx="817" cy="0"/>
            </a:xfrm>
            <a:prstGeom prst="line">
              <a:avLst/>
            </a:prstGeom>
            <a:noFill/>
            <a:ln w="12700">
              <a:solidFill>
                <a:schemeClr val="tx1"/>
              </a:solidFill>
              <a:prstDash val="sysDot"/>
              <a:round/>
              <a:headEnd/>
              <a:tailEnd/>
            </a:ln>
          </p:spPr>
          <p:txBody>
            <a:bodyPr/>
            <a:lstStyle/>
            <a:p>
              <a:endParaRPr lang="en-US"/>
            </a:p>
          </p:txBody>
        </p:sp>
        <p:sp>
          <p:nvSpPr>
            <p:cNvPr id="95" name="Line 328"/>
            <p:cNvSpPr>
              <a:spLocks noChangeShapeType="1"/>
            </p:cNvSpPr>
            <p:nvPr/>
          </p:nvSpPr>
          <p:spPr bwMode="auto">
            <a:xfrm flipV="1">
              <a:off x="3622" y="1482"/>
              <a:ext cx="0" cy="2676"/>
            </a:xfrm>
            <a:prstGeom prst="line">
              <a:avLst/>
            </a:prstGeom>
            <a:noFill/>
            <a:ln w="9525">
              <a:solidFill>
                <a:schemeClr val="tx1"/>
              </a:solidFill>
              <a:round/>
              <a:headEnd/>
              <a:tailEnd type="triangle" w="med" len="med"/>
            </a:ln>
          </p:spPr>
          <p:txBody>
            <a:bodyPr/>
            <a:lstStyle/>
            <a:p>
              <a:endParaRPr lang="en-US"/>
            </a:p>
          </p:txBody>
        </p:sp>
        <p:sp>
          <p:nvSpPr>
            <p:cNvPr id="96" name="Line 329"/>
            <p:cNvSpPr>
              <a:spLocks noChangeShapeType="1"/>
            </p:cNvSpPr>
            <p:nvPr/>
          </p:nvSpPr>
          <p:spPr bwMode="auto">
            <a:xfrm>
              <a:off x="3849" y="1854"/>
              <a:ext cx="817" cy="0"/>
            </a:xfrm>
            <a:prstGeom prst="line">
              <a:avLst/>
            </a:prstGeom>
            <a:noFill/>
            <a:ln w="12700">
              <a:solidFill>
                <a:schemeClr val="tx1"/>
              </a:solidFill>
              <a:prstDash val="sysDot"/>
              <a:round/>
              <a:headEnd/>
              <a:tailEnd/>
            </a:ln>
          </p:spPr>
          <p:txBody>
            <a:bodyPr/>
            <a:lstStyle/>
            <a:p>
              <a:endParaRPr lang="en-US"/>
            </a:p>
          </p:txBody>
        </p:sp>
        <p:sp>
          <p:nvSpPr>
            <p:cNvPr id="97" name="Line 330"/>
            <p:cNvSpPr>
              <a:spLocks noChangeShapeType="1"/>
            </p:cNvSpPr>
            <p:nvPr/>
          </p:nvSpPr>
          <p:spPr bwMode="auto">
            <a:xfrm>
              <a:off x="3849" y="1920"/>
              <a:ext cx="817" cy="0"/>
            </a:xfrm>
            <a:prstGeom prst="line">
              <a:avLst/>
            </a:prstGeom>
            <a:noFill/>
            <a:ln w="12700">
              <a:solidFill>
                <a:schemeClr val="tx1"/>
              </a:solidFill>
              <a:prstDash val="sysDot"/>
              <a:round/>
              <a:headEnd/>
              <a:tailEnd/>
            </a:ln>
          </p:spPr>
          <p:txBody>
            <a:bodyPr/>
            <a:lstStyle/>
            <a:p>
              <a:endParaRPr lang="en-US"/>
            </a:p>
          </p:txBody>
        </p:sp>
        <p:sp>
          <p:nvSpPr>
            <p:cNvPr id="98" name="Line 331"/>
            <p:cNvSpPr>
              <a:spLocks noChangeShapeType="1"/>
            </p:cNvSpPr>
            <p:nvPr/>
          </p:nvSpPr>
          <p:spPr bwMode="auto">
            <a:xfrm>
              <a:off x="3849" y="1979"/>
              <a:ext cx="817" cy="0"/>
            </a:xfrm>
            <a:prstGeom prst="line">
              <a:avLst/>
            </a:prstGeom>
            <a:noFill/>
            <a:ln w="12700">
              <a:solidFill>
                <a:schemeClr val="tx1"/>
              </a:solidFill>
              <a:prstDash val="sysDot"/>
              <a:round/>
              <a:headEnd/>
              <a:tailEnd/>
            </a:ln>
          </p:spPr>
          <p:txBody>
            <a:bodyPr/>
            <a:lstStyle/>
            <a:p>
              <a:endParaRPr lang="en-US"/>
            </a:p>
          </p:txBody>
        </p:sp>
        <p:sp>
          <p:nvSpPr>
            <p:cNvPr id="99" name="Line 332"/>
            <p:cNvSpPr>
              <a:spLocks noChangeShapeType="1"/>
            </p:cNvSpPr>
            <p:nvPr/>
          </p:nvSpPr>
          <p:spPr bwMode="auto">
            <a:xfrm>
              <a:off x="3849" y="2048"/>
              <a:ext cx="817" cy="0"/>
            </a:xfrm>
            <a:prstGeom prst="line">
              <a:avLst/>
            </a:prstGeom>
            <a:noFill/>
            <a:ln w="12700">
              <a:solidFill>
                <a:schemeClr val="tx1"/>
              </a:solidFill>
              <a:prstDash val="sysDot"/>
              <a:round/>
              <a:headEnd/>
              <a:tailEnd/>
            </a:ln>
          </p:spPr>
          <p:txBody>
            <a:bodyPr/>
            <a:lstStyle/>
            <a:p>
              <a:endParaRPr lang="en-US"/>
            </a:p>
          </p:txBody>
        </p:sp>
        <p:sp>
          <p:nvSpPr>
            <p:cNvPr id="100" name="Line 333"/>
            <p:cNvSpPr>
              <a:spLocks noChangeShapeType="1"/>
            </p:cNvSpPr>
            <p:nvPr/>
          </p:nvSpPr>
          <p:spPr bwMode="auto">
            <a:xfrm>
              <a:off x="3849" y="2280"/>
              <a:ext cx="817" cy="0"/>
            </a:xfrm>
            <a:prstGeom prst="line">
              <a:avLst/>
            </a:prstGeom>
            <a:noFill/>
            <a:ln w="12700">
              <a:solidFill>
                <a:schemeClr val="tx1"/>
              </a:solidFill>
              <a:prstDash val="sysDot"/>
              <a:round/>
              <a:headEnd/>
              <a:tailEnd/>
            </a:ln>
          </p:spPr>
          <p:txBody>
            <a:bodyPr/>
            <a:lstStyle/>
            <a:p>
              <a:endParaRPr lang="en-US"/>
            </a:p>
          </p:txBody>
        </p:sp>
        <p:sp>
          <p:nvSpPr>
            <p:cNvPr id="101" name="Line 334"/>
            <p:cNvSpPr>
              <a:spLocks noChangeShapeType="1"/>
            </p:cNvSpPr>
            <p:nvPr/>
          </p:nvSpPr>
          <p:spPr bwMode="auto">
            <a:xfrm>
              <a:off x="3849" y="2399"/>
              <a:ext cx="817" cy="0"/>
            </a:xfrm>
            <a:prstGeom prst="line">
              <a:avLst/>
            </a:prstGeom>
            <a:noFill/>
            <a:ln w="12700">
              <a:solidFill>
                <a:schemeClr val="tx1"/>
              </a:solidFill>
              <a:prstDash val="sysDot"/>
              <a:round/>
              <a:headEnd/>
              <a:tailEnd/>
            </a:ln>
          </p:spPr>
          <p:txBody>
            <a:bodyPr/>
            <a:lstStyle/>
            <a:p>
              <a:endParaRPr lang="en-US"/>
            </a:p>
          </p:txBody>
        </p:sp>
        <p:sp>
          <p:nvSpPr>
            <p:cNvPr id="102" name="Line 335"/>
            <p:cNvSpPr>
              <a:spLocks noChangeShapeType="1"/>
            </p:cNvSpPr>
            <p:nvPr/>
          </p:nvSpPr>
          <p:spPr bwMode="auto">
            <a:xfrm>
              <a:off x="3849" y="2117"/>
              <a:ext cx="817" cy="0"/>
            </a:xfrm>
            <a:prstGeom prst="line">
              <a:avLst/>
            </a:prstGeom>
            <a:noFill/>
            <a:ln w="12700">
              <a:solidFill>
                <a:schemeClr val="tx1"/>
              </a:solidFill>
              <a:prstDash val="sysDot"/>
              <a:round/>
              <a:headEnd/>
              <a:tailEnd/>
            </a:ln>
          </p:spPr>
          <p:txBody>
            <a:bodyPr/>
            <a:lstStyle/>
            <a:p>
              <a:endParaRPr lang="en-US"/>
            </a:p>
          </p:txBody>
        </p:sp>
        <p:sp>
          <p:nvSpPr>
            <p:cNvPr id="103" name="Line 336"/>
            <p:cNvSpPr>
              <a:spLocks noChangeShapeType="1"/>
            </p:cNvSpPr>
            <p:nvPr/>
          </p:nvSpPr>
          <p:spPr bwMode="auto">
            <a:xfrm>
              <a:off x="3849" y="2665"/>
              <a:ext cx="817" cy="0"/>
            </a:xfrm>
            <a:prstGeom prst="line">
              <a:avLst/>
            </a:prstGeom>
            <a:noFill/>
            <a:ln w="12700">
              <a:solidFill>
                <a:schemeClr val="tx1"/>
              </a:solidFill>
              <a:prstDash val="sysDot"/>
              <a:round/>
              <a:headEnd/>
              <a:tailEnd/>
            </a:ln>
          </p:spPr>
          <p:txBody>
            <a:bodyPr/>
            <a:lstStyle/>
            <a:p>
              <a:endParaRPr lang="en-US"/>
            </a:p>
          </p:txBody>
        </p:sp>
        <p:sp>
          <p:nvSpPr>
            <p:cNvPr id="104" name="Line 337"/>
            <p:cNvSpPr>
              <a:spLocks noChangeShapeType="1"/>
            </p:cNvSpPr>
            <p:nvPr/>
          </p:nvSpPr>
          <p:spPr bwMode="auto">
            <a:xfrm>
              <a:off x="3849" y="1884"/>
              <a:ext cx="817" cy="0"/>
            </a:xfrm>
            <a:prstGeom prst="line">
              <a:avLst/>
            </a:prstGeom>
            <a:noFill/>
            <a:ln w="12700">
              <a:solidFill>
                <a:schemeClr val="tx1"/>
              </a:solidFill>
              <a:prstDash val="sysDot"/>
              <a:round/>
              <a:headEnd/>
              <a:tailEnd/>
            </a:ln>
          </p:spPr>
          <p:txBody>
            <a:bodyPr/>
            <a:lstStyle/>
            <a:p>
              <a:endParaRPr lang="en-US"/>
            </a:p>
          </p:txBody>
        </p:sp>
        <p:sp>
          <p:nvSpPr>
            <p:cNvPr id="105" name="Line 338"/>
            <p:cNvSpPr>
              <a:spLocks noChangeShapeType="1"/>
            </p:cNvSpPr>
            <p:nvPr/>
          </p:nvSpPr>
          <p:spPr bwMode="auto">
            <a:xfrm>
              <a:off x="3849" y="1830"/>
              <a:ext cx="817" cy="0"/>
            </a:xfrm>
            <a:prstGeom prst="line">
              <a:avLst/>
            </a:prstGeom>
            <a:noFill/>
            <a:ln w="12700">
              <a:solidFill>
                <a:schemeClr val="tx1"/>
              </a:solidFill>
              <a:prstDash val="sysDot"/>
              <a:round/>
              <a:headEnd/>
              <a:tailEnd/>
            </a:ln>
          </p:spPr>
          <p:txBody>
            <a:bodyPr/>
            <a:lstStyle/>
            <a:p>
              <a:endParaRPr lang="en-US"/>
            </a:p>
          </p:txBody>
        </p:sp>
        <p:sp>
          <p:nvSpPr>
            <p:cNvPr id="106" name="Line 339"/>
            <p:cNvSpPr>
              <a:spLocks noChangeShapeType="1"/>
            </p:cNvSpPr>
            <p:nvPr/>
          </p:nvSpPr>
          <p:spPr bwMode="auto">
            <a:xfrm>
              <a:off x="3849" y="2529"/>
              <a:ext cx="817" cy="0"/>
            </a:xfrm>
            <a:prstGeom prst="line">
              <a:avLst/>
            </a:prstGeom>
            <a:noFill/>
            <a:ln w="12700">
              <a:solidFill>
                <a:schemeClr val="tx1"/>
              </a:solidFill>
              <a:prstDash val="sysDot"/>
              <a:round/>
              <a:headEnd/>
              <a:tailEnd/>
            </a:ln>
          </p:spPr>
          <p:txBody>
            <a:bodyPr/>
            <a:lstStyle/>
            <a:p>
              <a:endParaRPr lang="en-US"/>
            </a:p>
          </p:txBody>
        </p:sp>
        <p:sp>
          <p:nvSpPr>
            <p:cNvPr id="107" name="Line 340"/>
            <p:cNvSpPr>
              <a:spLocks noChangeShapeType="1"/>
            </p:cNvSpPr>
            <p:nvPr/>
          </p:nvSpPr>
          <p:spPr bwMode="auto">
            <a:xfrm>
              <a:off x="3849" y="2193"/>
              <a:ext cx="817" cy="0"/>
            </a:xfrm>
            <a:prstGeom prst="line">
              <a:avLst/>
            </a:prstGeom>
            <a:noFill/>
            <a:ln w="12700">
              <a:solidFill>
                <a:schemeClr val="tx1"/>
              </a:solidFill>
              <a:prstDash val="sysDot"/>
              <a:round/>
              <a:headEnd/>
              <a:tailEnd/>
            </a:ln>
          </p:spPr>
          <p:txBody>
            <a:bodyPr/>
            <a:lstStyle/>
            <a:p>
              <a:endParaRPr lang="en-US"/>
            </a:p>
          </p:txBody>
        </p:sp>
        <p:sp>
          <p:nvSpPr>
            <p:cNvPr id="108" name="Line 341"/>
            <p:cNvSpPr>
              <a:spLocks noChangeShapeType="1"/>
            </p:cNvSpPr>
            <p:nvPr/>
          </p:nvSpPr>
          <p:spPr bwMode="auto">
            <a:xfrm>
              <a:off x="3621" y="3009"/>
              <a:ext cx="136" cy="0"/>
            </a:xfrm>
            <a:prstGeom prst="line">
              <a:avLst/>
            </a:prstGeom>
            <a:noFill/>
            <a:ln w="9525">
              <a:solidFill>
                <a:schemeClr val="tx1"/>
              </a:solidFill>
              <a:round/>
              <a:headEnd/>
              <a:tailEnd/>
            </a:ln>
          </p:spPr>
          <p:txBody>
            <a:bodyPr/>
            <a:lstStyle/>
            <a:p>
              <a:endParaRPr lang="en-US"/>
            </a:p>
          </p:txBody>
        </p:sp>
        <p:sp>
          <p:nvSpPr>
            <p:cNvPr id="109" name="Oval 342"/>
            <p:cNvSpPr>
              <a:spLocks noChangeArrowheads="1"/>
            </p:cNvSpPr>
            <p:nvPr/>
          </p:nvSpPr>
          <p:spPr bwMode="auto">
            <a:xfrm>
              <a:off x="3417" y="3001"/>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0" name="Oval 343"/>
            <p:cNvSpPr>
              <a:spLocks noChangeArrowheads="1"/>
            </p:cNvSpPr>
            <p:nvPr/>
          </p:nvSpPr>
          <p:spPr bwMode="auto">
            <a:xfrm>
              <a:off x="3417" y="3137"/>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1" name="Oval 344"/>
            <p:cNvSpPr>
              <a:spLocks noChangeArrowheads="1"/>
            </p:cNvSpPr>
            <p:nvPr/>
          </p:nvSpPr>
          <p:spPr bwMode="auto">
            <a:xfrm>
              <a:off x="3417" y="3273"/>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2" name="Text Box 345"/>
            <p:cNvSpPr txBox="1">
              <a:spLocks noChangeArrowheads="1"/>
            </p:cNvSpPr>
            <p:nvPr/>
          </p:nvSpPr>
          <p:spPr bwMode="auto">
            <a:xfrm>
              <a:off x="3235" y="2539"/>
              <a:ext cx="408"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ex</a:t>
              </a:r>
              <a:r>
                <a:rPr lang="en-US" sz="1200" baseline="-60000"/>
                <a:t>1</a:t>
              </a:r>
            </a:p>
          </p:txBody>
        </p:sp>
        <p:sp>
          <p:nvSpPr>
            <p:cNvPr id="113" name="Text Box 346"/>
            <p:cNvSpPr txBox="1">
              <a:spLocks noChangeArrowheads="1"/>
            </p:cNvSpPr>
            <p:nvPr/>
          </p:nvSpPr>
          <p:spPr bwMode="auto">
            <a:xfrm>
              <a:off x="3239" y="2395"/>
              <a:ext cx="408" cy="231"/>
            </a:xfrm>
            <a:prstGeom prst="rect">
              <a:avLst/>
            </a:prstGeom>
            <a:noFill/>
            <a:ln w="9525">
              <a:noFill/>
              <a:miter lim="800000"/>
              <a:headEnd/>
              <a:tailEnd/>
            </a:ln>
          </p:spPr>
          <p:txBody>
            <a:bodyPr>
              <a:spAutoFit/>
            </a:bodyPr>
            <a:lstStyle/>
            <a:p>
              <a:pPr algn="r" rtl="1">
                <a:spcBef>
                  <a:spcPct val="50000"/>
                </a:spcBef>
              </a:pPr>
              <a:r>
                <a:rPr lang="en-US"/>
                <a:t>E</a:t>
              </a:r>
              <a:r>
                <a:rPr lang="en-US" baseline="-25000"/>
                <a:t>ex</a:t>
              </a:r>
              <a:r>
                <a:rPr lang="en-US" sz="1200" baseline="-60000"/>
                <a:t>2</a:t>
              </a:r>
            </a:p>
          </p:txBody>
        </p:sp>
        <p:sp>
          <p:nvSpPr>
            <p:cNvPr id="114" name="Line 347"/>
            <p:cNvSpPr>
              <a:spLocks noChangeShapeType="1"/>
            </p:cNvSpPr>
            <p:nvPr/>
          </p:nvSpPr>
          <p:spPr bwMode="auto">
            <a:xfrm>
              <a:off x="3623" y="2667"/>
              <a:ext cx="136" cy="0"/>
            </a:xfrm>
            <a:prstGeom prst="line">
              <a:avLst/>
            </a:prstGeom>
            <a:noFill/>
            <a:ln w="9525">
              <a:solidFill>
                <a:schemeClr val="tx1"/>
              </a:solidFill>
              <a:round/>
              <a:headEnd/>
              <a:tailEnd/>
            </a:ln>
          </p:spPr>
          <p:txBody>
            <a:bodyPr/>
            <a:lstStyle/>
            <a:p>
              <a:endParaRPr lang="en-US"/>
            </a:p>
          </p:txBody>
        </p:sp>
        <p:sp>
          <p:nvSpPr>
            <p:cNvPr id="115" name="Line 348"/>
            <p:cNvSpPr>
              <a:spLocks noChangeShapeType="1"/>
            </p:cNvSpPr>
            <p:nvPr/>
          </p:nvSpPr>
          <p:spPr bwMode="auto">
            <a:xfrm>
              <a:off x="3623" y="2529"/>
              <a:ext cx="136" cy="0"/>
            </a:xfrm>
            <a:prstGeom prst="line">
              <a:avLst/>
            </a:prstGeom>
            <a:noFill/>
            <a:ln w="9525">
              <a:solidFill>
                <a:schemeClr val="tx1"/>
              </a:solidFill>
              <a:round/>
              <a:headEnd/>
              <a:tailEnd/>
            </a:ln>
          </p:spPr>
          <p:txBody>
            <a:bodyPr/>
            <a:lstStyle/>
            <a:p>
              <a:endParaRPr lang="en-US"/>
            </a:p>
          </p:txBody>
        </p:sp>
        <p:sp>
          <p:nvSpPr>
            <p:cNvPr id="116" name="Oval 349"/>
            <p:cNvSpPr>
              <a:spLocks noChangeArrowheads="1"/>
            </p:cNvSpPr>
            <p:nvPr/>
          </p:nvSpPr>
          <p:spPr bwMode="auto">
            <a:xfrm>
              <a:off x="3417" y="2212"/>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7" name="Oval 350"/>
            <p:cNvSpPr>
              <a:spLocks noChangeArrowheads="1"/>
            </p:cNvSpPr>
            <p:nvPr/>
          </p:nvSpPr>
          <p:spPr bwMode="auto">
            <a:xfrm>
              <a:off x="3417" y="2338"/>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8" name="Oval 351"/>
            <p:cNvSpPr>
              <a:spLocks noChangeArrowheads="1"/>
            </p:cNvSpPr>
            <p:nvPr/>
          </p:nvSpPr>
          <p:spPr bwMode="auto">
            <a:xfrm>
              <a:off x="3417" y="1960"/>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19" name="Oval 352"/>
            <p:cNvSpPr>
              <a:spLocks noChangeArrowheads="1"/>
            </p:cNvSpPr>
            <p:nvPr/>
          </p:nvSpPr>
          <p:spPr bwMode="auto">
            <a:xfrm>
              <a:off x="3417" y="2086"/>
              <a:ext cx="23" cy="23"/>
            </a:xfrm>
            <a:prstGeom prst="ellipse">
              <a:avLst/>
            </a:prstGeom>
            <a:solidFill>
              <a:schemeClr val="tx1"/>
            </a:solidFill>
            <a:ln w="9525">
              <a:solidFill>
                <a:schemeClr val="tx1"/>
              </a:solidFill>
              <a:round/>
              <a:headEnd/>
              <a:tailEnd/>
            </a:ln>
          </p:spPr>
          <p:txBody>
            <a:bodyPr wrap="none" anchor="ctr"/>
            <a:lstStyle/>
            <a:p>
              <a:pPr algn="r" rtl="1"/>
              <a:endParaRPr lang="en-US"/>
            </a:p>
          </p:txBody>
        </p:sp>
        <p:sp>
          <p:nvSpPr>
            <p:cNvPr id="120" name="Rectangle 354" descr="75%"/>
            <p:cNvSpPr>
              <a:spLocks noChangeArrowheads="1"/>
            </p:cNvSpPr>
            <p:nvPr/>
          </p:nvSpPr>
          <p:spPr bwMode="auto">
            <a:xfrm>
              <a:off x="3848" y="3726"/>
              <a:ext cx="816" cy="136"/>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1" name="Text Box 356"/>
            <p:cNvSpPr txBox="1">
              <a:spLocks noChangeArrowheads="1"/>
            </p:cNvSpPr>
            <p:nvPr/>
          </p:nvSpPr>
          <p:spPr bwMode="auto">
            <a:xfrm>
              <a:off x="3878" y="1434"/>
              <a:ext cx="771" cy="231"/>
            </a:xfrm>
            <a:prstGeom prst="rect">
              <a:avLst/>
            </a:prstGeom>
            <a:noFill/>
            <a:ln w="9525">
              <a:noFill/>
              <a:miter lim="800000"/>
              <a:headEnd/>
              <a:tailEnd/>
            </a:ln>
          </p:spPr>
          <p:txBody>
            <a:bodyPr>
              <a:spAutoFit/>
            </a:bodyPr>
            <a:lstStyle/>
            <a:p>
              <a:pPr algn="ctr">
                <a:spcBef>
                  <a:spcPct val="50000"/>
                </a:spcBef>
              </a:pPr>
              <a:r>
                <a:rPr lang="en-US" dirty="0">
                  <a:solidFill>
                    <a:srgbClr val="6600FF"/>
                  </a:solidFill>
                </a:rPr>
                <a:t>crystal</a:t>
              </a:r>
            </a:p>
          </p:txBody>
        </p:sp>
        <p:sp>
          <p:nvSpPr>
            <p:cNvPr id="122" name="Rectangle 360" descr="75%"/>
            <p:cNvSpPr>
              <a:spLocks noChangeArrowheads="1"/>
            </p:cNvSpPr>
            <p:nvPr/>
          </p:nvSpPr>
          <p:spPr bwMode="auto">
            <a:xfrm>
              <a:off x="3846" y="3158"/>
              <a:ext cx="816" cy="136"/>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3" name="Rectangle 361" descr="75%"/>
            <p:cNvSpPr>
              <a:spLocks noChangeArrowheads="1"/>
            </p:cNvSpPr>
            <p:nvPr/>
          </p:nvSpPr>
          <p:spPr bwMode="auto">
            <a:xfrm>
              <a:off x="3851" y="3430"/>
              <a:ext cx="816" cy="136"/>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4" name="Rectangle 362" descr="75%"/>
            <p:cNvSpPr>
              <a:spLocks noChangeArrowheads="1"/>
            </p:cNvSpPr>
            <p:nvPr/>
          </p:nvSpPr>
          <p:spPr bwMode="auto">
            <a:xfrm>
              <a:off x="3848" y="2771"/>
              <a:ext cx="816" cy="120"/>
            </a:xfrm>
            <a:prstGeom prst="rect">
              <a:avLst/>
            </a:prstGeom>
            <a:pattFill prst="pct75">
              <a:fgClr>
                <a:srgbClr val="00FF00"/>
              </a:fgClr>
              <a:bgClr>
                <a:srgbClr val="FFFFFF"/>
              </a:bgClr>
            </a:pattFill>
            <a:ln w="9525">
              <a:solidFill>
                <a:schemeClr val="tx1"/>
              </a:solidFill>
              <a:miter lim="800000"/>
              <a:headEnd/>
              <a:tailEnd/>
            </a:ln>
          </p:spPr>
          <p:txBody>
            <a:bodyPr wrap="none" anchor="ctr"/>
            <a:lstStyle/>
            <a:p>
              <a:pPr algn="r" rtl="1"/>
              <a:endParaRPr lang="en-US"/>
            </a:p>
          </p:txBody>
        </p:sp>
        <p:sp>
          <p:nvSpPr>
            <p:cNvPr id="125" name="Rectangle 363" descr="75%"/>
            <p:cNvSpPr>
              <a:spLocks noChangeArrowheads="1"/>
            </p:cNvSpPr>
            <p:nvPr/>
          </p:nvSpPr>
          <p:spPr bwMode="auto">
            <a:xfrm>
              <a:off x="3851" y="2614"/>
              <a:ext cx="816" cy="104"/>
            </a:xfrm>
            <a:prstGeom prst="rect">
              <a:avLst/>
            </a:prstGeom>
            <a:pattFill prst="pct75">
              <a:fgClr>
                <a:srgbClr val="FF6600"/>
              </a:fgClr>
              <a:bgClr>
                <a:srgbClr val="FFFFFF"/>
              </a:bgClr>
            </a:pattFill>
            <a:ln w="9525">
              <a:solidFill>
                <a:schemeClr val="tx1"/>
              </a:solidFill>
              <a:miter lim="800000"/>
              <a:headEnd/>
              <a:tailEnd/>
            </a:ln>
          </p:spPr>
          <p:txBody>
            <a:bodyPr wrap="none" anchor="ctr"/>
            <a:lstStyle/>
            <a:p>
              <a:pPr algn="r" rtl="1"/>
              <a:endParaRPr lang="en-US"/>
            </a:p>
          </p:txBody>
        </p:sp>
        <p:sp>
          <p:nvSpPr>
            <p:cNvPr id="126" name="Rectangle 364" descr="75%"/>
            <p:cNvSpPr>
              <a:spLocks noChangeArrowheads="1"/>
            </p:cNvSpPr>
            <p:nvPr/>
          </p:nvSpPr>
          <p:spPr bwMode="auto">
            <a:xfrm>
              <a:off x="3846" y="2943"/>
              <a:ext cx="816" cy="136"/>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7" name="Rectangle 365" descr="75%"/>
            <p:cNvSpPr>
              <a:spLocks noChangeArrowheads="1"/>
            </p:cNvSpPr>
            <p:nvPr/>
          </p:nvSpPr>
          <p:spPr bwMode="auto">
            <a:xfrm>
              <a:off x="3850" y="2478"/>
              <a:ext cx="816" cy="9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8" name="Rectangle 366" descr="75%"/>
            <p:cNvSpPr>
              <a:spLocks noChangeArrowheads="1"/>
            </p:cNvSpPr>
            <p:nvPr/>
          </p:nvSpPr>
          <p:spPr bwMode="auto">
            <a:xfrm>
              <a:off x="3851" y="2357"/>
              <a:ext cx="816" cy="75"/>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29" name="Rectangle 367" descr="75%"/>
            <p:cNvSpPr>
              <a:spLocks noChangeArrowheads="1"/>
            </p:cNvSpPr>
            <p:nvPr/>
          </p:nvSpPr>
          <p:spPr bwMode="auto">
            <a:xfrm>
              <a:off x="3849" y="2245"/>
              <a:ext cx="816" cy="75"/>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0" name="Rectangle 368" descr="75%"/>
            <p:cNvSpPr>
              <a:spLocks noChangeArrowheads="1"/>
            </p:cNvSpPr>
            <p:nvPr/>
          </p:nvSpPr>
          <p:spPr bwMode="auto">
            <a:xfrm>
              <a:off x="3847" y="2152"/>
              <a:ext cx="816" cy="75"/>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1" name="Rectangle 369" descr="75%"/>
            <p:cNvSpPr>
              <a:spLocks noChangeArrowheads="1"/>
            </p:cNvSpPr>
            <p:nvPr/>
          </p:nvSpPr>
          <p:spPr bwMode="auto">
            <a:xfrm>
              <a:off x="3851" y="2081"/>
              <a:ext cx="816" cy="5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2" name="Rectangle 370" descr="75%"/>
            <p:cNvSpPr>
              <a:spLocks noChangeArrowheads="1"/>
            </p:cNvSpPr>
            <p:nvPr/>
          </p:nvSpPr>
          <p:spPr bwMode="auto">
            <a:xfrm>
              <a:off x="3849" y="2012"/>
              <a:ext cx="816" cy="5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3" name="Rectangle 371" descr="75%"/>
            <p:cNvSpPr>
              <a:spLocks noChangeArrowheads="1"/>
            </p:cNvSpPr>
            <p:nvPr/>
          </p:nvSpPr>
          <p:spPr bwMode="auto">
            <a:xfrm>
              <a:off x="3847" y="1949"/>
              <a:ext cx="816" cy="5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4" name="Rectangle 372" descr="75%"/>
            <p:cNvSpPr>
              <a:spLocks noChangeArrowheads="1"/>
            </p:cNvSpPr>
            <p:nvPr/>
          </p:nvSpPr>
          <p:spPr bwMode="auto">
            <a:xfrm>
              <a:off x="3854" y="1882"/>
              <a:ext cx="816" cy="5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sp>
          <p:nvSpPr>
            <p:cNvPr id="135" name="Rectangle 373" descr="75%"/>
            <p:cNvSpPr>
              <a:spLocks noChangeArrowheads="1"/>
            </p:cNvSpPr>
            <p:nvPr/>
          </p:nvSpPr>
          <p:spPr bwMode="auto">
            <a:xfrm>
              <a:off x="3849" y="1815"/>
              <a:ext cx="816" cy="52"/>
            </a:xfrm>
            <a:prstGeom prst="rect">
              <a:avLst/>
            </a:prstGeom>
            <a:pattFill prst="pct75">
              <a:fgClr>
                <a:srgbClr val="3366FF"/>
              </a:fgClr>
              <a:bgClr>
                <a:srgbClr val="FFFFFF"/>
              </a:bgClr>
            </a:pattFill>
            <a:ln w="9525">
              <a:solidFill>
                <a:schemeClr val="tx1"/>
              </a:solidFill>
              <a:miter lim="800000"/>
              <a:headEnd/>
              <a:tailEnd/>
            </a:ln>
          </p:spPr>
          <p:txBody>
            <a:bodyPr wrap="none" anchor="ctr"/>
            <a:lstStyle/>
            <a:p>
              <a:pPr algn="r" rtl="1"/>
              <a:endParaRPr lang="en-US"/>
            </a:p>
          </p:txBody>
        </p:sp>
      </p:grpSp>
      <p:grpSp>
        <p:nvGrpSpPr>
          <p:cNvPr id="137" name="Group 399"/>
          <p:cNvGrpSpPr>
            <a:grpSpLocks/>
          </p:cNvGrpSpPr>
          <p:nvPr/>
        </p:nvGrpSpPr>
        <p:grpSpPr bwMode="auto">
          <a:xfrm>
            <a:off x="6472238" y="2567137"/>
            <a:ext cx="2636837" cy="2819400"/>
            <a:chOff x="4077" y="1518"/>
            <a:chExt cx="1661" cy="1776"/>
          </a:xfrm>
        </p:grpSpPr>
        <p:sp>
          <p:nvSpPr>
            <p:cNvPr id="138" name="Text Box 382"/>
            <p:cNvSpPr txBox="1">
              <a:spLocks noChangeArrowheads="1"/>
            </p:cNvSpPr>
            <p:nvPr/>
          </p:nvSpPr>
          <p:spPr bwMode="auto">
            <a:xfrm>
              <a:off x="4105" y="1518"/>
              <a:ext cx="1633" cy="679"/>
            </a:xfrm>
            <a:prstGeom prst="rect">
              <a:avLst/>
            </a:prstGeom>
            <a:noFill/>
            <a:ln w="9525">
              <a:noFill/>
              <a:miter lim="800000"/>
              <a:headEnd/>
              <a:tailEnd/>
            </a:ln>
          </p:spPr>
          <p:txBody>
            <a:bodyPr>
              <a:spAutoFit/>
            </a:bodyPr>
            <a:lstStyle/>
            <a:p>
              <a:pPr algn="l">
                <a:spcBef>
                  <a:spcPct val="50000"/>
                </a:spcBef>
              </a:pPr>
              <a:r>
                <a:rPr lang="en-US" sz="1600" dirty="0"/>
                <a:t>Valence band, conduction band, and energy gap are important for the electrical conduction.</a:t>
              </a:r>
              <a:r>
                <a:rPr lang="he-IL" sz="1600" dirty="0"/>
                <a:t> </a:t>
              </a:r>
              <a:endParaRPr lang="en-US" sz="1600" dirty="0"/>
            </a:p>
          </p:txBody>
        </p:sp>
        <p:grpSp>
          <p:nvGrpSpPr>
            <p:cNvPr id="139" name="Group 398"/>
            <p:cNvGrpSpPr>
              <a:grpSpLocks/>
            </p:cNvGrpSpPr>
            <p:nvPr/>
          </p:nvGrpSpPr>
          <p:grpSpPr bwMode="auto">
            <a:xfrm>
              <a:off x="4077" y="2205"/>
              <a:ext cx="1498" cy="1089"/>
              <a:chOff x="4077" y="2275"/>
              <a:chExt cx="1498" cy="1089"/>
            </a:xfrm>
          </p:grpSpPr>
          <p:sp>
            <p:nvSpPr>
              <p:cNvPr id="140" name="Text Box 391"/>
              <p:cNvSpPr txBox="1">
                <a:spLocks noChangeArrowheads="1"/>
              </p:cNvSpPr>
              <p:nvPr/>
            </p:nvSpPr>
            <p:spPr bwMode="auto">
              <a:xfrm>
                <a:off x="4350" y="2387"/>
                <a:ext cx="1225" cy="192"/>
              </a:xfrm>
              <a:prstGeom prst="rect">
                <a:avLst/>
              </a:prstGeom>
              <a:noFill/>
              <a:ln w="9525">
                <a:noFill/>
                <a:miter lim="800000"/>
                <a:headEnd/>
                <a:tailEnd/>
              </a:ln>
            </p:spPr>
            <p:txBody>
              <a:bodyPr>
                <a:spAutoFit/>
              </a:bodyPr>
              <a:lstStyle/>
              <a:p>
                <a:pPr algn="r" rtl="1">
                  <a:spcBef>
                    <a:spcPct val="50000"/>
                  </a:spcBef>
                </a:pPr>
                <a:r>
                  <a:rPr lang="en-US" sz="1400"/>
                  <a:t>Conductance band</a:t>
                </a:r>
              </a:p>
            </p:txBody>
          </p:sp>
          <p:grpSp>
            <p:nvGrpSpPr>
              <p:cNvPr id="141" name="Group 394"/>
              <p:cNvGrpSpPr>
                <a:grpSpLocks/>
              </p:cNvGrpSpPr>
              <p:nvPr/>
            </p:nvGrpSpPr>
            <p:grpSpPr bwMode="auto">
              <a:xfrm>
                <a:off x="4396" y="2296"/>
                <a:ext cx="1161" cy="1043"/>
                <a:chOff x="4441" y="2296"/>
                <a:chExt cx="1161" cy="1043"/>
              </a:xfrm>
            </p:grpSpPr>
            <p:sp>
              <p:nvSpPr>
                <p:cNvPr id="143" name="Rectangle 383" descr="75%"/>
                <p:cNvSpPr>
                  <a:spLocks noChangeArrowheads="1"/>
                </p:cNvSpPr>
                <p:nvPr/>
              </p:nvSpPr>
              <p:spPr bwMode="auto">
                <a:xfrm>
                  <a:off x="4513" y="2296"/>
                  <a:ext cx="1089" cy="272"/>
                </a:xfrm>
                <a:prstGeom prst="rect">
                  <a:avLst/>
                </a:prstGeom>
                <a:pattFill prst="pct75">
                  <a:fgClr>
                    <a:srgbClr val="FF6600"/>
                  </a:fgClr>
                  <a:bgClr>
                    <a:schemeClr val="bg1"/>
                  </a:bgClr>
                </a:pattFill>
                <a:ln w="9525">
                  <a:solidFill>
                    <a:schemeClr val="tx1"/>
                  </a:solidFill>
                  <a:miter lim="800000"/>
                  <a:headEnd/>
                  <a:tailEnd/>
                </a:ln>
              </p:spPr>
              <p:txBody>
                <a:bodyPr wrap="none" anchor="ctr"/>
                <a:lstStyle/>
                <a:p>
                  <a:pPr algn="r" rtl="1"/>
                  <a:endParaRPr lang="en-US"/>
                </a:p>
              </p:txBody>
            </p:sp>
            <p:sp>
              <p:nvSpPr>
                <p:cNvPr id="144" name="Rectangle 384" descr="75%"/>
                <p:cNvSpPr>
                  <a:spLocks noChangeArrowheads="1"/>
                </p:cNvSpPr>
                <p:nvPr/>
              </p:nvSpPr>
              <p:spPr bwMode="auto">
                <a:xfrm>
                  <a:off x="4513" y="3067"/>
                  <a:ext cx="1088" cy="272"/>
                </a:xfrm>
                <a:prstGeom prst="rect">
                  <a:avLst/>
                </a:prstGeom>
                <a:pattFill prst="pct75">
                  <a:fgClr>
                    <a:srgbClr val="00FF00"/>
                  </a:fgClr>
                  <a:bgClr>
                    <a:schemeClr val="bg1"/>
                  </a:bgClr>
                </a:pattFill>
                <a:ln w="9525">
                  <a:solidFill>
                    <a:schemeClr val="tx1"/>
                  </a:solidFill>
                  <a:miter lim="800000"/>
                  <a:headEnd/>
                  <a:tailEnd/>
                </a:ln>
              </p:spPr>
              <p:txBody>
                <a:bodyPr wrap="none" anchor="ctr"/>
                <a:lstStyle/>
                <a:p>
                  <a:pPr algn="ctr" rtl="1"/>
                  <a:endParaRPr lang="en-US"/>
                </a:p>
              </p:txBody>
            </p:sp>
            <p:sp>
              <p:nvSpPr>
                <p:cNvPr id="145" name="Line 385"/>
                <p:cNvSpPr>
                  <a:spLocks noChangeShapeType="1"/>
                </p:cNvSpPr>
                <p:nvPr/>
              </p:nvSpPr>
              <p:spPr bwMode="auto">
                <a:xfrm>
                  <a:off x="4604" y="2568"/>
                  <a:ext cx="0" cy="499"/>
                </a:xfrm>
                <a:prstGeom prst="line">
                  <a:avLst/>
                </a:prstGeom>
                <a:noFill/>
                <a:ln w="9525">
                  <a:solidFill>
                    <a:schemeClr val="tx1"/>
                  </a:solidFill>
                  <a:round/>
                  <a:headEnd type="triangle" w="med" len="med"/>
                  <a:tailEnd type="triangle" w="med" len="med"/>
                </a:ln>
              </p:spPr>
              <p:txBody>
                <a:bodyPr/>
                <a:lstStyle/>
                <a:p>
                  <a:endParaRPr lang="en-US"/>
                </a:p>
              </p:txBody>
            </p:sp>
            <p:sp>
              <p:nvSpPr>
                <p:cNvPr id="146" name="Text Box 386"/>
                <p:cNvSpPr txBox="1">
                  <a:spLocks noChangeArrowheads="1"/>
                </p:cNvSpPr>
                <p:nvPr/>
              </p:nvSpPr>
              <p:spPr bwMode="auto">
                <a:xfrm>
                  <a:off x="4556" y="2609"/>
                  <a:ext cx="952" cy="231"/>
                </a:xfrm>
                <a:prstGeom prst="rect">
                  <a:avLst/>
                </a:prstGeom>
                <a:noFill/>
                <a:ln w="9525">
                  <a:noFill/>
                  <a:miter lim="800000"/>
                  <a:headEnd/>
                  <a:tailEnd/>
                </a:ln>
              </p:spPr>
              <p:txBody>
                <a:bodyPr>
                  <a:spAutoFit/>
                </a:bodyPr>
                <a:lstStyle/>
                <a:p>
                  <a:pPr algn="l">
                    <a:spcBef>
                      <a:spcPct val="50000"/>
                    </a:spcBef>
                  </a:pPr>
                  <a:r>
                    <a:rPr lang="en-US" dirty="0"/>
                    <a:t>Energy gap</a:t>
                  </a:r>
                </a:p>
              </p:txBody>
            </p:sp>
            <p:sp>
              <p:nvSpPr>
                <p:cNvPr id="147" name="Text Box 387"/>
                <p:cNvSpPr txBox="1">
                  <a:spLocks noChangeArrowheads="1"/>
                </p:cNvSpPr>
                <p:nvPr/>
              </p:nvSpPr>
              <p:spPr bwMode="auto">
                <a:xfrm>
                  <a:off x="4600" y="2768"/>
                  <a:ext cx="952" cy="231"/>
                </a:xfrm>
                <a:prstGeom prst="rect">
                  <a:avLst/>
                </a:prstGeom>
                <a:noFill/>
                <a:ln w="9525">
                  <a:noFill/>
                  <a:miter lim="800000"/>
                  <a:headEnd/>
                  <a:tailEnd/>
                </a:ln>
              </p:spPr>
              <p:txBody>
                <a:bodyPr>
                  <a:spAutoFit/>
                </a:bodyPr>
                <a:lstStyle/>
                <a:p>
                  <a:pPr rtl="1">
                    <a:spcBef>
                      <a:spcPct val="50000"/>
                    </a:spcBef>
                  </a:pPr>
                  <a:r>
                    <a:rPr lang="en-US" dirty="0"/>
                    <a:t> </a:t>
                  </a:r>
                  <a:r>
                    <a:rPr lang="en-US" dirty="0" err="1"/>
                    <a:t>E</a:t>
                  </a:r>
                  <a:r>
                    <a:rPr lang="en-US" sz="1600" dirty="0" err="1"/>
                    <a:t>g</a:t>
                  </a:r>
                  <a:r>
                    <a:rPr lang="en-US" dirty="0"/>
                    <a:t>    (gap)</a:t>
                  </a:r>
                </a:p>
              </p:txBody>
            </p:sp>
            <p:sp>
              <p:nvSpPr>
                <p:cNvPr id="148" name="Text Box 388"/>
                <p:cNvSpPr txBox="1">
                  <a:spLocks noChangeArrowheads="1"/>
                </p:cNvSpPr>
                <p:nvPr/>
              </p:nvSpPr>
              <p:spPr bwMode="auto">
                <a:xfrm>
                  <a:off x="4513" y="2317"/>
                  <a:ext cx="1059" cy="192"/>
                </a:xfrm>
                <a:prstGeom prst="rect">
                  <a:avLst/>
                </a:prstGeom>
                <a:noFill/>
                <a:ln w="9525">
                  <a:noFill/>
                  <a:miter lim="800000"/>
                  <a:headEnd/>
                  <a:tailEnd/>
                </a:ln>
              </p:spPr>
              <p:txBody>
                <a:bodyPr>
                  <a:spAutoFit/>
                </a:bodyPr>
                <a:lstStyle/>
                <a:p>
                  <a:pPr algn="ctr">
                    <a:spcBef>
                      <a:spcPct val="50000"/>
                    </a:spcBef>
                  </a:pPr>
                  <a:r>
                    <a:rPr lang="en-US" sz="1400" dirty="0"/>
                    <a:t>Conduction band</a:t>
                  </a:r>
                </a:p>
              </p:txBody>
            </p:sp>
            <p:sp>
              <p:nvSpPr>
                <p:cNvPr id="149" name="Text Box 389"/>
                <p:cNvSpPr txBox="1">
                  <a:spLocks noChangeArrowheads="1"/>
                </p:cNvSpPr>
                <p:nvPr/>
              </p:nvSpPr>
              <p:spPr bwMode="auto">
                <a:xfrm>
                  <a:off x="4513" y="3035"/>
                  <a:ext cx="1043" cy="192"/>
                </a:xfrm>
                <a:prstGeom prst="rect">
                  <a:avLst/>
                </a:prstGeom>
                <a:noFill/>
                <a:ln w="9525">
                  <a:noFill/>
                  <a:miter lim="800000"/>
                  <a:headEnd/>
                  <a:tailEnd/>
                </a:ln>
              </p:spPr>
              <p:txBody>
                <a:bodyPr>
                  <a:spAutoFit/>
                </a:bodyPr>
                <a:lstStyle/>
                <a:p>
                  <a:pPr algn="ctr" rtl="1">
                    <a:spcBef>
                      <a:spcPct val="50000"/>
                    </a:spcBef>
                  </a:pPr>
                  <a:endParaRPr lang="en-US" sz="1400" dirty="0"/>
                </a:p>
              </p:txBody>
            </p:sp>
            <p:sp>
              <p:nvSpPr>
                <p:cNvPr id="150" name="Text Box 392"/>
                <p:cNvSpPr txBox="1">
                  <a:spLocks noChangeArrowheads="1"/>
                </p:cNvSpPr>
                <p:nvPr/>
              </p:nvSpPr>
              <p:spPr bwMode="auto">
                <a:xfrm>
                  <a:off x="4441" y="3089"/>
                  <a:ext cx="999" cy="192"/>
                </a:xfrm>
                <a:prstGeom prst="rect">
                  <a:avLst/>
                </a:prstGeom>
                <a:noFill/>
                <a:ln w="9525">
                  <a:noFill/>
                  <a:miter lim="800000"/>
                  <a:headEnd/>
                  <a:tailEnd/>
                </a:ln>
              </p:spPr>
              <p:txBody>
                <a:bodyPr>
                  <a:spAutoFit/>
                </a:bodyPr>
                <a:lstStyle/>
                <a:p>
                  <a:pPr algn="r">
                    <a:spcBef>
                      <a:spcPct val="50000"/>
                    </a:spcBef>
                  </a:pPr>
                  <a:r>
                    <a:rPr lang="en-US" sz="1400" dirty="0"/>
                    <a:t>Valence band</a:t>
                  </a:r>
                </a:p>
              </p:txBody>
            </p:sp>
          </p:grpSp>
          <p:sp>
            <p:nvSpPr>
              <p:cNvPr id="142" name="AutoShape 397"/>
              <p:cNvSpPr>
                <a:spLocks/>
              </p:cNvSpPr>
              <p:nvPr/>
            </p:nvSpPr>
            <p:spPr bwMode="auto">
              <a:xfrm>
                <a:off x="4077" y="2275"/>
                <a:ext cx="363" cy="1089"/>
              </a:xfrm>
              <a:prstGeom prst="leftBrace">
                <a:avLst>
                  <a:gd name="adj1" fmla="val 25000"/>
                  <a:gd name="adj2" fmla="val 50000"/>
                </a:avLst>
              </a:prstGeom>
              <a:noFill/>
              <a:ln w="9525">
                <a:solidFill>
                  <a:schemeClr val="tx1"/>
                </a:solidFill>
                <a:round/>
                <a:headEnd/>
                <a:tailEnd/>
              </a:ln>
            </p:spPr>
            <p:txBody>
              <a:bodyPr wrap="none" anchor="ctr"/>
              <a:lstStyle/>
              <a:p>
                <a:pPr algn="r" rtl="1"/>
                <a:endParaRPr lang="en-US"/>
              </a:p>
            </p:txBody>
          </p:sp>
        </p:grpSp>
      </p:grpSp>
      <p:sp>
        <p:nvSpPr>
          <p:cNvPr id="151"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Energy levels in a crystalline solid</a:t>
            </a:r>
          </a:p>
        </p:txBody>
      </p:sp>
    </p:spTree>
    <p:extLst>
      <p:ext uri="{BB962C8B-B14F-4D97-AF65-F5344CB8AC3E}">
        <p14:creationId xmlns:p14="http://schemas.microsoft.com/office/powerpoint/2010/main" val="11179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2000"/>
                            </p:stCondLst>
                            <p:childTnLst>
                              <p:par>
                                <p:cTn id="13" presetID="3" presetClass="entr" presetSubtype="10" fill="hold" nodeType="afterEffect">
                                  <p:stCondLst>
                                    <p:cond delay="2000"/>
                                  </p:stCondLst>
                                  <p:childTnLst>
                                    <p:set>
                                      <p:cBhvr>
                                        <p:cTn id="14" dur="1" fill="hold">
                                          <p:stCondLst>
                                            <p:cond delay="0"/>
                                          </p:stCondLst>
                                        </p:cTn>
                                        <p:tgtEl>
                                          <p:spTgt spid="75"/>
                                        </p:tgtEl>
                                        <p:attrNameLst>
                                          <p:attrName>style.visibility</p:attrName>
                                        </p:attrNameLst>
                                      </p:cBhvr>
                                      <p:to>
                                        <p:strVal val="visible"/>
                                      </p:to>
                                    </p:set>
                                    <p:animEffect transition="in" filter="blinds(horizontal)">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blinds(horizontal)">
                                      <p:cBhvr>
                                        <p:cTn id="2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9"/>
          <p:cNvSpPr>
            <a:spLocks noChangeArrowheads="1"/>
          </p:cNvSpPr>
          <p:nvPr/>
        </p:nvSpPr>
        <p:spPr bwMode="auto">
          <a:xfrm>
            <a:off x="5435600" y="4868863"/>
            <a:ext cx="2016125" cy="360362"/>
          </a:xfrm>
          <a:prstGeom prst="rect">
            <a:avLst/>
          </a:prstGeom>
          <a:noFill/>
          <a:ln w="12700" cap="sq">
            <a:solidFill>
              <a:schemeClr val="tx1"/>
            </a:solidFill>
            <a:miter lim="800000"/>
            <a:headEnd type="none" w="sm" len="sm"/>
            <a:tailEnd type="none" w="sm" len="sm"/>
          </a:ln>
        </p:spPr>
        <p:txBody>
          <a:bodyPr wrap="none" anchor="ctr"/>
          <a:lstStyle/>
          <a:p>
            <a:endParaRPr lang="en-US"/>
          </a:p>
        </p:txBody>
      </p:sp>
      <p:sp>
        <p:nvSpPr>
          <p:cNvPr id="106549" name="Rectangle 53"/>
          <p:cNvSpPr>
            <a:spLocks noChangeArrowheads="1"/>
          </p:cNvSpPr>
          <p:nvPr/>
        </p:nvSpPr>
        <p:spPr bwMode="auto">
          <a:xfrm>
            <a:off x="5435600" y="4868863"/>
            <a:ext cx="2016125" cy="360362"/>
          </a:xfrm>
          <a:prstGeom prst="rect">
            <a:avLst/>
          </a:prstGeom>
          <a:solidFill>
            <a:schemeClr val="accent1"/>
          </a:solidFill>
          <a:ln w="28575" cap="sq">
            <a:solidFill>
              <a:schemeClr val="tx1"/>
            </a:solidFill>
            <a:miter lim="800000"/>
            <a:headEnd type="none" w="sm" len="sm"/>
            <a:tailEnd type="none" w="sm" len="sm"/>
          </a:ln>
        </p:spPr>
        <p:txBody>
          <a:bodyPr wrap="none" anchor="ctr"/>
          <a:lstStyle/>
          <a:p>
            <a:endParaRPr lang="en-US"/>
          </a:p>
        </p:txBody>
      </p:sp>
      <p:sp>
        <p:nvSpPr>
          <p:cNvPr id="19460" name="Rectangle 97"/>
          <p:cNvSpPr>
            <a:spLocks noChangeArrowheads="1"/>
          </p:cNvSpPr>
          <p:nvPr/>
        </p:nvSpPr>
        <p:spPr bwMode="auto">
          <a:xfrm>
            <a:off x="5435600" y="3213100"/>
            <a:ext cx="2016125" cy="360363"/>
          </a:xfrm>
          <a:prstGeom prst="rect">
            <a:avLst/>
          </a:prstGeom>
          <a:noFill/>
          <a:ln w="12700" cap="sq">
            <a:solidFill>
              <a:srgbClr val="DDDDDD"/>
            </a:solidFill>
            <a:miter lim="800000"/>
            <a:headEnd type="none" w="sm" len="sm"/>
            <a:tailEnd type="none" w="sm" len="sm"/>
          </a:ln>
        </p:spPr>
        <p:txBody>
          <a:bodyPr wrap="none" anchor="ctr"/>
          <a:lstStyle/>
          <a:p>
            <a:endParaRPr lang="en-US"/>
          </a:p>
        </p:txBody>
      </p:sp>
      <p:sp>
        <p:nvSpPr>
          <p:cNvPr id="19461" name="Oval 75"/>
          <p:cNvSpPr>
            <a:spLocks noChangeArrowheads="1"/>
          </p:cNvSpPr>
          <p:nvPr/>
        </p:nvSpPr>
        <p:spPr bwMode="auto">
          <a:xfrm>
            <a:off x="5556250" y="4868863"/>
            <a:ext cx="358775" cy="360362"/>
          </a:xfrm>
          <a:prstGeom prst="ellipse">
            <a:avLst/>
          </a:prstGeom>
          <a:noFill/>
          <a:ln w="12700" cap="rnd">
            <a:solidFill>
              <a:srgbClr val="C0C0C0"/>
            </a:solidFill>
            <a:prstDash val="sysDot"/>
            <a:round/>
            <a:headEnd type="none" w="sm" len="sm"/>
            <a:tailEnd type="none" w="sm" len="sm"/>
          </a:ln>
        </p:spPr>
        <p:txBody>
          <a:bodyPr wrap="none" anchor="ctr"/>
          <a:lstStyle/>
          <a:p>
            <a:endParaRPr lang="en-US"/>
          </a:p>
        </p:txBody>
      </p:sp>
      <p:sp>
        <p:nvSpPr>
          <p:cNvPr id="106499" name="Rectangle 3"/>
          <p:cNvSpPr>
            <a:spLocks noGrp="1" noChangeArrowheads="1"/>
          </p:cNvSpPr>
          <p:nvPr>
            <p:ph type="body" idx="1"/>
          </p:nvPr>
        </p:nvSpPr>
        <p:spPr>
          <a:xfrm>
            <a:off x="142844" y="1000108"/>
            <a:ext cx="4357719" cy="5524517"/>
          </a:xfrm>
        </p:spPr>
        <p:txBody>
          <a:bodyPr>
            <a:noAutofit/>
          </a:bodyPr>
          <a:lstStyle/>
          <a:p>
            <a:pPr algn="just" eaLnBrk="1" hangingPunct="1">
              <a:defRPr/>
            </a:pPr>
            <a:r>
              <a:rPr lang="en-US" sz="1800" dirty="0">
                <a:latin typeface="Arial Unicode MS" pitchFamily="34" charset="-128"/>
                <a:ea typeface="Arial Unicode MS" pitchFamily="34" charset="-128"/>
                <a:cs typeface="Arial Unicode MS" pitchFamily="34" charset="-128"/>
              </a:rPr>
              <a:t>At 0K the valence band is full and conduction band empty - like Insulator.</a:t>
            </a:r>
          </a:p>
          <a:p>
            <a:pPr algn="just" eaLnBrk="1" hangingPunct="1">
              <a:defRPr/>
            </a:pPr>
            <a:r>
              <a:rPr lang="tr-TR" sz="1800" dirty="0">
                <a:latin typeface="Arial Unicode MS" pitchFamily="34" charset="-128"/>
                <a:ea typeface="Arial Unicode MS" pitchFamily="34" charset="-128"/>
                <a:cs typeface="Arial Unicode MS" pitchFamily="34" charset="-128"/>
              </a:rPr>
              <a:t>When enough </a:t>
            </a:r>
            <a:r>
              <a:rPr lang="tr-TR" sz="1800" i="1"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energy </a:t>
            </a:r>
            <a:r>
              <a:rPr lang="tr-TR" sz="1800" dirty="0">
                <a:latin typeface="Arial Unicode MS" pitchFamily="34" charset="-128"/>
                <a:ea typeface="Arial Unicode MS" pitchFamily="34" charset="-128"/>
                <a:cs typeface="Arial Unicode MS" pitchFamily="34" charset="-128"/>
              </a:rPr>
              <a:t>is supplied to the </a:t>
            </a:r>
            <a:r>
              <a:rPr lang="tr-TR" sz="18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e</a:t>
            </a:r>
            <a:r>
              <a:rPr lang="tr-TR" sz="1800" baseline="300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  </a:t>
            </a:r>
            <a:r>
              <a:rPr lang="tr-TR" sz="1800" dirty="0">
                <a:latin typeface="Arial Unicode MS" pitchFamily="34" charset="-128"/>
                <a:ea typeface="Arial Unicode MS" pitchFamily="34" charset="-128"/>
                <a:cs typeface="Arial Unicode MS" pitchFamily="34" charset="-128"/>
              </a:rPr>
              <a:t>sitting at the top of the val</a:t>
            </a:r>
            <a:r>
              <a:rPr lang="en-US" sz="1800" dirty="0">
                <a:latin typeface="Arial Unicode MS" pitchFamily="34" charset="-128"/>
                <a:ea typeface="Arial Unicode MS" pitchFamily="34" charset="-128"/>
                <a:cs typeface="Arial Unicode MS" pitchFamily="34" charset="-128"/>
              </a:rPr>
              <a:t>e</a:t>
            </a:r>
            <a:r>
              <a:rPr lang="tr-TR" sz="1800" dirty="0">
                <a:latin typeface="Arial Unicode MS" pitchFamily="34" charset="-128"/>
                <a:ea typeface="Arial Unicode MS" pitchFamily="34" charset="-128"/>
                <a:cs typeface="Arial Unicode MS" pitchFamily="34" charset="-128"/>
              </a:rPr>
              <a:t>nce band, </a:t>
            </a:r>
            <a:r>
              <a:rPr lang="tr-TR" sz="18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e</a:t>
            </a:r>
            <a:r>
              <a:rPr lang="tr-TR" sz="1800" baseline="300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 </a:t>
            </a:r>
            <a:r>
              <a:rPr lang="tr-TR" sz="1800" dirty="0">
                <a:latin typeface="Arial Unicode MS" pitchFamily="34" charset="-128"/>
                <a:ea typeface="Arial Unicode MS" pitchFamily="34" charset="-128"/>
                <a:cs typeface="Arial Unicode MS" pitchFamily="34" charset="-128"/>
              </a:rPr>
              <a:t> can make a transition to the bottom of the conduction band.</a:t>
            </a:r>
            <a:r>
              <a:rPr lang="tr-TR" sz="1800" baseline="300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 </a:t>
            </a:r>
            <a:r>
              <a:rPr lang="tr-TR" sz="18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 </a:t>
            </a:r>
          </a:p>
          <a:p>
            <a:pPr algn="just" eaLnBrk="1" hangingPunct="1">
              <a:defRPr/>
            </a:pPr>
            <a:r>
              <a:rPr lang="tr-TR" sz="1800" dirty="0">
                <a:latin typeface="Arial Unicode MS" pitchFamily="34" charset="-128"/>
                <a:ea typeface="Arial Unicode MS" pitchFamily="34" charset="-128"/>
                <a:cs typeface="Arial Unicode MS" pitchFamily="34" charset="-128"/>
              </a:rPr>
              <a:t>When electron makes such a transition it leaves behind a </a:t>
            </a:r>
            <a:r>
              <a:rPr lang="tr-TR" sz="1800" i="1"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missing electron state.   </a:t>
            </a:r>
          </a:p>
          <a:p>
            <a:pPr algn="just" eaLnBrk="1" hangingPunct="1">
              <a:defRPr/>
            </a:pPr>
            <a:r>
              <a:rPr lang="tr-TR" sz="1800" dirty="0">
                <a:latin typeface="Arial Unicode MS" pitchFamily="34" charset="-128"/>
                <a:ea typeface="Arial Unicode MS" pitchFamily="34" charset="-128"/>
                <a:cs typeface="Arial Unicode MS" pitchFamily="34" charset="-128"/>
              </a:rPr>
              <a:t>This missing electron state is called as a </a:t>
            </a:r>
            <a:r>
              <a:rPr lang="tr-TR" sz="1800" i="1"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hole.</a:t>
            </a:r>
            <a:r>
              <a:rPr lang="tr-TR" sz="1800"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 </a:t>
            </a:r>
          </a:p>
          <a:p>
            <a:pPr algn="just" eaLnBrk="1" hangingPunct="1">
              <a:defRPr/>
            </a:pPr>
            <a:r>
              <a:rPr lang="tr-TR" sz="1800" dirty="0">
                <a:latin typeface="Arial Unicode MS" pitchFamily="34" charset="-128"/>
                <a:ea typeface="Arial Unicode MS" pitchFamily="34" charset="-128"/>
                <a:cs typeface="Arial Unicode MS" pitchFamily="34" charset="-128"/>
              </a:rPr>
              <a:t>Hole behaves as a </a:t>
            </a:r>
            <a:r>
              <a:rPr lang="tr-TR" sz="1800" i="1" dirty="0">
                <a:solidFill>
                  <a:srgbClr val="FF0000"/>
                </a:solidFill>
                <a:effectLst>
                  <a:outerShdw blurRad="38100" dist="38100" dir="2700000" algn="tl">
                    <a:srgbClr val="C0C0C0"/>
                  </a:outerShdw>
                </a:effectLst>
                <a:latin typeface="Arial Unicode MS" pitchFamily="34" charset="-128"/>
                <a:ea typeface="Arial Unicode MS" pitchFamily="34" charset="-128"/>
                <a:cs typeface="Arial Unicode MS" pitchFamily="34" charset="-128"/>
              </a:rPr>
              <a:t>positive charge carrier.</a:t>
            </a:r>
          </a:p>
          <a:p>
            <a:pPr algn="just" eaLnBrk="1" hangingPunct="1">
              <a:defRPr/>
            </a:pPr>
            <a:r>
              <a:rPr lang="tr-TR" sz="1800" dirty="0">
                <a:latin typeface="Arial Unicode MS" pitchFamily="34" charset="-128"/>
                <a:ea typeface="Arial Unicode MS" pitchFamily="34" charset="-128"/>
                <a:cs typeface="Arial Unicode MS" pitchFamily="34" charset="-128"/>
              </a:rPr>
              <a:t>Magnitude of its charge is the same </a:t>
            </a:r>
            <a:r>
              <a:rPr lang="en-US" sz="1800" dirty="0">
                <a:latin typeface="Arial Unicode MS" pitchFamily="34" charset="-128"/>
                <a:ea typeface="Arial Unicode MS" pitchFamily="34" charset="-128"/>
                <a:cs typeface="Arial Unicode MS" pitchFamily="34" charset="-128"/>
              </a:rPr>
              <a:t>as</a:t>
            </a:r>
            <a:r>
              <a:rPr lang="tr-TR" sz="1800" dirty="0">
                <a:latin typeface="Arial Unicode MS" pitchFamily="34" charset="-128"/>
                <a:ea typeface="Arial Unicode MS" pitchFamily="34" charset="-128"/>
                <a:cs typeface="Arial Unicode MS" pitchFamily="34" charset="-128"/>
              </a:rPr>
              <a:t> that of the electron</a:t>
            </a:r>
            <a:r>
              <a:rPr lang="en-US" sz="1800" dirty="0">
                <a:latin typeface="Arial Unicode MS" pitchFamily="34" charset="-128"/>
                <a:ea typeface="Arial Unicode MS" pitchFamily="34" charset="-128"/>
                <a:cs typeface="Arial Unicode MS" pitchFamily="34" charset="-128"/>
              </a:rPr>
              <a:t>,</a:t>
            </a:r>
            <a:r>
              <a:rPr lang="tr-TR" sz="1800" dirty="0">
                <a:latin typeface="Arial Unicode MS" pitchFamily="34" charset="-128"/>
                <a:ea typeface="Arial Unicode MS" pitchFamily="34" charset="-128"/>
                <a:cs typeface="Arial Unicode MS" pitchFamily="34" charset="-128"/>
              </a:rPr>
              <a:t> but with an opposite sign.</a:t>
            </a:r>
          </a:p>
        </p:txBody>
      </p:sp>
      <p:sp>
        <p:nvSpPr>
          <p:cNvPr id="19465" name="Line 5"/>
          <p:cNvSpPr>
            <a:spLocks noChangeShapeType="1"/>
          </p:cNvSpPr>
          <p:nvPr/>
        </p:nvSpPr>
        <p:spPr bwMode="auto">
          <a:xfrm>
            <a:off x="5435600" y="1628775"/>
            <a:ext cx="0" cy="4824413"/>
          </a:xfrm>
          <a:prstGeom prst="line">
            <a:avLst/>
          </a:prstGeom>
          <a:noFill/>
          <a:ln w="28575" cap="sq">
            <a:solidFill>
              <a:schemeClr val="tx1"/>
            </a:solidFill>
            <a:round/>
            <a:headEnd type="triangle" w="lg" len="lg"/>
            <a:tailEnd type="none" w="lg" len="lg"/>
          </a:ln>
        </p:spPr>
        <p:txBody>
          <a:bodyPr wrap="none"/>
          <a:lstStyle/>
          <a:p>
            <a:endParaRPr lang="en-US"/>
          </a:p>
        </p:txBody>
      </p:sp>
      <p:sp>
        <p:nvSpPr>
          <p:cNvPr id="106502" name="Rectangle 6"/>
          <p:cNvSpPr>
            <a:spLocks noChangeArrowheads="1"/>
          </p:cNvSpPr>
          <p:nvPr/>
        </p:nvSpPr>
        <p:spPr bwMode="auto">
          <a:xfrm>
            <a:off x="5435600" y="5229225"/>
            <a:ext cx="2016125" cy="1223963"/>
          </a:xfrm>
          <a:prstGeom prst="rect">
            <a:avLst/>
          </a:prstGeom>
          <a:gradFill rotWithShape="1">
            <a:gsLst>
              <a:gs pos="0">
                <a:schemeClr val="accent1"/>
              </a:gs>
              <a:gs pos="100000">
                <a:schemeClr val="accent1">
                  <a:gamma/>
                  <a:shade val="46275"/>
                  <a:invGamma/>
                </a:schemeClr>
              </a:gs>
            </a:gsLst>
            <a:lin ang="5400000" scaled="1"/>
          </a:gradFill>
          <a:ln w="28575" cap="sq">
            <a:solidFill>
              <a:schemeClr val="tx1"/>
            </a:solidFill>
            <a:miter lim="800000"/>
            <a:headEnd type="none" w="sm" len="sm"/>
            <a:tailEnd type="none" w="sm" len="sm"/>
          </a:ln>
          <a:effectLst/>
        </p:spPr>
        <p:txBody>
          <a:bodyPr wrap="none" anchor="ctr"/>
          <a:lstStyle/>
          <a:p>
            <a:pPr>
              <a:defRPr/>
            </a:pPr>
            <a:endParaRPr lang="tr-TR"/>
          </a:p>
        </p:txBody>
      </p:sp>
      <p:sp>
        <p:nvSpPr>
          <p:cNvPr id="19467" name="Rectangle 7"/>
          <p:cNvSpPr>
            <a:spLocks noChangeArrowheads="1"/>
          </p:cNvSpPr>
          <p:nvPr/>
        </p:nvSpPr>
        <p:spPr bwMode="auto">
          <a:xfrm>
            <a:off x="5435600" y="2060575"/>
            <a:ext cx="2016125" cy="1512888"/>
          </a:xfrm>
          <a:prstGeom prst="rect">
            <a:avLst/>
          </a:prstGeom>
          <a:noFill/>
          <a:ln w="28575" cap="sq">
            <a:solidFill>
              <a:schemeClr val="tx1"/>
            </a:solidFill>
            <a:miter lim="800000"/>
            <a:headEnd type="none" w="sm" len="sm"/>
            <a:tailEnd type="none" w="sm" len="sm"/>
          </a:ln>
        </p:spPr>
        <p:txBody>
          <a:bodyPr wrap="none" anchor="ctr"/>
          <a:lstStyle/>
          <a:p>
            <a:endParaRPr lang="en-US"/>
          </a:p>
        </p:txBody>
      </p:sp>
      <p:sp>
        <p:nvSpPr>
          <p:cNvPr id="19468" name="Line 8"/>
          <p:cNvSpPr>
            <a:spLocks noChangeShapeType="1"/>
          </p:cNvSpPr>
          <p:nvPr/>
        </p:nvSpPr>
        <p:spPr bwMode="auto">
          <a:xfrm>
            <a:off x="7596188" y="3644900"/>
            <a:ext cx="0" cy="1223963"/>
          </a:xfrm>
          <a:prstGeom prst="line">
            <a:avLst/>
          </a:prstGeom>
          <a:noFill/>
          <a:ln w="12700" cap="sq">
            <a:solidFill>
              <a:srgbClr val="FF0000"/>
            </a:solidFill>
            <a:round/>
            <a:headEnd type="triangle" w="lg" len="lg"/>
            <a:tailEnd type="triangle" w="lg" len="lg"/>
          </a:ln>
        </p:spPr>
        <p:txBody>
          <a:bodyPr wrap="none"/>
          <a:lstStyle/>
          <a:p>
            <a:endParaRPr lang="en-US"/>
          </a:p>
        </p:txBody>
      </p:sp>
      <p:sp>
        <p:nvSpPr>
          <p:cNvPr id="19469" name="Line 9"/>
          <p:cNvSpPr>
            <a:spLocks noChangeShapeType="1"/>
          </p:cNvSpPr>
          <p:nvPr/>
        </p:nvSpPr>
        <p:spPr bwMode="auto">
          <a:xfrm>
            <a:off x="7596188" y="5229225"/>
            <a:ext cx="0" cy="1223963"/>
          </a:xfrm>
          <a:prstGeom prst="line">
            <a:avLst/>
          </a:prstGeom>
          <a:noFill/>
          <a:ln w="12700" cap="sq">
            <a:solidFill>
              <a:srgbClr val="FF0000"/>
            </a:solidFill>
            <a:round/>
            <a:headEnd type="triangle" w="lg" len="lg"/>
            <a:tailEnd type="triangle" w="lg" len="lg"/>
          </a:ln>
        </p:spPr>
        <p:txBody>
          <a:bodyPr wrap="none"/>
          <a:lstStyle/>
          <a:p>
            <a:endParaRPr lang="en-US"/>
          </a:p>
        </p:txBody>
      </p:sp>
      <p:sp>
        <p:nvSpPr>
          <p:cNvPr id="19470" name="Line 10"/>
          <p:cNvSpPr>
            <a:spLocks noChangeShapeType="1"/>
          </p:cNvSpPr>
          <p:nvPr/>
        </p:nvSpPr>
        <p:spPr bwMode="auto">
          <a:xfrm>
            <a:off x="7596188" y="1989138"/>
            <a:ext cx="0" cy="1582737"/>
          </a:xfrm>
          <a:prstGeom prst="line">
            <a:avLst/>
          </a:prstGeom>
          <a:noFill/>
          <a:ln w="12700" cap="sq">
            <a:solidFill>
              <a:srgbClr val="FF0000"/>
            </a:solidFill>
            <a:round/>
            <a:headEnd type="triangle" w="lg" len="lg"/>
            <a:tailEnd type="triangle" w="lg" len="lg"/>
          </a:ln>
        </p:spPr>
        <p:txBody>
          <a:bodyPr wrap="none"/>
          <a:lstStyle/>
          <a:p>
            <a:endParaRPr lang="en-US"/>
          </a:p>
        </p:txBody>
      </p:sp>
      <p:sp>
        <p:nvSpPr>
          <p:cNvPr id="19471" name="Text Box 11"/>
          <p:cNvSpPr txBox="1">
            <a:spLocks noChangeArrowheads="1"/>
          </p:cNvSpPr>
          <p:nvPr/>
        </p:nvSpPr>
        <p:spPr bwMode="auto">
          <a:xfrm>
            <a:off x="7624763" y="4005263"/>
            <a:ext cx="1512887" cy="517525"/>
          </a:xfrm>
          <a:prstGeom prst="rect">
            <a:avLst/>
          </a:prstGeom>
          <a:noFill/>
          <a:ln w="12700" cap="sq">
            <a:noFill/>
            <a:miter lim="800000"/>
            <a:headEnd type="none" w="sm" len="sm"/>
            <a:tailEnd type="none" w="sm" len="sm"/>
          </a:ln>
        </p:spPr>
        <p:txBody>
          <a:bodyPr wrap="none">
            <a:spAutoFit/>
          </a:bodyPr>
          <a:lstStyle/>
          <a:p>
            <a:r>
              <a:rPr lang="tr-TR" sz="1400">
                <a:latin typeface="Tahoma" pitchFamily="34" charset="0"/>
              </a:rPr>
              <a:t>Forbidden</a:t>
            </a:r>
          </a:p>
          <a:p>
            <a:r>
              <a:rPr lang="tr-TR" sz="1400">
                <a:latin typeface="Tahoma" pitchFamily="34" charset="0"/>
              </a:rPr>
              <a:t>energy gap  [Eg]</a:t>
            </a:r>
          </a:p>
        </p:txBody>
      </p:sp>
      <p:sp>
        <p:nvSpPr>
          <p:cNvPr id="19472" name="Text Box 12"/>
          <p:cNvSpPr txBox="1">
            <a:spLocks noChangeArrowheads="1"/>
          </p:cNvSpPr>
          <p:nvPr/>
        </p:nvSpPr>
        <p:spPr bwMode="auto">
          <a:xfrm>
            <a:off x="7667625" y="5507038"/>
            <a:ext cx="776288" cy="730250"/>
          </a:xfrm>
          <a:prstGeom prst="rect">
            <a:avLst/>
          </a:prstGeom>
          <a:noFill/>
          <a:ln w="12700" cap="sq">
            <a:noFill/>
            <a:miter lim="800000"/>
            <a:headEnd type="none" w="sm" len="sm"/>
            <a:tailEnd type="none" w="sm" len="sm"/>
          </a:ln>
        </p:spPr>
        <p:txBody>
          <a:bodyPr wrap="none">
            <a:spAutoFit/>
          </a:bodyPr>
          <a:lstStyle/>
          <a:p>
            <a:r>
              <a:rPr lang="tr-TR" sz="1400">
                <a:latin typeface="Tahoma" pitchFamily="34" charset="0"/>
              </a:rPr>
              <a:t>Full </a:t>
            </a:r>
          </a:p>
          <a:p>
            <a:r>
              <a:rPr lang="tr-TR" sz="1400">
                <a:latin typeface="Tahoma" pitchFamily="34" charset="0"/>
              </a:rPr>
              <a:t>valance</a:t>
            </a:r>
          </a:p>
          <a:p>
            <a:r>
              <a:rPr lang="tr-TR" sz="1400">
                <a:latin typeface="Tahoma" pitchFamily="34" charset="0"/>
              </a:rPr>
              <a:t>band</a:t>
            </a:r>
          </a:p>
        </p:txBody>
      </p:sp>
      <p:sp>
        <p:nvSpPr>
          <p:cNvPr id="19473" name="Text Box 13"/>
          <p:cNvSpPr txBox="1">
            <a:spLocks noChangeArrowheads="1"/>
          </p:cNvSpPr>
          <p:nvPr/>
        </p:nvSpPr>
        <p:spPr bwMode="auto">
          <a:xfrm>
            <a:off x="7667625" y="2338388"/>
            <a:ext cx="1036638" cy="730250"/>
          </a:xfrm>
          <a:prstGeom prst="rect">
            <a:avLst/>
          </a:prstGeom>
          <a:noFill/>
          <a:ln w="12700" cap="sq">
            <a:noFill/>
            <a:miter lim="800000"/>
            <a:headEnd type="none" w="sm" len="sm"/>
            <a:tailEnd type="none" w="sm" len="sm"/>
          </a:ln>
        </p:spPr>
        <p:txBody>
          <a:bodyPr wrap="none">
            <a:spAutoFit/>
          </a:bodyPr>
          <a:lstStyle/>
          <a:p>
            <a:r>
              <a:rPr lang="tr-TR" sz="1400">
                <a:latin typeface="Tahoma" pitchFamily="34" charset="0"/>
              </a:rPr>
              <a:t>Empty </a:t>
            </a:r>
          </a:p>
          <a:p>
            <a:r>
              <a:rPr lang="tr-TR" sz="1400">
                <a:latin typeface="Tahoma" pitchFamily="34" charset="0"/>
              </a:rPr>
              <a:t>conduction</a:t>
            </a:r>
          </a:p>
          <a:p>
            <a:r>
              <a:rPr lang="tr-TR" sz="1400">
                <a:latin typeface="Tahoma" pitchFamily="34" charset="0"/>
              </a:rPr>
              <a:t>band</a:t>
            </a:r>
          </a:p>
        </p:txBody>
      </p:sp>
      <p:sp>
        <p:nvSpPr>
          <p:cNvPr id="106511" name="Rectangle 15"/>
          <p:cNvSpPr>
            <a:spLocks noChangeArrowheads="1"/>
          </p:cNvSpPr>
          <p:nvPr/>
        </p:nvSpPr>
        <p:spPr bwMode="auto">
          <a:xfrm>
            <a:off x="5435600" y="3213100"/>
            <a:ext cx="2016125" cy="360363"/>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9475" name="Text Box 50"/>
          <p:cNvSpPr txBox="1">
            <a:spLocks noChangeArrowheads="1"/>
          </p:cNvSpPr>
          <p:nvPr/>
        </p:nvSpPr>
        <p:spPr bwMode="auto">
          <a:xfrm>
            <a:off x="5556250" y="4781550"/>
            <a:ext cx="384175" cy="519113"/>
          </a:xfrm>
          <a:prstGeom prst="rect">
            <a:avLst/>
          </a:prstGeom>
          <a:noFill/>
          <a:ln w="12700" cap="sq">
            <a:noFill/>
            <a:miter lim="800000"/>
            <a:headEnd type="none" w="sm" len="sm"/>
            <a:tailEnd type="none" w="sm" len="sm"/>
          </a:ln>
        </p:spPr>
        <p:txBody>
          <a:bodyPr wrap="none">
            <a:spAutoFit/>
          </a:bodyPr>
          <a:lstStyle/>
          <a:p>
            <a:r>
              <a:rPr lang="tr-TR" sz="2800"/>
              <a:t>+</a:t>
            </a:r>
          </a:p>
        </p:txBody>
      </p:sp>
      <p:sp>
        <p:nvSpPr>
          <p:cNvPr id="106550" name="Oval 54"/>
          <p:cNvSpPr>
            <a:spLocks noChangeArrowheads="1"/>
          </p:cNvSpPr>
          <p:nvPr/>
        </p:nvSpPr>
        <p:spPr bwMode="auto">
          <a:xfrm>
            <a:off x="5556250" y="4868863"/>
            <a:ext cx="360363" cy="36036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06552" name="Text Box 56"/>
          <p:cNvSpPr txBox="1">
            <a:spLocks noChangeArrowheads="1"/>
          </p:cNvSpPr>
          <p:nvPr/>
        </p:nvSpPr>
        <p:spPr bwMode="auto">
          <a:xfrm>
            <a:off x="5483225" y="4724400"/>
            <a:ext cx="454025" cy="579438"/>
          </a:xfrm>
          <a:prstGeom prst="rect">
            <a:avLst/>
          </a:prstGeom>
          <a:noFill/>
          <a:ln w="12700" cap="sq">
            <a:noFill/>
            <a:miter lim="800000"/>
            <a:headEnd type="none" w="sm" len="sm"/>
            <a:tailEnd type="none" w="sm" len="sm"/>
          </a:ln>
        </p:spPr>
        <p:txBody>
          <a:bodyPr wrap="none">
            <a:spAutoFit/>
          </a:bodyPr>
          <a:lstStyle/>
          <a:p>
            <a:r>
              <a:rPr lang="tr-TR" sz="3200"/>
              <a:t>e</a:t>
            </a:r>
            <a:r>
              <a:rPr lang="tr-TR" sz="3200" baseline="30000"/>
              <a:t>-</a:t>
            </a:r>
            <a:endParaRPr lang="tr-TR" sz="3200"/>
          </a:p>
        </p:txBody>
      </p:sp>
      <p:sp>
        <p:nvSpPr>
          <p:cNvPr id="19478" name="Oval 76"/>
          <p:cNvSpPr>
            <a:spLocks noChangeArrowheads="1"/>
          </p:cNvSpPr>
          <p:nvPr/>
        </p:nvSpPr>
        <p:spPr bwMode="auto">
          <a:xfrm>
            <a:off x="5988050" y="4865688"/>
            <a:ext cx="358775" cy="360362"/>
          </a:xfrm>
          <a:prstGeom prst="ellipse">
            <a:avLst/>
          </a:prstGeom>
          <a:noFill/>
          <a:ln w="12700" cap="rnd">
            <a:solidFill>
              <a:srgbClr val="C0C0C0"/>
            </a:solidFill>
            <a:prstDash val="sysDot"/>
            <a:round/>
            <a:headEnd type="none" w="sm" len="sm"/>
            <a:tailEnd type="none" w="sm" len="sm"/>
          </a:ln>
        </p:spPr>
        <p:txBody>
          <a:bodyPr wrap="none" anchor="ctr"/>
          <a:lstStyle/>
          <a:p>
            <a:endParaRPr lang="en-US"/>
          </a:p>
        </p:txBody>
      </p:sp>
      <p:sp>
        <p:nvSpPr>
          <p:cNvPr id="19479" name="Text Box 77"/>
          <p:cNvSpPr txBox="1">
            <a:spLocks noChangeArrowheads="1"/>
          </p:cNvSpPr>
          <p:nvPr/>
        </p:nvSpPr>
        <p:spPr bwMode="auto">
          <a:xfrm>
            <a:off x="5988050" y="4778375"/>
            <a:ext cx="384175" cy="519113"/>
          </a:xfrm>
          <a:prstGeom prst="rect">
            <a:avLst/>
          </a:prstGeom>
          <a:noFill/>
          <a:ln w="12700" cap="sq">
            <a:noFill/>
            <a:miter lim="800000"/>
            <a:headEnd type="none" w="sm" len="sm"/>
            <a:tailEnd type="none" w="sm" len="sm"/>
          </a:ln>
        </p:spPr>
        <p:txBody>
          <a:bodyPr wrap="none">
            <a:spAutoFit/>
          </a:bodyPr>
          <a:lstStyle/>
          <a:p>
            <a:r>
              <a:rPr lang="tr-TR" sz="2800"/>
              <a:t>+</a:t>
            </a:r>
          </a:p>
        </p:txBody>
      </p:sp>
      <p:sp>
        <p:nvSpPr>
          <p:cNvPr id="106574" name="Oval 78"/>
          <p:cNvSpPr>
            <a:spLocks noChangeArrowheads="1"/>
          </p:cNvSpPr>
          <p:nvPr/>
        </p:nvSpPr>
        <p:spPr bwMode="auto">
          <a:xfrm>
            <a:off x="5988050" y="4865688"/>
            <a:ext cx="360363" cy="36036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06575" name="Text Box 79"/>
          <p:cNvSpPr txBox="1">
            <a:spLocks noChangeArrowheads="1"/>
          </p:cNvSpPr>
          <p:nvPr/>
        </p:nvSpPr>
        <p:spPr bwMode="auto">
          <a:xfrm>
            <a:off x="5915025" y="4721225"/>
            <a:ext cx="454025" cy="579438"/>
          </a:xfrm>
          <a:prstGeom prst="rect">
            <a:avLst/>
          </a:prstGeom>
          <a:noFill/>
          <a:ln w="12700" cap="sq">
            <a:noFill/>
            <a:miter lim="800000"/>
            <a:headEnd type="none" w="sm" len="sm"/>
            <a:tailEnd type="none" w="sm" len="sm"/>
          </a:ln>
        </p:spPr>
        <p:txBody>
          <a:bodyPr wrap="none">
            <a:spAutoFit/>
          </a:bodyPr>
          <a:lstStyle/>
          <a:p>
            <a:r>
              <a:rPr lang="tr-TR" sz="3200"/>
              <a:t>e</a:t>
            </a:r>
            <a:r>
              <a:rPr lang="tr-TR" sz="3200" baseline="30000"/>
              <a:t>-</a:t>
            </a:r>
            <a:endParaRPr lang="tr-TR" sz="3200"/>
          </a:p>
        </p:txBody>
      </p:sp>
      <p:sp>
        <p:nvSpPr>
          <p:cNvPr id="19482" name="Oval 80"/>
          <p:cNvSpPr>
            <a:spLocks noChangeArrowheads="1"/>
          </p:cNvSpPr>
          <p:nvPr/>
        </p:nvSpPr>
        <p:spPr bwMode="auto">
          <a:xfrm>
            <a:off x="6445250" y="4865688"/>
            <a:ext cx="358775" cy="360362"/>
          </a:xfrm>
          <a:prstGeom prst="ellipse">
            <a:avLst/>
          </a:prstGeom>
          <a:noFill/>
          <a:ln w="12700" cap="rnd">
            <a:solidFill>
              <a:srgbClr val="C0C0C0"/>
            </a:solidFill>
            <a:prstDash val="sysDot"/>
            <a:round/>
            <a:headEnd type="none" w="sm" len="sm"/>
            <a:tailEnd type="none" w="sm" len="sm"/>
          </a:ln>
        </p:spPr>
        <p:txBody>
          <a:bodyPr wrap="none" anchor="ctr"/>
          <a:lstStyle/>
          <a:p>
            <a:endParaRPr lang="en-US"/>
          </a:p>
        </p:txBody>
      </p:sp>
      <p:sp>
        <p:nvSpPr>
          <p:cNvPr id="19483" name="Text Box 81"/>
          <p:cNvSpPr txBox="1">
            <a:spLocks noChangeArrowheads="1"/>
          </p:cNvSpPr>
          <p:nvPr/>
        </p:nvSpPr>
        <p:spPr bwMode="auto">
          <a:xfrm>
            <a:off x="6445250" y="4778375"/>
            <a:ext cx="384175" cy="519113"/>
          </a:xfrm>
          <a:prstGeom prst="rect">
            <a:avLst/>
          </a:prstGeom>
          <a:noFill/>
          <a:ln w="12700" cap="sq">
            <a:noFill/>
            <a:miter lim="800000"/>
            <a:headEnd type="none" w="sm" len="sm"/>
            <a:tailEnd type="none" w="sm" len="sm"/>
          </a:ln>
        </p:spPr>
        <p:txBody>
          <a:bodyPr wrap="none">
            <a:spAutoFit/>
          </a:bodyPr>
          <a:lstStyle/>
          <a:p>
            <a:r>
              <a:rPr lang="tr-TR" sz="2800"/>
              <a:t>+</a:t>
            </a:r>
          </a:p>
        </p:txBody>
      </p:sp>
      <p:sp>
        <p:nvSpPr>
          <p:cNvPr id="106578" name="Oval 82"/>
          <p:cNvSpPr>
            <a:spLocks noChangeArrowheads="1"/>
          </p:cNvSpPr>
          <p:nvPr/>
        </p:nvSpPr>
        <p:spPr bwMode="auto">
          <a:xfrm>
            <a:off x="6445250" y="4865688"/>
            <a:ext cx="360363" cy="36036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06579" name="Text Box 83"/>
          <p:cNvSpPr txBox="1">
            <a:spLocks noChangeArrowheads="1"/>
          </p:cNvSpPr>
          <p:nvPr/>
        </p:nvSpPr>
        <p:spPr bwMode="auto">
          <a:xfrm>
            <a:off x="6372225" y="4721225"/>
            <a:ext cx="454025" cy="579438"/>
          </a:xfrm>
          <a:prstGeom prst="rect">
            <a:avLst/>
          </a:prstGeom>
          <a:noFill/>
          <a:ln w="12700" cap="sq">
            <a:noFill/>
            <a:miter lim="800000"/>
            <a:headEnd type="none" w="sm" len="sm"/>
            <a:tailEnd type="none" w="sm" len="sm"/>
          </a:ln>
        </p:spPr>
        <p:txBody>
          <a:bodyPr wrap="none">
            <a:spAutoFit/>
          </a:bodyPr>
          <a:lstStyle/>
          <a:p>
            <a:r>
              <a:rPr lang="tr-TR" sz="3200"/>
              <a:t>e</a:t>
            </a:r>
            <a:r>
              <a:rPr lang="tr-TR" sz="3200" baseline="30000"/>
              <a:t>-</a:t>
            </a:r>
            <a:endParaRPr lang="tr-TR" sz="3200"/>
          </a:p>
        </p:txBody>
      </p:sp>
      <p:sp>
        <p:nvSpPr>
          <p:cNvPr id="19486" name="Oval 84"/>
          <p:cNvSpPr>
            <a:spLocks noChangeArrowheads="1"/>
          </p:cNvSpPr>
          <p:nvPr/>
        </p:nvSpPr>
        <p:spPr bwMode="auto">
          <a:xfrm>
            <a:off x="6924675" y="4865688"/>
            <a:ext cx="358775" cy="360362"/>
          </a:xfrm>
          <a:prstGeom prst="ellipse">
            <a:avLst/>
          </a:prstGeom>
          <a:noFill/>
          <a:ln w="12700" cap="rnd">
            <a:solidFill>
              <a:srgbClr val="C0C0C0"/>
            </a:solidFill>
            <a:prstDash val="sysDot"/>
            <a:round/>
            <a:headEnd type="none" w="sm" len="sm"/>
            <a:tailEnd type="none" w="sm" len="sm"/>
          </a:ln>
        </p:spPr>
        <p:txBody>
          <a:bodyPr wrap="none" anchor="ctr"/>
          <a:lstStyle/>
          <a:p>
            <a:endParaRPr lang="en-US"/>
          </a:p>
        </p:txBody>
      </p:sp>
      <p:sp>
        <p:nvSpPr>
          <p:cNvPr id="19487" name="Text Box 85"/>
          <p:cNvSpPr txBox="1">
            <a:spLocks noChangeArrowheads="1"/>
          </p:cNvSpPr>
          <p:nvPr/>
        </p:nvSpPr>
        <p:spPr bwMode="auto">
          <a:xfrm>
            <a:off x="6924675" y="4778375"/>
            <a:ext cx="384175" cy="519113"/>
          </a:xfrm>
          <a:prstGeom prst="rect">
            <a:avLst/>
          </a:prstGeom>
          <a:noFill/>
          <a:ln w="12700" cap="sq">
            <a:noFill/>
            <a:miter lim="800000"/>
            <a:headEnd type="none" w="sm" len="sm"/>
            <a:tailEnd type="none" w="sm" len="sm"/>
          </a:ln>
        </p:spPr>
        <p:txBody>
          <a:bodyPr wrap="none">
            <a:spAutoFit/>
          </a:bodyPr>
          <a:lstStyle/>
          <a:p>
            <a:r>
              <a:rPr lang="tr-TR" sz="2800"/>
              <a:t>+</a:t>
            </a:r>
          </a:p>
        </p:txBody>
      </p:sp>
      <p:sp>
        <p:nvSpPr>
          <p:cNvPr id="106582" name="Oval 86"/>
          <p:cNvSpPr>
            <a:spLocks noChangeArrowheads="1"/>
          </p:cNvSpPr>
          <p:nvPr/>
        </p:nvSpPr>
        <p:spPr bwMode="auto">
          <a:xfrm>
            <a:off x="6924675" y="4865688"/>
            <a:ext cx="360363" cy="360362"/>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en-US"/>
          </a:p>
        </p:txBody>
      </p:sp>
      <p:sp>
        <p:nvSpPr>
          <p:cNvPr id="106583" name="Text Box 87"/>
          <p:cNvSpPr txBox="1">
            <a:spLocks noChangeArrowheads="1"/>
          </p:cNvSpPr>
          <p:nvPr/>
        </p:nvSpPr>
        <p:spPr bwMode="auto">
          <a:xfrm>
            <a:off x="6851650" y="4721225"/>
            <a:ext cx="454025" cy="579438"/>
          </a:xfrm>
          <a:prstGeom prst="rect">
            <a:avLst/>
          </a:prstGeom>
          <a:noFill/>
          <a:ln w="12700" cap="sq">
            <a:noFill/>
            <a:miter lim="800000"/>
            <a:headEnd type="none" w="sm" len="sm"/>
            <a:tailEnd type="none" w="sm" len="sm"/>
          </a:ln>
        </p:spPr>
        <p:txBody>
          <a:bodyPr wrap="none">
            <a:spAutoFit/>
          </a:bodyPr>
          <a:lstStyle/>
          <a:p>
            <a:r>
              <a:rPr lang="tr-TR" sz="3200"/>
              <a:t>e</a:t>
            </a:r>
            <a:r>
              <a:rPr lang="tr-TR" sz="3200" baseline="30000"/>
              <a:t>-</a:t>
            </a:r>
            <a:endParaRPr lang="tr-TR" sz="3200"/>
          </a:p>
        </p:txBody>
      </p:sp>
      <p:sp>
        <p:nvSpPr>
          <p:cNvPr id="106585" name="AutoShape 89"/>
          <p:cNvSpPr>
            <a:spLocks noChangeArrowheads="1"/>
          </p:cNvSpPr>
          <p:nvPr/>
        </p:nvSpPr>
        <p:spPr bwMode="auto">
          <a:xfrm>
            <a:off x="4643438" y="4868863"/>
            <a:ext cx="865187" cy="431800"/>
          </a:xfrm>
          <a:custGeom>
            <a:avLst/>
            <a:gdLst>
              <a:gd name="T0" fmla="*/ 25991260 w 21600"/>
              <a:gd name="T1" fmla="*/ 0 h 21600"/>
              <a:gd name="T2" fmla="*/ 0 w 21600"/>
              <a:gd name="T3" fmla="*/ 4316001 h 21600"/>
              <a:gd name="T4" fmla="*/ 25991260 w 21600"/>
              <a:gd name="T5" fmla="*/ 8632001 h 21600"/>
              <a:gd name="T6" fmla="*/ 34655023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106586" name="Text Box 90"/>
          <p:cNvSpPr txBox="1">
            <a:spLocks noChangeArrowheads="1"/>
          </p:cNvSpPr>
          <p:nvPr/>
        </p:nvSpPr>
        <p:spPr bwMode="auto">
          <a:xfrm>
            <a:off x="4716463" y="4868863"/>
            <a:ext cx="738187" cy="336550"/>
          </a:xfrm>
          <a:prstGeom prst="rect">
            <a:avLst/>
          </a:prstGeom>
          <a:noFill/>
          <a:ln w="12700" cap="sq">
            <a:noFill/>
            <a:miter lim="800000"/>
            <a:headEnd type="none" w="sm" len="sm"/>
            <a:tailEnd type="none" w="sm" len="sm"/>
          </a:ln>
        </p:spPr>
        <p:txBody>
          <a:bodyPr wrap="none">
            <a:spAutoFit/>
          </a:bodyPr>
          <a:lstStyle/>
          <a:p>
            <a:r>
              <a:rPr lang="tr-TR" sz="1600"/>
              <a:t>energy</a:t>
            </a:r>
          </a:p>
        </p:txBody>
      </p:sp>
      <p:sp>
        <p:nvSpPr>
          <p:cNvPr id="37"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Semiconductors: electrons and holes</a:t>
            </a:r>
          </a:p>
        </p:txBody>
      </p:sp>
    </p:spTree>
    <p:extLst>
      <p:ext uri="{BB962C8B-B14F-4D97-AF65-F5344CB8AC3E}">
        <p14:creationId xmlns:p14="http://schemas.microsoft.com/office/powerpoint/2010/main" val="125899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6585"/>
                                        </p:tgtEl>
                                        <p:attrNameLst>
                                          <p:attrName>style.visibility</p:attrName>
                                        </p:attrNameLst>
                                      </p:cBhvr>
                                      <p:to>
                                        <p:strVal val="visible"/>
                                      </p:to>
                                    </p:set>
                                    <p:anim calcmode="lin" valueType="num">
                                      <p:cBhvr>
                                        <p:cTn id="7" dur="1000" fill="hold"/>
                                        <p:tgtEl>
                                          <p:spTgt spid="106585"/>
                                        </p:tgtEl>
                                        <p:attrNameLst>
                                          <p:attrName>ppt_x</p:attrName>
                                        </p:attrNameLst>
                                      </p:cBhvr>
                                      <p:tavLst>
                                        <p:tav tm="0">
                                          <p:val>
                                            <p:strVal val="#ppt_x-.2"/>
                                          </p:val>
                                        </p:tav>
                                        <p:tav tm="100000">
                                          <p:val>
                                            <p:strVal val="#ppt_x"/>
                                          </p:val>
                                        </p:tav>
                                      </p:tavLst>
                                    </p:anim>
                                    <p:anim calcmode="lin" valueType="num">
                                      <p:cBhvr>
                                        <p:cTn id="8" dur="1000" fill="hold"/>
                                        <p:tgtEl>
                                          <p:spTgt spid="10658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585"/>
                                        </p:tgtEl>
                                      </p:cBhvr>
                                    </p:animEffect>
                                  </p:childTnLst>
                                </p:cTn>
                              </p:par>
                              <p:par>
                                <p:cTn id="10" presetID="29" presetClass="entr" presetSubtype="0" fill="hold" nodeType="withEffect">
                                  <p:stCondLst>
                                    <p:cond delay="0"/>
                                  </p:stCondLst>
                                  <p:childTnLst>
                                    <p:set>
                                      <p:cBhvr>
                                        <p:cTn id="11" dur="1" fill="hold">
                                          <p:stCondLst>
                                            <p:cond delay="0"/>
                                          </p:stCondLst>
                                        </p:cTn>
                                        <p:tgtEl>
                                          <p:spTgt spid="106586"/>
                                        </p:tgtEl>
                                        <p:attrNameLst>
                                          <p:attrName>style.visibility</p:attrName>
                                        </p:attrNameLst>
                                      </p:cBhvr>
                                      <p:to>
                                        <p:strVal val="visible"/>
                                      </p:to>
                                    </p:set>
                                    <p:anim calcmode="lin" valueType="num">
                                      <p:cBhvr>
                                        <p:cTn id="12" dur="1000" fill="hold"/>
                                        <p:tgtEl>
                                          <p:spTgt spid="106586"/>
                                        </p:tgtEl>
                                        <p:attrNameLst>
                                          <p:attrName>ppt_x</p:attrName>
                                        </p:attrNameLst>
                                      </p:cBhvr>
                                      <p:tavLst>
                                        <p:tav tm="0">
                                          <p:val>
                                            <p:strVal val="#ppt_x-.2"/>
                                          </p:val>
                                        </p:tav>
                                        <p:tav tm="100000">
                                          <p:val>
                                            <p:strVal val="#ppt_x"/>
                                          </p:val>
                                        </p:tav>
                                      </p:tavLst>
                                    </p:anim>
                                    <p:anim calcmode="lin" valueType="num">
                                      <p:cBhvr>
                                        <p:cTn id="13" dur="1000" fill="hold"/>
                                        <p:tgtEl>
                                          <p:spTgt spid="10658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6586"/>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 -0.24116 " pathEditMode="relative" rAng="0" ptsTypes="AA">
                                      <p:cBhvr>
                                        <p:cTn id="18" dur="2000" fill="hold"/>
                                        <p:tgtEl>
                                          <p:spTgt spid="106550"/>
                                        </p:tgtEl>
                                        <p:attrNameLst>
                                          <p:attrName>ppt_x</p:attrName>
                                          <p:attrName>ppt_y</p:attrName>
                                        </p:attrNameLst>
                                      </p:cBhvr>
                                      <p:rCtr x="0" y="0"/>
                                    </p:animMotion>
                                  </p:childTnLst>
                                </p:cTn>
                              </p:par>
                              <p:par>
                                <p:cTn id="19" presetID="0" presetClass="path" presetSubtype="0" accel="50000" decel="50000" fill="hold" nodeType="withEffect">
                                  <p:stCondLst>
                                    <p:cond delay="0"/>
                                  </p:stCondLst>
                                  <p:childTnLst>
                                    <p:animMotion origin="layout" path="M 0 0 L 0 -0.24116 " pathEditMode="relative" ptsTypes="AA">
                                      <p:cBhvr>
                                        <p:cTn id="20" dur="2000" fill="hold"/>
                                        <p:tgtEl>
                                          <p:spTgt spid="106552"/>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 0 L 0 -0.24116 " pathEditMode="relative" rAng="0" ptsTypes="AA">
                                      <p:cBhvr>
                                        <p:cTn id="24" dur="2000" fill="hold"/>
                                        <p:tgtEl>
                                          <p:spTgt spid="106574"/>
                                        </p:tgtEl>
                                        <p:attrNameLst>
                                          <p:attrName>ppt_x</p:attrName>
                                          <p:attrName>ppt_y</p:attrName>
                                        </p:attrNameLst>
                                      </p:cBhvr>
                                      <p:rCtr x="0" y="0"/>
                                    </p:animMotion>
                                  </p:childTnLst>
                                </p:cTn>
                              </p:par>
                              <p:par>
                                <p:cTn id="25" presetID="0" presetClass="path" presetSubtype="0" accel="50000" decel="50000" fill="hold" nodeType="withEffect">
                                  <p:stCondLst>
                                    <p:cond delay="0"/>
                                  </p:stCondLst>
                                  <p:childTnLst>
                                    <p:animMotion origin="layout" path="M 0 0 L 0 -0.24116 " pathEditMode="relative" ptsTypes="AA">
                                      <p:cBhvr>
                                        <p:cTn id="26" dur="2000" fill="hold"/>
                                        <p:tgtEl>
                                          <p:spTgt spid="10657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 0 L 0 -0.24116 " pathEditMode="relative" rAng="0" ptsTypes="AA">
                                      <p:cBhvr>
                                        <p:cTn id="30" dur="2000" fill="hold"/>
                                        <p:tgtEl>
                                          <p:spTgt spid="106578"/>
                                        </p:tgtEl>
                                        <p:attrNameLst>
                                          <p:attrName>ppt_x</p:attrName>
                                          <p:attrName>ppt_y</p:attrName>
                                        </p:attrNameLst>
                                      </p:cBhvr>
                                      <p:rCtr x="0" y="0"/>
                                    </p:animMotion>
                                  </p:childTnLst>
                                </p:cTn>
                              </p:par>
                              <p:par>
                                <p:cTn id="31" presetID="0" presetClass="path" presetSubtype="0" accel="50000" decel="50000" fill="hold" nodeType="withEffect">
                                  <p:stCondLst>
                                    <p:cond delay="0"/>
                                  </p:stCondLst>
                                  <p:childTnLst>
                                    <p:animMotion origin="layout" path="M 0 0 L 0 -0.24116 " pathEditMode="relative" ptsTypes="AA">
                                      <p:cBhvr>
                                        <p:cTn id="32" dur="2000" fill="hold"/>
                                        <p:tgtEl>
                                          <p:spTgt spid="106579"/>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0" nodeType="clickEffect">
                                  <p:stCondLst>
                                    <p:cond delay="0"/>
                                  </p:stCondLst>
                                  <p:childTnLst>
                                    <p:animMotion origin="layout" path="M 0 0 L 0 -0.24116 " pathEditMode="relative" rAng="0" ptsTypes="AA">
                                      <p:cBhvr>
                                        <p:cTn id="36" dur="2000" fill="hold"/>
                                        <p:tgtEl>
                                          <p:spTgt spid="106582"/>
                                        </p:tgtEl>
                                        <p:attrNameLst>
                                          <p:attrName>ppt_x</p:attrName>
                                          <p:attrName>ppt_y</p:attrName>
                                        </p:attrNameLst>
                                      </p:cBhvr>
                                      <p:rCtr x="0" y="0"/>
                                    </p:animMotion>
                                  </p:childTnLst>
                                </p:cTn>
                              </p:par>
                              <p:par>
                                <p:cTn id="37" presetID="0" presetClass="path" presetSubtype="0" accel="50000" decel="50000" fill="hold" nodeType="withEffect">
                                  <p:stCondLst>
                                    <p:cond delay="0"/>
                                  </p:stCondLst>
                                  <p:childTnLst>
                                    <p:animMotion origin="layout" path="M 0 0 L 0 -0.24116 " pathEditMode="relative" ptsTypes="AA">
                                      <p:cBhvr>
                                        <p:cTn id="38" dur="2000" fill="hold"/>
                                        <p:tgtEl>
                                          <p:spTgt spid="106583"/>
                                        </p:tgtEl>
                                        <p:attrNameLst>
                                          <p:attrName>ppt_x</p:attrName>
                                          <p:attrName>ppt_y</p:attrName>
                                        </p:attrNameLst>
                                      </p:cBhvr>
                                    </p:animMotion>
                                  </p:childTnLst>
                                </p:cTn>
                              </p:par>
                              <p:par>
                                <p:cTn id="39" presetID="1" presetClass="entr" presetSubtype="0" fill="hold" grpId="0" nodeType="withEffect">
                                  <p:stCondLst>
                                    <p:cond delay="0"/>
                                  </p:stCondLst>
                                  <p:childTnLst>
                                    <p:set>
                                      <p:cBhvr>
                                        <p:cTn id="40" dur="1" fill="hold">
                                          <p:stCondLst>
                                            <p:cond delay="0"/>
                                          </p:stCondLst>
                                        </p:cTn>
                                        <p:tgtEl>
                                          <p:spTgt spid="106511"/>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1065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9" grpId="0" animBg="1"/>
      <p:bldP spid="106511" grpId="0" animBg="1"/>
      <p:bldP spid="106550" grpId="0" animBg="1"/>
      <p:bldP spid="106574" grpId="0" animBg="1"/>
      <p:bldP spid="106578" grpId="0" animBg="1"/>
      <p:bldP spid="106582" grpId="0" animBg="1"/>
      <p:bldP spid="1065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39482" y="1939062"/>
            <a:ext cx="6121400" cy="2786082"/>
          </a:xfrm>
        </p:spPr>
        <p:txBody>
          <a:bodyPr/>
          <a:lstStyle/>
          <a:p>
            <a:pPr eaLnBrk="1" hangingPunct="1">
              <a:buFont typeface="Wingdings" pitchFamily="2" charset="2"/>
              <a:buNone/>
            </a:pPr>
            <a:endParaRPr lang="tr-TR" dirty="0"/>
          </a:p>
          <a:p>
            <a:pPr eaLnBrk="1" hangingPunct="1"/>
            <a:r>
              <a:rPr lang="tr-TR" dirty="0"/>
              <a:t>Thermal energy</a:t>
            </a:r>
          </a:p>
          <a:p>
            <a:pPr eaLnBrk="1" hangingPunct="1"/>
            <a:r>
              <a:rPr lang="tr-TR" dirty="0"/>
              <a:t>Electrical field</a:t>
            </a:r>
          </a:p>
          <a:p>
            <a:pPr eaLnBrk="1" hangingPunct="1"/>
            <a:r>
              <a:rPr lang="tr-TR" dirty="0"/>
              <a:t>Electromagnetic radiation</a:t>
            </a:r>
          </a:p>
        </p:txBody>
      </p:sp>
      <p:sp>
        <p:nvSpPr>
          <p:cNvPr id="22536" name="Rectangle 9"/>
          <p:cNvSpPr>
            <a:spLocks noChangeArrowheads="1"/>
          </p:cNvSpPr>
          <p:nvPr/>
        </p:nvSpPr>
        <p:spPr bwMode="auto">
          <a:xfrm>
            <a:off x="6169693" y="3736290"/>
            <a:ext cx="1081087" cy="6477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22537" name="Rectangle 11"/>
          <p:cNvSpPr>
            <a:spLocks noChangeArrowheads="1"/>
          </p:cNvSpPr>
          <p:nvPr/>
        </p:nvSpPr>
        <p:spPr bwMode="auto">
          <a:xfrm>
            <a:off x="6169693" y="2080527"/>
            <a:ext cx="1081087" cy="625475"/>
          </a:xfrm>
          <a:prstGeom prst="rect">
            <a:avLst/>
          </a:prstGeom>
          <a:noFill/>
          <a:ln w="12700" cap="sq">
            <a:solidFill>
              <a:schemeClr val="tx1"/>
            </a:solidFill>
            <a:miter lim="800000"/>
            <a:headEnd type="none" w="sm" len="sm"/>
            <a:tailEnd type="none" w="sm" len="sm"/>
          </a:ln>
        </p:spPr>
        <p:txBody>
          <a:bodyPr wrap="none" anchor="ctr"/>
          <a:lstStyle/>
          <a:p>
            <a:endParaRPr lang="en-US"/>
          </a:p>
        </p:txBody>
      </p:sp>
      <p:sp>
        <p:nvSpPr>
          <p:cNvPr id="22538" name="Rectangle 12"/>
          <p:cNvSpPr>
            <a:spLocks noChangeArrowheads="1"/>
          </p:cNvSpPr>
          <p:nvPr/>
        </p:nvSpPr>
        <p:spPr bwMode="auto">
          <a:xfrm>
            <a:off x="6169693" y="2656790"/>
            <a:ext cx="1081087" cy="28733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US"/>
          </a:p>
        </p:txBody>
      </p:sp>
      <p:sp>
        <p:nvSpPr>
          <p:cNvPr id="22539" name="Rectangle 14"/>
          <p:cNvSpPr>
            <a:spLocks noChangeArrowheads="1"/>
          </p:cNvSpPr>
          <p:nvPr/>
        </p:nvSpPr>
        <p:spPr bwMode="auto">
          <a:xfrm>
            <a:off x="6169693" y="3448952"/>
            <a:ext cx="1081087" cy="287338"/>
          </a:xfrm>
          <a:prstGeom prst="rect">
            <a:avLst/>
          </a:prstGeom>
          <a:noFill/>
          <a:ln w="12700" cap="sq">
            <a:solidFill>
              <a:schemeClr val="tx1"/>
            </a:solidFill>
            <a:miter lim="800000"/>
            <a:headEnd type="none" w="sm" len="sm"/>
            <a:tailEnd type="none" w="sm" len="sm"/>
          </a:ln>
        </p:spPr>
        <p:txBody>
          <a:bodyPr wrap="none" anchor="ctr"/>
          <a:lstStyle/>
          <a:p>
            <a:endParaRPr lang="en-US"/>
          </a:p>
        </p:txBody>
      </p:sp>
      <p:sp>
        <p:nvSpPr>
          <p:cNvPr id="22540" name="Line 15"/>
          <p:cNvSpPr>
            <a:spLocks noChangeShapeType="1"/>
          </p:cNvSpPr>
          <p:nvPr/>
        </p:nvSpPr>
        <p:spPr bwMode="auto">
          <a:xfrm>
            <a:off x="6530055" y="2944127"/>
            <a:ext cx="0" cy="504825"/>
          </a:xfrm>
          <a:prstGeom prst="line">
            <a:avLst/>
          </a:prstGeom>
          <a:noFill/>
          <a:ln w="12700" cap="sq">
            <a:solidFill>
              <a:srgbClr val="FF0000"/>
            </a:solidFill>
            <a:round/>
            <a:headEnd type="triangle" w="lg" len="lg"/>
            <a:tailEnd type="triangle" w="lg" len="lg"/>
          </a:ln>
        </p:spPr>
        <p:txBody>
          <a:bodyPr wrap="none"/>
          <a:lstStyle/>
          <a:p>
            <a:endParaRPr lang="en-US"/>
          </a:p>
        </p:txBody>
      </p:sp>
      <p:sp>
        <p:nvSpPr>
          <p:cNvPr id="22541" name="Text Box 16"/>
          <p:cNvSpPr txBox="1">
            <a:spLocks noChangeArrowheads="1"/>
          </p:cNvSpPr>
          <p:nvPr/>
        </p:nvSpPr>
        <p:spPr bwMode="auto">
          <a:xfrm>
            <a:off x="6530055" y="3013977"/>
            <a:ext cx="530225" cy="396875"/>
          </a:xfrm>
          <a:prstGeom prst="rect">
            <a:avLst/>
          </a:prstGeom>
          <a:noFill/>
          <a:ln w="12700" cap="sq">
            <a:noFill/>
            <a:miter lim="800000"/>
            <a:headEnd type="none" w="sm" len="sm"/>
            <a:tailEnd type="none" w="sm" len="sm"/>
          </a:ln>
        </p:spPr>
        <p:txBody>
          <a:bodyPr wrap="none">
            <a:spAutoFit/>
          </a:bodyPr>
          <a:lstStyle/>
          <a:p>
            <a:r>
              <a:rPr lang="tr-TR" sz="2000"/>
              <a:t>Eg </a:t>
            </a:r>
          </a:p>
        </p:txBody>
      </p:sp>
      <p:sp>
        <p:nvSpPr>
          <p:cNvPr id="22542" name="Text Box 17"/>
          <p:cNvSpPr txBox="1">
            <a:spLocks noChangeArrowheads="1"/>
          </p:cNvSpPr>
          <p:nvPr/>
        </p:nvSpPr>
        <p:spPr bwMode="auto">
          <a:xfrm>
            <a:off x="7177755" y="2224990"/>
            <a:ext cx="1511824" cy="646331"/>
          </a:xfrm>
          <a:prstGeom prst="rect">
            <a:avLst/>
          </a:prstGeom>
          <a:noFill/>
          <a:ln w="12700" cap="sq">
            <a:noFill/>
            <a:miter lim="800000"/>
            <a:headEnd type="none" w="sm" len="sm"/>
            <a:tailEnd type="none" w="sm" len="sm"/>
          </a:ln>
        </p:spPr>
        <p:txBody>
          <a:bodyPr wrap="none">
            <a:spAutoFit/>
          </a:bodyPr>
          <a:lstStyle/>
          <a:p>
            <a:r>
              <a:rPr lang="tr-TR" sz="1800" dirty="0"/>
              <a:t>Part</a:t>
            </a:r>
            <a:r>
              <a:rPr lang="en-US" sz="1800" dirty="0" err="1"/>
              <a:t>ial</a:t>
            </a:r>
            <a:r>
              <a:rPr lang="tr-TR" sz="1800" dirty="0"/>
              <a:t>ly filled</a:t>
            </a:r>
          </a:p>
          <a:p>
            <a:r>
              <a:rPr lang="tr-TR" sz="1800" dirty="0"/>
              <a:t>CB</a:t>
            </a:r>
          </a:p>
        </p:txBody>
      </p:sp>
      <p:sp>
        <p:nvSpPr>
          <p:cNvPr id="22543" name="Text Box 18"/>
          <p:cNvSpPr txBox="1">
            <a:spLocks noChangeArrowheads="1"/>
          </p:cNvSpPr>
          <p:nvPr/>
        </p:nvSpPr>
        <p:spPr bwMode="auto">
          <a:xfrm>
            <a:off x="7177755" y="3671202"/>
            <a:ext cx="1458926" cy="646331"/>
          </a:xfrm>
          <a:prstGeom prst="rect">
            <a:avLst/>
          </a:prstGeom>
          <a:noFill/>
          <a:ln w="12700" cap="sq">
            <a:noFill/>
            <a:miter lim="800000"/>
            <a:headEnd type="none" w="sm" len="sm"/>
            <a:tailEnd type="none" w="sm" len="sm"/>
          </a:ln>
        </p:spPr>
        <p:txBody>
          <a:bodyPr wrap="none">
            <a:spAutoFit/>
          </a:bodyPr>
          <a:lstStyle/>
          <a:p>
            <a:r>
              <a:rPr lang="tr-TR" sz="1800" dirty="0"/>
              <a:t>Part</a:t>
            </a:r>
            <a:r>
              <a:rPr lang="en-US" sz="1800" dirty="0" err="1"/>
              <a:t>ial</a:t>
            </a:r>
            <a:r>
              <a:rPr lang="tr-TR" sz="1800" dirty="0"/>
              <a:t>ly filled</a:t>
            </a:r>
          </a:p>
          <a:p>
            <a:r>
              <a:rPr lang="tr-TR" sz="1800" dirty="0"/>
              <a:t>VB</a:t>
            </a:r>
          </a:p>
        </p:txBody>
      </p:sp>
      <p:sp>
        <p:nvSpPr>
          <p:cNvPr id="22544" name="Line 8"/>
          <p:cNvSpPr>
            <a:spLocks noChangeShapeType="1"/>
          </p:cNvSpPr>
          <p:nvPr/>
        </p:nvSpPr>
        <p:spPr bwMode="auto">
          <a:xfrm>
            <a:off x="6169693" y="1720165"/>
            <a:ext cx="0" cy="2663825"/>
          </a:xfrm>
          <a:prstGeom prst="line">
            <a:avLst/>
          </a:prstGeom>
          <a:noFill/>
          <a:ln w="28575" cap="sq">
            <a:solidFill>
              <a:srgbClr val="FF0000"/>
            </a:solidFill>
            <a:round/>
            <a:headEnd type="triangle" w="lg" len="lg"/>
            <a:tailEnd type="none" w="sm" len="sm"/>
          </a:ln>
        </p:spPr>
        <p:txBody>
          <a:bodyPr wrap="none"/>
          <a:lstStyle/>
          <a:p>
            <a:endParaRPr lang="en-US"/>
          </a:p>
        </p:txBody>
      </p:sp>
      <p:sp>
        <p:nvSpPr>
          <p:cNvPr id="22545" name="Text Box 19"/>
          <p:cNvSpPr txBox="1">
            <a:spLocks noChangeArrowheads="1"/>
          </p:cNvSpPr>
          <p:nvPr/>
        </p:nvSpPr>
        <p:spPr bwMode="auto">
          <a:xfrm>
            <a:off x="6063330" y="4550677"/>
            <a:ext cx="2703513" cy="641350"/>
          </a:xfrm>
          <a:prstGeom prst="rect">
            <a:avLst/>
          </a:prstGeom>
          <a:noFill/>
          <a:ln w="12700" cap="sq">
            <a:noFill/>
            <a:miter lim="800000"/>
            <a:headEnd type="none" w="sm" len="sm"/>
            <a:tailEnd type="none" w="sm" len="sm"/>
          </a:ln>
        </p:spPr>
        <p:txBody>
          <a:bodyPr>
            <a:spAutoFit/>
          </a:bodyPr>
          <a:lstStyle/>
          <a:p>
            <a:r>
              <a:rPr lang="tr-TR" sz="1800" dirty="0"/>
              <a:t>Energy band diagram of a </a:t>
            </a:r>
          </a:p>
          <a:p>
            <a:r>
              <a:rPr lang="tr-TR" sz="1800" dirty="0"/>
              <a:t>s/c at a finite temperature.</a:t>
            </a:r>
          </a:p>
        </p:txBody>
      </p:sp>
      <p:sp>
        <p:nvSpPr>
          <p:cNvPr id="19"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en-US" sz="3200" dirty="0">
                <a:solidFill>
                  <a:srgbClr val="6600FF"/>
                </a:solidFill>
                <a:latin typeface="Times New Roman" panose="02020603050405020304" pitchFamily="18" charset="0"/>
                <a:cs typeface="Times New Roman" panose="02020603050405020304" pitchFamily="18" charset="0"/>
              </a:rPr>
              <a:t>Semiconductors: how to excite an electron?</a:t>
            </a:r>
          </a:p>
        </p:txBody>
      </p:sp>
    </p:spTree>
    <p:extLst>
      <p:ext uri="{BB962C8B-B14F-4D97-AF65-F5344CB8AC3E}">
        <p14:creationId xmlns:p14="http://schemas.microsoft.com/office/powerpoint/2010/main" val="102187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after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fade">
                                      <p:cBhvr>
                                        <p:cTn id="7" dur="770" decel="100000"/>
                                        <p:tgtEl>
                                          <p:spTgt spid="109571">
                                            <p:txEl>
                                              <p:pRg st="1" end="1"/>
                                            </p:txEl>
                                          </p:spTgt>
                                        </p:tgtEl>
                                      </p:cBhvr>
                                    </p:animEffect>
                                    <p:animScale>
                                      <p:cBhvr>
                                        <p:cTn id="8" dur="770" decel="100000"/>
                                        <p:tgtEl>
                                          <p:spTgt spid="109571">
                                            <p:txEl>
                                              <p:pRg st="1" end="1"/>
                                            </p:txEl>
                                          </p:spTgt>
                                        </p:tgtEl>
                                      </p:cBhvr>
                                      <p:from x="10000" y="10000"/>
                                      <p:to x="200000" y="450000"/>
                                    </p:animScale>
                                    <p:animScale>
                                      <p:cBhvr>
                                        <p:cTn id="9" dur="1230" accel="100000" fill="hold">
                                          <p:stCondLst>
                                            <p:cond delay="770"/>
                                          </p:stCondLst>
                                        </p:cTn>
                                        <p:tgtEl>
                                          <p:spTgt spid="109571">
                                            <p:txEl>
                                              <p:pRg st="1" end="1"/>
                                            </p:txEl>
                                          </p:spTgt>
                                        </p:tgtEl>
                                      </p:cBhvr>
                                      <p:from x="200000" y="450000"/>
                                      <p:to x="100000" y="100000"/>
                                    </p:animScale>
                                    <p:set>
                                      <p:cBhvr>
                                        <p:cTn id="10" dur="770" fill="hold"/>
                                        <p:tgtEl>
                                          <p:spTgt spid="109571">
                                            <p:txEl>
                                              <p:pRg st="1" end="1"/>
                                            </p:txEl>
                                          </p:spTgt>
                                        </p:tgtEl>
                                        <p:attrNameLst>
                                          <p:attrName>ppt_x</p:attrName>
                                        </p:attrNameLst>
                                      </p:cBhvr>
                                      <p:to>
                                        <p:strVal val="(0.5)"/>
                                      </p:to>
                                    </p:set>
                                    <p:anim from="(0.5)" to="(#ppt_x)" calcmode="lin" valueType="num">
                                      <p:cBhvr>
                                        <p:cTn id="11" dur="1230" accel="100000" fill="hold">
                                          <p:stCondLst>
                                            <p:cond delay="770"/>
                                          </p:stCondLst>
                                        </p:cTn>
                                        <p:tgtEl>
                                          <p:spTgt spid="109571">
                                            <p:txEl>
                                              <p:pRg st="1" end="1"/>
                                            </p:txEl>
                                          </p:spTgt>
                                        </p:tgtEl>
                                        <p:attrNameLst>
                                          <p:attrName>ppt_x</p:attrName>
                                        </p:attrNameLst>
                                      </p:cBhvr>
                                    </p:anim>
                                    <p:set>
                                      <p:cBhvr>
                                        <p:cTn id="12" dur="770" fill="hold"/>
                                        <p:tgtEl>
                                          <p:spTgt spid="109571">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109571">
                                            <p:txEl>
                                              <p:pRg st="1" end="1"/>
                                            </p:txEl>
                                          </p:spTgt>
                                        </p:tgtEl>
                                        <p:attrNameLst>
                                          <p:attrName>ppt_y</p:attrName>
                                        </p:attrNameLst>
                                      </p:cBhvr>
                                    </p:anim>
                                  </p:childTnLst>
                                </p:cTn>
                              </p:par>
                            </p:childTnLst>
                          </p:cTn>
                        </p:par>
                        <p:par>
                          <p:cTn id="14" fill="hold">
                            <p:stCondLst>
                              <p:cond delay="2000"/>
                            </p:stCondLst>
                            <p:childTnLst>
                              <p:par>
                                <p:cTn id="15" presetID="51" presetClass="entr" presetSubtype="0" fill="hold" nodeType="after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Effect transition="in" filter="fade">
                                      <p:cBhvr>
                                        <p:cTn id="17" dur="770" decel="100000"/>
                                        <p:tgtEl>
                                          <p:spTgt spid="109571">
                                            <p:txEl>
                                              <p:pRg st="2" end="2"/>
                                            </p:txEl>
                                          </p:spTgt>
                                        </p:tgtEl>
                                      </p:cBhvr>
                                    </p:animEffect>
                                    <p:animScale>
                                      <p:cBhvr>
                                        <p:cTn id="18" dur="770" decel="100000"/>
                                        <p:tgtEl>
                                          <p:spTgt spid="109571">
                                            <p:txEl>
                                              <p:pRg st="2" end="2"/>
                                            </p:txEl>
                                          </p:spTgt>
                                        </p:tgtEl>
                                      </p:cBhvr>
                                      <p:from x="10000" y="10000"/>
                                      <p:to x="200000" y="450000"/>
                                    </p:animScale>
                                    <p:animScale>
                                      <p:cBhvr>
                                        <p:cTn id="19" dur="1230" accel="100000" fill="hold">
                                          <p:stCondLst>
                                            <p:cond delay="770"/>
                                          </p:stCondLst>
                                        </p:cTn>
                                        <p:tgtEl>
                                          <p:spTgt spid="109571">
                                            <p:txEl>
                                              <p:pRg st="2" end="2"/>
                                            </p:txEl>
                                          </p:spTgt>
                                        </p:tgtEl>
                                      </p:cBhvr>
                                      <p:from x="200000" y="450000"/>
                                      <p:to x="100000" y="100000"/>
                                    </p:animScale>
                                    <p:set>
                                      <p:cBhvr>
                                        <p:cTn id="20" dur="770" fill="hold"/>
                                        <p:tgtEl>
                                          <p:spTgt spid="109571">
                                            <p:txEl>
                                              <p:pRg st="2" end="2"/>
                                            </p:txEl>
                                          </p:spTgt>
                                        </p:tgtEl>
                                        <p:attrNameLst>
                                          <p:attrName>ppt_x</p:attrName>
                                        </p:attrNameLst>
                                      </p:cBhvr>
                                      <p:to>
                                        <p:strVal val="(0.5)"/>
                                      </p:to>
                                    </p:set>
                                    <p:anim from="(0.5)" to="(#ppt_x)" calcmode="lin" valueType="num">
                                      <p:cBhvr>
                                        <p:cTn id="21" dur="1230" accel="100000" fill="hold">
                                          <p:stCondLst>
                                            <p:cond delay="770"/>
                                          </p:stCondLst>
                                        </p:cTn>
                                        <p:tgtEl>
                                          <p:spTgt spid="109571">
                                            <p:txEl>
                                              <p:pRg st="2" end="2"/>
                                            </p:txEl>
                                          </p:spTgt>
                                        </p:tgtEl>
                                        <p:attrNameLst>
                                          <p:attrName>ppt_x</p:attrName>
                                        </p:attrNameLst>
                                      </p:cBhvr>
                                    </p:anim>
                                    <p:set>
                                      <p:cBhvr>
                                        <p:cTn id="22" dur="770" fill="hold"/>
                                        <p:tgtEl>
                                          <p:spTgt spid="109571">
                                            <p:txEl>
                                              <p:pRg st="2" end="2"/>
                                            </p:txEl>
                                          </p:spTgt>
                                        </p:tgtEl>
                                        <p:attrNameLst>
                                          <p:attrName>ppt_y</p:attrName>
                                        </p:attrNameLst>
                                      </p:cBhvr>
                                      <p:to>
                                        <p:strVal val="(#ppt_y+0.4)"/>
                                      </p:to>
                                    </p:set>
                                    <p:anim from="(#ppt_y+0.4)" to="(#ppt_y)" calcmode="lin" valueType="num">
                                      <p:cBhvr>
                                        <p:cTn id="23" dur="1230" accel="100000" fill="hold">
                                          <p:stCondLst>
                                            <p:cond delay="770"/>
                                          </p:stCondLst>
                                        </p:cTn>
                                        <p:tgtEl>
                                          <p:spTgt spid="109571">
                                            <p:txEl>
                                              <p:pRg st="2" end="2"/>
                                            </p:txEl>
                                          </p:spTgt>
                                        </p:tgtEl>
                                        <p:attrNameLst>
                                          <p:attrName>ppt_y</p:attrName>
                                        </p:attrNameLst>
                                      </p:cBhvr>
                                    </p:anim>
                                  </p:childTnLst>
                                </p:cTn>
                              </p:par>
                            </p:childTnLst>
                          </p:cTn>
                        </p:par>
                        <p:par>
                          <p:cTn id="24" fill="hold">
                            <p:stCondLst>
                              <p:cond delay="4000"/>
                            </p:stCondLst>
                            <p:childTnLst>
                              <p:par>
                                <p:cTn id="25" presetID="51" presetClass="entr" presetSubtype="0" fill="hold" nodeType="afterEffect">
                                  <p:stCondLst>
                                    <p:cond delay="0"/>
                                  </p:stCondLst>
                                  <p:childTnLst>
                                    <p:set>
                                      <p:cBhvr>
                                        <p:cTn id="26" dur="1" fill="hold">
                                          <p:stCondLst>
                                            <p:cond delay="0"/>
                                          </p:stCondLst>
                                        </p:cTn>
                                        <p:tgtEl>
                                          <p:spTgt spid="109571">
                                            <p:txEl>
                                              <p:pRg st="3" end="3"/>
                                            </p:txEl>
                                          </p:spTgt>
                                        </p:tgtEl>
                                        <p:attrNameLst>
                                          <p:attrName>style.visibility</p:attrName>
                                        </p:attrNameLst>
                                      </p:cBhvr>
                                      <p:to>
                                        <p:strVal val="visible"/>
                                      </p:to>
                                    </p:set>
                                    <p:animEffect transition="in" filter="fade">
                                      <p:cBhvr>
                                        <p:cTn id="27" dur="770" decel="100000"/>
                                        <p:tgtEl>
                                          <p:spTgt spid="109571">
                                            <p:txEl>
                                              <p:pRg st="3" end="3"/>
                                            </p:txEl>
                                          </p:spTgt>
                                        </p:tgtEl>
                                      </p:cBhvr>
                                    </p:animEffect>
                                    <p:animScale>
                                      <p:cBhvr>
                                        <p:cTn id="28" dur="770" decel="100000"/>
                                        <p:tgtEl>
                                          <p:spTgt spid="109571">
                                            <p:txEl>
                                              <p:pRg st="3" end="3"/>
                                            </p:txEl>
                                          </p:spTgt>
                                        </p:tgtEl>
                                      </p:cBhvr>
                                      <p:from x="10000" y="10000"/>
                                      <p:to x="200000" y="450000"/>
                                    </p:animScale>
                                    <p:animScale>
                                      <p:cBhvr>
                                        <p:cTn id="29" dur="1230" accel="100000" fill="hold">
                                          <p:stCondLst>
                                            <p:cond delay="770"/>
                                          </p:stCondLst>
                                        </p:cTn>
                                        <p:tgtEl>
                                          <p:spTgt spid="109571">
                                            <p:txEl>
                                              <p:pRg st="3" end="3"/>
                                            </p:txEl>
                                          </p:spTgt>
                                        </p:tgtEl>
                                      </p:cBhvr>
                                      <p:from x="200000" y="450000"/>
                                      <p:to x="100000" y="100000"/>
                                    </p:animScale>
                                    <p:set>
                                      <p:cBhvr>
                                        <p:cTn id="30" dur="770" fill="hold"/>
                                        <p:tgtEl>
                                          <p:spTgt spid="109571">
                                            <p:txEl>
                                              <p:pRg st="3" end="3"/>
                                            </p:txEl>
                                          </p:spTgt>
                                        </p:tgtEl>
                                        <p:attrNameLst>
                                          <p:attrName>ppt_x</p:attrName>
                                        </p:attrNameLst>
                                      </p:cBhvr>
                                      <p:to>
                                        <p:strVal val="(0.5)"/>
                                      </p:to>
                                    </p:set>
                                    <p:anim from="(0.5)" to="(#ppt_x)" calcmode="lin" valueType="num">
                                      <p:cBhvr>
                                        <p:cTn id="31" dur="1230" accel="100000" fill="hold">
                                          <p:stCondLst>
                                            <p:cond delay="770"/>
                                          </p:stCondLst>
                                        </p:cTn>
                                        <p:tgtEl>
                                          <p:spTgt spid="109571">
                                            <p:txEl>
                                              <p:pRg st="3" end="3"/>
                                            </p:txEl>
                                          </p:spTgt>
                                        </p:tgtEl>
                                        <p:attrNameLst>
                                          <p:attrName>ppt_x</p:attrName>
                                        </p:attrNameLst>
                                      </p:cBhvr>
                                    </p:anim>
                                    <p:set>
                                      <p:cBhvr>
                                        <p:cTn id="32" dur="770" fill="hold"/>
                                        <p:tgtEl>
                                          <p:spTgt spid="109571">
                                            <p:txEl>
                                              <p:pRg st="3" end="3"/>
                                            </p:txEl>
                                          </p:spTgt>
                                        </p:tgtEl>
                                        <p:attrNameLst>
                                          <p:attrName>ppt_y</p:attrName>
                                        </p:attrNameLst>
                                      </p:cBhvr>
                                      <p:to>
                                        <p:strVal val="(#ppt_y+0.4)"/>
                                      </p:to>
                                    </p:set>
                                    <p:anim from="(#ppt_y+0.4)" to="(#ppt_y)" calcmode="lin" valueType="num">
                                      <p:cBhvr>
                                        <p:cTn id="33" dur="1230" accel="100000" fill="hold">
                                          <p:stCondLst>
                                            <p:cond delay="770"/>
                                          </p:stCondLst>
                                        </p:cTn>
                                        <p:tgtEl>
                                          <p:spTgt spid="109571">
                                            <p:txEl>
                                              <p:pRg st="3" end="3"/>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0595" name="Rectangle 3"/>
              <p:cNvSpPr>
                <a:spLocks noGrp="1" noChangeArrowheads="1"/>
              </p:cNvSpPr>
              <p:nvPr>
                <p:ph type="body" idx="1"/>
              </p:nvPr>
            </p:nvSpPr>
            <p:spPr>
              <a:xfrm>
                <a:off x="323850" y="1214422"/>
                <a:ext cx="8229600" cy="3214710"/>
              </a:xfrm>
            </p:spPr>
            <p:txBody>
              <a:bodyPr>
                <a:noAutofit/>
              </a:bodyPr>
              <a:lstStyle/>
              <a:p>
                <a:pPr eaLnBrk="1" hangingPunct="1">
                  <a:lnSpc>
                    <a:spcPct val="90000"/>
                  </a:lnSpc>
                  <a:buFont typeface="Wingdings" pitchFamily="2" charset="2"/>
                  <a:buNone/>
                  <a:defRPr/>
                </a:pPr>
                <a:r>
                  <a:rPr lang="tr-TR" sz="2400" i="1" dirty="0">
                    <a:solidFill>
                      <a:srgbClr val="FF0000"/>
                    </a:solidFill>
                    <a:latin typeface="Times New Roman" panose="02020603050405020304" pitchFamily="18" charset="0"/>
                    <a:cs typeface="Times New Roman" panose="02020603050405020304" pitchFamily="18" charset="0"/>
                  </a:rPr>
                  <a:t>Thermal energy</a:t>
                </a: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 </a:t>
                </a:r>
                <a:r>
                  <a:rPr lang="tr-TR" sz="2400" i="1" dirty="0">
                    <a:solidFill>
                      <a:srgbClr val="FF0000"/>
                    </a:solidFill>
                    <a:latin typeface="Times New Roman" panose="02020603050405020304" pitchFamily="18" charset="0"/>
                    <a:cs typeface="Times New Roman" panose="02020603050405020304" pitchFamily="18" charset="0"/>
                  </a:rPr>
                  <a:t>k</a:t>
                </a:r>
                <a:r>
                  <a:rPr lang="tr-TR" sz="2400" dirty="0">
                    <a:latin typeface="Times New Roman" panose="02020603050405020304" pitchFamily="18" charset="0"/>
                    <a:cs typeface="Times New Roman" panose="02020603050405020304" pitchFamily="18" charset="0"/>
                  </a:rPr>
                  <a:t> x </a:t>
                </a:r>
                <a:r>
                  <a:rPr lang="tr-TR" sz="2400" i="1" dirty="0">
                    <a:solidFill>
                      <a:srgbClr val="FF0000"/>
                    </a:solidFill>
                    <a:latin typeface="Times New Roman" panose="02020603050405020304" pitchFamily="18" charset="0"/>
                    <a:cs typeface="Times New Roman" panose="02020603050405020304" pitchFamily="18" charset="0"/>
                  </a:rPr>
                  <a:t>T</a:t>
                </a:r>
                <a:r>
                  <a:rPr lang="tr-TR" sz="2400" i="1"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 1.38 x 10</a:t>
                </a:r>
                <a:r>
                  <a:rPr lang="tr-TR" sz="2400" baseline="30000" dirty="0">
                    <a:latin typeface="Times New Roman" panose="02020603050405020304" pitchFamily="18" charset="0"/>
                    <a:cs typeface="Times New Roman" panose="02020603050405020304" pitchFamily="18" charset="0"/>
                  </a:rPr>
                  <a:t>-23 </a:t>
                </a:r>
                <a:r>
                  <a:rPr lang="tr-TR" sz="2400" dirty="0">
                    <a:latin typeface="Times New Roman" panose="02020603050405020304" pitchFamily="18" charset="0"/>
                    <a:cs typeface="Times New Roman" panose="02020603050405020304" pitchFamily="18" charset="0"/>
                  </a:rPr>
                  <a:t>J/K x 300 K </a:t>
                </a:r>
                <a:r>
                  <a:rPr lang="tr-TR" sz="2400" i="1" dirty="0">
                    <a:latin typeface="Times New Roman" panose="02020603050405020304" pitchFamily="18" charset="0"/>
                    <a:cs typeface="Times New Roman" panose="02020603050405020304" pitchFamily="18" charset="0"/>
                  </a:rPr>
                  <a:t>=</a:t>
                </a:r>
                <a:r>
                  <a:rPr lang="tr-TR" sz="2400" dirty="0">
                    <a:latin typeface="Times New Roman" panose="02020603050405020304" pitchFamily="18" charset="0"/>
                    <a:cs typeface="Times New Roman" panose="02020603050405020304" pitchFamily="18" charset="0"/>
                  </a:rPr>
                  <a:t>25 meV</a:t>
                </a:r>
              </a:p>
              <a:p>
                <a:pPr eaLnBrk="1" hangingPunct="1">
                  <a:lnSpc>
                    <a:spcPct val="90000"/>
                  </a:lnSpc>
                  <a:buFont typeface="Wingdings" pitchFamily="2" charset="2"/>
                  <a:buNone/>
                  <a:defRPr/>
                </a:pPr>
                <a:r>
                  <a:rPr lang="tr-TR" sz="2400" dirty="0">
                    <a:latin typeface="Times New Roman" panose="02020603050405020304" pitchFamily="18" charset="0"/>
                    <a:cs typeface="Times New Roman" panose="02020603050405020304" pitchFamily="18" charset="0"/>
                  </a:rPr>
                  <a:t> </a:t>
                </a:r>
              </a:p>
              <a:p>
                <a:pPr algn="ctr" eaLnBrk="1" hangingPunct="1">
                  <a:lnSpc>
                    <a:spcPct val="90000"/>
                  </a:lnSpc>
                  <a:buFont typeface="Wingdings" pitchFamily="2" charset="2"/>
                  <a:buNone/>
                  <a:defRPr/>
                </a:pPr>
                <a:r>
                  <a:rPr lang="tr-TR" sz="2400" i="1" dirty="0">
                    <a:solidFill>
                      <a:srgbClr val="FF0000"/>
                    </a:solidFill>
                    <a:latin typeface="Times New Roman" panose="02020603050405020304" pitchFamily="18" charset="0"/>
                    <a:cs typeface="Times New Roman" panose="02020603050405020304" pitchFamily="18" charset="0"/>
                  </a:rPr>
                  <a:t>Excitation rate</a:t>
                </a:r>
                <a:r>
                  <a:rPr lang="tr-TR" sz="2400" dirty="0">
                    <a:latin typeface="Times New Roman" panose="02020603050405020304" pitchFamily="18" charset="0"/>
                    <a:cs typeface="Times New Roman" panose="02020603050405020304" pitchFamily="18" charset="0"/>
                  </a:rPr>
                  <a:t> </a:t>
                </a:r>
                <a:r>
                  <a:rPr lang="tr-TR" sz="2400" i="1" dirty="0">
                    <a:latin typeface="Times New Roman" panose="02020603050405020304" pitchFamily="18" charset="0"/>
                    <a:cs typeface="Times New Roman" panose="02020603050405020304" pitchFamily="18" charset="0"/>
                  </a:rPr>
                  <a:t>= </a:t>
                </a:r>
                <a:r>
                  <a:rPr lang="tr-TR" sz="2400" i="1" dirty="0">
                    <a:solidFill>
                      <a:srgbClr val="FF0000"/>
                    </a:solidFill>
                    <a:latin typeface="Times New Roman" panose="02020603050405020304" pitchFamily="18" charset="0"/>
                    <a:cs typeface="Times New Roman" panose="02020603050405020304" pitchFamily="18" charset="0"/>
                  </a:rPr>
                  <a:t>constant</a:t>
                </a:r>
                <a:r>
                  <a:rPr lang="tr-TR" sz="2400" i="1" dirty="0">
                    <a:latin typeface="Times New Roman" panose="02020603050405020304" pitchFamily="18" charset="0"/>
                    <a:cs typeface="Times New Roman" panose="02020603050405020304" pitchFamily="18" charset="0"/>
                  </a:rPr>
                  <a:t> x </a:t>
                </a:r>
                <a:r>
                  <a:rPr lang="tr-TR" sz="2400" i="1" dirty="0">
                    <a:solidFill>
                      <a:srgbClr val="FF0000"/>
                    </a:solidFill>
                    <a:latin typeface="Times New Roman" panose="02020603050405020304" pitchFamily="18" charset="0"/>
                    <a:cs typeface="Times New Roman" panose="02020603050405020304" pitchFamily="18" charset="0"/>
                  </a:rPr>
                  <a:t>exp(-Eg / kT)</a:t>
                </a:r>
              </a:p>
              <a:p>
                <a:pPr algn="ctr" eaLnBrk="1" hangingPunct="1">
                  <a:lnSpc>
                    <a:spcPct val="90000"/>
                  </a:lnSpc>
                  <a:buFont typeface="Wingdings" pitchFamily="2" charset="2"/>
                  <a:buNone/>
                  <a:defRPr/>
                </a:pPr>
                <a:r>
                  <a:rPr lang="tr-TR" sz="2400" i="1" dirty="0">
                    <a:solidFill>
                      <a:srgbClr val="FF0000"/>
                    </a:solidFill>
                    <a:latin typeface="Times New Roman" panose="02020603050405020304" pitchFamily="18" charset="0"/>
                    <a:cs typeface="Times New Roman" panose="02020603050405020304" pitchFamily="18" charset="0"/>
                  </a:rPr>
                  <a:t> </a:t>
                </a:r>
              </a:p>
              <a:p>
                <a:pPr eaLnBrk="1" hangingPunct="1">
                  <a:lnSpc>
                    <a:spcPct val="90000"/>
                  </a:lnSpc>
                  <a:buFont typeface="Wingdings" pitchFamily="2" charset="2"/>
                  <a:buNone/>
                  <a:defRPr/>
                </a:pPr>
                <a:r>
                  <a:rPr lang="tr-TR" sz="2400" dirty="0">
                    <a:latin typeface="Times New Roman" panose="02020603050405020304" pitchFamily="18" charset="0"/>
                    <a:cs typeface="Times New Roman" panose="02020603050405020304" pitchFamily="18" charset="0"/>
                  </a:rPr>
                  <a:t>Although the thermal energy at room temperature,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𝑘</m:t>
                        </m:r>
                      </m:e>
                      <m:sub>
                        <m:r>
                          <a:rPr lang="en-US" sz="2400" b="0" i="1" smtClean="0">
                            <a:solidFill>
                              <a:srgbClr val="FF0000"/>
                            </a:solidFill>
                            <a:latin typeface="Cambria Math" panose="02040503050406030204" pitchFamily="18" charset="0"/>
                          </a:rPr>
                          <m:t>𝐵</m:t>
                        </m:r>
                      </m:sub>
                    </m:sSub>
                    <m:r>
                      <a:rPr lang="en-US" sz="2400" b="0" i="1" smtClean="0">
                        <a:solidFill>
                          <a:srgbClr val="FF0000"/>
                        </a:solidFill>
                        <a:latin typeface="Cambria Math" panose="02040503050406030204" pitchFamily="18" charset="0"/>
                      </a:rPr>
                      <m:t>𝑇</m:t>
                    </m:r>
                  </m:oMath>
                </a14:m>
                <a:r>
                  <a:rPr lang="tr-TR" sz="2400" i="1" dirty="0">
                    <a:latin typeface="Times New Roman" panose="02020603050405020304" pitchFamily="18" charset="0"/>
                    <a:cs typeface="Times New Roman" panose="02020603050405020304" pitchFamily="18" charset="0"/>
                  </a:rPr>
                  <a:t>,</a:t>
                </a:r>
                <a:r>
                  <a:rPr lang="tr-TR" sz="2400" dirty="0">
                    <a:solidFill>
                      <a:srgbClr val="FF0000"/>
                    </a:solidFill>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is very small, </a:t>
                </a:r>
                <a:r>
                  <a:rPr lang="tr-TR" sz="2400" i="1" dirty="0">
                    <a:effectLst>
                      <a:outerShdw blurRad="38100" dist="38100" dir="2700000" algn="tl">
                        <a:srgbClr val="C0C0C0"/>
                      </a:outerShdw>
                    </a:effectLst>
                    <a:latin typeface="Times New Roman" panose="02020603050405020304" pitchFamily="18" charset="0"/>
                    <a:cs typeface="Times New Roman" panose="02020603050405020304" pitchFamily="18" charset="0"/>
                  </a:rPr>
                  <a:t>i.e.</a:t>
                </a:r>
                <a:r>
                  <a:rPr lang="tr-TR" sz="2400" dirty="0">
                    <a:latin typeface="Times New Roman" panose="02020603050405020304" pitchFamily="18" charset="0"/>
                    <a:cs typeface="Times New Roman" panose="02020603050405020304" pitchFamily="18" charset="0"/>
                  </a:rPr>
                  <a:t> </a:t>
                </a:r>
                <a:r>
                  <a:rPr lang="tr-TR" sz="2400" dirty="0">
                    <a:solidFill>
                      <a:srgbClr val="FF0000"/>
                    </a:solidFill>
                    <a:latin typeface="Times New Roman" panose="02020603050405020304" pitchFamily="18" charset="0"/>
                    <a:cs typeface="Times New Roman" panose="02020603050405020304" pitchFamily="18" charset="0"/>
                  </a:rPr>
                  <a:t>25 meV</a:t>
                </a:r>
                <a:r>
                  <a:rPr lang="tr-TR" sz="2400" dirty="0">
                    <a:latin typeface="Times New Roman" panose="02020603050405020304" pitchFamily="18" charset="0"/>
                    <a:cs typeface="Times New Roman" panose="02020603050405020304" pitchFamily="18" charset="0"/>
                  </a:rPr>
                  <a:t>, a few electrons can be promoted to the </a:t>
                </a:r>
                <a:r>
                  <a:rPr lang="tr-TR" sz="2400" i="1" dirty="0">
                    <a:solidFill>
                      <a:srgbClr val="FF0000"/>
                    </a:solidFill>
                    <a:latin typeface="Times New Roman" panose="02020603050405020304" pitchFamily="18" charset="0"/>
                    <a:cs typeface="Times New Roman" panose="02020603050405020304" pitchFamily="18" charset="0"/>
                  </a:rPr>
                  <a:t>CB</a:t>
                </a:r>
                <a:r>
                  <a:rPr lang="tr-TR" sz="2400" dirty="0">
                    <a:latin typeface="Times New Roman" panose="02020603050405020304" pitchFamily="18" charset="0"/>
                    <a:cs typeface="Times New Roman" panose="02020603050405020304" pitchFamily="18" charset="0"/>
                  </a:rPr>
                  <a:t>. </a:t>
                </a:r>
              </a:p>
              <a:p>
                <a:pPr eaLnBrk="1" hangingPunct="1">
                  <a:lnSpc>
                    <a:spcPct val="90000"/>
                  </a:lnSpc>
                  <a:buFont typeface="Wingdings" pitchFamily="2" charset="2"/>
                  <a:buNone/>
                  <a:defRPr/>
                </a:pPr>
                <a:r>
                  <a:rPr lang="tr-TR" sz="2400" dirty="0">
                    <a:latin typeface="Times New Roman" panose="02020603050405020304" pitchFamily="18" charset="0"/>
                    <a:cs typeface="Times New Roman" panose="02020603050405020304" pitchFamily="18" charset="0"/>
                  </a:rPr>
                  <a:t>	    </a:t>
                </a:r>
              </a:p>
              <a:p>
                <a:pPr algn="ctr" eaLnBrk="1" hangingPunct="1">
                  <a:lnSpc>
                    <a:spcPct val="90000"/>
                  </a:lnSpc>
                  <a:buFont typeface="Wingdings" pitchFamily="2" charset="2"/>
                  <a:buNone/>
                  <a:defRPr/>
                </a:pPr>
                <a:r>
                  <a:rPr lang="tr-TR" sz="2400" i="1" dirty="0">
                    <a:solidFill>
                      <a:srgbClr val="FF0000"/>
                    </a:solidFill>
                    <a:latin typeface="Times New Roman" panose="02020603050405020304" pitchFamily="18" charset="0"/>
                    <a:cs typeface="Times New Roman" panose="02020603050405020304" pitchFamily="18" charset="0"/>
                  </a:rPr>
                  <a:t>Electrons can be promoted to the CB by means of thermal energy.</a:t>
                </a:r>
                <a:endParaRPr lang="tr-TR" sz="2400" dirty="0">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r>
                  <a:rPr lang="tr-TR" sz="2400" dirty="0">
                    <a:latin typeface="Times New Roman" panose="02020603050405020304" pitchFamily="18" charset="0"/>
                    <a:cs typeface="Times New Roman" panose="02020603050405020304" pitchFamily="18" charset="0"/>
                  </a:rPr>
                  <a:t>	</a:t>
                </a:r>
                <a:endParaRPr lang="tr-TR" sz="2400" b="1" i="1" dirty="0">
                  <a:solidFill>
                    <a:srgbClr val="FF0000"/>
                  </a:solidFill>
                  <a:latin typeface="Times New Roman" panose="02020603050405020304" pitchFamily="18" charset="0"/>
                  <a:cs typeface="Times New Roman" panose="02020603050405020304" pitchFamily="18" charset="0"/>
                </a:endParaRPr>
              </a:p>
              <a:p>
                <a:pPr eaLnBrk="1" hangingPunct="1">
                  <a:lnSpc>
                    <a:spcPct val="90000"/>
                  </a:lnSpc>
                  <a:buFont typeface="Wingdings" pitchFamily="2" charset="2"/>
                  <a:buNone/>
                  <a:defRPr/>
                </a:pPr>
                <a:endParaRPr lang="tr-TR" sz="2400" b="1" i="1" dirty="0">
                  <a:latin typeface="Times New Roman" panose="02020603050405020304" pitchFamily="18" charset="0"/>
                  <a:cs typeface="Times New Roman" panose="02020603050405020304" pitchFamily="18" charset="0"/>
                </a:endParaRPr>
              </a:p>
            </p:txBody>
          </p:sp>
        </mc:Choice>
        <mc:Fallback>
          <p:sp>
            <p:nvSpPr>
              <p:cNvPr id="110595" name="Rectangle 3"/>
              <p:cNvSpPr>
                <a:spLocks noGrp="1" noRot="1" noChangeAspect="1" noMove="1" noResize="1" noEditPoints="1" noAdjustHandles="1" noChangeArrowheads="1" noChangeShapeType="1" noTextEdit="1"/>
              </p:cNvSpPr>
              <p:nvPr>
                <p:ph type="body" idx="1"/>
              </p:nvPr>
            </p:nvSpPr>
            <p:spPr>
              <a:xfrm>
                <a:off x="323850" y="1214422"/>
                <a:ext cx="8229600" cy="3214710"/>
              </a:xfrm>
              <a:blipFill>
                <a:blip r:embed="rId2"/>
                <a:stretch>
                  <a:fillRect l="-1111" t="-2652" r="-889" b="-2652"/>
                </a:stretch>
              </a:blipFill>
            </p:spPr>
            <p:txBody>
              <a:bodyPr/>
              <a:lstStyle/>
              <a:p>
                <a:r>
                  <a:rPr lang="en-GB">
                    <a:noFill/>
                  </a:rPr>
                  <a:t> </a:t>
                </a:r>
              </a:p>
            </p:txBody>
          </p:sp>
        </mc:Fallback>
      </mc:AlternateContent>
      <p:sp>
        <p:nvSpPr>
          <p:cNvPr id="110599" name="Rectangle 7"/>
          <p:cNvSpPr>
            <a:spLocks noChangeArrowheads="1"/>
          </p:cNvSpPr>
          <p:nvPr/>
        </p:nvSpPr>
        <p:spPr bwMode="auto">
          <a:xfrm>
            <a:off x="0" y="4648200"/>
            <a:ext cx="8991600" cy="2456057"/>
          </a:xfrm>
          <a:prstGeom prst="rect">
            <a:avLst/>
          </a:prstGeom>
          <a:noFill/>
          <a:ln w="12700" cap="sq">
            <a:noFill/>
            <a:miter lim="800000"/>
            <a:headEnd type="none" w="sm" len="sm"/>
            <a:tailEnd type="none" w="sm" len="sm"/>
          </a:ln>
          <a:effectLst/>
        </p:spPr>
        <p:txBody>
          <a:bodyPr>
            <a:spAutoFit/>
          </a:bodyPr>
          <a:lstStyle/>
          <a:p>
            <a:pPr algn="ctr">
              <a:defRPr/>
            </a:pPr>
            <a:r>
              <a:rPr lang="tr-TR" sz="2400" dirty="0">
                <a:latin typeface="Times New Roman" panose="02020603050405020304" pitchFamily="18" charset="0"/>
                <a:cs typeface="Times New Roman" panose="02020603050405020304" pitchFamily="18" charset="0"/>
              </a:rPr>
              <a:t>This is due to the exponential increase of excitation rate with increasing temperature.</a:t>
            </a:r>
          </a:p>
          <a:p>
            <a:pPr>
              <a:lnSpc>
                <a:spcPct val="90000"/>
              </a:lnSpc>
              <a:spcBef>
                <a:spcPct val="20000"/>
              </a:spcBef>
              <a:buClr>
                <a:schemeClr val="bg2"/>
              </a:buClr>
              <a:buSzPct val="75000"/>
              <a:buFont typeface="Wingdings" pitchFamily="2" charset="2"/>
              <a:buNone/>
              <a:defRPr/>
            </a:pPr>
            <a:r>
              <a:rPr lang="tr-TR" sz="2400" dirty="0">
                <a:solidFill>
                  <a:srgbClr val="FF0000"/>
                </a:solidFill>
                <a:latin typeface="Times New Roman" panose="02020603050405020304" pitchFamily="18" charset="0"/>
                <a:cs typeface="Times New Roman" panose="02020603050405020304" pitchFamily="18" charset="0"/>
              </a:rPr>
              <a:t> </a:t>
            </a:r>
          </a:p>
          <a:p>
            <a:pPr algn="ctr">
              <a:lnSpc>
                <a:spcPct val="90000"/>
              </a:lnSpc>
              <a:spcBef>
                <a:spcPct val="20000"/>
              </a:spcBef>
              <a:buClr>
                <a:schemeClr val="bg2"/>
              </a:buClr>
              <a:buSzPct val="75000"/>
              <a:buFont typeface="Wingdings" pitchFamily="2" charset="2"/>
              <a:buNone/>
              <a:defRPr/>
            </a:pPr>
            <a:r>
              <a:rPr lang="tr-TR" sz="2400" i="1" dirty="0">
                <a:solidFill>
                  <a:srgbClr val="FF0000"/>
                </a:solidFill>
                <a:latin typeface="Times New Roman" panose="02020603050405020304" pitchFamily="18" charset="0"/>
                <a:cs typeface="Times New Roman" panose="02020603050405020304" pitchFamily="18" charset="0"/>
              </a:rPr>
              <a:t>      </a:t>
            </a:r>
            <a:r>
              <a:rPr lang="tr-TR" sz="2400" b="1" i="1" dirty="0">
                <a:solidFill>
                  <a:srgbClr val="FF0000"/>
                </a:solidFill>
                <a:latin typeface="Times New Roman" panose="02020603050405020304" pitchFamily="18" charset="0"/>
                <a:cs typeface="Times New Roman" panose="02020603050405020304" pitchFamily="18" charset="0"/>
              </a:rPr>
              <a:t>Excitation rate is a strong function of </a:t>
            </a:r>
            <a:r>
              <a:rPr lang="en-US" sz="2400" b="1" i="1" dirty="0">
                <a:solidFill>
                  <a:srgbClr val="FF0000"/>
                </a:solidFill>
                <a:latin typeface="Times New Roman" panose="02020603050405020304" pitchFamily="18" charset="0"/>
                <a:cs typeface="Times New Roman" panose="02020603050405020304" pitchFamily="18" charset="0"/>
              </a:rPr>
              <a:t>the </a:t>
            </a:r>
            <a:r>
              <a:rPr lang="tr-TR" sz="2400" b="1" i="1" dirty="0">
                <a:solidFill>
                  <a:srgbClr val="FF0000"/>
                </a:solidFill>
                <a:latin typeface="Times New Roman" panose="02020603050405020304" pitchFamily="18" charset="0"/>
                <a:cs typeface="Times New Roman" panose="02020603050405020304" pitchFamily="18" charset="0"/>
              </a:rPr>
              <a:t>temperature.</a:t>
            </a:r>
          </a:p>
          <a:p>
            <a:pPr>
              <a:lnSpc>
                <a:spcPct val="90000"/>
              </a:lnSpc>
              <a:spcBef>
                <a:spcPct val="20000"/>
              </a:spcBef>
              <a:buClr>
                <a:schemeClr val="bg2"/>
              </a:buClr>
              <a:buSzPct val="75000"/>
              <a:buFont typeface="Wingdings" pitchFamily="2" charset="2"/>
              <a:buNone/>
              <a:defRPr/>
            </a:pPr>
            <a:endParaRPr lang="tr-TR" sz="2400" b="1" i="1" dirty="0">
              <a:latin typeface="Times New Roman" panose="02020603050405020304" pitchFamily="18" charset="0"/>
              <a:cs typeface="Times New Roman" panose="02020603050405020304" pitchFamily="18" charset="0"/>
            </a:endParaRPr>
          </a:p>
          <a:p>
            <a:pPr>
              <a:lnSpc>
                <a:spcPct val="90000"/>
              </a:lnSpc>
              <a:spcBef>
                <a:spcPct val="20000"/>
              </a:spcBef>
              <a:buClr>
                <a:schemeClr val="bg2"/>
              </a:buClr>
              <a:buSzPct val="75000"/>
              <a:buFont typeface="Wingdings" pitchFamily="2" charset="2"/>
              <a:buNone/>
              <a:defRPr/>
            </a:pPr>
            <a:endParaRPr lang="tr-TR" sz="2400"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gn="l">
              <a:lnSpc>
                <a:spcPct val="90000"/>
              </a:lnSpc>
            </a:pPr>
            <a:r>
              <a:rPr lang="tr-TR" sz="3200" dirty="0">
                <a:solidFill>
                  <a:srgbClr val="6600FF"/>
                </a:solidFill>
                <a:latin typeface="Times New Roman" panose="02020603050405020304" pitchFamily="18" charset="0"/>
                <a:cs typeface="Times New Roman" panose="02020603050405020304" pitchFamily="18" charset="0"/>
              </a:rPr>
              <a:t>1</a:t>
            </a:r>
            <a:r>
              <a:rPr lang="en-US" sz="3200" dirty="0">
                <a:solidFill>
                  <a:srgbClr val="6600FF"/>
                </a:solidFill>
                <a:latin typeface="Times New Roman" panose="02020603050405020304" pitchFamily="18" charset="0"/>
                <a:cs typeface="Times New Roman" panose="02020603050405020304" pitchFamily="18" charset="0"/>
              </a:rPr>
              <a:t> </a:t>
            </a:r>
            <a:r>
              <a:rPr lang="tr-TR" sz="3200" dirty="0">
                <a:solidFill>
                  <a:srgbClr val="6600FF"/>
                </a:solidFill>
                <a:latin typeface="Times New Roman" panose="02020603050405020304" pitchFamily="18" charset="0"/>
                <a:cs typeface="Times New Roman" panose="02020603050405020304" pitchFamily="18" charset="0"/>
              </a:rPr>
              <a:t>-</a:t>
            </a:r>
            <a:r>
              <a:rPr lang="en-US" sz="3200" dirty="0">
                <a:solidFill>
                  <a:srgbClr val="6600FF"/>
                </a:solidFill>
                <a:latin typeface="Times New Roman" panose="02020603050405020304" pitchFamily="18" charset="0"/>
                <a:cs typeface="Times New Roman" panose="02020603050405020304" pitchFamily="18" charset="0"/>
              </a:rPr>
              <a:t> </a:t>
            </a:r>
            <a:r>
              <a:rPr lang="tr-TR" sz="3200" dirty="0">
                <a:solidFill>
                  <a:srgbClr val="6600FF"/>
                </a:solidFill>
                <a:latin typeface="Times New Roman" panose="02020603050405020304" pitchFamily="18" charset="0"/>
                <a:cs typeface="Times New Roman" panose="02020603050405020304" pitchFamily="18" charset="0"/>
              </a:rPr>
              <a:t>Thermal </a:t>
            </a:r>
            <a:r>
              <a:rPr lang="en-US" sz="3200" dirty="0">
                <a:solidFill>
                  <a:srgbClr val="6600FF"/>
                </a:solidFill>
                <a:latin typeface="Times New Roman" panose="02020603050405020304" pitchFamily="18" charset="0"/>
                <a:cs typeface="Times New Roman" panose="02020603050405020304" pitchFamily="18" charset="0"/>
              </a:rPr>
              <a:t>e</a:t>
            </a:r>
            <a:r>
              <a:rPr lang="tr-TR" sz="3200" dirty="0">
                <a:solidFill>
                  <a:srgbClr val="6600FF"/>
                </a:solidFill>
                <a:latin typeface="Times New Roman" panose="02020603050405020304" pitchFamily="18" charset="0"/>
                <a:cs typeface="Times New Roman" panose="02020603050405020304" pitchFamily="18" charset="0"/>
              </a:rPr>
              <a:t>nergy  </a:t>
            </a:r>
            <a:endParaRPr lang="en-US" sz="3200" b="1"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7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fade">
                                      <p:cBhvr>
                                        <p:cTn id="7" dur="1000"/>
                                        <p:tgtEl>
                                          <p:spTgt spid="110595">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Effect transition="in" filter="fade">
                                      <p:cBhvr>
                                        <p:cTn id="11" dur="1000"/>
                                        <p:tgtEl>
                                          <p:spTgt spid="110595">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Effect transition="in" filter="fade">
                                      <p:cBhvr>
                                        <p:cTn id="15" dur="1000"/>
                                        <p:tgtEl>
                                          <p:spTgt spid="110595">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Effect transition="in" filter="fade">
                                      <p:cBhvr>
                                        <p:cTn id="19" dur="1000"/>
                                        <p:tgtEl>
                                          <p:spTgt spid="110595">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10595">
                                            <p:txEl>
                                              <p:pRg st="4" end="4"/>
                                            </p:txEl>
                                          </p:spTgt>
                                        </p:tgtEl>
                                        <p:attrNameLst>
                                          <p:attrName>style.visibility</p:attrName>
                                        </p:attrNameLst>
                                      </p:cBhvr>
                                      <p:to>
                                        <p:strVal val="visible"/>
                                      </p:to>
                                    </p:set>
                                    <p:animEffect transition="in" filter="fade">
                                      <p:cBhvr>
                                        <p:cTn id="23" dur="1000"/>
                                        <p:tgtEl>
                                          <p:spTgt spid="110595">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10595">
                                            <p:txEl>
                                              <p:pRg st="5" end="5"/>
                                            </p:txEl>
                                          </p:spTgt>
                                        </p:tgtEl>
                                        <p:attrNameLst>
                                          <p:attrName>style.visibility</p:attrName>
                                        </p:attrNameLst>
                                      </p:cBhvr>
                                      <p:to>
                                        <p:strVal val="visible"/>
                                      </p:to>
                                    </p:set>
                                    <p:animEffect transition="in" filter="fade">
                                      <p:cBhvr>
                                        <p:cTn id="27" dur="1000"/>
                                        <p:tgtEl>
                                          <p:spTgt spid="110595">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10595">
                                            <p:txEl>
                                              <p:pRg st="6" end="6"/>
                                            </p:txEl>
                                          </p:spTgt>
                                        </p:tgtEl>
                                        <p:attrNameLst>
                                          <p:attrName>style.visibility</p:attrName>
                                        </p:attrNameLst>
                                      </p:cBhvr>
                                      <p:to>
                                        <p:strVal val="visible"/>
                                      </p:to>
                                    </p:set>
                                    <p:animEffect transition="in" filter="fade">
                                      <p:cBhvr>
                                        <p:cTn id="31" dur="1000"/>
                                        <p:tgtEl>
                                          <p:spTgt spid="110595">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10595">
                                            <p:txEl>
                                              <p:pRg st="7" end="7"/>
                                            </p:txEl>
                                          </p:spTgt>
                                        </p:tgtEl>
                                        <p:attrNameLst>
                                          <p:attrName>style.visibility</p:attrName>
                                        </p:attrNameLst>
                                      </p:cBhvr>
                                      <p:to>
                                        <p:strVal val="visible"/>
                                      </p:to>
                                    </p:set>
                                    <p:animEffect transition="in" filter="fade">
                                      <p:cBhvr>
                                        <p:cTn id="35" dur="1000"/>
                                        <p:tgtEl>
                                          <p:spTgt spid="110595">
                                            <p:txEl>
                                              <p:pRg st="7" end="7"/>
                                            </p:txEl>
                                          </p:spTgt>
                                        </p:tgtEl>
                                      </p:cBhvr>
                                    </p:animEffect>
                                  </p:childTnLst>
                                </p:cTn>
                              </p:par>
                            </p:childTnLst>
                          </p:cTn>
                        </p:par>
                        <p:par>
                          <p:cTn id="36" fill="hold">
                            <p:stCondLst>
                              <p:cond delay="8000"/>
                            </p:stCondLst>
                            <p:childTnLst>
                              <p:par>
                                <p:cTn id="37" presetID="47" presetClass="entr" presetSubtype="0" fill="hold" grpId="0" nodeType="afterEffect">
                                  <p:stCondLst>
                                    <p:cond delay="0"/>
                                  </p:stCondLst>
                                  <p:childTnLst>
                                    <p:set>
                                      <p:cBhvr>
                                        <p:cTn id="38" dur="1" fill="hold">
                                          <p:stCondLst>
                                            <p:cond delay="0"/>
                                          </p:stCondLst>
                                        </p:cTn>
                                        <p:tgtEl>
                                          <p:spTgt spid="110599"/>
                                        </p:tgtEl>
                                        <p:attrNameLst>
                                          <p:attrName>style.visibility</p:attrName>
                                        </p:attrNameLst>
                                      </p:cBhvr>
                                      <p:to>
                                        <p:strVal val="visible"/>
                                      </p:to>
                                    </p:set>
                                    <p:animEffect transition="in" filter="fade">
                                      <p:cBhvr>
                                        <p:cTn id="39" dur="1000"/>
                                        <p:tgtEl>
                                          <p:spTgt spid="110599"/>
                                        </p:tgtEl>
                                      </p:cBhvr>
                                    </p:animEffect>
                                    <p:anim calcmode="lin" valueType="num">
                                      <p:cBhvr>
                                        <p:cTn id="40" dur="1000" fill="hold"/>
                                        <p:tgtEl>
                                          <p:spTgt spid="110599"/>
                                        </p:tgtEl>
                                        <p:attrNameLst>
                                          <p:attrName>ppt_x</p:attrName>
                                        </p:attrNameLst>
                                      </p:cBhvr>
                                      <p:tavLst>
                                        <p:tav tm="0">
                                          <p:val>
                                            <p:strVal val="#ppt_x"/>
                                          </p:val>
                                        </p:tav>
                                        <p:tav tm="100000">
                                          <p:val>
                                            <p:strVal val="#ppt_x"/>
                                          </p:val>
                                        </p:tav>
                                      </p:tavLst>
                                    </p:anim>
                                    <p:anim calcmode="lin" valueType="num">
                                      <p:cBhvr>
                                        <p:cTn id="41" dur="1000" fill="hold"/>
                                        <p:tgtEl>
                                          <p:spTgt spid="1105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05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395288" y="1142985"/>
            <a:ext cx="8137525" cy="3124216"/>
          </a:xfrm>
        </p:spPr>
        <p:txBody>
          <a:bodyPr>
            <a:normAutofit/>
          </a:bodyPr>
          <a:lstStyle/>
          <a:p>
            <a:pPr algn="just" eaLnBrk="1" hangingPunct="1">
              <a:lnSpc>
                <a:spcPct val="90000"/>
              </a:lnSpc>
              <a:defRPr/>
            </a:pPr>
            <a:r>
              <a:rPr lang="tr-TR" sz="2400" dirty="0">
                <a:latin typeface="Times New Roman" panose="02020603050405020304" pitchFamily="18" charset="0"/>
                <a:cs typeface="Times New Roman" panose="02020603050405020304" pitchFamily="18" charset="0"/>
              </a:rPr>
              <a:t>For low fields, this mechanism doesn’t promote electrons to the CB</a:t>
            </a:r>
            <a:r>
              <a:rPr lang="tr-TR" sz="2400" baseline="300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 in common s/c’s such as Si and GaAs. </a:t>
            </a:r>
          </a:p>
          <a:p>
            <a:pPr eaLnBrk="1" hangingPunct="1">
              <a:lnSpc>
                <a:spcPct val="90000"/>
              </a:lnSpc>
              <a:defRPr/>
            </a:pPr>
            <a:endParaRPr lang="tr-TR" sz="2400" dirty="0">
              <a:latin typeface="Times New Roman" panose="02020603050405020304" pitchFamily="18" charset="0"/>
              <a:cs typeface="Times New Roman" panose="02020603050405020304" pitchFamily="18" charset="0"/>
            </a:endParaRPr>
          </a:p>
          <a:p>
            <a:pPr eaLnBrk="1" hangingPunct="1">
              <a:lnSpc>
                <a:spcPct val="90000"/>
              </a:lnSpc>
              <a:defRPr/>
            </a:pPr>
            <a:r>
              <a:rPr lang="tr-TR" sz="2400" dirty="0">
                <a:latin typeface="Times New Roman" panose="02020603050405020304" pitchFamily="18" charset="0"/>
                <a:cs typeface="Times New Roman" panose="02020603050405020304" pitchFamily="18" charset="0"/>
              </a:rPr>
              <a:t>An electric field of 10</a:t>
            </a:r>
            <a:r>
              <a:rPr lang="tr-TR" sz="2400" baseline="30000" dirty="0">
                <a:latin typeface="Times New Roman" panose="02020603050405020304" pitchFamily="18" charset="0"/>
                <a:cs typeface="Times New Roman" panose="02020603050405020304" pitchFamily="18" charset="0"/>
              </a:rPr>
              <a:t>18 </a:t>
            </a:r>
            <a:r>
              <a:rPr lang="tr-TR" sz="2400" dirty="0">
                <a:latin typeface="Times New Roman" panose="02020603050405020304" pitchFamily="18" charset="0"/>
                <a:cs typeface="Times New Roman" panose="02020603050405020304" pitchFamily="18" charset="0"/>
              </a:rPr>
              <a:t>V/m can provide an energy of the order of 1 eV. This field is enormous.</a:t>
            </a:r>
          </a:p>
          <a:p>
            <a:pPr eaLnBrk="1" hangingPunct="1">
              <a:lnSpc>
                <a:spcPct val="90000"/>
              </a:lnSpc>
              <a:defRPr/>
            </a:pPr>
            <a:endParaRPr lang="tr-TR" sz="2400" dirty="0">
              <a:latin typeface="Times New Roman" panose="02020603050405020304" pitchFamily="18" charset="0"/>
              <a:cs typeface="Times New Roman" panose="02020603050405020304" pitchFamily="18" charset="0"/>
            </a:endParaRPr>
          </a:p>
        </p:txBody>
      </p:sp>
      <p:sp>
        <p:nvSpPr>
          <p:cNvPr id="114697" name="Rectangle 9"/>
          <p:cNvSpPr>
            <a:spLocks noChangeArrowheads="1"/>
          </p:cNvSpPr>
          <p:nvPr/>
        </p:nvSpPr>
        <p:spPr bwMode="auto">
          <a:xfrm>
            <a:off x="179388" y="4508500"/>
            <a:ext cx="8964612" cy="954107"/>
          </a:xfrm>
          <a:prstGeom prst="rect">
            <a:avLst/>
          </a:prstGeom>
          <a:noFill/>
          <a:ln w="12700" cap="sq">
            <a:noFill/>
            <a:miter lim="800000"/>
            <a:headEnd type="none" w="sm" len="sm"/>
            <a:tailEnd type="none" w="sm" len="sm"/>
          </a:ln>
          <a:effectLst/>
        </p:spPr>
        <p:txBody>
          <a:bodyPr wrap="square">
            <a:spAutoFit/>
          </a:bodyPr>
          <a:lstStyle/>
          <a:p>
            <a:pPr algn="ctr">
              <a:defRPr/>
            </a:pPr>
            <a:r>
              <a:rPr lang="en-US" sz="2800" i="1" dirty="0">
                <a:solidFill>
                  <a:srgbClr val="FF0000"/>
                </a:solidFill>
                <a:latin typeface="Times New Roman" panose="02020603050405020304" pitchFamily="18" charset="0"/>
                <a:cs typeface="Times New Roman" panose="02020603050405020304" pitchFamily="18" charset="0"/>
              </a:rPr>
              <a:t>T</a:t>
            </a:r>
            <a:r>
              <a:rPr lang="tr-TR" sz="2800" i="1" dirty="0">
                <a:solidFill>
                  <a:srgbClr val="FF0000"/>
                </a:solidFill>
                <a:latin typeface="Times New Roman" panose="02020603050405020304" pitchFamily="18" charset="0"/>
                <a:cs typeface="Times New Roman" panose="02020603050405020304" pitchFamily="18" charset="0"/>
              </a:rPr>
              <a:t>he use of the electric field  as an excitation mechanism is not useful way to promote electrons in s/c’s.</a:t>
            </a:r>
          </a:p>
        </p:txBody>
      </p:sp>
      <p:sp>
        <p:nvSpPr>
          <p:cNvPr id="8" name="Rectangle 3"/>
          <p:cNvSpPr>
            <a:spLocks noChangeArrowheads="1"/>
          </p:cNvSpPr>
          <p:nvPr/>
        </p:nvSpPr>
        <p:spPr bwMode="auto">
          <a:xfrm>
            <a:off x="0" y="0"/>
            <a:ext cx="9144000" cy="836613"/>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w="9525">
            <a:noFill/>
            <a:miter lim="800000"/>
            <a:headEnd/>
            <a:tailEnd/>
          </a:ln>
          <a:effectLst/>
        </p:spPr>
        <p:txBody>
          <a:bodyPr anchor="ctr"/>
          <a:lstStyle/>
          <a:p>
            <a:pPr>
              <a:lnSpc>
                <a:spcPct val="90000"/>
              </a:lnSpc>
            </a:pPr>
            <a:r>
              <a:rPr lang="tr-TR" sz="3200" dirty="0">
                <a:solidFill>
                  <a:srgbClr val="6600FF"/>
                </a:solidFill>
                <a:latin typeface="Times New Roman" panose="02020603050405020304" pitchFamily="18" charset="0"/>
                <a:cs typeface="Times New Roman" panose="02020603050405020304" pitchFamily="18" charset="0"/>
              </a:rPr>
              <a:t>2</a:t>
            </a:r>
            <a:r>
              <a:rPr lang="en-US" sz="3200" dirty="0">
                <a:solidFill>
                  <a:srgbClr val="6600FF"/>
                </a:solidFill>
                <a:latin typeface="Times New Roman" panose="02020603050405020304" pitchFamily="18" charset="0"/>
                <a:cs typeface="Times New Roman" panose="02020603050405020304" pitchFamily="18" charset="0"/>
              </a:rPr>
              <a:t> </a:t>
            </a:r>
            <a:r>
              <a:rPr lang="tr-TR" sz="3200" dirty="0">
                <a:solidFill>
                  <a:srgbClr val="6600FF"/>
                </a:solidFill>
                <a:latin typeface="Times New Roman" panose="02020603050405020304" pitchFamily="18" charset="0"/>
                <a:cs typeface="Times New Roman" panose="02020603050405020304" pitchFamily="18" charset="0"/>
              </a:rPr>
              <a:t>- Electric field </a:t>
            </a:r>
            <a:endParaRPr lang="en-US" sz="3200"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2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10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1">
                                            <p:txEl>
                                              <p:pRg st="2" end="2"/>
                                            </p:txEl>
                                          </p:spTgt>
                                        </p:tgtEl>
                                        <p:attrNameLst>
                                          <p:attrName>style.visibility</p:attrName>
                                        </p:attrNameLst>
                                      </p:cBhvr>
                                      <p:to>
                                        <p:strVal val="visible"/>
                                      </p:to>
                                    </p:set>
                                    <p:animEffect transition="in" filter="fade">
                                      <p:cBhvr>
                                        <p:cTn id="12" dur="1000"/>
                                        <p:tgtEl>
                                          <p:spTgt spid="114691">
                                            <p:txEl>
                                              <p:pRg st="2" end="2"/>
                                            </p:txEl>
                                          </p:spTgt>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14697"/>
                                        </p:tgtEl>
                                        <p:attrNameLst>
                                          <p:attrName>style.visibility</p:attrName>
                                        </p:attrNameLst>
                                      </p:cBhvr>
                                      <p:to>
                                        <p:strVal val="visible"/>
                                      </p:to>
                                    </p:set>
                                    <p:animEffect transition="in" filter="fade">
                                      <p:cBhvr>
                                        <p:cTn id="16" dur="1000"/>
                                        <p:tgtEl>
                                          <p:spTgt spid="114697"/>
                                        </p:tgtEl>
                                      </p:cBhvr>
                                    </p:animEffect>
                                    <p:anim calcmode="lin" valueType="num">
                                      <p:cBhvr>
                                        <p:cTn id="17" dur="1000" fill="hold"/>
                                        <p:tgtEl>
                                          <p:spTgt spid="114697"/>
                                        </p:tgtEl>
                                        <p:attrNameLst>
                                          <p:attrName>ppt_x</p:attrName>
                                        </p:attrNameLst>
                                      </p:cBhvr>
                                      <p:tavLst>
                                        <p:tav tm="0">
                                          <p:val>
                                            <p:strVal val="#ppt_x"/>
                                          </p:val>
                                        </p:tav>
                                        <p:tav tm="100000">
                                          <p:val>
                                            <p:strVal val="#ppt_x"/>
                                          </p:val>
                                        </p:tav>
                                      </p:tavLst>
                                    </p:anim>
                                    <p:anim calcmode="lin" valueType="num">
                                      <p:cBhvr>
                                        <p:cTn id="18" dur="1000" fill="hold"/>
                                        <p:tgtEl>
                                          <p:spTgt spid="1146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BE4150E5B48D499CE69D2C9E4F2C0E" ma:contentTypeVersion="13" ma:contentTypeDescription="Create a new document." ma:contentTypeScope="" ma:versionID="ecb0929c2ecc473dc25bb9790dd9aaa6">
  <xsd:schema xmlns:xsd="http://www.w3.org/2001/XMLSchema" xmlns:xs="http://www.w3.org/2001/XMLSchema" xmlns:p="http://schemas.microsoft.com/office/2006/metadata/properties" xmlns:ns1="http://schemas.microsoft.com/sharepoint/v3" xmlns:ns3="e7b17d92-eb22-470e-a71f-44825581319b" xmlns:ns4="da940f12-3c6b-4f42-87d5-e6a70f486445" targetNamespace="http://schemas.microsoft.com/office/2006/metadata/properties" ma:root="true" ma:fieldsID="d020c342767f468a3364ebbd112134de" ns1:_="" ns3:_="" ns4:_="">
    <xsd:import namespace="http://schemas.microsoft.com/sharepoint/v3"/>
    <xsd:import namespace="e7b17d92-eb22-470e-a71f-44825581319b"/>
    <xsd:import namespace="da940f12-3c6b-4f42-87d5-e6a70f486445"/>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1:_ip_UnifiedCompliancePolicyProperties" minOccurs="0"/>
                <xsd:element ref="ns1:_ip_UnifiedCompliancePolicyUIAc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b17d92-eb22-470e-a71f-44825581319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940f12-3c6b-4f42-87d5-e6a70f48644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C7448A5-D2CB-41F0-9819-558168F92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7b17d92-eb22-470e-a71f-44825581319b"/>
    <ds:schemaRef ds:uri="da940f12-3c6b-4f42-87d5-e6a70f4864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949640-D7D6-4395-B410-7E358BA4E6A1}">
  <ds:schemaRefs>
    <ds:schemaRef ds:uri="http://schemas.microsoft.com/sharepoint/v3/contenttype/forms"/>
  </ds:schemaRefs>
</ds:datastoreItem>
</file>

<file path=customXml/itemProps3.xml><?xml version="1.0" encoding="utf-8"?>
<ds:datastoreItem xmlns:ds="http://schemas.openxmlformats.org/officeDocument/2006/customXml" ds:itemID="{32544511-9649-4BF1-9264-15E8E35A0D34}">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3082</TotalTime>
  <Words>1289</Words>
  <Application>Microsoft Office PowerPoint</Application>
  <PresentationFormat>On-screen Show (4:3)</PresentationFormat>
  <Paragraphs>193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Unicode MS</vt:lpstr>
      <vt:lpstr>Calibri</vt:lpstr>
      <vt:lpstr>Cambria Math</vt:lpstr>
      <vt:lpstr>Century Gothic</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doping and dopant impurities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Atoms and bonding</dc:title>
  <dc:creator>elad</dc:creator>
  <cp:lastModifiedBy>Alexander Rososhek</cp:lastModifiedBy>
  <cp:revision>403</cp:revision>
  <dcterms:created xsi:type="dcterms:W3CDTF">2010-02-28T10:26:57Z</dcterms:created>
  <dcterms:modified xsi:type="dcterms:W3CDTF">2019-07-29T08:09:29Z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0x0101000FBE4150E5B48D499CE69D2C9E4F2C0E</vt:lpwstr>
  </property>
</Properties>
</file>