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6" r:id="rId2"/>
    <p:sldId id="273" r:id="rId3"/>
    <p:sldId id="276" r:id="rId4"/>
    <p:sldId id="293" r:id="rId5"/>
    <p:sldId id="281" r:id="rId6"/>
    <p:sldId id="282" r:id="rId7"/>
    <p:sldId id="283" r:id="rId8"/>
    <p:sldId id="259" r:id="rId9"/>
    <p:sldId id="261" r:id="rId10"/>
    <p:sldId id="291" r:id="rId11"/>
    <p:sldId id="260" r:id="rId12"/>
    <p:sldId id="292" r:id="rId13"/>
    <p:sldId id="287" r:id="rId14"/>
    <p:sldId id="288" r:id="rId15"/>
    <p:sldId id="28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9632" autoAdjust="0"/>
  </p:normalViewPr>
  <p:slideViewPr>
    <p:cSldViewPr snapToGrid="0">
      <p:cViewPr varScale="1">
        <p:scale>
          <a:sx n="92" d="100"/>
          <a:sy n="92" d="100"/>
        </p:scale>
        <p:origin x="10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C6B3C02-C52B-4D19-B72E-9D23CB7FAD73}" type="datetimeFigureOut">
              <a:rPr lang="he-IL" smtClean="0"/>
              <a:t>ה'/חשון/תשע"ח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891CDE1-B1E0-4EE5-9C75-7CDD770812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38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315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42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488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158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71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703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31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7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86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לשאול</a:t>
                </a:r>
                <a:r>
                  <a:rPr lang="he-IL" baseline="0" dirty="0" smtClean="0"/>
                  <a:t> את הסטודנטים אילו עוד שימושים הם מכירים: נשק גרעיני, ייצור חשמל בכור גרעיני, אפיון סגסוגות לפי הקרינה שלהן...</a:t>
                </a:r>
              </a:p>
              <a:p>
                <a:pPr algn="r" rtl="1"/>
                <a:r>
                  <a:rPr lang="he-IL" dirty="0" smtClean="0"/>
                  <a:t>להדגיש</a:t>
                </a:r>
                <a:r>
                  <a:rPr lang="he-IL" baseline="0" dirty="0" smtClean="0"/>
                  <a:t> את הצורך לאפיין את הקרינות השונות לפי האנרגיה שלהן, התהליך היוצר אותן, סוגי האינטראקציות שהן יוצרות.</a:t>
                </a: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solidFill>
                      <a:srgbClr val="252525"/>
                    </a:solidFill>
                    <a:latin typeface="Arial" panose="020B0604020202020204" pitchFamily="34" charset="0"/>
                  </a:rPr>
                  <a:t>PET – positron emission tomography (the annihilation radiation is measured)</a:t>
                </a: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Radiation Types: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𝛼</a:t>
                </a:r>
                <a:r>
                  <a:rPr lang="en-US" b="0" dirty="0" smtClean="0"/>
                  <a:t> </a:t>
                </a:r>
                <a:r>
                  <a:rPr lang="en-US" dirty="0"/>
                  <a:t>- Heliume Nucleus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𝛽 </a:t>
                </a:r>
                <a:r>
                  <a:rPr lang="en-US" dirty="0"/>
                  <a:t>- Electron/Positron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𝛾</a:t>
                </a:r>
                <a:r>
                  <a:rPr lang="en-US" dirty="0" smtClean="0"/>
                  <a:t> - EM radiation from the nucleus</a:t>
                </a:r>
              </a:p>
              <a:p>
                <a:r>
                  <a:rPr lang="en-US" dirty="0" smtClean="0"/>
                  <a:t>X-ray  - EM radiation (Lower Energies)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Uses:</a:t>
                </a:r>
              </a:p>
              <a:p>
                <a:r>
                  <a:rPr lang="en-US" dirty="0" smtClean="0"/>
                  <a:t>Medical Imaging and Treatment (CT, PET, Radiotherapy)</a:t>
                </a:r>
              </a:p>
              <a:p>
                <a:r>
                  <a:rPr lang="en-US" dirty="0" smtClean="0"/>
                  <a:t>Radiometric Dating</a:t>
                </a:r>
              </a:p>
              <a:p>
                <a:r>
                  <a:rPr lang="en-US" dirty="0" smtClean="0"/>
                  <a:t>Nuclear Astrophysics</a:t>
                </a: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>
                  <a:solidFill>
                    <a:srgbClr val="252525"/>
                  </a:solidFill>
                  <a:latin typeface="Arial" panose="020B0604020202020204" pitchFamily="34" charset="0"/>
                </a:endParaRPr>
              </a:p>
              <a:p>
                <a:pPr algn="r" rtl="1"/>
                <a:endParaRPr lang="en-US" dirty="0" smtClean="0"/>
              </a:p>
              <a:p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48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52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0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82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723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CDE1-B1E0-4EE5-9C75-7CDD7708122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2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3CB-BA65-4984-81D1-17735C8551A3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CE0-230E-471D-A601-C660C0BBB154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018E-ADE4-4ED3-B94D-D76382D8EBEA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352A-0ABA-43EA-B9F3-A37E61A85F56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00C5-EF0C-4926-B8EE-A19515B869F1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0A60-36F5-4051-BC43-0A4DA8483CDE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E799-E11E-4F3B-8560-73E38C2B4BBC}" type="datetime1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F284-2308-4C0E-8B5C-67D3A30D95DC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C5DE-3BAA-491C-8AFB-69541477BA40}" type="datetime1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A98E-87E1-484B-8A9F-75C9074B61B5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659-384D-485E-BCA1-0ECA8F5CE665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9A2A-9C2C-4E52-A1B1-2B20A895CB44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97AA-5AA9-4A29-8846-1CFE8538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Introduction to Nuclear Physics and X-ray</a:t>
            </a:r>
            <a:endParaRPr lang="he-IL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17.10.17</a:t>
            </a:r>
            <a:endParaRPr lang="he-IL" sz="3600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441428"/>
            <a:ext cx="2076450" cy="18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4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X-ray Radiation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687"/>
            <a:ext cx="10515600" cy="4351338"/>
          </a:xfrm>
        </p:spPr>
        <p:txBody>
          <a:bodyPr/>
          <a:lstStyle/>
          <a:p>
            <a:r>
              <a:rPr lang="en-US" dirty="0"/>
              <a:t>Synchrotron</a:t>
            </a:r>
          </a:p>
          <a:p>
            <a:r>
              <a:rPr lang="en-US" dirty="0"/>
              <a:t>X-ray tube</a:t>
            </a:r>
          </a:p>
          <a:p>
            <a:pPr lvl="1"/>
            <a:r>
              <a:rPr lang="en-US" dirty="0"/>
              <a:t>Bremsstrahlung</a:t>
            </a:r>
          </a:p>
          <a:p>
            <a:pPr lvl="1"/>
            <a:r>
              <a:rPr lang="en-US" dirty="0"/>
              <a:t>Characteristic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תוצאת תמונה עבור ‪x ray tub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67" y="1441273"/>
            <a:ext cx="4424265" cy="25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890" y="4051643"/>
            <a:ext cx="3437418" cy="255643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77821" y="3265375"/>
            <a:ext cx="4559675" cy="3336146"/>
            <a:chOff x="677821" y="3265375"/>
            <a:chExt cx="4559675" cy="33361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821" y="3265375"/>
              <a:ext cx="4559675" cy="296378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354589" y="6232189"/>
              <a:ext cx="35776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Energy-level diagram of iron (</a:t>
              </a:r>
              <a:r>
                <a:rPr lang="en-US" i="1" dirty="0"/>
                <a:t>Z </a:t>
              </a:r>
              <a:r>
                <a:rPr lang="en-US" dirty="0"/>
                <a:t>= 26)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3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60338"/>
                <a:ext cx="10515600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𝐸𝑀</m:t>
                    </m:r>
                  </m:oMath>
                </a14:m>
                <a:r>
                  <a:rPr lang="en-US" dirty="0"/>
                  <a:t> Radiation: Interaction With Matter</a:t>
                </a:r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60338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nuclear-power.net/wp-content/uploads/2015/03/total_photon_attenuation.png?11abc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7" y="1320799"/>
            <a:ext cx="6703293" cy="48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0247" y="6176963"/>
            <a:ext cx="553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photon cross sections. Source: Wikimedia Commons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76208" y="1671109"/>
                <a:ext cx="5621483" cy="35394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Photoelectric absorption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Compton scattering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Pair production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ν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𝑀𝑒𝑉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208" y="1671109"/>
                <a:ext cx="5621483" cy="3539430"/>
              </a:xfrm>
              <a:prstGeom prst="rect">
                <a:avLst/>
              </a:prstGeom>
              <a:blipFill>
                <a:blip r:embed="rId5"/>
                <a:stretch>
                  <a:fillRect l="-1952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4" descr="compton sca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973" y="2996671"/>
            <a:ext cx="2187094" cy="17618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תוצאת תמונה עבור ‪Pair production‬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37" y="5107115"/>
            <a:ext cx="2330230" cy="161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604"/>
                <a:ext cx="10515600" cy="483120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Terminology: Atom model 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Radiation types and uses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decay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decay</a:t>
                </a:r>
              </a:p>
              <a:p>
                <a:pPr lvl="1"/>
                <a:r>
                  <a:rPr lang="en-US" sz="2800" dirty="0">
                    <a:solidFill>
                      <a:srgbClr val="0070C0"/>
                    </a:solidFill>
                  </a:rPr>
                  <a:t>X-ray and </a:t>
                </a:r>
                <a14:m>
                  <m:oMath xmlns:m="http://schemas.openxmlformats.org/officeDocument/2006/math">
                    <m:r>
                      <a:rPr lang="el-GR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radiation</a:t>
                </a:r>
              </a:p>
              <a:p>
                <a:r>
                  <a:rPr lang="en-US" sz="3200" dirty="0"/>
                  <a:t>Decay schemes: </a:t>
                </a:r>
              </a:p>
              <a:p>
                <a:pPr lvl="1"/>
                <a:r>
                  <a:rPr lang="en-US" sz="2800" dirty="0"/>
                  <a:t>one decay</a:t>
                </a:r>
              </a:p>
              <a:p>
                <a:pPr lvl="1"/>
                <a:r>
                  <a:rPr lang="en-US" sz="2800" dirty="0"/>
                  <a:t>chain decay</a:t>
                </a:r>
              </a:p>
              <a:p>
                <a:pPr lvl="1"/>
                <a:r>
                  <a:rPr lang="en-US" sz="2800" dirty="0"/>
                  <a:t>parallel decay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604"/>
                <a:ext cx="10515600" cy="4831207"/>
              </a:xfrm>
              <a:blipFill>
                <a:blip r:embed="rId3"/>
                <a:stretch>
                  <a:fillRect l="-1333"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Decay Schemes:</a:t>
            </a:r>
            <a:br>
              <a:rPr lang="en-US" dirty="0"/>
            </a:br>
            <a:r>
              <a:rPr lang="en-US" dirty="0"/>
              <a:t>One Decay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one-decay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groupChr>
                      <m:groupChrPr>
                        <m:chr m:val="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B is stable</a:t>
                </a:r>
              </a:p>
              <a:p>
                <a:pPr marL="342900" indent="-342900"/>
                <a:r>
                  <a:rPr lang="en-US" dirty="0"/>
                  <a:t>The number of decays has a Poisson distribution</a:t>
                </a:r>
              </a:p>
              <a:p>
                <a:pPr marL="342900" indent="-342900"/>
                <a:r>
                  <a:rPr lang="en-US" dirty="0"/>
                  <a:t>Half-life: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Image result for one decay pro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3459120"/>
            <a:ext cx="5577418" cy="2624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92021" y="3812909"/>
                <a:ext cx="2904513" cy="227087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21" y="3812909"/>
                <a:ext cx="2904513" cy="2270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Decay Schemes:</a:t>
            </a:r>
            <a:br>
              <a:rPr lang="en-US" dirty="0"/>
            </a:br>
            <a:r>
              <a:rPr lang="en-US" dirty="0"/>
              <a:t>Chain-Decay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Series of decay process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2400" dirty="0"/>
                  <a:t>C </a:t>
                </a:r>
              </a:p>
              <a:p>
                <a:pPr marL="0" indent="0">
                  <a:buNone/>
                </a:pPr>
                <a:r>
                  <a:rPr lang="en-US" sz="2400" dirty="0"/>
                  <a:t>   Radioactive equilibria: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2069" y="2897110"/>
                <a:ext cx="6937733" cy="23121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" y="2897110"/>
                <a:ext cx="6937733" cy="2312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8610" y="5409520"/>
                <a:ext cx="4198778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Secular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0" y="5409520"/>
                <a:ext cx="419877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87"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45215" y="5972585"/>
                <a:ext cx="5323701" cy="58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15" y="5972585"/>
                <a:ext cx="5323701" cy="581185"/>
              </a:xfrm>
              <a:prstGeom prst="rect">
                <a:avLst/>
              </a:prstGeom>
              <a:blipFill rotWithShape="0">
                <a:blip r:embed="rId6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5933" y="2507475"/>
            <a:ext cx="3986235" cy="313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1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Decay schemes :</a:t>
            </a:r>
            <a:br>
              <a:rPr lang="en-US" dirty="0"/>
            </a:br>
            <a:r>
              <a:rPr lang="en-US" dirty="0"/>
              <a:t>Parallel Decay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667" y="1690688"/>
                <a:ext cx="10515600" cy="435133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Parallel Decay Process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6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86140" y="3302601"/>
                <a:ext cx="5343963" cy="216187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40" y="3302601"/>
                <a:ext cx="5343963" cy="2161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09" y="3285976"/>
            <a:ext cx="5082704" cy="2265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8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Good luck!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16</a:t>
            </a:fld>
            <a:endParaRPr lang="en-US"/>
          </a:p>
        </p:txBody>
      </p:sp>
      <p:pic>
        <p:nvPicPr>
          <p:cNvPr id="3076" name="Picture 4" descr="Image result for funny ionization rad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06" y="2115738"/>
            <a:ext cx="5934788" cy="33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2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604"/>
                <a:ext cx="10515600" cy="483120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Terminology: Atom model </a:t>
                </a:r>
              </a:p>
              <a:p>
                <a:r>
                  <a:rPr lang="en-US" sz="3200" dirty="0"/>
                  <a:t>Radiation types and uses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sz="2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decay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sz="28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decay</a:t>
                </a:r>
              </a:p>
              <a:p>
                <a:pPr lvl="1"/>
                <a:r>
                  <a:rPr lang="en-US" sz="2800" dirty="0"/>
                  <a:t>X-ray and </a:t>
                </a:r>
                <a14:m>
                  <m:oMath xmlns:m="http://schemas.openxmlformats.org/officeDocument/2006/math">
                    <m:r>
                      <a:rPr lang="el-GR" sz="28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radiation</a:t>
                </a:r>
              </a:p>
              <a:p>
                <a:r>
                  <a:rPr lang="en-US" sz="3200" dirty="0"/>
                  <a:t>Decay schemes: </a:t>
                </a:r>
                <a:endParaRPr lang="en-US" sz="3200" dirty="0" smtClean="0"/>
              </a:p>
              <a:p>
                <a:pPr lvl="1"/>
                <a:r>
                  <a:rPr lang="en-US" sz="2800" dirty="0" smtClean="0"/>
                  <a:t>one decay</a:t>
                </a:r>
              </a:p>
              <a:p>
                <a:pPr lvl="1"/>
                <a:r>
                  <a:rPr lang="en-US" sz="2800" dirty="0" smtClean="0"/>
                  <a:t>chain decay</a:t>
                </a:r>
              </a:p>
              <a:p>
                <a:pPr lvl="1"/>
                <a:r>
                  <a:rPr lang="en-US" sz="2800" dirty="0" smtClean="0"/>
                  <a:t>parallel decay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604"/>
                <a:ext cx="10515600" cy="4831207"/>
              </a:xfrm>
              <a:blipFill>
                <a:blip r:embed="rId3"/>
                <a:stretch>
                  <a:fillRect l="-1333"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Terminology: Atom Model</a:t>
            </a:r>
          </a:p>
        </p:txBody>
      </p:sp>
      <p:pic>
        <p:nvPicPr>
          <p:cNvPr id="10242" name="Picture 2" descr="Image result for atom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690688"/>
            <a:ext cx="4778375" cy="39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72250" y="2051205"/>
            <a:ext cx="5410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Nucleus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Electron orbitals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Isotopes differ in neutron number</a:t>
            </a:r>
            <a:endParaRPr lang="he-I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Non stable isotopes are radioactive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 descr="תוצאת תמונה עבור ‪isotopes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02" y="4708525"/>
            <a:ext cx="27622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moke det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11" y="4908678"/>
            <a:ext cx="1437260" cy="143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t ct detector phili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46" y="5153890"/>
            <a:ext cx="1856913" cy="163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Radiation Types and Uses</a:t>
            </a:r>
          </a:p>
        </p:txBody>
      </p:sp>
      <p:pic>
        <p:nvPicPr>
          <p:cNvPr id="6" name="Picture 2" descr="http://hyperphysics.phy-astr.gsu.edu/hbase/Nuclear/imgnuc/alpbet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1"/>
          <a:stretch/>
        </p:blipFill>
        <p:spPr bwMode="auto">
          <a:xfrm>
            <a:off x="7938654" y="1461490"/>
            <a:ext cx="3235613" cy="289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751974"/>
                  </p:ext>
                </p:extLst>
              </p:nvPr>
            </p:nvGraphicFramePr>
            <p:xfrm>
              <a:off x="599980" y="1445508"/>
              <a:ext cx="7338674" cy="3649741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46468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918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7615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2200" dirty="0"/>
                            <a:t>Smoke detectors</a:t>
                          </a:r>
                          <a:endParaRPr lang="he-IL" sz="2200" dirty="0"/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200" dirty="0"/>
                            <a:t>- Helium Nucleus</a:t>
                          </a:r>
                        </a:p>
                      </a:txBody>
                      <a:tcPr marT="55321" marB="5532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6159"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Tracers for medical imaging (PET)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Thickness monitoring</a:t>
                          </a:r>
                          <a:endParaRPr lang="he-IL" sz="2200" dirty="0">
                            <a:effectLst/>
                          </a:endParaRPr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200" dirty="0"/>
                            <a:t>- Electron/Positron</a:t>
                          </a:r>
                        </a:p>
                        <a:p>
                          <a:pPr rtl="1"/>
                          <a:endParaRPr lang="he-IL" sz="2200" dirty="0"/>
                        </a:p>
                      </a:txBody>
                      <a:tcPr marT="55321" marB="5532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4054"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Medical imaging (PET)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Medical equipment sterilization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Radiotherapy</a:t>
                          </a:r>
                          <a:endParaRPr lang="en-US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2200" dirty="0"/>
                            <a:t> - EM radiation from the nucleus</a:t>
                          </a:r>
                        </a:p>
                        <a:p>
                          <a:pPr rtl="1"/>
                          <a:endParaRPr lang="he-IL" sz="2200" dirty="0"/>
                        </a:p>
                      </a:txBody>
                      <a:tcPr marT="55321" marB="5532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4054"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Medical imaging (CT)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Materials characterization (Bragg</a:t>
                          </a:r>
                          <a:r>
                            <a:rPr lang="en-US" sz="2200" baseline="0" dirty="0">
                              <a:effectLst/>
                            </a:rPr>
                            <a:t> experiment</a:t>
                          </a:r>
                          <a:r>
                            <a:rPr lang="en-US" sz="2200" dirty="0">
                              <a:effectLst/>
                            </a:rPr>
                            <a:t>)</a:t>
                          </a:r>
                          <a:endParaRPr lang="he-IL" sz="2200" dirty="0"/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X-ray  - EM radiation (Lower energies)</a:t>
                          </a:r>
                          <a:endParaRPr lang="he-IL" sz="2200" dirty="0"/>
                        </a:p>
                        <a:p>
                          <a:pPr rtl="1"/>
                          <a:endParaRPr lang="he-IL" sz="2200" dirty="0"/>
                        </a:p>
                      </a:txBody>
                      <a:tcPr marT="55321" marB="5532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751974"/>
                  </p:ext>
                </p:extLst>
              </p:nvPr>
            </p:nvGraphicFramePr>
            <p:xfrm>
              <a:off x="599980" y="1445508"/>
              <a:ext cx="7338674" cy="3641882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46468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918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7615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2200" dirty="0"/>
                            <a:t>Smoke detectors</a:t>
                          </a:r>
                          <a:endParaRPr lang="he-IL" sz="2200" dirty="0"/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T="55321" marB="55321">
                        <a:blipFill>
                          <a:blip r:embed="rId6"/>
                          <a:stretch>
                            <a:fillRect l="-172851" t="-6849" r="-452" b="-741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6159"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Tracers for medical imaging (PET)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Thickness monitoring</a:t>
                          </a:r>
                          <a:endParaRPr lang="he-IL" sz="2200" dirty="0">
                            <a:effectLst/>
                          </a:endParaRPr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T="55321" marB="55321">
                        <a:blipFill>
                          <a:blip r:embed="rId6"/>
                          <a:stretch>
                            <a:fillRect l="-172851" t="-57353" r="-452" b="-297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4054"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Medical imaging (PET)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Medical equipment sterilization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Radiotherapy</a:t>
                          </a:r>
                          <a:endParaRPr lang="en-US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T="55321" marB="55321">
                        <a:blipFill>
                          <a:blip r:embed="rId6"/>
                          <a:stretch>
                            <a:fillRect l="-172851" t="-109744" r="-452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4054"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Medical imaging (CT)</a:t>
                          </a:r>
                        </a:p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Materials characterization (Bragg</a:t>
                          </a:r>
                          <a:r>
                            <a:rPr lang="en-US" sz="2200" baseline="0" dirty="0">
                              <a:effectLst/>
                            </a:rPr>
                            <a:t> experiment</a:t>
                          </a:r>
                          <a:r>
                            <a:rPr lang="en-US" sz="2200" dirty="0">
                              <a:effectLst/>
                            </a:rPr>
                            <a:t>)</a:t>
                          </a:r>
                          <a:endParaRPr lang="he-IL" sz="2200" dirty="0"/>
                        </a:p>
                      </a:txBody>
                      <a:tcPr marT="55321" marB="553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X-ray  - EM radiation (Lower energies)</a:t>
                          </a:r>
                          <a:endParaRPr lang="he-IL" sz="2200" dirty="0"/>
                        </a:p>
                        <a:p>
                          <a:pPr rtl="1"/>
                          <a:endParaRPr lang="he-IL" sz="2200" dirty="0"/>
                        </a:p>
                      </a:txBody>
                      <a:tcPr marT="55321" marB="5532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30" name="Picture 6" descr="Image result for radiation us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97" y="4273601"/>
            <a:ext cx="2936970" cy="21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69567" y="6094772"/>
            <a:ext cx="2119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dirty="0"/>
              <a:t>Am-smoke detectors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5508750" y="630620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dirty="0"/>
              <a:t>PET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36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</a:t>
            </a:r>
            <a:r>
              <a:rPr lang="en-US" dirty="0"/>
              <a:t>-decay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46064" cy="1693584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Main interaction</a:t>
            </a:r>
            <a:r>
              <a:rPr lang="en-US" dirty="0"/>
              <a:t>: nuclear strong interaction (range ~10</a:t>
            </a:r>
            <a:r>
              <a:rPr lang="en-US" baseline="30000" dirty="0"/>
              <a:t>-15</a:t>
            </a:r>
            <a:r>
              <a:rPr lang="en-US" dirty="0"/>
              <a:t>m) counters Coulomb force.</a:t>
            </a:r>
          </a:p>
          <a:p>
            <a:r>
              <a:rPr lang="en-US" b="1" u="sng" dirty="0"/>
              <a:t>Physical effect</a:t>
            </a:r>
            <a:r>
              <a:rPr lang="en-US" dirty="0"/>
              <a:t>: </a:t>
            </a:r>
            <a:r>
              <a:rPr lang="en-US" b="1" i="1" dirty="0"/>
              <a:t>quantum tunneling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09" y="3519209"/>
            <a:ext cx="3689188" cy="25899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hyperphysics.phy-astr.gsu.edu/hbase/Nuclear/imgnuc/alpapol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91" y="3519209"/>
            <a:ext cx="2848118" cy="283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84264" y="18244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Atomic mass &gt;210u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Energy range:  4-25MeV</a:t>
            </a:r>
          </a:p>
        </p:txBody>
      </p:sp>
    </p:spTree>
    <p:extLst>
      <p:ext uri="{BB962C8B-B14F-4D97-AF65-F5344CB8AC3E}">
        <p14:creationId xmlns:p14="http://schemas.microsoft.com/office/powerpoint/2010/main" val="8568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67" y="43391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α</a:t>
            </a:r>
            <a:r>
              <a:rPr lang="en-US" dirty="0"/>
              <a:t>-decay: Range-Energy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185"/>
          <a:stretch/>
        </p:blipFill>
        <p:spPr>
          <a:xfrm>
            <a:off x="160706" y="1108088"/>
            <a:ext cx="6724053" cy="5489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68" y="1160421"/>
            <a:ext cx="4953703" cy="2867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1559" y="5286640"/>
            <a:ext cx="52974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For more information see</a:t>
            </a:r>
          </a:p>
          <a:p>
            <a:pPr algn="ctr"/>
            <a:r>
              <a:rPr lang="en-US" dirty="0"/>
              <a:t> Glenn F. Knoll, </a:t>
            </a:r>
            <a:r>
              <a:rPr lang="en-US" i="1" dirty="0"/>
              <a:t>Radiation detection and measurements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397129" y="3852611"/>
            <a:ext cx="227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Mean range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β</a:t>
            </a:r>
            <a:r>
              <a:rPr lang="en-US" dirty="0"/>
              <a:t>-decay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690688"/>
                <a:ext cx="60198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u="sng" dirty="0"/>
                  <a:t>Main interaction</a:t>
                </a:r>
                <a:r>
                  <a:rPr lang="en-US" sz="2800" dirty="0"/>
                  <a:t>: nuclear weak interaction (range ~10</a:t>
                </a:r>
                <a:r>
                  <a:rPr lang="en-US" sz="2800" baseline="30000" dirty="0"/>
                  <a:t>-18</a:t>
                </a:r>
                <a:r>
                  <a:rPr lang="en-US" sz="2800" dirty="0"/>
                  <a:t>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u="sng" dirty="0"/>
                  <a:t>Physical effect</a:t>
                </a:r>
                <a:r>
                  <a:rPr lang="en-US" sz="2800" dirty="0"/>
                  <a:t>: direct coupling</a:t>
                </a:r>
                <a:r>
                  <a:rPr lang="he-IL" sz="2800" dirty="0"/>
                  <a:t> </a:t>
                </a:r>
                <a:r>
                  <a:rPr lang="en-US" sz="2800" dirty="0"/>
                  <a:t>through </a:t>
                </a:r>
                <a:r>
                  <a:rPr lang="en-US" sz="2800" b="1" i="1" dirty="0"/>
                  <a:t>weak interaction </a:t>
                </a:r>
                <a:r>
                  <a:rPr lang="en-US" sz="2800" dirty="0"/>
                  <a:t>force represented by W-boson: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Radiation has a continuous spectrum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019800" cy="4401205"/>
              </a:xfrm>
              <a:prstGeom prst="rect">
                <a:avLst/>
              </a:prstGeom>
              <a:blipFill>
                <a:blip r:embed="rId3"/>
                <a:stretch>
                  <a:fillRect l="-1824" t="-1247" r="-1216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Image result for beta decay fermi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90" y="1195453"/>
            <a:ext cx="2736681" cy="27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5000"/>
                    </a14:imgEffect>
                    <a14:imgEffect>
                      <a14:brightnessContrast bright="16000" contrast="5000"/>
                    </a14:imgEffect>
                  </a14:imgLayer>
                </a14:imgProps>
              </a:ext>
            </a:extLst>
          </a:blip>
          <a:srcRect l="42658"/>
          <a:stretch/>
        </p:blipFill>
        <p:spPr>
          <a:xfrm>
            <a:off x="7547830" y="3912086"/>
            <a:ext cx="4554933" cy="29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95739" y="399733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X-ray vs.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Radiation</a:t>
                </a:r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739" y="399733"/>
                <a:ext cx="10515600" cy="13255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36471"/>
                  </p:ext>
                </p:extLst>
              </p:nvPr>
            </p:nvGraphicFramePr>
            <p:xfrm>
              <a:off x="533680" y="1392609"/>
              <a:ext cx="10839718" cy="2694633"/>
            </p:xfrm>
            <a:graphic>
              <a:graphicData uri="http://schemas.openxmlformats.org/drawingml/2006/table">
                <a:tbl>
                  <a:tblPr rtl="1" firstRow="1" lastCol="1" bandRow="1">
                    <a:tableStyleId>{5C22544A-7EE6-4342-B048-85BDC9FD1C3A}</a:tableStyleId>
                  </a:tblPr>
                  <a:tblGrid>
                    <a:gridCol w="4396441">
                      <a:extLst>
                        <a:ext uri="{9D8B030D-6E8A-4147-A177-3AD203B41FA5}">
                          <a16:colId xmlns:a16="http://schemas.microsoft.com/office/drawing/2014/main" val="3143272099"/>
                        </a:ext>
                      </a:extLst>
                    </a:gridCol>
                    <a:gridCol w="4756573">
                      <a:extLst>
                        <a:ext uri="{9D8B030D-6E8A-4147-A177-3AD203B41FA5}">
                          <a16:colId xmlns:a16="http://schemas.microsoft.com/office/drawing/2014/main" val="3602821381"/>
                        </a:ext>
                      </a:extLst>
                    </a:gridCol>
                    <a:gridCol w="1686704">
                      <a:extLst>
                        <a:ext uri="{9D8B030D-6E8A-4147-A177-3AD203B41FA5}">
                          <a16:colId xmlns:a16="http://schemas.microsoft.com/office/drawing/2014/main" val="3346231336"/>
                        </a:ext>
                      </a:extLst>
                    </a:gridCol>
                  </a:tblGrid>
                  <a:tr h="539319"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𝒓𝒂𝒚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𝒓𝒂𝒚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US" sz="18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82088154"/>
                      </a:ext>
                    </a:extLst>
                  </a:tr>
                  <a:tr h="431989">
                    <a:tc gridSpan="2"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Electromagnetic radiation (photons)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Nature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0245563"/>
                      </a:ext>
                    </a:extLst>
                  </a:tr>
                  <a:tr h="43198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&gt;100 </a:t>
                          </a:r>
                          <a:r>
                            <a:rPr lang="en-US" sz="2000" dirty="0" err="1">
                              <a:effectLst/>
                            </a:rPr>
                            <a:t>keV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0.1-100</a:t>
                          </a:r>
                          <a:r>
                            <a:rPr lang="en-US" sz="2000" baseline="0" dirty="0">
                              <a:effectLst/>
                            </a:rPr>
                            <a:t> </a:t>
                          </a:r>
                          <a:r>
                            <a:rPr lang="en-US" sz="2000" baseline="0" dirty="0" err="1">
                              <a:effectLst/>
                            </a:rPr>
                            <a:t>keV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Energy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28828907"/>
                      </a:ext>
                    </a:extLst>
                  </a:tr>
                  <a:tr h="1291336">
                    <a:tc>
                      <a:txBody>
                        <a:bodyPr/>
                        <a:lstStyle/>
                        <a:p>
                          <a:pPr marL="342900" indent="-342900"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000" dirty="0">
                              <a:effectLst/>
                            </a:rPr>
                            <a:t>Annihilation radiation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baseline="0" dirty="0">
                              <a:effectLst/>
                            </a:rPr>
                            <a:t>Relaxation of exited nucleus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42900" indent="-342900"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000" dirty="0">
                              <a:effectLst/>
                            </a:rPr>
                            <a:t>Bremsstrahlung </a:t>
                          </a:r>
                        </a:p>
                        <a:p>
                          <a:pPr marL="342900" indent="-342900"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000" dirty="0">
                              <a:effectLst/>
                            </a:rPr>
                            <a:t>Relaxation of electrons to lower energy levels in atom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Origin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81472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36471"/>
                  </p:ext>
                </p:extLst>
              </p:nvPr>
            </p:nvGraphicFramePr>
            <p:xfrm>
              <a:off x="533680" y="1392609"/>
              <a:ext cx="10839718" cy="2694633"/>
            </p:xfrm>
            <a:graphic>
              <a:graphicData uri="http://schemas.openxmlformats.org/drawingml/2006/table">
                <a:tbl>
                  <a:tblPr rtl="1" firstRow="1" lastCol="1" bandRow="1">
                    <a:tableStyleId>{5C22544A-7EE6-4342-B048-85BDC9FD1C3A}</a:tableStyleId>
                  </a:tblPr>
                  <a:tblGrid>
                    <a:gridCol w="43964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43272099"/>
                        </a:ext>
                      </a:extLst>
                    </a:gridCol>
                    <a:gridCol w="47565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02821381"/>
                        </a:ext>
                      </a:extLst>
                    </a:gridCol>
                    <a:gridCol w="168670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46231336"/>
                        </a:ext>
                      </a:extLst>
                    </a:gridCol>
                  </a:tblGrid>
                  <a:tr h="53931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39" t="-1124" r="-14695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2692" t="-1124" r="-360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US" sz="18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82088154"/>
                      </a:ext>
                    </a:extLst>
                  </a:tr>
                  <a:tr h="431989">
                    <a:tc gridSpan="2"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Electromagnetic radiation (photons)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Nature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40245563"/>
                      </a:ext>
                    </a:extLst>
                  </a:tr>
                  <a:tr h="43198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&gt;100 </a:t>
                          </a:r>
                          <a:r>
                            <a:rPr lang="en-US" sz="2000" dirty="0" err="1">
                              <a:effectLst/>
                            </a:rPr>
                            <a:t>keV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0.1-100</a:t>
                          </a:r>
                          <a:r>
                            <a:rPr lang="en-US" sz="2000" baseline="0" dirty="0">
                              <a:effectLst/>
                            </a:rPr>
                            <a:t> </a:t>
                          </a:r>
                          <a:r>
                            <a:rPr lang="en-US" sz="2000" baseline="0" dirty="0" err="1">
                              <a:effectLst/>
                            </a:rPr>
                            <a:t>keV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Energy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28828907"/>
                      </a:ext>
                    </a:extLst>
                  </a:tr>
                  <a:tr h="1291336">
                    <a:tc>
                      <a:txBody>
                        <a:bodyPr/>
                        <a:lstStyle/>
                        <a:p>
                          <a:pPr marL="342900" indent="-342900"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000" dirty="0" smtClean="0">
                              <a:effectLst/>
                            </a:rPr>
                            <a:t>Annihilation </a:t>
                          </a:r>
                          <a:r>
                            <a:rPr lang="en-US" sz="2000" dirty="0">
                              <a:effectLst/>
                            </a:rPr>
                            <a:t>radiation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baseline="0" dirty="0" smtClean="0">
                              <a:effectLst/>
                            </a:rPr>
                            <a:t>Relaxation of exited nucleus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42900" indent="-342900"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000" dirty="0">
                              <a:effectLst/>
                            </a:rPr>
                            <a:t>Bremsstrahlung </a:t>
                          </a:r>
                        </a:p>
                        <a:p>
                          <a:pPr marL="342900" indent="-342900" algn="l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000" dirty="0" smtClean="0">
                              <a:effectLst/>
                            </a:rPr>
                            <a:t>Relaxation of electrons to </a:t>
                          </a:r>
                          <a:r>
                            <a:rPr lang="en-US" sz="2000" dirty="0">
                              <a:effectLst/>
                            </a:rPr>
                            <a:t>lower energy </a:t>
                          </a:r>
                          <a:r>
                            <a:rPr lang="en-US" sz="2000" dirty="0" smtClean="0">
                              <a:effectLst/>
                            </a:rPr>
                            <a:t>levels in atom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Origin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814728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8</a:t>
            </a:fld>
            <a:endParaRPr lang="en-US"/>
          </a:p>
        </p:txBody>
      </p:sp>
      <p:pic>
        <p:nvPicPr>
          <p:cNvPr id="2054" name="Picture 6" descr="http://www.nuclear-power.net/wp-content/uploads/2015/04/becquerel.png?c3bb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95" y="4171542"/>
            <a:ext cx="1468814" cy="20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44813" y="6324586"/>
            <a:ext cx="305147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Antoine Henri </a:t>
            </a:r>
            <a:r>
              <a:rPr lang="en-US" dirty="0" err="1"/>
              <a:t>Bequerel</a:t>
            </a:r>
            <a:r>
              <a:rPr lang="en-US" dirty="0"/>
              <a:t> (1896)</a:t>
            </a:r>
            <a:endParaRPr lang="he-IL" dirty="0"/>
          </a:p>
        </p:txBody>
      </p:sp>
      <p:pic>
        <p:nvPicPr>
          <p:cNvPr id="2056" name="Picture 8" descr="Image result for x  ray inven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65" y="4191229"/>
            <a:ext cx="2700174" cy="20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9364" y="6324586"/>
            <a:ext cx="246817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Wilhelm </a:t>
            </a:r>
            <a:r>
              <a:rPr lang="en-US" dirty="0" err="1"/>
              <a:t>Röntgen</a:t>
            </a:r>
            <a:r>
              <a:rPr lang="en-US" dirty="0"/>
              <a:t> (1895)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72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-decay</a:t>
                </a:r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-decay following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or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decay:</a:t>
                </a: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Emission by exited nuclei relaxation to lower nuclear level</a:t>
                </a: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Co 60 transi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46" y="3025074"/>
            <a:ext cx="4311321" cy="316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133" y="3008142"/>
            <a:ext cx="3843868" cy="31904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97AA-5AA9-4A29-8846-1CFE853806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375</Words>
  <Application>Microsoft Office PowerPoint</Application>
  <PresentationFormat>Widescreen</PresentationFormat>
  <Paragraphs>146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Nuclear Physics and X-ray</vt:lpstr>
      <vt:lpstr>Outline</vt:lpstr>
      <vt:lpstr>Terminology: Atom Model</vt:lpstr>
      <vt:lpstr>Radiation Types and Uses</vt:lpstr>
      <vt:lpstr>α-decay</vt:lpstr>
      <vt:lpstr>α-decay: Range-Energy Plot</vt:lpstr>
      <vt:lpstr>β-decay</vt:lpstr>
      <vt:lpstr>X-ray vs. γ Radiation</vt:lpstr>
      <vt:lpstr>γ-decay</vt:lpstr>
      <vt:lpstr>X-ray Radiation Generation</vt:lpstr>
      <vt:lpstr>EM Radiation: Interaction With Matter</vt:lpstr>
      <vt:lpstr>Outline</vt:lpstr>
      <vt:lpstr>Decay Schemes: One Decay Process</vt:lpstr>
      <vt:lpstr>Decay Schemes: Chain-Decay Process</vt:lpstr>
      <vt:lpstr>Decay schemes : Parallel Decay Process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radioactivity</dc:title>
  <dc:creator>sasha</dc:creator>
  <cp:lastModifiedBy>204276216</cp:lastModifiedBy>
  <cp:revision>212</cp:revision>
  <dcterms:created xsi:type="dcterms:W3CDTF">2016-10-18T10:51:17Z</dcterms:created>
  <dcterms:modified xsi:type="dcterms:W3CDTF">2017-10-25T11:45:03Z</dcterms:modified>
</cp:coreProperties>
</file>