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1"/>
  </p:notesMasterIdLst>
  <p:sldIdLst>
    <p:sldId id="256" r:id="rId2"/>
    <p:sldId id="257" r:id="rId3"/>
    <p:sldId id="258" r:id="rId4"/>
    <p:sldId id="259" r:id="rId5"/>
    <p:sldId id="260" r:id="rId6"/>
    <p:sldId id="353" r:id="rId7"/>
    <p:sldId id="354" r:id="rId8"/>
    <p:sldId id="457" r:id="rId9"/>
    <p:sldId id="458" r:id="rId10"/>
    <p:sldId id="459" r:id="rId11"/>
    <p:sldId id="460" r:id="rId12"/>
    <p:sldId id="461" r:id="rId13"/>
    <p:sldId id="261" r:id="rId14"/>
    <p:sldId id="262" r:id="rId15"/>
    <p:sldId id="263" r:id="rId16"/>
    <p:sldId id="270" r:id="rId17"/>
    <p:sldId id="264" r:id="rId18"/>
    <p:sldId id="265" r:id="rId19"/>
    <p:sldId id="266" r:id="rId20"/>
    <p:sldId id="410" r:id="rId21"/>
    <p:sldId id="355" r:id="rId22"/>
    <p:sldId id="267" r:id="rId23"/>
    <p:sldId id="269" r:id="rId24"/>
    <p:sldId id="271" r:id="rId25"/>
    <p:sldId id="268" r:id="rId26"/>
    <p:sldId id="272" r:id="rId27"/>
    <p:sldId id="273" r:id="rId28"/>
    <p:sldId id="274" r:id="rId29"/>
    <p:sldId id="275" r:id="rId30"/>
    <p:sldId id="276" r:id="rId31"/>
    <p:sldId id="411" r:id="rId32"/>
    <p:sldId id="277" r:id="rId33"/>
    <p:sldId id="278" r:id="rId34"/>
    <p:sldId id="279" r:id="rId35"/>
    <p:sldId id="280" r:id="rId36"/>
    <p:sldId id="395" r:id="rId37"/>
    <p:sldId id="399" r:id="rId38"/>
    <p:sldId id="397" r:id="rId39"/>
    <p:sldId id="462" r:id="rId40"/>
    <p:sldId id="281" r:id="rId41"/>
    <p:sldId id="400" r:id="rId42"/>
    <p:sldId id="282" r:id="rId43"/>
    <p:sldId id="283" r:id="rId44"/>
    <p:sldId id="463" r:id="rId45"/>
    <p:sldId id="387" r:id="rId46"/>
    <p:sldId id="401" r:id="rId47"/>
    <p:sldId id="286" r:id="rId48"/>
    <p:sldId id="287" r:id="rId49"/>
    <p:sldId id="288" r:id="rId50"/>
    <p:sldId id="418" r:id="rId51"/>
    <p:sldId id="419" r:id="rId52"/>
    <p:sldId id="428" r:id="rId53"/>
    <p:sldId id="430" r:id="rId54"/>
    <p:sldId id="304" r:id="rId55"/>
    <p:sldId id="305" r:id="rId56"/>
    <p:sldId id="306" r:id="rId57"/>
    <p:sldId id="431" r:id="rId58"/>
    <p:sldId id="432" r:id="rId59"/>
    <p:sldId id="435" r:id="rId60"/>
    <p:sldId id="433" r:id="rId61"/>
    <p:sldId id="434" r:id="rId62"/>
    <p:sldId id="307" r:id="rId63"/>
    <p:sldId id="308" r:id="rId64"/>
    <p:sldId id="309" r:id="rId65"/>
    <p:sldId id="310" r:id="rId66"/>
    <p:sldId id="465" r:id="rId67"/>
    <p:sldId id="464" r:id="rId68"/>
    <p:sldId id="289" r:id="rId69"/>
    <p:sldId id="290" r:id="rId70"/>
    <p:sldId id="291" r:id="rId71"/>
    <p:sldId id="292" r:id="rId72"/>
    <p:sldId id="293" r:id="rId73"/>
    <p:sldId id="294" r:id="rId74"/>
    <p:sldId id="466" r:id="rId75"/>
    <p:sldId id="295" r:id="rId76"/>
    <p:sldId id="412" r:id="rId77"/>
    <p:sldId id="413" r:id="rId78"/>
    <p:sldId id="414" r:id="rId79"/>
    <p:sldId id="415" r:id="rId80"/>
    <p:sldId id="296" r:id="rId81"/>
    <p:sldId id="297" r:id="rId82"/>
    <p:sldId id="298" r:id="rId83"/>
    <p:sldId id="299" r:id="rId84"/>
    <p:sldId id="300" r:id="rId85"/>
    <p:sldId id="301" r:id="rId86"/>
    <p:sldId id="302" r:id="rId87"/>
    <p:sldId id="379" r:id="rId88"/>
    <p:sldId id="303" r:id="rId89"/>
    <p:sldId id="422" r:id="rId90"/>
    <p:sldId id="423" r:id="rId91"/>
    <p:sldId id="426" r:id="rId92"/>
    <p:sldId id="427" r:id="rId93"/>
    <p:sldId id="469" r:id="rId94"/>
    <p:sldId id="470" r:id="rId95"/>
    <p:sldId id="471" r:id="rId96"/>
    <p:sldId id="472" r:id="rId97"/>
    <p:sldId id="416" r:id="rId98"/>
    <p:sldId id="417" r:id="rId99"/>
    <p:sldId id="456" r:id="rId100"/>
    <p:sldId id="467" r:id="rId101"/>
    <p:sldId id="311" r:id="rId102"/>
    <p:sldId id="312" r:id="rId103"/>
    <p:sldId id="313" r:id="rId104"/>
    <p:sldId id="314" r:id="rId105"/>
    <p:sldId id="315" r:id="rId106"/>
    <p:sldId id="316" r:id="rId107"/>
    <p:sldId id="317" r:id="rId108"/>
    <p:sldId id="398" r:id="rId109"/>
    <p:sldId id="356" r:id="rId110"/>
    <p:sldId id="357" r:id="rId111"/>
    <p:sldId id="358" r:id="rId112"/>
    <p:sldId id="381" r:id="rId113"/>
    <p:sldId id="424" r:id="rId114"/>
    <p:sldId id="425" r:id="rId115"/>
    <p:sldId id="440" r:id="rId116"/>
    <p:sldId id="388" r:id="rId117"/>
    <p:sldId id="389" r:id="rId118"/>
    <p:sldId id="390" r:id="rId119"/>
    <p:sldId id="392" r:id="rId120"/>
    <p:sldId id="393" r:id="rId121"/>
    <p:sldId id="438" r:id="rId122"/>
    <p:sldId id="318" r:id="rId123"/>
    <p:sldId id="359" r:id="rId124"/>
    <p:sldId id="360" r:id="rId125"/>
    <p:sldId id="361" r:id="rId126"/>
    <p:sldId id="383" r:id="rId127"/>
    <p:sldId id="385" r:id="rId128"/>
    <p:sldId id="439" r:id="rId129"/>
    <p:sldId id="406"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81258-F451-45FD-AAAF-7A782BC16BE7}" type="datetimeFigureOut">
              <a:rPr lang="fr-FR" smtClean="0"/>
              <a:t>13/04/2022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65BBC-30EC-4F2E-B1FF-6B67B93C1975}" type="slidenum">
              <a:rPr lang="fr-FR" smtClean="0"/>
              <a:t>‹N°›</a:t>
            </a:fld>
            <a:endParaRPr lang="fr-FR"/>
          </a:p>
        </p:txBody>
      </p:sp>
    </p:spTree>
    <p:extLst>
      <p:ext uri="{BB962C8B-B14F-4D97-AF65-F5344CB8AC3E}">
        <p14:creationId xmlns:p14="http://schemas.microsoft.com/office/powerpoint/2010/main" val="238490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222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5037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569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7381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203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847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8445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734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67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4"/>
        <p:cNvGrpSpPr/>
        <p:nvPr/>
      </p:nvGrpSpPr>
      <p:grpSpPr>
        <a:xfrm>
          <a:off x="0" y="0"/>
          <a:ext cx="0" cy="0"/>
          <a:chOff x="0" y="0"/>
          <a:chExt cx="0" cy="0"/>
        </a:xfrm>
      </p:grpSpPr>
      <p:sp>
        <p:nvSpPr>
          <p:cNvPr id="35" name="Google Shape;35;p101"/>
          <p:cNvSpPr txBox="1">
            <a:spLocks noGrp="1"/>
          </p:cNvSpPr>
          <p:nvPr>
            <p:ph type="title"/>
          </p:nvPr>
        </p:nvSpPr>
        <p:spPr>
          <a:xfrm>
            <a:off x="685800" y="685800"/>
            <a:ext cx="6345302"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01"/>
          <p:cNvSpPr>
            <a:spLocks noGrp="1"/>
          </p:cNvSpPr>
          <p:nvPr>
            <p:ph type="pic" idx="2"/>
          </p:nvPr>
        </p:nvSpPr>
        <p:spPr>
          <a:xfrm>
            <a:off x="7482362" y="0"/>
            <a:ext cx="3598146" cy="5071533"/>
          </a:xfrm>
          <a:prstGeom prst="rect">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5120"/>
              <a:buFont typeface="Arial"/>
              <a:buNone/>
              <a:defRPr sz="32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4480"/>
              <a:buFont typeface="Arial"/>
              <a:buNone/>
              <a:defRPr sz="28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3840"/>
              <a:buFont typeface="Arial"/>
              <a:buNone/>
              <a:defRPr sz="24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9pPr>
          </a:lstStyle>
          <a:p>
            <a:endParaRPr/>
          </a:p>
        </p:txBody>
      </p:sp>
      <p:sp>
        <p:nvSpPr>
          <p:cNvPr id="37" name="Google Shape;37;p101"/>
          <p:cNvSpPr txBox="1">
            <a:spLocks noGrp="1"/>
          </p:cNvSpPr>
          <p:nvPr>
            <p:ph type="body" idx="1"/>
          </p:nvPr>
        </p:nvSpPr>
        <p:spPr>
          <a:xfrm>
            <a:off x="685801" y="2709052"/>
            <a:ext cx="6345301" cy="236248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38" name="Google Shape;38;p10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Tree>
    <p:extLst>
      <p:ext uri="{BB962C8B-B14F-4D97-AF65-F5344CB8AC3E}">
        <p14:creationId xmlns:p14="http://schemas.microsoft.com/office/powerpoint/2010/main" val="2383074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70"/>
        <p:cNvGrpSpPr/>
        <p:nvPr/>
      </p:nvGrpSpPr>
      <p:grpSpPr>
        <a:xfrm>
          <a:off x="0" y="0"/>
          <a:ext cx="0" cy="0"/>
          <a:chOff x="0" y="0"/>
          <a:chExt cx="0" cy="0"/>
        </a:xfrm>
      </p:grpSpPr>
      <p:sp>
        <p:nvSpPr>
          <p:cNvPr id="71" name="Google Shape;71;p107"/>
          <p:cNvSpPr txBox="1">
            <a:spLocks noGrp="1"/>
          </p:cNvSpPr>
          <p:nvPr>
            <p:ph type="title"/>
          </p:nvPr>
        </p:nvSpPr>
        <p:spPr>
          <a:xfrm>
            <a:off x="1121732" y="685800"/>
            <a:ext cx="9525020" cy="29167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7"/>
          <p:cNvSpPr txBox="1">
            <a:spLocks noGrp="1"/>
          </p:cNvSpPr>
          <p:nvPr>
            <p:ph type="body" idx="1"/>
          </p:nvPr>
        </p:nvSpPr>
        <p:spPr>
          <a:xfrm>
            <a:off x="1550264" y="3610032"/>
            <a:ext cx="8667956" cy="377768"/>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SzPts val="2240"/>
              <a:buNone/>
              <a:defRPr sz="1400">
                <a:solidFill>
                  <a:srgbClr val="7F7F7F"/>
                </a:solidFill>
              </a:defRPr>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73" name="Google Shape;73;p107"/>
          <p:cNvSpPr txBox="1">
            <a:spLocks noGrp="1"/>
          </p:cNvSpPr>
          <p:nvPr>
            <p:ph type="body" idx="2"/>
          </p:nvPr>
        </p:nvSpPr>
        <p:spPr>
          <a:xfrm>
            <a:off x="685801" y="4106334"/>
            <a:ext cx="10396882" cy="1268252"/>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74" name="Google Shape;74;p10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a:t>
            </a:fld>
            <a:endParaRPr/>
          </a:p>
        </p:txBody>
      </p:sp>
      <p:sp>
        <p:nvSpPr>
          <p:cNvPr id="77" name="Google Shape;77;p107"/>
          <p:cNvSpPr txBox="1"/>
          <p:nvPr/>
        </p:nvSpPr>
        <p:spPr>
          <a:xfrm>
            <a:off x="685801" y="89262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Impact"/>
              <a:buNone/>
            </a:pPr>
            <a:r>
              <a:rPr lang="en-US" sz="8000" b="0" cap="none">
                <a:solidFill>
                  <a:schemeClr val="dk1"/>
                </a:solidFill>
                <a:latin typeface="Impact"/>
                <a:ea typeface="Impact"/>
                <a:cs typeface="Impact"/>
                <a:sym typeface="Impact"/>
              </a:rPr>
              <a:t>“</a:t>
            </a:r>
            <a:endParaRPr/>
          </a:p>
        </p:txBody>
      </p:sp>
      <p:sp>
        <p:nvSpPr>
          <p:cNvPr id="78" name="Google Shape;78;p107"/>
          <p:cNvSpPr txBox="1"/>
          <p:nvPr/>
        </p:nvSpPr>
        <p:spPr>
          <a:xfrm>
            <a:off x="10473083" y="292282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Impact"/>
              <a:buNone/>
            </a:pPr>
            <a:r>
              <a:rPr lang="en-US" sz="8000" b="0" cap="none">
                <a:solidFill>
                  <a:schemeClr val="dk1"/>
                </a:solidFill>
                <a:latin typeface="Impact"/>
                <a:ea typeface="Impact"/>
                <a:cs typeface="Impact"/>
                <a:sym typeface="Impact"/>
              </a:rPr>
              <a:t>”</a:t>
            </a:r>
            <a:endParaRPr/>
          </a:p>
        </p:txBody>
      </p:sp>
    </p:spTree>
    <p:extLst>
      <p:ext uri="{BB962C8B-B14F-4D97-AF65-F5344CB8AC3E}">
        <p14:creationId xmlns:p14="http://schemas.microsoft.com/office/powerpoint/2010/main" val="354066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4/13/2022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4/13/2022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 id="2147483667" r:id="rId15"/>
    <p:sldLayoutId id="2147483668" r:id="rId16"/>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www.toutjavascript.com/reference/"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551AD-32C8-45FD-94A5-153532B3B5E0}"/>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4BEB8AAE-7E23-46E6-8494-A764582899D9}"/>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68193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B2D02-E468-4469-AD93-AD5264C69854}"/>
              </a:ext>
            </a:extLst>
          </p:cNvPr>
          <p:cNvSpPr>
            <a:spLocks noGrp="1"/>
          </p:cNvSpPr>
          <p:nvPr>
            <p:ph type="title"/>
          </p:nvPr>
        </p:nvSpPr>
        <p:spPr>
          <a:xfrm>
            <a:off x="685801" y="685801"/>
            <a:ext cx="10396882" cy="658906"/>
          </a:xfrm>
        </p:spPr>
        <p:txBody>
          <a:bodyPr>
            <a:normAutofit fontScale="90000"/>
          </a:bodyPr>
          <a:lstStyle/>
          <a:p>
            <a:r>
              <a:rPr lang="en-US" dirty="0"/>
              <a:t>Premiers pas</a:t>
            </a:r>
            <a:endParaRPr lang="fr-FR" dirty="0"/>
          </a:p>
        </p:txBody>
      </p:sp>
      <p:sp>
        <p:nvSpPr>
          <p:cNvPr id="3" name="Espace réservé du texte 2">
            <a:extLst>
              <a:ext uri="{FF2B5EF4-FFF2-40B4-BE49-F238E27FC236}">
                <a16:creationId xmlns:a16="http://schemas.microsoft.com/office/drawing/2014/main" id="{80CE02EB-7350-4962-BEC2-0F1A8D38FAF0}"/>
              </a:ext>
            </a:extLst>
          </p:cNvPr>
          <p:cNvSpPr>
            <a:spLocks noGrp="1"/>
          </p:cNvSpPr>
          <p:nvPr>
            <p:ph type="body" idx="1"/>
          </p:nvPr>
        </p:nvSpPr>
        <p:spPr>
          <a:xfrm>
            <a:off x="685801" y="2315903"/>
            <a:ext cx="10681447" cy="912886"/>
          </a:xfrm>
        </p:spPr>
        <p:txBody>
          <a:bodyPr>
            <a:normAutofit/>
          </a:bodyPr>
          <a:lstStyle/>
          <a:p>
            <a:r>
              <a:rPr lang="fr-FR" dirty="0"/>
              <a:t>Pour coder du JavaScript il suffit d’ouvrir votre IDE (environnement de développement), de créer un nouveau document et de l’enregistrer avec l'extension “.</a:t>
            </a:r>
            <a:r>
              <a:rPr lang="fr-FR" dirty="0" err="1"/>
              <a:t>js</a:t>
            </a:r>
            <a:r>
              <a:rPr lang="fr-FR" dirty="0"/>
              <a:t>”.</a:t>
            </a:r>
          </a:p>
        </p:txBody>
      </p:sp>
      <p:pic>
        <p:nvPicPr>
          <p:cNvPr id="5" name="Image 4">
            <a:extLst>
              <a:ext uri="{FF2B5EF4-FFF2-40B4-BE49-F238E27FC236}">
                <a16:creationId xmlns:a16="http://schemas.microsoft.com/office/drawing/2014/main" id="{DCBCC877-E97A-4E29-B7E9-CA6EE02FB45E}"/>
              </a:ext>
            </a:extLst>
          </p:cNvPr>
          <p:cNvPicPr>
            <a:picLocks noChangeAspect="1"/>
          </p:cNvPicPr>
          <p:nvPr/>
        </p:nvPicPr>
        <p:blipFill>
          <a:blip r:embed="rId2"/>
          <a:stretch>
            <a:fillRect/>
          </a:stretch>
        </p:blipFill>
        <p:spPr>
          <a:xfrm>
            <a:off x="685801" y="3689973"/>
            <a:ext cx="10067365" cy="2949388"/>
          </a:xfrm>
          <a:prstGeom prst="rect">
            <a:avLst/>
          </a:prstGeom>
        </p:spPr>
      </p:pic>
    </p:spTree>
    <p:extLst>
      <p:ext uri="{BB962C8B-B14F-4D97-AF65-F5344CB8AC3E}">
        <p14:creationId xmlns:p14="http://schemas.microsoft.com/office/powerpoint/2010/main" val="3595434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2" cy="541020"/>
          </a:xfrm>
        </p:spPr>
        <p:txBody>
          <a:bodyPr>
            <a:normAutofit fontScale="90000"/>
          </a:bodyPr>
          <a:lstStyle/>
          <a:p>
            <a:r>
              <a:rPr lang="fr-FR" dirty="0"/>
              <a:t>DOM ou Document Object Model</a:t>
            </a:r>
          </a:p>
        </p:txBody>
      </p:sp>
      <p:sp>
        <p:nvSpPr>
          <p:cNvPr id="3" name="Espace réservé du contenu 2"/>
          <p:cNvSpPr>
            <a:spLocks noGrp="1"/>
          </p:cNvSpPr>
          <p:nvPr>
            <p:ph idx="1"/>
          </p:nvPr>
        </p:nvSpPr>
        <p:spPr>
          <a:xfrm>
            <a:off x="311814" y="1534329"/>
            <a:ext cx="11720166" cy="4775031"/>
          </a:xfrm>
        </p:spPr>
        <p:txBody>
          <a:bodyPr>
            <a:normAutofit/>
          </a:bodyPr>
          <a:lstStyle/>
          <a:p>
            <a:r>
              <a:rPr lang="fr-FR" dirty="0"/>
              <a:t>Le DOM, qui signifie Document Object Model (c'est-à-dire "modèle d'objet de document", en français), est une interface de programmation qui est une représentation du HTML d'une page web et qui permet d'accéder aux éléments de cette page web et de les modifier avec le langage JavaScript.</a:t>
            </a:r>
          </a:p>
          <a:p>
            <a:endParaRPr lang="fr-FR" dirty="0"/>
          </a:p>
          <a:p>
            <a:r>
              <a:rPr lang="fr-FR" dirty="0"/>
              <a:t>Il permet d’interagir avec la page:</a:t>
            </a:r>
          </a:p>
          <a:p>
            <a:pPr lvl="1"/>
            <a:r>
              <a:rPr lang="fr-FR" dirty="0"/>
              <a:t>La modification du contenu d'un élément précis</a:t>
            </a:r>
          </a:p>
          <a:p>
            <a:pPr lvl="1"/>
            <a:r>
              <a:rPr lang="fr-FR" dirty="0"/>
              <a:t>La modification du style d'un élément</a:t>
            </a:r>
          </a:p>
          <a:p>
            <a:pPr lvl="1"/>
            <a:r>
              <a:rPr lang="fr-FR" dirty="0"/>
              <a:t>La création ou la suppression d'éléments</a:t>
            </a:r>
          </a:p>
          <a:p>
            <a:pPr lvl="1"/>
            <a:r>
              <a:rPr lang="fr-FR" dirty="0"/>
              <a:t>L'interaction avec les utilisateurs, afin de repérer des clics sur un élément ou encore de récupérer leur nom dans un formulaire</a:t>
            </a:r>
          </a:p>
          <a:p>
            <a:endParaRPr lang="fr-FR" dirty="0"/>
          </a:p>
        </p:txBody>
      </p:sp>
    </p:spTree>
    <p:extLst>
      <p:ext uri="{BB962C8B-B14F-4D97-AF65-F5344CB8AC3E}">
        <p14:creationId xmlns:p14="http://schemas.microsoft.com/office/powerpoint/2010/main" val="7539811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6"/>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LA MANIPULATION DU DOM</a:t>
            </a:r>
            <a:endParaRPr/>
          </a:p>
        </p:txBody>
      </p:sp>
      <p:sp>
        <p:nvSpPr>
          <p:cNvPr id="495" name="Google Shape;495;p56"/>
          <p:cNvSpPr txBox="1">
            <a:spLocks noGrp="1"/>
          </p:cNvSpPr>
          <p:nvPr>
            <p:ph type="body" idx="1"/>
          </p:nvPr>
        </p:nvSpPr>
        <p:spPr>
          <a:xfrm>
            <a:off x="176169" y="1837765"/>
            <a:ext cx="6676676" cy="4806316"/>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45700" rIns="91425" bIns="45700" anchor="ctr" anchorCtr="0">
            <a:normAutofit/>
          </a:bodyPr>
          <a:lstStyle/>
          <a:p>
            <a:pPr marL="0" lvl="0" indent="0" algn="l" rtl="0">
              <a:lnSpc>
                <a:spcPct val="120000"/>
              </a:lnSpc>
              <a:spcBef>
                <a:spcPts val="0"/>
              </a:spcBef>
              <a:spcAft>
                <a:spcPts val="0"/>
              </a:spcAft>
              <a:buSzPts val="2880"/>
              <a:buNone/>
            </a:pPr>
            <a:r>
              <a:rPr lang="en-US" sz="1800" b="1" dirty="0">
                <a:latin typeface="Calibri"/>
                <a:ea typeface="Calibri"/>
                <a:cs typeface="Calibri"/>
                <a:sym typeface="Calibri"/>
              </a:rPr>
              <a:t>NOUS POUVONS AUSSI ACCÉDER ET MODIFIER LE DOM (DOCUMENT OBJECT MODEL). POUR CE FAIRE PLUSIEURS MÉTHODES EXISTENT AU SEIN MÊME DU LANGAGE. TOUTEFOIS À FAIRE ATTENTION, CERTAINES MÉTHODES NE MARCHERONT PAS SUR TOUS LES NAVIGATEURS, NOTAMMENT LES VIEUX NAVIGATEURS, TRÈS PARTICULIÈREMENT INTERNET EXPLORER.</a:t>
            </a:r>
            <a:endParaRPr dirty="0"/>
          </a:p>
          <a:p>
            <a:pPr marL="0" lvl="0" indent="0" algn="l" rtl="0">
              <a:lnSpc>
                <a:spcPct val="120000"/>
              </a:lnSpc>
              <a:spcBef>
                <a:spcPts val="1000"/>
              </a:spcBef>
              <a:spcAft>
                <a:spcPts val="0"/>
              </a:spcAft>
              <a:buSzPts val="2880"/>
              <a:buNone/>
            </a:pPr>
            <a:r>
              <a:rPr lang="en-US" sz="1800" b="1" dirty="0">
                <a:latin typeface="Calibri"/>
                <a:ea typeface="Calibri"/>
                <a:cs typeface="Calibri"/>
                <a:sym typeface="Calibri"/>
              </a:rPr>
              <a:t>BIEN QUE TOUS LES NAVIGATEURS N’INTERPRÈTENT PAS LE JAVASCRIPT (COMME LE JAVASCRIPT EST INTERPRÉTER PAR LE NAVIGATEUR) DE LA MÊME MANIÈRE, IL Y A ASSEZ PEU DE DIFFÉRENCES ENTRE LES NAVIGATEURS. VOUS DEVEZ DONC VÉRIFIER SI LES MÉTHODES QUE VOUS UTILISÉ SONT COMPATIBLE AVEC VOTRE SCOPE NAVIGATEUR.</a:t>
            </a:r>
            <a:endParaRPr dirty="0"/>
          </a:p>
        </p:txBody>
      </p:sp>
      <p:pic>
        <p:nvPicPr>
          <p:cNvPr id="1026" name="Picture 2" descr="What is Document Object Model(DOM) ? How JS interacts with DOM - Simple  Snippets">
            <a:extLst>
              <a:ext uri="{FF2B5EF4-FFF2-40B4-BE49-F238E27FC236}">
                <a16:creationId xmlns:a16="http://schemas.microsoft.com/office/drawing/2014/main" id="{EBFB9337-5409-4C64-A52B-90B143BE7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308" y="1837765"/>
            <a:ext cx="5111692" cy="48063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7"/>
          <p:cNvSpPr txBox="1">
            <a:spLocks noGrp="1"/>
          </p:cNvSpPr>
          <p:nvPr>
            <p:ph type="title"/>
          </p:nvPr>
        </p:nvSpPr>
        <p:spPr>
          <a:xfrm>
            <a:off x="693643" y="685800"/>
            <a:ext cx="6902214" cy="75370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ACCÉDER AUX ÉLÉMENTS DU DOM</a:t>
            </a:r>
            <a:endParaRPr/>
          </a:p>
        </p:txBody>
      </p:sp>
      <p:sp>
        <p:nvSpPr>
          <p:cNvPr id="501" name="Google Shape;501;p57"/>
          <p:cNvSpPr txBox="1">
            <a:spLocks noGrp="1"/>
          </p:cNvSpPr>
          <p:nvPr>
            <p:ph type="body" idx="1"/>
          </p:nvPr>
        </p:nvSpPr>
        <p:spPr>
          <a:xfrm>
            <a:off x="7795034" y="289712"/>
            <a:ext cx="3883936" cy="508487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920"/>
              <a:buNone/>
            </a:pPr>
            <a:endParaRPr lang="en-US" sz="1200" b="1" dirty="0">
              <a:solidFill>
                <a:schemeClr val="accent1"/>
              </a:solidFill>
              <a:latin typeface="Calibri"/>
              <a:ea typeface="Calibri"/>
              <a:cs typeface="Calibri"/>
              <a:sym typeface="Calibri"/>
            </a:endParaRPr>
          </a:p>
          <a:p>
            <a:pPr marL="0" lvl="0" indent="0" algn="l" rtl="0">
              <a:lnSpc>
                <a:spcPct val="120000"/>
              </a:lnSpc>
              <a:spcBef>
                <a:spcPts val="0"/>
              </a:spcBef>
              <a:spcAft>
                <a:spcPts val="0"/>
              </a:spcAft>
              <a:buSzPts val="1920"/>
              <a:buNone/>
            </a:pPr>
            <a:endParaRPr lang="en-US" sz="1200" b="1" dirty="0">
              <a:solidFill>
                <a:schemeClr val="accent1"/>
              </a:solidFill>
              <a:latin typeface="Calibri"/>
              <a:ea typeface="Calibri"/>
              <a:cs typeface="Calibri"/>
              <a:sym typeface="Calibri"/>
            </a:endParaRPr>
          </a:p>
          <a:p>
            <a:pPr marL="0" lvl="0" indent="0" algn="l" rtl="0">
              <a:lnSpc>
                <a:spcPct val="120000"/>
              </a:lnSpc>
              <a:spcBef>
                <a:spcPts val="0"/>
              </a:spcBef>
              <a:spcAft>
                <a:spcPts val="0"/>
              </a:spcAft>
              <a:buSzPts val="1920"/>
              <a:buNone/>
            </a:pPr>
            <a:endParaRPr lang="en-US" sz="1200" b="1" dirty="0">
              <a:solidFill>
                <a:schemeClr val="accent1"/>
              </a:solidFill>
              <a:latin typeface="Calibri"/>
              <a:ea typeface="Calibri"/>
              <a:cs typeface="Calibri"/>
              <a:sym typeface="Calibri"/>
            </a:endParaRPr>
          </a:p>
          <a:p>
            <a:pPr marL="0" lvl="0" indent="0" algn="l" rtl="0">
              <a:lnSpc>
                <a:spcPct val="120000"/>
              </a:lnSpc>
              <a:spcBef>
                <a:spcPts val="0"/>
              </a:spcBef>
              <a:spcAft>
                <a:spcPts val="0"/>
              </a:spcAft>
              <a:buSzPts val="1920"/>
              <a:buNone/>
            </a:pPr>
            <a:endParaRPr lang="en-US" sz="1200" b="1" dirty="0">
              <a:solidFill>
                <a:schemeClr val="accent1"/>
              </a:solidFill>
              <a:latin typeface="Calibri"/>
              <a:ea typeface="Calibri"/>
              <a:cs typeface="Calibri"/>
              <a:sym typeface="Calibri"/>
            </a:endParaRPr>
          </a:p>
          <a:p>
            <a:pPr marL="0" lvl="0" indent="0" algn="l" rtl="0">
              <a:lnSpc>
                <a:spcPct val="120000"/>
              </a:lnSpc>
              <a:spcBef>
                <a:spcPts val="0"/>
              </a:spcBef>
              <a:spcAft>
                <a:spcPts val="0"/>
              </a:spcAft>
              <a:buSzPts val="1920"/>
              <a:buNone/>
            </a:pPr>
            <a:endParaRPr lang="en-US" sz="1200" b="1" dirty="0">
              <a:solidFill>
                <a:schemeClr val="accent1"/>
              </a:solidFill>
              <a:latin typeface="Calibri"/>
              <a:ea typeface="Calibri"/>
              <a:cs typeface="Calibri"/>
              <a:sym typeface="Calibri"/>
            </a:endParaRPr>
          </a:p>
          <a:p>
            <a:pPr marL="0" lvl="0" indent="0" algn="l" rtl="0">
              <a:lnSpc>
                <a:spcPct val="120000"/>
              </a:lnSpc>
              <a:spcBef>
                <a:spcPts val="0"/>
              </a:spcBef>
              <a:spcAft>
                <a:spcPts val="0"/>
              </a:spcAft>
              <a:buSzPts val="1920"/>
              <a:buNone/>
            </a:pPr>
            <a:endParaRPr lang="en-US" sz="1200" b="1" dirty="0">
              <a:solidFill>
                <a:schemeClr val="accent1"/>
              </a:solidFill>
              <a:latin typeface="Calibri"/>
              <a:ea typeface="Calibri"/>
              <a:cs typeface="Calibri"/>
              <a:sym typeface="Calibri"/>
            </a:endParaRPr>
          </a:p>
          <a:p>
            <a:pPr marL="0" lvl="0" indent="0" algn="l" rtl="0">
              <a:lnSpc>
                <a:spcPct val="120000"/>
              </a:lnSpc>
              <a:spcBef>
                <a:spcPts val="0"/>
              </a:spcBef>
              <a:spcAft>
                <a:spcPts val="0"/>
              </a:spcAft>
              <a:buSzPts val="1920"/>
              <a:buNone/>
            </a:pPr>
            <a:r>
              <a:rPr lang="en-US" sz="1200" b="1" dirty="0">
                <a:solidFill>
                  <a:schemeClr val="accent1"/>
                </a:solidFill>
                <a:latin typeface="Calibri"/>
                <a:ea typeface="Calibri"/>
                <a:cs typeface="Calibri"/>
                <a:sym typeface="Calibri"/>
              </a:rPr>
              <a:t>EXEMPLE :</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&lt;!DOCTYPE HTML&gt;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&lt;HTML LANG="EN"&gt;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&lt;HEAD&gt;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&lt;META CHARSET="UTF-8"&gt;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&lt;TITLE&gt;JAVASCRIPT COURSE - IKNSA&lt;/TITLE&gt;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&lt;/HEAD&gt;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&lt;BODY&gt;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&lt;!-- PAGE CONTENT --&gt;</a:t>
            </a:r>
          </a:p>
          <a:p>
            <a:pPr marL="0" lvl="0" indent="0" algn="l" rtl="0">
              <a:lnSpc>
                <a:spcPct val="120000"/>
              </a:lnSpc>
              <a:spcBef>
                <a:spcPts val="1000"/>
              </a:spcBef>
              <a:spcAft>
                <a:spcPts val="0"/>
              </a:spcAft>
              <a:buSzPts val="1920"/>
              <a:buNone/>
            </a:pPr>
            <a:r>
              <a:rPr lang="en-US" sz="1200" b="1" dirty="0">
                <a:solidFill>
                  <a:schemeClr val="accent1"/>
                </a:solidFill>
                <a:latin typeface="Calibri"/>
                <a:cs typeface="Calibri"/>
                <a:sym typeface="Calibri"/>
              </a:rPr>
              <a:t>&lt;DIV ID="TEST"&gt;&lt;/DIV&gt;</a:t>
            </a:r>
            <a:endParaRPr sz="1200" b="1" dirty="0">
              <a:solidFill>
                <a:schemeClr val="accent1"/>
              </a:solidFill>
              <a:latin typeface="Calibri"/>
              <a:cs typeface="Calibri"/>
            </a:endParaRPr>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&lt;SCRIPT&gt;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CONSOLE.LOG(DOCUMENT.GETELEMENTBYID('TEST'));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&lt;/SCRIPT&gt;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 &lt;/BODY&gt;</a:t>
            </a:r>
            <a:endParaRPr dirty="0"/>
          </a:p>
          <a:p>
            <a:pPr marL="0" lvl="0" indent="0" algn="l" rtl="0">
              <a:lnSpc>
                <a:spcPct val="120000"/>
              </a:lnSpc>
              <a:spcBef>
                <a:spcPts val="1000"/>
              </a:spcBef>
              <a:spcAft>
                <a:spcPts val="0"/>
              </a:spcAft>
              <a:buSzPts val="1920"/>
              <a:buNone/>
            </a:pPr>
            <a:r>
              <a:rPr lang="en-US" sz="1200" b="1" dirty="0">
                <a:solidFill>
                  <a:schemeClr val="accent1"/>
                </a:solidFill>
                <a:latin typeface="Calibri"/>
                <a:ea typeface="Calibri"/>
                <a:cs typeface="Calibri"/>
                <a:sym typeface="Calibri"/>
              </a:rPr>
              <a:t>&lt;/HTML&gt;</a:t>
            </a:r>
            <a:endParaRPr sz="1200" b="1" dirty="0">
              <a:solidFill>
                <a:schemeClr val="accent1"/>
              </a:solidFill>
              <a:latin typeface="Calibri"/>
              <a:ea typeface="Calibri"/>
              <a:cs typeface="Calibri"/>
              <a:sym typeface="Calibri"/>
            </a:endParaRPr>
          </a:p>
        </p:txBody>
      </p:sp>
      <p:sp>
        <p:nvSpPr>
          <p:cNvPr id="502" name="Google Shape;502;p57"/>
          <p:cNvSpPr txBox="1">
            <a:spLocks noGrp="1"/>
          </p:cNvSpPr>
          <p:nvPr>
            <p:ph type="body" idx="2"/>
          </p:nvPr>
        </p:nvSpPr>
        <p:spPr>
          <a:xfrm>
            <a:off x="142366" y="2395732"/>
            <a:ext cx="7390117" cy="431351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299"/>
              <a:buNone/>
            </a:pPr>
            <a:r>
              <a:rPr lang="en-US" sz="2062" dirty="0">
                <a:solidFill>
                  <a:schemeClr val="accent1"/>
                </a:solidFill>
              </a:rPr>
              <a:t>LE GETELEMENTBYID()</a:t>
            </a:r>
            <a:endParaRPr sz="1125" dirty="0"/>
          </a:p>
          <a:p>
            <a:pPr marL="0" lvl="0" indent="0" algn="l" rtl="0">
              <a:lnSpc>
                <a:spcPct val="100000"/>
              </a:lnSpc>
              <a:spcBef>
                <a:spcPts val="1000"/>
              </a:spcBef>
              <a:spcAft>
                <a:spcPts val="0"/>
              </a:spcAft>
              <a:buSzPts val="2600"/>
              <a:buNone/>
            </a:pPr>
            <a:r>
              <a:rPr lang="en-US" sz="1625" b="1" dirty="0">
                <a:latin typeface="Calibri"/>
                <a:ea typeface="Calibri"/>
                <a:cs typeface="Calibri"/>
                <a:sym typeface="Calibri"/>
              </a:rPr>
              <a:t>POUR ACCÉDER AUX ÉLÉMENTS DU DOM IL EXISTE ENTRE AUTRE LA MÉTHODE GETELEMENTBYID(‘ID’) QUI PREND EN PARAMÈTRE L’ID QUE VOUS RECHERCHEZ. COMME SON NOM L’INDIQUE, IL PERMET DE RÉCUPÉRER UN ‘ID’.</a:t>
            </a:r>
            <a:endParaRPr dirty="0"/>
          </a:p>
          <a:p>
            <a:pPr marL="0" lvl="0" indent="0" algn="l" rtl="0">
              <a:lnSpc>
                <a:spcPct val="100000"/>
              </a:lnSpc>
              <a:spcBef>
                <a:spcPts val="1000"/>
              </a:spcBef>
              <a:spcAft>
                <a:spcPts val="0"/>
              </a:spcAft>
              <a:buSzPts val="2600"/>
              <a:buNone/>
            </a:pPr>
            <a:br>
              <a:rPr lang="en-US" sz="1625" b="1" dirty="0">
                <a:latin typeface="Calibri"/>
                <a:ea typeface="Calibri"/>
                <a:cs typeface="Calibri"/>
                <a:sym typeface="Calibri"/>
              </a:rPr>
            </a:br>
            <a:r>
              <a:rPr lang="en-US" sz="1625" b="1" dirty="0">
                <a:latin typeface="Calibri"/>
                <a:ea typeface="Calibri"/>
                <a:cs typeface="Calibri"/>
                <a:sym typeface="Calibri"/>
              </a:rPr>
              <a:t>CETTE MÉTHODE VOUS RETOURNE COMME VOUS POUVEZ LE VOIR DANS VOTRE CONSOLE, LE DIV CONTENANT L’ID SPÉCIFIÉ. VOUS REMARQUEREZ QUE J’AI PRÉFIXÉ CETTE MÉTHODE DU MOT CLÉ ‘DOCUMENT’. CECI EST PARCE QUE DOCUMENT REPRÉSENTE ICI LE NŒUD DE PREMIER NIVEAU DE VOTRE DOM. C’EST LA BALISE HTML, VOTRE PAGE WEB.</a:t>
            </a:r>
            <a:endParaRPr dirty="0"/>
          </a:p>
          <a:p>
            <a:pPr marL="0" lvl="0" indent="0" algn="l" rtl="0">
              <a:lnSpc>
                <a:spcPct val="100000"/>
              </a:lnSpc>
              <a:spcBef>
                <a:spcPts val="1000"/>
              </a:spcBef>
              <a:spcAft>
                <a:spcPts val="0"/>
              </a:spcAft>
              <a:buSzPts val="2600"/>
              <a:buNone/>
            </a:pPr>
            <a:r>
              <a:rPr lang="en-US" sz="1625" b="1" dirty="0">
                <a:latin typeface="Calibri"/>
                <a:ea typeface="Calibri"/>
                <a:cs typeface="Calibri"/>
                <a:sym typeface="Calibri"/>
              </a:rPr>
              <a:t>IL EXISTE UN AUTRE MOT CLÉ TRÈS IMPORTANT, C’EST LE MOT CLÉ ‘WINDOW’ QUI LUI REPRÉSENTE LA FENÊTRE DU NAVIGATEUR.</a:t>
            </a:r>
            <a:endParaRPr sz="1625" b="1" dirty="0">
              <a:latin typeface="Calibri"/>
              <a:ea typeface="Calibri"/>
              <a:cs typeface="Calibri"/>
              <a:sym typeface="Calibri"/>
            </a:endParaRPr>
          </a:p>
        </p:txBody>
      </p:sp>
      <p:sp>
        <p:nvSpPr>
          <p:cNvPr id="503" name="Google Shape;503;p57"/>
          <p:cNvSpPr/>
          <p:nvPr/>
        </p:nvSpPr>
        <p:spPr>
          <a:xfrm>
            <a:off x="7795034" y="954020"/>
            <a:ext cx="4146487" cy="544113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8"/>
          <p:cNvSpPr txBox="1">
            <a:spLocks noGrp="1"/>
          </p:cNvSpPr>
          <p:nvPr>
            <p:ph type="title"/>
          </p:nvPr>
        </p:nvSpPr>
        <p:spPr>
          <a:xfrm>
            <a:off x="746982" y="144780"/>
            <a:ext cx="6730199" cy="76275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ACCÉDER AUX ÉLÉMENTS DU DOM</a:t>
            </a:r>
            <a:endParaRPr/>
          </a:p>
        </p:txBody>
      </p:sp>
      <p:sp>
        <p:nvSpPr>
          <p:cNvPr id="509" name="Google Shape;509;p58"/>
          <p:cNvSpPr txBox="1">
            <a:spLocks noGrp="1"/>
          </p:cNvSpPr>
          <p:nvPr>
            <p:ph type="body" idx="1"/>
          </p:nvPr>
        </p:nvSpPr>
        <p:spPr>
          <a:xfrm>
            <a:off x="7642371" y="1170139"/>
            <a:ext cx="4273899" cy="526006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280"/>
              <a:buNone/>
            </a:pPr>
            <a:r>
              <a:rPr lang="en-US" sz="1050" b="1" dirty="0">
                <a:solidFill>
                  <a:schemeClr val="accent1"/>
                </a:solidFill>
                <a:latin typeface="Calibri"/>
                <a:ea typeface="Calibri"/>
                <a:cs typeface="Calibri"/>
                <a:sym typeface="Calibri"/>
              </a:rPr>
              <a:t>EXEMPLE :</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&lt;!DOCTYPE HTML&gt;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&lt;HTML LANG="EN"&gt;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&lt;HEAD&gt;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&lt;META CHARSET="UTF-8"&gt;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&lt;TITLE&gt;JAVASCRIPT COURSE - IKNSA&lt;/TITLE&gt;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&lt;/HEAD&gt;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&lt;DIV CLASS="TEST"&gt;&lt;/DIV&gt;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&lt;DIV CLASS="TEST"&gt;&lt;/DIV&gt;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&lt;DIV CLASS="TEST"&gt;&lt;/DIV&gt;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&lt;BODY&gt;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 PAGE CONTENT --&gt;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&lt;SCRIPT&gt;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CONSOLE.LOG(DOCUMENT.GETELEMENTSBYTAGNAME('DIV'));</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CONSOLE.LOG(DOCUMENT.GETELEMENTSBYCLASSNAME('TEST'));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&lt;/SCRIPT&gt;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 &lt;/BODY&gt;</a:t>
            </a:r>
            <a:endParaRPr sz="1050" dirty="0"/>
          </a:p>
          <a:p>
            <a:pPr marL="0" lvl="0" indent="0" algn="l" rtl="0">
              <a:lnSpc>
                <a:spcPct val="120000"/>
              </a:lnSpc>
              <a:spcBef>
                <a:spcPts val="1000"/>
              </a:spcBef>
              <a:spcAft>
                <a:spcPts val="0"/>
              </a:spcAft>
              <a:buSzPts val="1280"/>
              <a:buNone/>
            </a:pPr>
            <a:r>
              <a:rPr lang="en-US" sz="1050" b="1" dirty="0">
                <a:solidFill>
                  <a:schemeClr val="accent1"/>
                </a:solidFill>
                <a:latin typeface="Calibri"/>
                <a:ea typeface="Calibri"/>
                <a:cs typeface="Calibri"/>
                <a:sym typeface="Calibri"/>
              </a:rPr>
              <a:t>&lt;/HTML&gt;</a:t>
            </a:r>
            <a:endParaRPr sz="1050" b="1" dirty="0">
              <a:solidFill>
                <a:schemeClr val="accent1"/>
              </a:solidFill>
              <a:latin typeface="Calibri"/>
              <a:ea typeface="Calibri"/>
              <a:cs typeface="Calibri"/>
              <a:sym typeface="Calibri"/>
            </a:endParaRPr>
          </a:p>
        </p:txBody>
      </p:sp>
      <p:sp>
        <p:nvSpPr>
          <p:cNvPr id="510" name="Google Shape;510;p58"/>
          <p:cNvSpPr txBox="1">
            <a:spLocks noGrp="1"/>
          </p:cNvSpPr>
          <p:nvPr>
            <p:ph type="body" idx="2"/>
          </p:nvPr>
        </p:nvSpPr>
        <p:spPr>
          <a:xfrm>
            <a:off x="117252" y="1679582"/>
            <a:ext cx="7197324" cy="4831892"/>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45700" rIns="91425" bIns="45700" anchor="t" anchorCtr="0">
            <a:normAutofit/>
          </a:bodyPr>
          <a:lstStyle/>
          <a:p>
            <a:r>
              <a:rPr lang="fr-FR" b="1" dirty="0" err="1">
                <a:solidFill>
                  <a:srgbClr val="FF0000"/>
                </a:solidFill>
                <a:effectLst/>
              </a:rPr>
              <a:t>getElementsByTagName</a:t>
            </a:r>
            <a:r>
              <a:rPr lang="fr-FR" b="1" dirty="0">
                <a:solidFill>
                  <a:srgbClr val="FF0000"/>
                </a:solidFill>
                <a:effectLst/>
              </a:rPr>
              <a:t>()  ------ </a:t>
            </a:r>
            <a:r>
              <a:rPr lang="fr-FR" b="1" dirty="0" err="1">
                <a:solidFill>
                  <a:srgbClr val="FF0000"/>
                </a:solidFill>
                <a:effectLst/>
              </a:rPr>
              <a:t>getElementsByClassName</a:t>
            </a:r>
            <a:r>
              <a:rPr lang="fr-FR" b="1" dirty="0">
                <a:solidFill>
                  <a:srgbClr val="FF0000"/>
                </a:solidFill>
                <a:effectLst/>
              </a:rPr>
              <a:t>()</a:t>
            </a:r>
          </a:p>
          <a:p>
            <a:pPr marL="0" lvl="0" indent="0" algn="l" rtl="0">
              <a:lnSpc>
                <a:spcPct val="110000"/>
              </a:lnSpc>
              <a:spcBef>
                <a:spcPts val="1000"/>
              </a:spcBef>
              <a:spcAft>
                <a:spcPts val="0"/>
              </a:spcAft>
              <a:buSzPts val="2560"/>
              <a:buNone/>
            </a:pPr>
            <a:endParaRPr lang="en-US" sz="1600" b="1" dirty="0">
              <a:latin typeface="Calibri"/>
              <a:ea typeface="Calibri"/>
              <a:cs typeface="Calibri"/>
              <a:sym typeface="Calibri"/>
            </a:endParaRPr>
          </a:p>
          <a:p>
            <a:pPr marL="0" lvl="0" indent="0" algn="l" rtl="0">
              <a:lnSpc>
                <a:spcPct val="110000"/>
              </a:lnSpc>
              <a:spcBef>
                <a:spcPts val="1000"/>
              </a:spcBef>
              <a:spcAft>
                <a:spcPts val="0"/>
              </a:spcAft>
              <a:buSzPts val="2560"/>
              <a:buNone/>
            </a:pPr>
            <a:r>
              <a:rPr lang="en-US" sz="1600" b="1" dirty="0">
                <a:latin typeface="Calibri"/>
                <a:ea typeface="Calibri"/>
                <a:cs typeface="Calibri"/>
                <a:sym typeface="Calibri"/>
              </a:rPr>
              <a:t>CES DEUX MÉTHODES VOUS PERMETTENT DE RÉCUPÉRER LES ÉLÉMENTS AVEC LES MÊME BALISES ET CLASSE RESPECTIVEMENT. VOUS NOTEREZ QUE ICI IL Y A UN ‘S’ À ‘ELEMENT’. C’EST PARCE QUE CONTRAIREMENT À LA MÉTHODE PRÉCÉDENTE QUI VOUS RETOURNE UN OBJET, CES DEUX MÉTHODE VOUS RETOURNE UN TABLEAU DES OBJETS RECHERCHÉ. </a:t>
            </a:r>
            <a:endParaRPr dirty="0"/>
          </a:p>
          <a:p>
            <a:pPr marL="0" lvl="0" indent="0" algn="l" rtl="0">
              <a:lnSpc>
                <a:spcPct val="110000"/>
              </a:lnSpc>
              <a:spcBef>
                <a:spcPts val="1000"/>
              </a:spcBef>
              <a:spcAft>
                <a:spcPts val="0"/>
              </a:spcAft>
              <a:buSzPts val="2560"/>
              <a:buNone/>
            </a:pPr>
            <a:endParaRPr sz="1600" b="1" dirty="0">
              <a:latin typeface="Calibri"/>
              <a:ea typeface="Calibri"/>
              <a:cs typeface="Calibri"/>
              <a:sym typeface="Calibri"/>
            </a:endParaRPr>
          </a:p>
          <a:p>
            <a:pPr marL="0" lvl="0" indent="0" algn="l" rtl="0">
              <a:lnSpc>
                <a:spcPct val="110000"/>
              </a:lnSpc>
              <a:spcBef>
                <a:spcPts val="1000"/>
              </a:spcBef>
              <a:spcAft>
                <a:spcPts val="0"/>
              </a:spcAft>
              <a:buSzPts val="2560"/>
              <a:buNone/>
            </a:pPr>
            <a:r>
              <a:rPr lang="en-US" sz="1600" b="1" dirty="0">
                <a:latin typeface="Calibri"/>
                <a:ea typeface="Calibri"/>
                <a:cs typeface="Calibri"/>
                <a:sym typeface="Calibri"/>
              </a:rPr>
              <a:t>DEPUIS LA CONSOLE DE VOTRE NAVIGATEUR VOUS POUVEZ AUSSI VOIR LES NOMBREUSES MÉTHODES ET PROPRIÉTÉ AUXQUELLES VOUS POUVEZ Y ACCÉDER. NOUS ALLONS EN VOIR QUELQUES-UNS POUR VOIR COMMENT ILS FONCTIONNENT.</a:t>
            </a:r>
            <a:endParaRPr dirty="0"/>
          </a:p>
        </p:txBody>
      </p:sp>
      <p:sp>
        <p:nvSpPr>
          <p:cNvPr id="511" name="Google Shape;511;p58"/>
          <p:cNvSpPr/>
          <p:nvPr/>
        </p:nvSpPr>
        <p:spPr>
          <a:xfrm>
            <a:off x="7423841" y="1120782"/>
            <a:ext cx="4492429" cy="564074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9"/>
          <p:cNvSpPr txBox="1">
            <a:spLocks noGrp="1"/>
          </p:cNvSpPr>
          <p:nvPr>
            <p:ph type="title"/>
          </p:nvPr>
        </p:nvSpPr>
        <p:spPr>
          <a:xfrm>
            <a:off x="688566" y="116003"/>
            <a:ext cx="7754394" cy="7084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240"/>
              <a:buFont typeface="Impact"/>
              <a:buNone/>
            </a:pPr>
            <a:r>
              <a:rPr lang="en-US" sz="3240" dirty="0"/>
              <a:t>ACCÉDER AUX ÉLÉMENTS DU DOM</a:t>
            </a:r>
            <a:endParaRPr dirty="0"/>
          </a:p>
        </p:txBody>
      </p:sp>
      <p:sp>
        <p:nvSpPr>
          <p:cNvPr id="517" name="Google Shape;517;p59"/>
          <p:cNvSpPr txBox="1">
            <a:spLocks noGrp="1"/>
          </p:cNvSpPr>
          <p:nvPr>
            <p:ph type="body" idx="1"/>
          </p:nvPr>
        </p:nvSpPr>
        <p:spPr>
          <a:xfrm>
            <a:off x="7299819" y="889320"/>
            <a:ext cx="4645953" cy="5359651"/>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920"/>
              <a:buNone/>
            </a:pPr>
            <a:r>
              <a:rPr lang="en-US" sz="1200" b="1" dirty="0">
                <a:solidFill>
                  <a:schemeClr val="accent1"/>
                </a:solidFill>
                <a:latin typeface="Calibri"/>
                <a:ea typeface="Calibri"/>
                <a:cs typeface="Calibri"/>
                <a:sym typeface="Calibri"/>
              </a:rPr>
              <a:t>EXEMPLE :</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&lt;!DOCTYPE HTML&gt;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&lt;HTML LANG="EN"&gt;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&lt;HEAD&gt;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&lt;META CHARSET="UTF-8"&gt;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&lt;TITLE&gt;JAVASCRIPT COURSE - IKNSA&lt;/TITLE&gt;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&lt;/HEAD&gt;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&lt;BODY&gt;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&lt;DIV ID="TEST"&gt;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&lt;P CLASS="PARAGRAPH"&gt;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&lt;A HREF="#" CLASS="LIEN"&gt;CECI EST UN LIEN&lt;/A&gt;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&lt;/P&gt;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&lt;/DIV&gt;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&lt;script&gt;</a:t>
            </a:r>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console.log(</a:t>
            </a:r>
            <a:r>
              <a:rPr lang="en-US" sz="1200" b="1" dirty="0" err="1">
                <a:solidFill>
                  <a:schemeClr val="accent1"/>
                </a:solidFill>
                <a:latin typeface="Calibri"/>
                <a:ea typeface="Calibri"/>
                <a:cs typeface="Calibri"/>
                <a:sym typeface="Calibri"/>
              </a:rPr>
              <a:t>document.querySelector</a:t>
            </a:r>
            <a:r>
              <a:rPr lang="en-US" sz="1200" b="1" dirty="0">
                <a:solidFill>
                  <a:schemeClr val="accent1"/>
                </a:solidFill>
                <a:latin typeface="Calibri"/>
                <a:ea typeface="Calibri"/>
                <a:cs typeface="Calibri"/>
                <a:sym typeface="Calibri"/>
              </a:rPr>
              <a:t>('#TEST .PARAGRAPH .LIEN'));</a:t>
            </a:r>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&lt;/script&gt;</a:t>
            </a:r>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 &lt;/BODY&gt;</a:t>
            </a:r>
            <a:endParaRPr dirty="0"/>
          </a:p>
          <a:p>
            <a:pPr marL="0" lvl="0" indent="0" algn="l" rtl="0">
              <a:lnSpc>
                <a:spcPct val="100000"/>
              </a:lnSpc>
              <a:spcBef>
                <a:spcPts val="1000"/>
              </a:spcBef>
              <a:spcAft>
                <a:spcPts val="0"/>
              </a:spcAft>
              <a:buSzPts val="1920"/>
              <a:buNone/>
            </a:pPr>
            <a:r>
              <a:rPr lang="en-US" sz="1200" b="1" dirty="0">
                <a:solidFill>
                  <a:schemeClr val="accent1"/>
                </a:solidFill>
                <a:latin typeface="Calibri"/>
                <a:ea typeface="Calibri"/>
                <a:cs typeface="Calibri"/>
                <a:sym typeface="Calibri"/>
              </a:rPr>
              <a:t>&lt;/HTML&gt;</a:t>
            </a:r>
            <a:endParaRPr sz="1200" b="1" dirty="0">
              <a:solidFill>
                <a:schemeClr val="accent1"/>
              </a:solidFill>
              <a:latin typeface="Calibri"/>
              <a:ea typeface="Calibri"/>
              <a:cs typeface="Calibri"/>
              <a:sym typeface="Calibri"/>
            </a:endParaRPr>
          </a:p>
        </p:txBody>
      </p:sp>
      <p:sp>
        <p:nvSpPr>
          <p:cNvPr id="518" name="Google Shape;518;p59"/>
          <p:cNvSpPr txBox="1">
            <a:spLocks noGrp="1"/>
          </p:cNvSpPr>
          <p:nvPr>
            <p:ph type="body" idx="2"/>
          </p:nvPr>
        </p:nvSpPr>
        <p:spPr>
          <a:xfrm>
            <a:off x="116829" y="2469628"/>
            <a:ext cx="7076073" cy="3973993"/>
          </a:xfrm>
          <a:prstGeom prst="rect">
            <a:avLst/>
          </a:prstGeom>
          <a:noFill/>
          <a:ln>
            <a:noFill/>
          </a:ln>
        </p:spPr>
        <p:txBody>
          <a:bodyPr spcFirstLastPara="1" wrap="square" lIns="91425" tIns="45700" rIns="91425" bIns="45700" anchor="t" anchorCtr="0">
            <a:normAutofit/>
          </a:bodyPr>
          <a:lstStyle/>
          <a:p>
            <a:pPr algn="l">
              <a:lnSpc>
                <a:spcPct val="120000"/>
              </a:lnSpc>
              <a:spcBef>
                <a:spcPts val="0"/>
              </a:spcBef>
              <a:spcAft>
                <a:spcPts val="0"/>
              </a:spcAft>
              <a:buSzPts val="2560"/>
            </a:pPr>
            <a:r>
              <a:rPr lang="fr-FR" b="0" dirty="0">
                <a:solidFill>
                  <a:srgbClr val="9CDCFE"/>
                </a:solidFill>
                <a:effectLst/>
                <a:latin typeface="Consolas" panose="020B0609020204030204" pitchFamily="49" charset="0"/>
              </a:rPr>
              <a:t>La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méthode</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querySelector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de</a:t>
            </a:r>
            <a:r>
              <a:rPr lang="fr-FR" b="0" dirty="0">
                <a:solidFill>
                  <a:srgbClr val="D4D4D4"/>
                </a:solidFill>
                <a:effectLst/>
                <a:latin typeface="Consolas" panose="020B0609020204030204" pitchFamily="49" charset="0"/>
              </a:rPr>
              <a:t> </a:t>
            </a:r>
            <a:r>
              <a:rPr lang="fr-FR" dirty="0">
                <a:solidFill>
                  <a:srgbClr val="9CDCFE"/>
                </a:solidFill>
                <a:effectLst/>
                <a:latin typeface="Consolas" panose="020B0609020204030204" pitchFamily="49" charset="0"/>
              </a:rPr>
              <a:t>l'interface Document retourne le premier </a:t>
            </a:r>
            <a:r>
              <a:rPr lang="fr-FR" dirty="0" err="1">
                <a:solidFill>
                  <a:srgbClr val="9CDCFE"/>
                </a:solidFill>
                <a:effectLst/>
                <a:latin typeface="Consolas" panose="020B0609020204030204" pitchFamily="49" charset="0"/>
              </a:rPr>
              <a:t>Element</a:t>
            </a:r>
            <a:r>
              <a:rPr lang="fr-FR" dirty="0">
                <a:solidFill>
                  <a:srgbClr val="9CDCFE"/>
                </a:solidFill>
                <a:effectLst/>
                <a:latin typeface="Consolas" panose="020B0609020204030204" pitchFamily="49" charset="0"/>
              </a:rPr>
              <a:t> dans le document correspondant au sélecteur - ou groupe de sélecteurs</a:t>
            </a:r>
          </a:p>
          <a:p>
            <a:pPr marL="0" lvl="0" indent="0" algn="l" rtl="0">
              <a:lnSpc>
                <a:spcPct val="120000"/>
              </a:lnSpc>
              <a:spcBef>
                <a:spcPts val="0"/>
              </a:spcBef>
              <a:spcAft>
                <a:spcPts val="0"/>
              </a:spcAft>
              <a:buSzPts val="2560"/>
              <a:buNone/>
            </a:pPr>
            <a:endParaRPr lang="en-US" sz="1600" b="1" dirty="0">
              <a:latin typeface="Calibri"/>
              <a:ea typeface="Calibri"/>
              <a:cs typeface="Calibri"/>
              <a:sym typeface="Calibri"/>
            </a:endParaRPr>
          </a:p>
          <a:p>
            <a:pPr marL="0" lvl="0" indent="0" algn="l" rtl="0">
              <a:lnSpc>
                <a:spcPct val="120000"/>
              </a:lnSpc>
              <a:spcBef>
                <a:spcPts val="0"/>
              </a:spcBef>
              <a:spcAft>
                <a:spcPts val="0"/>
              </a:spcAft>
              <a:buSzPts val="2560"/>
              <a:buNone/>
            </a:pPr>
            <a:endParaRPr lang="en-US" sz="1600" b="1" dirty="0">
              <a:latin typeface="Calibri"/>
              <a:ea typeface="Calibri"/>
              <a:cs typeface="Calibri"/>
              <a:sym typeface="Calibri"/>
            </a:endParaRPr>
          </a:p>
          <a:p>
            <a:pPr algn="l">
              <a:lnSpc>
                <a:spcPct val="120000"/>
              </a:lnSpc>
              <a:spcBef>
                <a:spcPts val="0"/>
              </a:spcBef>
              <a:spcAft>
                <a:spcPts val="0"/>
              </a:spcAft>
              <a:buSzPts val="2560"/>
            </a:pPr>
            <a:r>
              <a:rPr lang="fr-FR" b="0" dirty="0">
                <a:solidFill>
                  <a:srgbClr val="9CDCFE"/>
                </a:solidFill>
                <a:effectLst/>
                <a:latin typeface="Consolas" panose="020B0609020204030204" pitchFamily="49" charset="0"/>
              </a:rPr>
              <a:t>La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méthode</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querySelectorAll</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de</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Element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renvoie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une</a:t>
            </a:r>
            <a:r>
              <a:rPr lang="fr-FR" b="0" dirty="0">
                <a:solidFill>
                  <a:srgbClr val="D4D4D4"/>
                </a:solidFill>
                <a:effectLst/>
                <a:latin typeface="Consolas" panose="020B0609020204030204" pitchFamily="49" charset="0"/>
              </a:rPr>
              <a:t> </a:t>
            </a:r>
            <a:r>
              <a:rPr lang="fr-FR" b="0" dirty="0" err="1">
                <a:solidFill>
                  <a:srgbClr val="4EC9B0"/>
                </a:solidFill>
                <a:effectLst/>
                <a:latin typeface="Consolas" panose="020B0609020204030204" pitchFamily="49" charset="0"/>
              </a:rPr>
              <a:t>NodeList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statique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représentant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une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liste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des</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éléments</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du</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document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qui</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correspondent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au</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groupe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de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sélecteurs</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spécifiés</a:t>
            </a:r>
            <a:r>
              <a:rPr lang="fr-FR" b="0" dirty="0">
                <a:solidFill>
                  <a:srgbClr val="D4D4D4"/>
                </a:solidFill>
                <a:effectLst/>
                <a:latin typeface="Consolas" panose="020B0609020204030204" pitchFamily="49" charset="0"/>
              </a:rPr>
              <a:t>.</a:t>
            </a:r>
          </a:p>
          <a:p>
            <a:pPr marL="0" lvl="0" indent="0" algn="l" rtl="0">
              <a:lnSpc>
                <a:spcPct val="120000"/>
              </a:lnSpc>
              <a:spcBef>
                <a:spcPts val="0"/>
              </a:spcBef>
              <a:spcAft>
                <a:spcPts val="0"/>
              </a:spcAft>
              <a:buSzPts val="2560"/>
              <a:buNone/>
            </a:pPr>
            <a:endParaRPr lang="en-US" sz="1600" b="1" dirty="0">
              <a:latin typeface="Calibri"/>
              <a:ea typeface="Calibri"/>
              <a:cs typeface="Calibri"/>
              <a:sym typeface="Calibri"/>
            </a:endParaRPr>
          </a:p>
          <a:p>
            <a:pPr marL="0" lvl="0" indent="0" algn="l" rtl="0">
              <a:lnSpc>
                <a:spcPct val="120000"/>
              </a:lnSpc>
              <a:spcBef>
                <a:spcPts val="0"/>
              </a:spcBef>
              <a:spcAft>
                <a:spcPts val="0"/>
              </a:spcAft>
              <a:buSzPts val="2560"/>
              <a:buNone/>
            </a:pPr>
            <a:endParaRPr lang="en-US" sz="1600" b="1" dirty="0">
              <a:latin typeface="Calibri"/>
              <a:ea typeface="Calibri"/>
              <a:cs typeface="Calibri"/>
              <a:sym typeface="Calibri"/>
            </a:endParaRPr>
          </a:p>
          <a:p>
            <a:pPr marL="0" lvl="0" indent="0" algn="l" rtl="0">
              <a:lnSpc>
                <a:spcPct val="120000"/>
              </a:lnSpc>
              <a:spcBef>
                <a:spcPts val="0"/>
              </a:spcBef>
              <a:spcAft>
                <a:spcPts val="0"/>
              </a:spcAft>
              <a:buSzPts val="2560"/>
              <a:buNone/>
            </a:pPr>
            <a:r>
              <a:rPr lang="en-US" sz="1600" b="1" dirty="0">
                <a:latin typeface="Calibri"/>
                <a:ea typeface="Calibri"/>
                <a:cs typeface="Calibri"/>
                <a:sym typeface="Calibri"/>
              </a:rPr>
              <a:t>CES DEUX MÉTHODES PRENNENT TOUS LE DEUX EN PARAMÈTRE UNE CHAINE DE CARACTÈRE SEMBLABLE À VOTRE SÉLECTEUR CSS.</a:t>
            </a:r>
            <a:endParaRPr dirty="0"/>
          </a:p>
        </p:txBody>
      </p:sp>
      <p:sp>
        <p:nvSpPr>
          <p:cNvPr id="519" name="Google Shape;519;p59"/>
          <p:cNvSpPr/>
          <p:nvPr/>
        </p:nvSpPr>
        <p:spPr>
          <a:xfrm>
            <a:off x="7299819" y="824437"/>
            <a:ext cx="4775352" cy="5619184"/>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0"/>
          <p:cNvSpPr txBox="1">
            <a:spLocks noGrp="1"/>
          </p:cNvSpPr>
          <p:nvPr>
            <p:ph type="title"/>
          </p:nvPr>
        </p:nvSpPr>
        <p:spPr>
          <a:xfrm>
            <a:off x="693643" y="685800"/>
            <a:ext cx="4126860" cy="62695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3240"/>
              <a:buFont typeface="Impact"/>
              <a:buNone/>
            </a:pPr>
            <a:r>
              <a:rPr lang="en-US" sz="3240"/>
              <a:t>ACCÉDER AUX ÉLÉMENTS DU DOM</a:t>
            </a:r>
            <a:endParaRPr/>
          </a:p>
        </p:txBody>
      </p:sp>
      <p:sp>
        <p:nvSpPr>
          <p:cNvPr id="525" name="Google Shape;525;p60"/>
          <p:cNvSpPr txBox="1">
            <a:spLocks noGrp="1"/>
          </p:cNvSpPr>
          <p:nvPr>
            <p:ph type="body" idx="1"/>
          </p:nvPr>
        </p:nvSpPr>
        <p:spPr>
          <a:xfrm>
            <a:off x="6956794" y="378418"/>
            <a:ext cx="4997518" cy="5735059"/>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440"/>
              <a:buNone/>
            </a:pPr>
            <a:r>
              <a:rPr lang="en-US" sz="1200" b="1" dirty="0">
                <a:solidFill>
                  <a:schemeClr val="accent1"/>
                </a:solidFill>
                <a:latin typeface="Calibri"/>
                <a:ea typeface="Calibri"/>
                <a:cs typeface="Calibri"/>
                <a:sym typeface="Calibri"/>
              </a:rPr>
              <a:t>&lt;HTML LANG="EN"&gt;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&lt;HEAD&gt;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&lt;META CHARSET="UTF-8"&gt;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&lt;TITLE&gt;JAVASCRIPT COURSE &lt;/TITLE&gt;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&lt;/HEAD&gt;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&lt;DIV ID="TEST"&gt;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&lt;P&gt;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LOREM IPSUM DOLOR SIT AMET.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&lt;/P&gt;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&lt;/DIV&gt;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&lt;BODY&gt;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&lt;SCRIPT&gt;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CONSOLE.LOG(DOCUMENT.GETELEMENTBYID('TEST').INNERHTML);</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DOCUMENT.GETELEMENTBYID('TEST').INNERHTML = '&lt;A HREF="#"&gt;&lt;STRONG&gt;MODIFICATION AVEC LE JAVASCRIPT&lt;/STRONG&gt;&lt;/A&gt;';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CONSOLE.LOG(DOCUMENT.GETELEMENTBYID('TEST').INNERHTML);</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&lt;/SCRIPT&gt;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 &lt;/BODY&gt;</a:t>
            </a:r>
            <a:endParaRPr sz="1200" dirty="0"/>
          </a:p>
          <a:p>
            <a:pPr marL="0" lvl="0" indent="0" algn="l" rtl="0">
              <a:lnSpc>
                <a:spcPct val="120000"/>
              </a:lnSpc>
              <a:spcBef>
                <a:spcPts val="1000"/>
              </a:spcBef>
              <a:spcAft>
                <a:spcPts val="0"/>
              </a:spcAft>
              <a:buSzPts val="1440"/>
              <a:buNone/>
            </a:pPr>
            <a:r>
              <a:rPr lang="en-US" sz="1200" b="1" dirty="0">
                <a:solidFill>
                  <a:schemeClr val="accent1"/>
                </a:solidFill>
                <a:latin typeface="Calibri"/>
                <a:ea typeface="Calibri"/>
                <a:cs typeface="Calibri"/>
                <a:sym typeface="Calibri"/>
              </a:rPr>
              <a:t>&lt;/HTML&gt;</a:t>
            </a:r>
            <a:endParaRPr sz="1200" b="1" dirty="0">
              <a:solidFill>
                <a:schemeClr val="accent1"/>
              </a:solidFill>
              <a:latin typeface="Calibri"/>
              <a:ea typeface="Calibri"/>
              <a:cs typeface="Calibri"/>
              <a:sym typeface="Calibri"/>
            </a:endParaRPr>
          </a:p>
        </p:txBody>
      </p:sp>
      <p:sp>
        <p:nvSpPr>
          <p:cNvPr id="526" name="Google Shape;526;p60"/>
          <p:cNvSpPr txBox="1">
            <a:spLocks noGrp="1"/>
          </p:cNvSpPr>
          <p:nvPr>
            <p:ph type="body" idx="2"/>
          </p:nvPr>
        </p:nvSpPr>
        <p:spPr>
          <a:xfrm>
            <a:off x="122275" y="2327651"/>
            <a:ext cx="6217698" cy="384454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15"/>
              <a:buNone/>
            </a:pPr>
            <a:r>
              <a:rPr lang="en-US" sz="1572" b="1" dirty="0">
                <a:latin typeface="Calibri"/>
                <a:ea typeface="Calibri"/>
                <a:cs typeface="Calibri"/>
                <a:sym typeface="Calibri"/>
              </a:rPr>
              <a:t>NOUS SAVONS MAINTENANT RÉCUPÉRER UN OBJET DU DOM MAIS IL SERAIT ENCORE MIEUX DE POUVOIR LE MODIFIER. C’EST CE QUE NOUS POUVONS FAIRE AVEC </a:t>
            </a:r>
            <a:r>
              <a:rPr lang="en-US" sz="1572" b="1" dirty="0">
                <a:solidFill>
                  <a:srgbClr val="FF0000"/>
                </a:solidFill>
                <a:latin typeface="Calibri"/>
                <a:ea typeface="Calibri"/>
                <a:cs typeface="Calibri"/>
                <a:sym typeface="Calibri"/>
              </a:rPr>
              <a:t>INNERHTML</a:t>
            </a:r>
            <a:r>
              <a:rPr lang="en-US" sz="1572" b="1" dirty="0">
                <a:latin typeface="Calibri"/>
                <a:ea typeface="Calibri"/>
                <a:cs typeface="Calibri"/>
                <a:sym typeface="Calibri"/>
              </a:rPr>
              <a:t>.</a:t>
            </a:r>
            <a:endParaRPr dirty="0"/>
          </a:p>
          <a:p>
            <a:pPr marL="0" lvl="0" indent="0" algn="l" rtl="0">
              <a:lnSpc>
                <a:spcPct val="100000"/>
              </a:lnSpc>
              <a:spcBef>
                <a:spcPts val="1000"/>
              </a:spcBef>
              <a:spcAft>
                <a:spcPts val="0"/>
              </a:spcAft>
              <a:buSzPts val="2515"/>
              <a:buNone/>
            </a:pPr>
            <a:endParaRPr sz="1572" b="1" dirty="0">
              <a:latin typeface="Calibri"/>
              <a:ea typeface="Calibri"/>
              <a:cs typeface="Calibri"/>
              <a:sym typeface="Calibri"/>
            </a:endParaRPr>
          </a:p>
          <a:p>
            <a:pPr marL="0" lvl="0" indent="0" algn="l" rtl="0">
              <a:lnSpc>
                <a:spcPct val="100000"/>
              </a:lnSpc>
              <a:spcBef>
                <a:spcPts val="1000"/>
              </a:spcBef>
              <a:spcAft>
                <a:spcPts val="0"/>
              </a:spcAft>
              <a:buSzPts val="2515"/>
              <a:buNone/>
            </a:pPr>
            <a:r>
              <a:rPr lang="en-US" sz="1572" b="1" dirty="0">
                <a:latin typeface="Calibri"/>
                <a:ea typeface="Calibri"/>
                <a:cs typeface="Calibri"/>
                <a:sym typeface="Calibri"/>
              </a:rPr>
              <a:t>ANALYSONS L’EXEMPLE PRÉCÉDENT. NOUS AVONS UNE DIV AVEC L’ID TEST, UNE BALISE P ET DU TEXTE DEDANS. NOTRE PREMIÈRE LIGNE DE CODE JAVASCRIPT AFFICHE LE CONTENU HTML DE NOTRE DIV DANS LA CONSOLE ALORS QUE LA DEUXIÈME LIGNE AFFECTE UNE NOUVELLE VALEUR HTML À NOTRE DIV TEST.</a:t>
            </a:r>
            <a:endParaRPr dirty="0"/>
          </a:p>
          <a:p>
            <a:pPr marL="0" lvl="0" indent="0" algn="ctr" rtl="0">
              <a:lnSpc>
                <a:spcPct val="100000"/>
              </a:lnSpc>
              <a:spcBef>
                <a:spcPts val="1000"/>
              </a:spcBef>
              <a:spcAft>
                <a:spcPts val="0"/>
              </a:spcAft>
              <a:buSzPts val="2664"/>
              <a:buNone/>
            </a:pPr>
            <a:endParaRPr sz="1665" dirty="0"/>
          </a:p>
        </p:txBody>
      </p:sp>
      <p:sp>
        <p:nvSpPr>
          <p:cNvPr id="527" name="Google Shape;527;p60"/>
          <p:cNvSpPr/>
          <p:nvPr/>
        </p:nvSpPr>
        <p:spPr>
          <a:xfrm>
            <a:off x="6545580" y="76200"/>
            <a:ext cx="5408732" cy="646938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1"/>
          <p:cNvSpPr txBox="1">
            <a:spLocks noGrp="1"/>
          </p:cNvSpPr>
          <p:nvPr>
            <p:ph type="title"/>
          </p:nvPr>
        </p:nvSpPr>
        <p:spPr>
          <a:xfrm>
            <a:off x="693643" y="685800"/>
            <a:ext cx="4126860" cy="98003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3240"/>
              <a:buFont typeface="Impact"/>
              <a:buNone/>
            </a:pPr>
            <a:r>
              <a:rPr lang="en-US" sz="3240"/>
              <a:t>ACCÉDER AUX ÉLÉMENTS DU DOM</a:t>
            </a:r>
            <a:endParaRPr/>
          </a:p>
        </p:txBody>
      </p:sp>
      <p:sp>
        <p:nvSpPr>
          <p:cNvPr id="533" name="Google Shape;533;p61"/>
          <p:cNvSpPr txBox="1">
            <a:spLocks noGrp="1"/>
          </p:cNvSpPr>
          <p:nvPr>
            <p:ph type="body" idx="1"/>
          </p:nvPr>
        </p:nvSpPr>
        <p:spPr>
          <a:xfrm>
            <a:off x="6737169" y="1084607"/>
            <a:ext cx="5175198" cy="468878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80"/>
              <a:buNone/>
            </a:pPr>
            <a:r>
              <a:rPr lang="en-US" sz="1300" b="1" dirty="0">
                <a:solidFill>
                  <a:schemeClr val="accent1"/>
                </a:solidFill>
                <a:latin typeface="Calibri"/>
                <a:ea typeface="Calibri"/>
                <a:cs typeface="Calibri"/>
                <a:sym typeface="Calibri"/>
              </a:rPr>
              <a:t>&lt;!DOCTYPE HTML&gt;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&lt;HTML LANG="EN"&gt;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&lt;HEAD&gt;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&lt;META CHARSET="UTF-8"&gt;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&lt;TITLE&gt;JAVASCRIPT COURSE - IKNSA&lt;/TITLE&gt;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&lt;/HEAD&gt;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&lt;BODY&gt;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&lt;DIV ID="TEST" CLASS=“</a:t>
            </a:r>
            <a:r>
              <a:rPr lang="en-US" sz="1300" b="1" dirty="0" err="1">
                <a:solidFill>
                  <a:schemeClr val="accent1"/>
                </a:solidFill>
                <a:latin typeface="Calibri"/>
                <a:ea typeface="Calibri"/>
                <a:cs typeface="Calibri"/>
                <a:sym typeface="Calibri"/>
              </a:rPr>
              <a:t>moussa</a:t>
            </a:r>
            <a:r>
              <a:rPr lang="en-US" sz="1300" b="1" dirty="0">
                <a:solidFill>
                  <a:schemeClr val="accent1"/>
                </a:solidFill>
                <a:latin typeface="Calibri"/>
                <a:ea typeface="Calibri"/>
                <a:cs typeface="Calibri"/>
                <a:sym typeface="Calibri"/>
              </a:rPr>
              <a:t>"&gt;&lt;/DIV&gt;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&lt;SCRIPT&gt;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CONSOLE.LOG(DOCUMENT.GETELEMENTBYID('TEST').CLASSLIST);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DOCUMENT.GETELEMENTBYID('TEST').CLASSLIST.ADD('NOUVELLE');</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CONSOLE.LOG(DOCUMENT.GETELEMENTBYID('TEST').CLASSLIST);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DOCUMENT.GETELEMENTBYID('TEST').CLASSLIST.REMOVE(‘</a:t>
            </a:r>
            <a:r>
              <a:rPr lang="en-US" sz="1300" b="1" dirty="0" err="1">
                <a:solidFill>
                  <a:schemeClr val="accent1"/>
                </a:solidFill>
                <a:latin typeface="Calibri"/>
                <a:ea typeface="Calibri"/>
                <a:cs typeface="Calibri"/>
                <a:sym typeface="Calibri"/>
              </a:rPr>
              <a:t>moussa</a:t>
            </a:r>
            <a:r>
              <a:rPr lang="en-US" sz="1300" b="1" dirty="0">
                <a:solidFill>
                  <a:schemeClr val="accent1"/>
                </a:solidFill>
                <a:latin typeface="Calibri"/>
                <a:ea typeface="Calibri"/>
                <a:cs typeface="Calibri"/>
                <a:sym typeface="Calibri"/>
              </a:rPr>
              <a: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CONSOLE.LOG(DOCUMENT.GETELEMENTBYID('TEST').CLASSLIST);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&lt;/SCRIPT&gt;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 &lt;/BODY&gt;</a:t>
            </a:r>
            <a:endParaRPr sz="1300" dirty="0"/>
          </a:p>
          <a:p>
            <a:pPr marL="0" lvl="0" indent="0" algn="l" rtl="0">
              <a:lnSpc>
                <a:spcPct val="100000"/>
              </a:lnSpc>
              <a:spcBef>
                <a:spcPts val="1000"/>
              </a:spcBef>
              <a:spcAft>
                <a:spcPts val="0"/>
              </a:spcAft>
              <a:buSzPts val="1280"/>
              <a:buNone/>
            </a:pPr>
            <a:r>
              <a:rPr lang="en-US" sz="1300" b="1" dirty="0">
                <a:solidFill>
                  <a:schemeClr val="accent1"/>
                </a:solidFill>
                <a:latin typeface="Calibri"/>
                <a:ea typeface="Calibri"/>
                <a:cs typeface="Calibri"/>
                <a:sym typeface="Calibri"/>
              </a:rPr>
              <a:t>&lt;/HTML&gt;</a:t>
            </a:r>
            <a:endParaRPr sz="1300" b="1" dirty="0">
              <a:solidFill>
                <a:schemeClr val="accent1"/>
              </a:solidFill>
              <a:latin typeface="Calibri"/>
              <a:ea typeface="Calibri"/>
              <a:cs typeface="Calibri"/>
              <a:sym typeface="Calibri"/>
            </a:endParaRPr>
          </a:p>
        </p:txBody>
      </p:sp>
      <p:sp>
        <p:nvSpPr>
          <p:cNvPr id="534" name="Google Shape;534;p61"/>
          <p:cNvSpPr txBox="1">
            <a:spLocks noGrp="1"/>
          </p:cNvSpPr>
          <p:nvPr>
            <p:ph type="body" idx="2"/>
          </p:nvPr>
        </p:nvSpPr>
        <p:spPr>
          <a:xfrm>
            <a:off x="236703" y="2411264"/>
            <a:ext cx="5915847" cy="376093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32"/>
              <a:buNone/>
            </a:pPr>
            <a:r>
              <a:rPr lang="en-US" sz="1395" b="1" dirty="0">
                <a:latin typeface="Calibri"/>
                <a:ea typeface="Calibri"/>
                <a:cs typeface="Calibri"/>
                <a:sym typeface="Calibri"/>
              </a:rPr>
              <a:t>SACHEZ QUE NOUS POUVONS AUSSI ACCÉDER AUX ATTRIBUTS DES ÉLÉMENTS DU DOM AVEC GETATTRIBUTES OU </a:t>
            </a:r>
            <a:r>
              <a:rPr lang="en-US" sz="1395" b="1" dirty="0">
                <a:solidFill>
                  <a:srgbClr val="FF0000"/>
                </a:solidFill>
                <a:latin typeface="Calibri"/>
                <a:ea typeface="Calibri"/>
                <a:cs typeface="Calibri"/>
                <a:sym typeface="Calibri"/>
              </a:rPr>
              <a:t>RAJOUTER/ENLEVER</a:t>
            </a:r>
            <a:r>
              <a:rPr lang="en-US" sz="1395" b="1" dirty="0">
                <a:latin typeface="Calibri"/>
                <a:ea typeface="Calibri"/>
                <a:cs typeface="Calibri"/>
                <a:sym typeface="Calibri"/>
              </a:rPr>
              <a:t> DES CLASSES SUR UN ÉLÉMENT DU DOM.</a:t>
            </a:r>
            <a:endParaRPr dirty="0"/>
          </a:p>
          <a:p>
            <a:pPr marL="0" lvl="0" indent="0" algn="l" rtl="0">
              <a:lnSpc>
                <a:spcPct val="100000"/>
              </a:lnSpc>
              <a:spcBef>
                <a:spcPts val="1000"/>
              </a:spcBef>
              <a:spcAft>
                <a:spcPts val="0"/>
              </a:spcAft>
              <a:buSzPts val="2232"/>
              <a:buNone/>
            </a:pPr>
            <a:endParaRPr sz="1395" b="1" dirty="0">
              <a:latin typeface="Calibri"/>
              <a:ea typeface="Calibri"/>
              <a:cs typeface="Calibri"/>
              <a:sym typeface="Calibri"/>
            </a:endParaRPr>
          </a:p>
          <a:p>
            <a:pPr marL="0" lvl="0" indent="0" algn="l" rtl="0">
              <a:lnSpc>
                <a:spcPct val="100000"/>
              </a:lnSpc>
              <a:spcBef>
                <a:spcPts val="1000"/>
              </a:spcBef>
              <a:spcAft>
                <a:spcPts val="0"/>
              </a:spcAft>
              <a:buSzPts val="2232"/>
              <a:buNone/>
            </a:pPr>
            <a:r>
              <a:rPr lang="en-US" sz="1395" b="1" dirty="0">
                <a:latin typeface="Calibri"/>
                <a:ea typeface="Calibri"/>
                <a:cs typeface="Calibri"/>
                <a:sym typeface="Calibri"/>
              </a:rPr>
              <a:t>COMME NOUS POUVONS LE VOIR ICI, AU DÉBUT NOUS AVONS BIEN UNE CLASS ‘</a:t>
            </a:r>
            <a:r>
              <a:rPr lang="en-US" sz="1395" b="1" dirty="0" err="1">
                <a:latin typeface="Calibri"/>
                <a:ea typeface="Calibri"/>
                <a:cs typeface="Calibri"/>
                <a:sym typeface="Calibri"/>
              </a:rPr>
              <a:t>moussa</a:t>
            </a:r>
            <a:r>
              <a:rPr lang="en-US" sz="1395" b="1" dirty="0">
                <a:latin typeface="Calibri"/>
                <a:ea typeface="Calibri"/>
                <a:cs typeface="Calibri"/>
                <a:sym typeface="Calibri"/>
              </a:rPr>
              <a:t>’ DANS NOTRE DIV. NOUS RAJOUTONS ENSUITE UNE CLASSE ‘NOUVELLE’ POUR FINALEMENT ENLEVER LA CLASSE ‘</a:t>
            </a:r>
            <a:r>
              <a:rPr lang="en-US" sz="1395" b="1" dirty="0" err="1">
                <a:latin typeface="Calibri"/>
                <a:ea typeface="Calibri"/>
                <a:cs typeface="Calibri"/>
                <a:sym typeface="Calibri"/>
              </a:rPr>
              <a:t>moussa</a:t>
            </a:r>
            <a:r>
              <a:rPr lang="en-US" sz="1395" b="1" dirty="0">
                <a:latin typeface="Calibri"/>
                <a:ea typeface="Calibri"/>
                <a:cs typeface="Calibri"/>
                <a:sym typeface="Calibri"/>
              </a:rPr>
              <a:t>’. COMME TOUT EST LOGGÉ EN CONSOLE NOUS POUVONS FACILEMENT SUIVRE LE PROCESSUS.</a:t>
            </a:r>
          </a:p>
          <a:p>
            <a:pPr marL="0" lvl="0" indent="0" algn="l" rtl="0">
              <a:lnSpc>
                <a:spcPct val="100000"/>
              </a:lnSpc>
              <a:spcBef>
                <a:spcPts val="1000"/>
              </a:spcBef>
              <a:spcAft>
                <a:spcPts val="0"/>
              </a:spcAft>
              <a:buSzPts val="2232"/>
              <a:buNone/>
            </a:pPr>
            <a:r>
              <a:rPr lang="en-US" sz="1395" b="1" dirty="0">
                <a:solidFill>
                  <a:srgbClr val="FF0000"/>
                </a:solidFill>
                <a:latin typeface="Calibri"/>
                <a:ea typeface="Calibri"/>
                <a:cs typeface="Calibri"/>
                <a:sym typeface="Calibri"/>
              </a:rPr>
              <a:t>ADD CLASSE</a:t>
            </a:r>
          </a:p>
          <a:p>
            <a:pPr algn="l">
              <a:spcBef>
                <a:spcPts val="1000"/>
              </a:spcBef>
              <a:spcAft>
                <a:spcPts val="0"/>
              </a:spcAft>
              <a:buSzPts val="2232"/>
            </a:pPr>
            <a:r>
              <a:rPr lang="en-US" sz="1400" b="1" dirty="0">
                <a:solidFill>
                  <a:schemeClr val="accent1"/>
                </a:solidFill>
                <a:latin typeface="Calibri"/>
                <a:ea typeface="Calibri"/>
                <a:cs typeface="Calibri"/>
                <a:sym typeface="Calibri"/>
              </a:rPr>
              <a:t>	DOCUMENT.GETELEMENTBYID('TEST').CLASSLIST.ADD('NOUVELLE');</a:t>
            </a:r>
          </a:p>
          <a:p>
            <a:pPr algn="l">
              <a:spcBef>
                <a:spcPts val="1000"/>
              </a:spcBef>
              <a:spcAft>
                <a:spcPts val="0"/>
              </a:spcAft>
              <a:buSzPts val="2232"/>
            </a:pPr>
            <a:r>
              <a:rPr lang="en-US" sz="1400" b="1" dirty="0">
                <a:solidFill>
                  <a:srgbClr val="FF0000"/>
                </a:solidFill>
                <a:latin typeface="Calibri"/>
                <a:cs typeface="Calibri"/>
                <a:sym typeface="Calibri"/>
              </a:rPr>
              <a:t>REMOVE CLASSE</a:t>
            </a:r>
          </a:p>
          <a:p>
            <a:pPr algn="l">
              <a:spcBef>
                <a:spcPts val="1000"/>
              </a:spcBef>
              <a:spcAft>
                <a:spcPts val="0"/>
              </a:spcAft>
              <a:buSzPts val="2232"/>
            </a:pPr>
            <a:r>
              <a:rPr lang="en-US" sz="1400" b="1" dirty="0">
                <a:solidFill>
                  <a:schemeClr val="accent1"/>
                </a:solidFill>
                <a:latin typeface="Calibri"/>
                <a:ea typeface="Calibri"/>
                <a:cs typeface="Calibri"/>
                <a:sym typeface="Calibri"/>
              </a:rPr>
              <a:t>	DOCUMENT.GETELEMENTBYID('TEST').CLASSLIST.REMOVE(‘</a:t>
            </a:r>
            <a:r>
              <a:rPr lang="en-US" sz="1400" b="1" dirty="0" err="1">
                <a:solidFill>
                  <a:schemeClr val="accent1"/>
                </a:solidFill>
                <a:latin typeface="Calibri"/>
                <a:ea typeface="Calibri"/>
                <a:cs typeface="Calibri"/>
                <a:sym typeface="Calibri"/>
              </a:rPr>
              <a:t>moussa</a:t>
            </a:r>
            <a:r>
              <a:rPr lang="en-US" sz="1400" b="1" dirty="0">
                <a:solidFill>
                  <a:schemeClr val="accent1"/>
                </a:solidFill>
                <a:latin typeface="Calibri"/>
                <a:ea typeface="Calibri"/>
                <a:cs typeface="Calibri"/>
                <a:sym typeface="Calibri"/>
              </a:rPr>
              <a:t>');</a:t>
            </a:r>
            <a:endParaRPr lang="en-US" sz="1400" dirty="0"/>
          </a:p>
          <a:p>
            <a:pPr algn="l">
              <a:spcBef>
                <a:spcPts val="1000"/>
              </a:spcBef>
              <a:spcAft>
                <a:spcPts val="0"/>
              </a:spcAft>
              <a:buSzPts val="2232"/>
            </a:pPr>
            <a:endParaRPr lang="en-US" sz="1400" dirty="0"/>
          </a:p>
          <a:p>
            <a:pPr marL="0" lvl="0" indent="0" algn="l" rtl="0">
              <a:lnSpc>
                <a:spcPct val="100000"/>
              </a:lnSpc>
              <a:spcBef>
                <a:spcPts val="1000"/>
              </a:spcBef>
              <a:spcAft>
                <a:spcPts val="0"/>
              </a:spcAft>
              <a:buSzPts val="2232"/>
              <a:buNone/>
            </a:pPr>
            <a:endParaRPr sz="1395" b="1" dirty="0">
              <a:latin typeface="Calibri"/>
              <a:ea typeface="Calibri"/>
              <a:cs typeface="Calibri"/>
              <a:sym typeface="Calibri"/>
            </a:endParaRPr>
          </a:p>
        </p:txBody>
      </p:sp>
      <p:sp>
        <p:nvSpPr>
          <p:cNvPr id="535" name="Google Shape;535;p61"/>
          <p:cNvSpPr/>
          <p:nvPr/>
        </p:nvSpPr>
        <p:spPr>
          <a:xfrm>
            <a:off x="5989740" y="184558"/>
            <a:ext cx="6040074" cy="643435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Impact"/>
              <a:ea typeface="Impact"/>
              <a:cs typeface="Impact"/>
              <a:sym typeface="Impact"/>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2"/>
          <p:cNvSpPr txBox="1">
            <a:spLocks noGrp="1"/>
          </p:cNvSpPr>
          <p:nvPr>
            <p:ph type="title"/>
          </p:nvPr>
        </p:nvSpPr>
        <p:spPr>
          <a:xfrm>
            <a:off x="864203" y="10668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LA MANIPULATION DU DOM</a:t>
            </a:r>
            <a:endParaRPr dirty="0"/>
          </a:p>
        </p:txBody>
      </p:sp>
      <p:sp>
        <p:nvSpPr>
          <p:cNvPr id="541" name="Google Shape;541;p62"/>
          <p:cNvSpPr txBox="1">
            <a:spLocks noGrp="1"/>
          </p:cNvSpPr>
          <p:nvPr>
            <p:ph type="body" idx="1"/>
          </p:nvPr>
        </p:nvSpPr>
        <p:spPr>
          <a:xfrm>
            <a:off x="269311" y="2049780"/>
            <a:ext cx="11550156" cy="4701540"/>
          </a:xfrm>
          <a:prstGeom prst="rect">
            <a:avLst/>
          </a:prstGeom>
          <a:noFill/>
          <a:ln>
            <a:noFill/>
          </a:ln>
        </p:spPr>
        <p:txBody>
          <a:bodyPr spcFirstLastPara="1" wrap="square" lIns="91425" tIns="45700" rIns="91425" bIns="45700" anchor="ctr" anchorCtr="0">
            <a:normAutofit lnSpcReduction="10000"/>
          </a:bodyPr>
          <a:lstStyle/>
          <a:p>
            <a:pPr lvl="0" algn="l" rtl="0">
              <a:lnSpc>
                <a:spcPct val="110000"/>
              </a:lnSpc>
              <a:spcBef>
                <a:spcPts val="0"/>
              </a:spcBef>
              <a:spcAft>
                <a:spcPts val="0"/>
              </a:spcAft>
              <a:buSzPts val="3107"/>
              <a:buFont typeface="Wingdings" panose="05000000000000000000" pitchFamily="2" charset="2"/>
              <a:buChar char="Ø"/>
            </a:pPr>
            <a:r>
              <a:rPr lang="en-US" sz="1942" b="1" dirty="0">
                <a:solidFill>
                  <a:schemeClr val="accent1"/>
                </a:solidFill>
              </a:rPr>
              <a:t>GETELEMENTBYID</a:t>
            </a:r>
            <a:r>
              <a:rPr lang="en-US" sz="1850" b="1" dirty="0"/>
              <a:t>() </a:t>
            </a:r>
            <a:r>
              <a:rPr lang="en-US" sz="1850" dirty="0"/>
              <a:t>: RECHERCHE UN ÉLÉMENT D'APRÈS SON IDENTIFIANT (ATTRIBUT ID)</a:t>
            </a:r>
          </a:p>
          <a:p>
            <a:pPr lvl="0" algn="l" rtl="0">
              <a:lnSpc>
                <a:spcPct val="110000"/>
              </a:lnSpc>
              <a:spcBef>
                <a:spcPts val="0"/>
              </a:spcBef>
              <a:spcAft>
                <a:spcPts val="0"/>
              </a:spcAft>
              <a:buSzPts val="3107"/>
              <a:buFont typeface="Wingdings" panose="05000000000000000000" pitchFamily="2" charset="2"/>
              <a:buChar char="Ø"/>
            </a:pPr>
            <a:endParaRPr dirty="0"/>
          </a:p>
          <a:p>
            <a:pPr lvl="0" algn="l" rtl="0">
              <a:lnSpc>
                <a:spcPct val="110000"/>
              </a:lnSpc>
              <a:spcBef>
                <a:spcPts val="1000"/>
              </a:spcBef>
              <a:spcAft>
                <a:spcPts val="0"/>
              </a:spcAft>
              <a:buSzPts val="3107"/>
              <a:buFont typeface="Wingdings" panose="05000000000000000000" pitchFamily="2" charset="2"/>
              <a:buChar char="Ø"/>
            </a:pPr>
            <a:r>
              <a:rPr lang="en-US" sz="1900" b="1" dirty="0">
                <a:solidFill>
                  <a:schemeClr val="accent1"/>
                </a:solidFill>
              </a:rPr>
              <a:t>GETELEMENTSBYTAGNAME() </a:t>
            </a:r>
            <a:r>
              <a:rPr lang="en-US" sz="1850" dirty="0"/>
              <a:t>: RECHERCHE DES ÉLÉMENTS D'APRÈS LEUR TYPE (BALISE)</a:t>
            </a:r>
          </a:p>
          <a:p>
            <a:pPr lvl="0" algn="l" rtl="0">
              <a:lnSpc>
                <a:spcPct val="110000"/>
              </a:lnSpc>
              <a:spcBef>
                <a:spcPts val="1000"/>
              </a:spcBef>
              <a:spcAft>
                <a:spcPts val="0"/>
              </a:spcAft>
              <a:buSzPts val="3107"/>
              <a:buFont typeface="Wingdings" panose="05000000000000000000" pitchFamily="2" charset="2"/>
              <a:buChar char="Ø"/>
            </a:pPr>
            <a:endParaRPr dirty="0"/>
          </a:p>
          <a:p>
            <a:pPr lvl="0" algn="l" rtl="0">
              <a:lnSpc>
                <a:spcPct val="110000"/>
              </a:lnSpc>
              <a:spcBef>
                <a:spcPts val="1000"/>
              </a:spcBef>
              <a:spcAft>
                <a:spcPts val="0"/>
              </a:spcAft>
              <a:buSzPts val="3107"/>
              <a:buFont typeface="Wingdings" panose="05000000000000000000" pitchFamily="2" charset="2"/>
              <a:buChar char="Ø"/>
            </a:pPr>
            <a:r>
              <a:rPr lang="en-US" sz="1900" b="1" dirty="0">
                <a:solidFill>
                  <a:schemeClr val="accent1"/>
                </a:solidFill>
              </a:rPr>
              <a:t>GETELEMENTSBYCLASSNAME() : </a:t>
            </a:r>
            <a:r>
              <a:rPr lang="en-US" sz="1850" dirty="0"/>
              <a:t>RECHERCHE DES ÉLÉMENTS D'APRÈS LEUR CLASSE (ATTRIBUT CLASS)</a:t>
            </a:r>
          </a:p>
          <a:p>
            <a:pPr lvl="0" algn="l" rtl="0">
              <a:lnSpc>
                <a:spcPct val="110000"/>
              </a:lnSpc>
              <a:spcBef>
                <a:spcPts val="1000"/>
              </a:spcBef>
              <a:spcAft>
                <a:spcPts val="0"/>
              </a:spcAft>
              <a:buSzPts val="3107"/>
              <a:buFont typeface="Wingdings" panose="05000000000000000000" pitchFamily="2" charset="2"/>
              <a:buChar char="Ø"/>
            </a:pPr>
            <a:endParaRPr dirty="0"/>
          </a:p>
          <a:p>
            <a:pPr lvl="0" algn="l" rtl="0">
              <a:lnSpc>
                <a:spcPct val="110000"/>
              </a:lnSpc>
              <a:spcBef>
                <a:spcPts val="1000"/>
              </a:spcBef>
              <a:spcAft>
                <a:spcPts val="0"/>
              </a:spcAft>
              <a:buSzPts val="3107"/>
              <a:buFont typeface="Wingdings" panose="05000000000000000000" pitchFamily="2" charset="2"/>
              <a:buChar char="Ø"/>
            </a:pPr>
            <a:r>
              <a:rPr lang="en-US" sz="1900" b="1" dirty="0">
                <a:solidFill>
                  <a:schemeClr val="accent1"/>
                </a:solidFill>
              </a:rPr>
              <a:t>QUERYSELECTOR() </a:t>
            </a:r>
            <a:r>
              <a:rPr lang="en-US" sz="1850" dirty="0"/>
              <a:t>: RETOURNE LE PREMIER ÉLÉMENT TROUVÉ SATISFAISANT AU SÉLECTEUR (TYPE DE RETOUR : ELEMENT), OU NULL SI AUCUN OBJET CORRESPONDANT N'EST TROUVÉ.</a:t>
            </a:r>
          </a:p>
          <a:p>
            <a:pPr lvl="0" algn="l" rtl="0">
              <a:lnSpc>
                <a:spcPct val="110000"/>
              </a:lnSpc>
              <a:spcBef>
                <a:spcPts val="1000"/>
              </a:spcBef>
              <a:spcAft>
                <a:spcPts val="0"/>
              </a:spcAft>
              <a:buSzPts val="3107"/>
              <a:buFont typeface="Wingdings" panose="05000000000000000000" pitchFamily="2" charset="2"/>
              <a:buChar char="Ø"/>
            </a:pPr>
            <a:endParaRPr dirty="0"/>
          </a:p>
          <a:p>
            <a:pPr lvl="0" algn="l" rtl="0">
              <a:lnSpc>
                <a:spcPct val="110000"/>
              </a:lnSpc>
              <a:spcBef>
                <a:spcPts val="1000"/>
              </a:spcBef>
              <a:spcAft>
                <a:spcPts val="0"/>
              </a:spcAft>
              <a:buSzPts val="3107"/>
              <a:buFont typeface="Wingdings" panose="05000000000000000000" pitchFamily="2" charset="2"/>
              <a:buChar char="Ø"/>
            </a:pPr>
            <a:r>
              <a:rPr lang="en-US" sz="1900" b="1" dirty="0">
                <a:solidFill>
                  <a:schemeClr val="accent1"/>
                </a:solidFill>
              </a:rPr>
              <a:t>QUERYSELECTORALL() : </a:t>
            </a:r>
            <a:r>
              <a:rPr lang="en-US" sz="1850" dirty="0"/>
              <a:t>RETOURNE TOUS LES ÉLÉMENTS SATISFAISANT AU SÉLECTEUR, DANS L'ORDRE DANS LEQUEL ILS APPARAISSENT DANS L'ARBRE DU DOCUMENT (TYPE DE RETOUR : NODELIST), OU UN TABLEAU NODELIST VIDE SI RIEN N'EST TROUVÉ.</a:t>
            </a:r>
            <a:endParaRPr sz="185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2C01BD-F6BD-4874-B064-4269AFC1B0B9}"/>
              </a:ext>
            </a:extLst>
          </p:cNvPr>
          <p:cNvSpPr>
            <a:spLocks noGrp="1"/>
          </p:cNvSpPr>
          <p:nvPr>
            <p:ph type="title"/>
          </p:nvPr>
        </p:nvSpPr>
        <p:spPr>
          <a:xfrm>
            <a:off x="685801" y="685800"/>
            <a:ext cx="10396882" cy="797615"/>
          </a:xfrm>
        </p:spPr>
        <p:txBody>
          <a:bodyPr>
            <a:normAutofit/>
          </a:bodyPr>
          <a:lstStyle/>
          <a:p>
            <a:r>
              <a:rPr lang="en-US" dirty="0" err="1"/>
              <a:t>DOM:getElementById</a:t>
            </a:r>
            <a:r>
              <a:rPr lang="en-US" dirty="0"/>
              <a:t> &amp; </a:t>
            </a:r>
            <a:r>
              <a:rPr lang="en-US" dirty="0" err="1"/>
              <a:t>innerHTML</a:t>
            </a:r>
            <a:endParaRPr lang="fr-FR" dirty="0"/>
          </a:p>
        </p:txBody>
      </p:sp>
      <p:sp>
        <p:nvSpPr>
          <p:cNvPr id="3" name="Espace réservé du texte 2">
            <a:extLst>
              <a:ext uri="{FF2B5EF4-FFF2-40B4-BE49-F238E27FC236}">
                <a16:creationId xmlns:a16="http://schemas.microsoft.com/office/drawing/2014/main" id="{937C576C-8A57-4970-9E77-4B30F7D2BA50}"/>
              </a:ext>
            </a:extLst>
          </p:cNvPr>
          <p:cNvSpPr>
            <a:spLocks noGrp="1"/>
          </p:cNvSpPr>
          <p:nvPr>
            <p:ph type="body" idx="1"/>
          </p:nvPr>
        </p:nvSpPr>
        <p:spPr/>
        <p:txBody>
          <a:bodyPr/>
          <a:lstStyle/>
          <a:p>
            <a:r>
              <a:rPr lang="fr-FR" dirty="0"/>
              <a:t>La propriété </a:t>
            </a:r>
            <a:r>
              <a:rPr lang="fr-FR" dirty="0" err="1"/>
              <a:t>Element.innerHTML</a:t>
            </a:r>
            <a:r>
              <a:rPr lang="fr-FR" dirty="0"/>
              <a:t> de </a:t>
            </a:r>
            <a:r>
              <a:rPr lang="fr-FR" dirty="0" err="1"/>
              <a:t>Element</a:t>
            </a:r>
            <a:r>
              <a:rPr lang="fr-FR" dirty="0"/>
              <a:t> récupère ou définit la syntaxe HTML décrivant les descendants de l'élément.</a:t>
            </a:r>
          </a:p>
          <a:p>
            <a:endParaRPr lang="fr-FR" dirty="0"/>
          </a:p>
          <a:p>
            <a:r>
              <a:rPr lang="fr-FR" dirty="0"/>
              <a:t>Exemple:</a:t>
            </a:r>
          </a:p>
          <a:p>
            <a:pPr marL="36900"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"test"</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testons </a:t>
            </a:r>
            <a:r>
              <a:rPr lang="en-US" b="0" dirty="0" err="1">
                <a:solidFill>
                  <a:srgbClr val="D4D4D4"/>
                </a:solidFill>
                <a:effectLst/>
                <a:latin typeface="Consolas" panose="020B0609020204030204" pitchFamily="49" charset="0"/>
              </a:rPr>
              <a:t>ce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contenu</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36900" indent="0">
              <a:buNone/>
            </a:pPr>
            <a:endParaRPr lang="fr-FR" dirty="0"/>
          </a:p>
          <a:p>
            <a:pPr marL="36900" indent="0">
              <a:buNone/>
            </a:pPr>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getElementById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"test"</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innerHTML</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"CONTENU"</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25112559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16D6C7-066B-4115-A442-8651F464D8E3}"/>
              </a:ext>
            </a:extLst>
          </p:cNvPr>
          <p:cNvSpPr>
            <a:spLocks noGrp="1"/>
          </p:cNvSpPr>
          <p:nvPr>
            <p:ph type="title"/>
          </p:nvPr>
        </p:nvSpPr>
        <p:spPr>
          <a:xfrm>
            <a:off x="653145" y="134924"/>
            <a:ext cx="10396882" cy="797615"/>
          </a:xfrm>
        </p:spPr>
        <p:txBody>
          <a:bodyPr>
            <a:normAutofit/>
          </a:bodyPr>
          <a:lstStyle/>
          <a:p>
            <a:r>
              <a:rPr lang="en-US" dirty="0"/>
              <a:t>DOM: </a:t>
            </a:r>
            <a:r>
              <a:rPr lang="en-US" dirty="0" err="1"/>
              <a:t>getElementsByClass</a:t>
            </a:r>
            <a:endParaRPr lang="fr-FR" dirty="0"/>
          </a:p>
        </p:txBody>
      </p:sp>
      <p:sp>
        <p:nvSpPr>
          <p:cNvPr id="3" name="Espace réservé du texte 2">
            <a:extLst>
              <a:ext uri="{FF2B5EF4-FFF2-40B4-BE49-F238E27FC236}">
                <a16:creationId xmlns:a16="http://schemas.microsoft.com/office/drawing/2014/main" id="{EDDC3178-3820-43D6-B5A4-BE7AFB3DE53F}"/>
              </a:ext>
            </a:extLst>
          </p:cNvPr>
          <p:cNvSpPr>
            <a:spLocks noGrp="1"/>
          </p:cNvSpPr>
          <p:nvPr>
            <p:ph type="body" idx="1"/>
          </p:nvPr>
        </p:nvSpPr>
        <p:spPr/>
        <p:txBody>
          <a:bodyPr/>
          <a:lstStyle/>
          <a:p>
            <a:endParaRPr lang="fr-FR" dirty="0"/>
          </a:p>
        </p:txBody>
      </p:sp>
      <p:pic>
        <p:nvPicPr>
          <p:cNvPr id="5" name="Image 4">
            <a:extLst>
              <a:ext uri="{FF2B5EF4-FFF2-40B4-BE49-F238E27FC236}">
                <a16:creationId xmlns:a16="http://schemas.microsoft.com/office/drawing/2014/main" id="{7A9757D2-33E0-41BC-B8AD-32F2DDAF625D}"/>
              </a:ext>
            </a:extLst>
          </p:cNvPr>
          <p:cNvPicPr>
            <a:picLocks noChangeAspect="1"/>
          </p:cNvPicPr>
          <p:nvPr/>
        </p:nvPicPr>
        <p:blipFill>
          <a:blip r:embed="rId2"/>
          <a:stretch>
            <a:fillRect/>
          </a:stretch>
        </p:blipFill>
        <p:spPr>
          <a:xfrm>
            <a:off x="396812" y="1073413"/>
            <a:ext cx="11387727" cy="4858661"/>
          </a:xfrm>
          <a:prstGeom prst="rect">
            <a:avLst/>
          </a:prstGeom>
        </p:spPr>
      </p:pic>
    </p:spTree>
    <p:extLst>
      <p:ext uri="{BB962C8B-B14F-4D97-AF65-F5344CB8AC3E}">
        <p14:creationId xmlns:p14="http://schemas.microsoft.com/office/powerpoint/2010/main" val="197894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4FEBE-388B-4ED2-8659-34D788A19EA9}"/>
              </a:ext>
            </a:extLst>
          </p:cNvPr>
          <p:cNvSpPr>
            <a:spLocks noGrp="1"/>
          </p:cNvSpPr>
          <p:nvPr>
            <p:ph type="title"/>
          </p:nvPr>
        </p:nvSpPr>
        <p:spPr>
          <a:xfrm>
            <a:off x="506507" y="345142"/>
            <a:ext cx="10396882" cy="667870"/>
          </a:xfrm>
        </p:spPr>
        <p:txBody>
          <a:bodyPr>
            <a:normAutofit fontScale="90000"/>
          </a:bodyPr>
          <a:lstStyle/>
          <a:p>
            <a:r>
              <a:rPr lang="en-US" dirty="0"/>
              <a:t>Premiers pas</a:t>
            </a:r>
            <a:endParaRPr lang="fr-FR" dirty="0"/>
          </a:p>
        </p:txBody>
      </p:sp>
      <p:sp>
        <p:nvSpPr>
          <p:cNvPr id="3" name="Espace réservé du texte 2">
            <a:extLst>
              <a:ext uri="{FF2B5EF4-FFF2-40B4-BE49-F238E27FC236}">
                <a16:creationId xmlns:a16="http://schemas.microsoft.com/office/drawing/2014/main" id="{807BAE8B-2481-4C87-B7C5-4098BB87C1F7}"/>
              </a:ext>
            </a:extLst>
          </p:cNvPr>
          <p:cNvSpPr>
            <a:spLocks noGrp="1"/>
          </p:cNvSpPr>
          <p:nvPr>
            <p:ph type="body" idx="1"/>
          </p:nvPr>
        </p:nvSpPr>
        <p:spPr>
          <a:xfrm>
            <a:off x="302004" y="1686681"/>
            <a:ext cx="11560029" cy="4336614"/>
          </a:xfrm>
        </p:spPr>
        <p:txBody>
          <a:bodyPr>
            <a:normAutofit/>
          </a:bodyPr>
          <a:lstStyle/>
          <a:p>
            <a:pPr marL="45720" indent="0">
              <a:buNone/>
            </a:pPr>
            <a:r>
              <a:rPr lang="fr-FR" dirty="0">
                <a:latin typeface="Calibri" panose="020F0502020204030204" pitchFamily="34" charset="0"/>
                <a:cs typeface="Calibri" panose="020F0502020204030204" pitchFamily="34" charset="0"/>
              </a:rPr>
              <a:t>Pour écrire du javascript dans votre fichier html vous devez le placer dans des balises script comme ceci : &lt;script&gt; &lt;/script&gt;</a:t>
            </a:r>
          </a:p>
          <a:p>
            <a:pPr marL="45720" indent="0">
              <a:buNone/>
            </a:pPr>
            <a:endParaRPr lang="fr-FR" dirty="0">
              <a:latin typeface="Calibri" panose="020F0502020204030204" pitchFamily="34" charset="0"/>
              <a:cs typeface="Calibri" panose="020F0502020204030204" pitchFamily="34" charset="0"/>
            </a:endParaRPr>
          </a:p>
          <a:p>
            <a:pPr marL="45720" indent="0">
              <a:buNone/>
            </a:pPr>
            <a:r>
              <a:rPr lang="fr-FR" dirty="0">
                <a:latin typeface="Calibri" panose="020F0502020204030204" pitchFamily="34" charset="0"/>
                <a:cs typeface="Calibri" panose="020F0502020204030204" pitchFamily="34" charset="0"/>
              </a:rPr>
              <a:t>Pour écrire du javascript dans un fichier .</a:t>
            </a:r>
            <a:r>
              <a:rPr lang="fr-FR" dirty="0" err="1">
                <a:latin typeface="Calibri" panose="020F0502020204030204" pitchFamily="34" charset="0"/>
                <a:cs typeface="Calibri" panose="020F0502020204030204" pitchFamily="34" charset="0"/>
              </a:rPr>
              <a:t>js</a:t>
            </a:r>
            <a:r>
              <a:rPr lang="fr-FR" dirty="0">
                <a:latin typeface="Calibri" panose="020F0502020204030204" pitchFamily="34" charset="0"/>
                <a:cs typeface="Calibri" panose="020F0502020204030204" pitchFamily="34" charset="0"/>
              </a:rPr>
              <a:t> pour bien architecturer votre projet et séparé le javascript de votre html vous devez renseigner dans des balises script vide le chemin depuis votre fichier html à votre fichier .</a:t>
            </a:r>
            <a:r>
              <a:rPr lang="fr-FR" dirty="0" err="1">
                <a:latin typeface="Calibri" panose="020F0502020204030204" pitchFamily="34" charset="0"/>
                <a:cs typeface="Calibri" panose="020F0502020204030204" pitchFamily="34" charset="0"/>
              </a:rPr>
              <a:t>js</a:t>
            </a:r>
            <a:r>
              <a:rPr lang="fr-FR" dirty="0">
                <a:latin typeface="Calibri" panose="020F0502020204030204" pitchFamily="34" charset="0"/>
                <a:cs typeface="Calibri" panose="020F0502020204030204" pitchFamily="34" charset="0"/>
              </a:rPr>
              <a:t> avec l’attribut src comme ceci : // en supposant que mon fichier javascript se trouve dans un dossier </a:t>
            </a:r>
            <a:r>
              <a:rPr lang="fr-FR" dirty="0" err="1">
                <a:latin typeface="Calibri" panose="020F0502020204030204" pitchFamily="34" charset="0"/>
                <a:cs typeface="Calibri" panose="020F0502020204030204" pitchFamily="34" charset="0"/>
              </a:rPr>
              <a:t>js</a:t>
            </a:r>
            <a:r>
              <a:rPr lang="fr-FR" dirty="0">
                <a:latin typeface="Calibri" panose="020F0502020204030204" pitchFamily="34" charset="0"/>
                <a:cs typeface="Calibri" panose="020F0502020204030204" pitchFamily="34" charset="0"/>
              </a:rPr>
              <a:t> à la racine de mon projet et que mon fichier html se trouve aussi à la racine de mon projet</a:t>
            </a:r>
          </a:p>
          <a:p>
            <a:pPr marL="45720" indent="0">
              <a:buNone/>
            </a:pPr>
            <a:endParaRPr lang="fr-FR" dirty="0">
              <a:latin typeface="Calibri" panose="020F0502020204030204" pitchFamily="34" charset="0"/>
              <a:cs typeface="Calibri" panose="020F0502020204030204" pitchFamily="34" charset="0"/>
            </a:endParaRPr>
          </a:p>
          <a:p>
            <a:pPr marL="45720" indent="0">
              <a:buNone/>
            </a:pPr>
            <a:r>
              <a:rPr lang="fr-FR" dirty="0">
                <a:latin typeface="Calibri" panose="020F0502020204030204" pitchFamily="34" charset="0"/>
                <a:cs typeface="Calibri" panose="020F0502020204030204" pitchFamily="34" charset="0"/>
              </a:rPr>
              <a:t>	</a:t>
            </a:r>
            <a:r>
              <a:rPr lang="fr-FR" b="1" dirty="0">
                <a:solidFill>
                  <a:srgbClr val="FF0000"/>
                </a:solidFill>
                <a:latin typeface="Calibri" panose="020F0502020204030204" pitchFamily="34" charset="0"/>
                <a:cs typeface="Calibri" panose="020F0502020204030204" pitchFamily="34" charset="0"/>
              </a:rPr>
              <a:t>&lt;script src="</a:t>
            </a:r>
            <a:r>
              <a:rPr lang="fr-FR" b="1" dirty="0" err="1">
                <a:solidFill>
                  <a:srgbClr val="FF0000"/>
                </a:solidFill>
                <a:latin typeface="Calibri" panose="020F0502020204030204" pitchFamily="34" charset="0"/>
                <a:cs typeface="Calibri" panose="020F0502020204030204" pitchFamily="34" charset="0"/>
              </a:rPr>
              <a:t>js</a:t>
            </a:r>
            <a:r>
              <a:rPr lang="fr-FR" b="1" dirty="0">
                <a:solidFill>
                  <a:srgbClr val="FF0000"/>
                </a:solidFill>
                <a:latin typeface="Calibri" panose="020F0502020204030204" pitchFamily="34" charset="0"/>
                <a:cs typeface="Calibri" panose="020F0502020204030204" pitchFamily="34" charset="0"/>
              </a:rPr>
              <a:t>/monfichier.js"&gt;&lt;/script&gt;</a:t>
            </a:r>
          </a:p>
        </p:txBody>
      </p:sp>
    </p:spTree>
    <p:extLst>
      <p:ext uri="{BB962C8B-B14F-4D97-AF65-F5344CB8AC3E}">
        <p14:creationId xmlns:p14="http://schemas.microsoft.com/office/powerpoint/2010/main" val="13363741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056A07-FBCE-4836-81B2-5A7D13C5FBE2}"/>
              </a:ext>
            </a:extLst>
          </p:cNvPr>
          <p:cNvSpPr>
            <a:spLocks noGrp="1"/>
          </p:cNvSpPr>
          <p:nvPr>
            <p:ph type="title"/>
          </p:nvPr>
        </p:nvSpPr>
        <p:spPr/>
        <p:txBody>
          <a:bodyPr/>
          <a:lstStyle/>
          <a:p>
            <a:r>
              <a:rPr lang="en-US" dirty="0"/>
              <a:t>DOM: </a:t>
            </a:r>
            <a:r>
              <a:rPr lang="en-US" dirty="0" err="1"/>
              <a:t>getElementByTagName</a:t>
            </a:r>
            <a:endParaRPr lang="fr-FR" dirty="0"/>
          </a:p>
        </p:txBody>
      </p:sp>
      <p:sp>
        <p:nvSpPr>
          <p:cNvPr id="3" name="Espace réservé du texte 2">
            <a:extLst>
              <a:ext uri="{FF2B5EF4-FFF2-40B4-BE49-F238E27FC236}">
                <a16:creationId xmlns:a16="http://schemas.microsoft.com/office/drawing/2014/main" id="{3B25945C-0390-4736-A997-CE1E704D2DB8}"/>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677F6AF9-5B8B-4237-857D-FD57F6198A61}"/>
              </a:ext>
            </a:extLst>
          </p:cNvPr>
          <p:cNvPicPr>
            <a:picLocks noChangeAspect="1"/>
          </p:cNvPicPr>
          <p:nvPr/>
        </p:nvPicPr>
        <p:blipFill>
          <a:blip r:embed="rId2"/>
          <a:stretch>
            <a:fillRect/>
          </a:stretch>
        </p:blipFill>
        <p:spPr>
          <a:xfrm>
            <a:off x="796650" y="1694085"/>
            <a:ext cx="10470907" cy="4329210"/>
          </a:xfrm>
          <a:prstGeom prst="rect">
            <a:avLst/>
          </a:prstGeom>
        </p:spPr>
      </p:pic>
    </p:spTree>
    <p:extLst>
      <p:ext uri="{BB962C8B-B14F-4D97-AF65-F5344CB8AC3E}">
        <p14:creationId xmlns:p14="http://schemas.microsoft.com/office/powerpoint/2010/main" val="9697214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E7E267-EBDA-40A1-A21A-C9C84751C79B}"/>
              </a:ext>
            </a:extLst>
          </p:cNvPr>
          <p:cNvSpPr>
            <a:spLocks noGrp="1"/>
          </p:cNvSpPr>
          <p:nvPr>
            <p:ph type="title"/>
          </p:nvPr>
        </p:nvSpPr>
        <p:spPr>
          <a:xfrm>
            <a:off x="913795" y="194344"/>
            <a:ext cx="10353762" cy="970450"/>
          </a:xfrm>
        </p:spPr>
        <p:txBody>
          <a:bodyPr/>
          <a:lstStyle/>
          <a:p>
            <a:r>
              <a:rPr lang="en-US" dirty="0"/>
              <a:t>DOM: </a:t>
            </a:r>
            <a:r>
              <a:rPr lang="en-US" dirty="0" err="1"/>
              <a:t>getElementsByName</a:t>
            </a:r>
            <a:endParaRPr lang="fr-FR" dirty="0"/>
          </a:p>
        </p:txBody>
      </p:sp>
      <p:sp>
        <p:nvSpPr>
          <p:cNvPr id="3" name="Espace réservé du texte 2">
            <a:extLst>
              <a:ext uri="{FF2B5EF4-FFF2-40B4-BE49-F238E27FC236}">
                <a16:creationId xmlns:a16="http://schemas.microsoft.com/office/drawing/2014/main" id="{CE707916-BA81-4FD0-B369-32070E8E6354}"/>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621498FA-4DBE-4B8D-9117-B22FAD2C667C}"/>
              </a:ext>
            </a:extLst>
          </p:cNvPr>
          <p:cNvPicPr>
            <a:picLocks noChangeAspect="1"/>
          </p:cNvPicPr>
          <p:nvPr/>
        </p:nvPicPr>
        <p:blipFill>
          <a:blip r:embed="rId2"/>
          <a:stretch>
            <a:fillRect/>
          </a:stretch>
        </p:blipFill>
        <p:spPr>
          <a:xfrm>
            <a:off x="627749" y="1298110"/>
            <a:ext cx="10925853" cy="4778805"/>
          </a:xfrm>
          <a:prstGeom prst="rect">
            <a:avLst/>
          </a:prstGeom>
        </p:spPr>
      </p:pic>
    </p:spTree>
    <p:extLst>
      <p:ext uri="{BB962C8B-B14F-4D97-AF65-F5344CB8AC3E}">
        <p14:creationId xmlns:p14="http://schemas.microsoft.com/office/powerpoint/2010/main" val="40905039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FC56C-880F-45C2-ABD7-E0CD9055874E}"/>
              </a:ext>
            </a:extLst>
          </p:cNvPr>
          <p:cNvSpPr>
            <a:spLocks noGrp="1"/>
          </p:cNvSpPr>
          <p:nvPr>
            <p:ph type="title"/>
          </p:nvPr>
        </p:nvSpPr>
        <p:spPr/>
        <p:txBody>
          <a:bodyPr/>
          <a:lstStyle/>
          <a:p>
            <a:r>
              <a:rPr lang="en-US" dirty="0"/>
              <a:t>DOM : Par </a:t>
            </a:r>
            <a:r>
              <a:rPr lang="en-US" dirty="0" err="1"/>
              <a:t>exemple</a:t>
            </a:r>
            <a:endParaRPr lang="fr-FR" dirty="0"/>
          </a:p>
        </p:txBody>
      </p:sp>
      <p:sp>
        <p:nvSpPr>
          <p:cNvPr id="3" name="Espace réservé du texte 2">
            <a:extLst>
              <a:ext uri="{FF2B5EF4-FFF2-40B4-BE49-F238E27FC236}">
                <a16:creationId xmlns:a16="http://schemas.microsoft.com/office/drawing/2014/main" id="{AD0B52AF-057B-414A-BC7D-6A23892D702B}"/>
              </a:ext>
            </a:extLst>
          </p:cNvPr>
          <p:cNvSpPr>
            <a:spLocks noGrp="1"/>
          </p:cNvSpPr>
          <p:nvPr>
            <p:ph type="body" idx="1"/>
          </p:nvPr>
        </p:nvSpPr>
        <p:spPr/>
        <p:txBody>
          <a:bodyPr/>
          <a:lstStyle/>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div</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demo</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ceci est mon test</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div</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resultat</a:t>
            </a:r>
            <a:r>
              <a:rPr lang="fr-FR" b="0" dirty="0">
                <a:solidFill>
                  <a:srgbClr val="D4D4D4"/>
                </a:solidFill>
                <a:effectLst/>
                <a:latin typeface="Consolas" panose="020B0609020204030204" pitchFamily="49" charset="0"/>
              </a:rPr>
              <a:t> =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getElementById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demo</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resultat</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innerHTML</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92937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519A2E-BA07-4331-BDF0-C831DA668FC6}"/>
              </a:ext>
            </a:extLst>
          </p:cNvPr>
          <p:cNvSpPr>
            <a:spLocks noGrp="1"/>
          </p:cNvSpPr>
          <p:nvPr>
            <p:ph type="title"/>
          </p:nvPr>
        </p:nvSpPr>
        <p:spPr/>
        <p:txBody>
          <a:bodyPr/>
          <a:lstStyle/>
          <a:p>
            <a:r>
              <a:rPr lang="en-US" dirty="0"/>
              <a:t>Les </a:t>
            </a:r>
            <a:r>
              <a:rPr lang="en-US" dirty="0" err="1"/>
              <a:t>formulaires</a:t>
            </a:r>
            <a:endParaRPr lang="fr-FR" dirty="0"/>
          </a:p>
        </p:txBody>
      </p:sp>
      <p:sp>
        <p:nvSpPr>
          <p:cNvPr id="3" name="Espace réservé du contenu 2">
            <a:extLst>
              <a:ext uri="{FF2B5EF4-FFF2-40B4-BE49-F238E27FC236}">
                <a16:creationId xmlns:a16="http://schemas.microsoft.com/office/drawing/2014/main" id="{4FD1DF78-A1C6-4C24-942F-6F6BBC54A621}"/>
              </a:ext>
            </a:extLst>
          </p:cNvPr>
          <p:cNvSpPr>
            <a:spLocks noGrp="1"/>
          </p:cNvSpPr>
          <p:nvPr>
            <p:ph idx="1"/>
          </p:nvPr>
        </p:nvSpPr>
        <p:spPr/>
        <p:txBody>
          <a:bodyPr/>
          <a:lstStyle/>
          <a:p>
            <a:r>
              <a:rPr lang="fr-FR" dirty="0"/>
              <a:t>Un formulaire HTML permet de saisir et de transmettre des informations. Un formulaire est déclaré grâce à la balise &lt;</a:t>
            </a:r>
            <a:r>
              <a:rPr lang="fr-FR" dirty="0" err="1"/>
              <a:t>form</a:t>
            </a:r>
            <a:r>
              <a:rPr lang="fr-FR" dirty="0"/>
              <a:t>&gt; dont on précisera généralement 3 attributs :</a:t>
            </a:r>
          </a:p>
          <a:p>
            <a:endParaRPr lang="fr-FR" dirty="0"/>
          </a:p>
          <a:p>
            <a:r>
              <a:rPr lang="fr-FR" dirty="0" err="1">
                <a:solidFill>
                  <a:srgbClr val="FF0000"/>
                </a:solidFill>
              </a:rPr>
              <a:t>name</a:t>
            </a:r>
            <a:r>
              <a:rPr lang="fr-FR" dirty="0"/>
              <a:t>, le nom que l'on souhaite donner au formulaire</a:t>
            </a:r>
          </a:p>
          <a:p>
            <a:r>
              <a:rPr lang="fr-FR" dirty="0">
                <a:solidFill>
                  <a:srgbClr val="FF0000"/>
                </a:solidFill>
              </a:rPr>
              <a:t>action</a:t>
            </a:r>
            <a:r>
              <a:rPr lang="fr-FR" dirty="0"/>
              <a:t>, le chemin vers la page ou les données du formulaire seront envoyées. Généralement, il s'agira d'une page dite "dynamique" (en .java, .</a:t>
            </a:r>
            <a:r>
              <a:rPr lang="fr-FR" dirty="0" err="1"/>
              <a:t>php</a:t>
            </a:r>
            <a:r>
              <a:rPr lang="fr-FR" dirty="0"/>
              <a:t> ou .</a:t>
            </a:r>
            <a:r>
              <a:rPr lang="fr-FR" dirty="0" err="1"/>
              <a:t>asp</a:t>
            </a:r>
            <a:r>
              <a:rPr lang="fr-FR" dirty="0"/>
              <a:t> par exemple), c'est à dire une page qui peut interagir avec le serveur pour sauvegarder les données dans une base, les envoyer par mail, ou réaliser tout autre traitement.</a:t>
            </a:r>
          </a:p>
          <a:p>
            <a:r>
              <a:rPr lang="fr-FR" dirty="0" err="1">
                <a:solidFill>
                  <a:srgbClr val="FF0000"/>
                </a:solidFill>
              </a:rPr>
              <a:t>method</a:t>
            </a:r>
            <a:r>
              <a:rPr lang="fr-FR" dirty="0"/>
              <a:t>, la méthode d'envoi des données qui est soit "POST", soit "GET" </a:t>
            </a:r>
          </a:p>
        </p:txBody>
      </p:sp>
    </p:spTree>
    <p:extLst>
      <p:ext uri="{BB962C8B-B14F-4D97-AF65-F5344CB8AC3E}">
        <p14:creationId xmlns:p14="http://schemas.microsoft.com/office/powerpoint/2010/main" val="23694674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FBC12-73A5-44DF-A3E5-3BE7B2A48DD6}"/>
              </a:ext>
            </a:extLst>
          </p:cNvPr>
          <p:cNvSpPr>
            <a:spLocks noGrp="1"/>
          </p:cNvSpPr>
          <p:nvPr>
            <p:ph type="title"/>
          </p:nvPr>
        </p:nvSpPr>
        <p:spPr/>
        <p:txBody>
          <a:bodyPr/>
          <a:lstStyle/>
          <a:p>
            <a:r>
              <a:rPr lang="en-US" dirty="0"/>
              <a:t>Les </a:t>
            </a:r>
            <a:r>
              <a:rPr lang="en-US" dirty="0" err="1"/>
              <a:t>formulaires</a:t>
            </a:r>
            <a:endParaRPr lang="fr-FR" dirty="0"/>
          </a:p>
        </p:txBody>
      </p:sp>
      <p:sp>
        <p:nvSpPr>
          <p:cNvPr id="3" name="Espace réservé du contenu 2">
            <a:extLst>
              <a:ext uri="{FF2B5EF4-FFF2-40B4-BE49-F238E27FC236}">
                <a16:creationId xmlns:a16="http://schemas.microsoft.com/office/drawing/2014/main" id="{FF658FDC-6F18-4BEF-BB30-55E4D9B8FE42}"/>
              </a:ext>
            </a:extLst>
          </p:cNvPr>
          <p:cNvSpPr>
            <a:spLocks noGrp="1"/>
          </p:cNvSpPr>
          <p:nvPr>
            <p:ph sz="half" idx="1"/>
          </p:nvPr>
        </p:nvSpPr>
        <p:spPr>
          <a:xfrm>
            <a:off x="209726" y="1732449"/>
            <a:ext cx="5536734" cy="4659962"/>
          </a:xfrm>
          <a:solidFill>
            <a:schemeClr val="dk1"/>
          </a:solidFill>
          <a:ln>
            <a:noFill/>
          </a:ln>
        </p:spPr>
        <p:style>
          <a:lnRef idx="0">
            <a:scrgbClr r="0" g="0" b="0"/>
          </a:lnRef>
          <a:fillRef idx="0">
            <a:scrgbClr r="0" g="0" b="0"/>
          </a:fillRef>
          <a:effectRef idx="0">
            <a:scrgbClr r="0" g="0" b="0"/>
          </a:effectRef>
          <a:fontRef idx="minor">
            <a:schemeClr val="lt1"/>
          </a:fontRef>
        </p:style>
        <p:txBody>
          <a:bodyPr>
            <a:normAutofit/>
          </a:bodyPr>
          <a:lstStyle/>
          <a:p>
            <a:pPr marL="36900" indent="0">
              <a:buNone/>
            </a:pPr>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form</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action</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method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 post"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onsubmit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DCDCAA"/>
                </a:solidFill>
                <a:effectLst/>
                <a:latin typeface="Consolas" panose="020B0609020204030204" pitchFamily="49" charset="0"/>
              </a:rPr>
              <a:t>verif</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Nom</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"nom"</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Prénom</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prenom</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Tel</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maxlength</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"10"</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telephone</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Email</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"mail"</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submit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"valider"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value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"Valider"</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form</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endParaRPr lang="fr-FR" dirty="0"/>
          </a:p>
        </p:txBody>
      </p:sp>
      <p:sp>
        <p:nvSpPr>
          <p:cNvPr id="4" name="Espace réservé du contenu 3">
            <a:extLst>
              <a:ext uri="{FF2B5EF4-FFF2-40B4-BE49-F238E27FC236}">
                <a16:creationId xmlns:a16="http://schemas.microsoft.com/office/drawing/2014/main" id="{B0D83047-BD06-47FA-8329-99541DE91CDC}"/>
              </a:ext>
            </a:extLst>
          </p:cNvPr>
          <p:cNvSpPr>
            <a:spLocks noGrp="1"/>
          </p:cNvSpPr>
          <p:nvPr>
            <p:ph sz="half" idx="2"/>
          </p:nvPr>
        </p:nvSpPr>
        <p:spPr>
          <a:xfrm>
            <a:off x="6090676" y="2189649"/>
            <a:ext cx="5701086" cy="4058751"/>
          </a:xfrm>
          <a:solidFill>
            <a:schemeClr val="dk1"/>
          </a:solidFill>
          <a:ln>
            <a:noFill/>
          </a:ln>
        </p:spPr>
        <p:style>
          <a:lnRef idx="0">
            <a:scrgbClr r="0" g="0" b="0"/>
          </a:lnRef>
          <a:fillRef idx="0">
            <a:scrgbClr r="0" g="0" b="0"/>
          </a:fillRef>
          <a:effectRef idx="0">
            <a:scrgbClr r="0" g="0" b="0"/>
          </a:effectRef>
          <a:fontRef idx="minor">
            <a:schemeClr val="lt1"/>
          </a:fontRef>
        </p:style>
        <p:txBody>
          <a:bodyPr>
            <a:normAutofit/>
          </a:bodyPr>
          <a:lstStyle/>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verif</a:t>
            </a:r>
            <a:r>
              <a:rPr lang="fr-FR" b="0" dirty="0">
                <a:solidFill>
                  <a:srgbClr val="D4D4D4"/>
                </a:solidFill>
                <a:effectLst/>
                <a:latin typeface="Consolas" panose="020B0609020204030204" pitchFamily="49" charset="0"/>
              </a:rPr>
              <a:t>() {</a:t>
            </a:r>
          </a:p>
          <a:p>
            <a:pPr marL="36900" indent="0">
              <a:buNone/>
            </a:pPr>
            <a:r>
              <a:rPr lang="fr-FR" b="0" dirty="0">
                <a:solidFill>
                  <a:srgbClr val="6A9955"/>
                </a:solidFill>
                <a:effectLst/>
                <a:latin typeface="Consolas" panose="020B0609020204030204" pitchFamily="49" charset="0"/>
              </a:rPr>
              <a:t>// Récupérer </a:t>
            </a:r>
            <a:r>
              <a:rPr lang="fr-FR" b="0" dirty="0" err="1">
                <a:solidFill>
                  <a:srgbClr val="6A9955"/>
                </a:solidFill>
                <a:effectLst/>
                <a:latin typeface="Consolas" panose="020B0609020204030204" pitchFamily="49" charset="0"/>
              </a:rPr>
              <a:t>lavaleur</a:t>
            </a:r>
            <a:r>
              <a:rPr lang="fr-FR" b="0" dirty="0">
                <a:solidFill>
                  <a:srgbClr val="6A9955"/>
                </a:solidFill>
                <a:effectLst/>
                <a:latin typeface="Consolas" panose="020B0609020204030204" pitchFamily="49" charset="0"/>
              </a:rPr>
              <a:t> des champs nom et email</a:t>
            </a:r>
            <a:endParaRPr lang="fr-FR" b="0" dirty="0">
              <a:solidFill>
                <a:srgbClr val="D4D4D4"/>
              </a:solidFill>
              <a:effectLst/>
              <a:latin typeface="Consolas" panose="020B0609020204030204" pitchFamily="49" charset="0"/>
            </a:endParaRPr>
          </a:p>
          <a:p>
            <a:pPr marL="36900" indent="0">
              <a:buNone/>
            </a:pP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Nom</a:t>
            </a:r>
            <a:r>
              <a:rPr lang="fr-FR" b="0" dirty="0">
                <a:solidFill>
                  <a:srgbClr val="D4D4D4"/>
                </a:solidFill>
                <a:effectLst/>
                <a:latin typeface="Consolas" panose="020B0609020204030204" pitchFamily="49" charset="0"/>
              </a:rPr>
              <a:t> =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getElementById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idNom</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value</a:t>
            </a:r>
            <a:r>
              <a:rPr lang="fr-FR" b="0" dirty="0">
                <a:solidFill>
                  <a:srgbClr val="D4D4D4"/>
                </a:solidFill>
                <a:effectLst/>
                <a:latin typeface="Consolas" panose="020B0609020204030204" pitchFamily="49" charset="0"/>
              </a:rPr>
              <a:t>;</a:t>
            </a:r>
          </a:p>
          <a:p>
            <a:pPr marL="36900" indent="0">
              <a:buNone/>
            </a:pP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Email</a:t>
            </a:r>
            <a:r>
              <a:rPr lang="fr-FR" b="0" dirty="0">
                <a:solidFill>
                  <a:srgbClr val="D4D4D4"/>
                </a:solidFill>
                <a:effectLst/>
                <a:latin typeface="Consolas" panose="020B0609020204030204" pitchFamily="49" charset="0"/>
              </a:rPr>
              <a:t> =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getElementById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idEmail</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value</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a:t>
            </a: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endParaRPr lang="fr-FR" dirty="0"/>
          </a:p>
        </p:txBody>
      </p:sp>
    </p:spTree>
    <p:extLst>
      <p:ext uri="{BB962C8B-B14F-4D97-AF65-F5344CB8AC3E}">
        <p14:creationId xmlns:p14="http://schemas.microsoft.com/office/powerpoint/2010/main" val="7784234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4F1D38-E32D-449A-9550-58D8BB27552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EEB22E3-B498-4391-A97E-5861B61FC0AC}"/>
              </a:ext>
            </a:extLst>
          </p:cNvPr>
          <p:cNvSpPr>
            <a:spLocks noGrp="1"/>
          </p:cNvSpPr>
          <p:nvPr>
            <p:ph sz="half" idx="1"/>
          </p:nvPr>
        </p:nvSpPr>
        <p:spPr>
          <a:xfrm>
            <a:off x="285227" y="1732449"/>
            <a:ext cx="5689066" cy="4643184"/>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85000" lnSpcReduction="20000"/>
          </a:bodyPr>
          <a:lstStyle/>
          <a:p>
            <a:pPr marL="36900" indent="0">
              <a:buNone/>
            </a:pPr>
            <a:endParaRPr lang="fr-FR" dirty="0">
              <a:solidFill>
                <a:srgbClr val="808080"/>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form</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"formulaire"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action</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method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"saisie1"</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placeholder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"saisie1"</a:t>
            </a:r>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dirty="0">
                <a:solidFill>
                  <a:srgbClr val="CE9178"/>
                </a:solidFill>
                <a:effectLst/>
                <a:latin typeface="Consolas" panose="020B0609020204030204" pitchFamily="49" charset="0"/>
              </a:rPr>
              <a:t> »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"operateur« </a:t>
            </a:r>
            <a:r>
              <a:rPr lang="fr-FR"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placeholder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"operateur"</a:t>
            </a:r>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/&gt;</a:t>
            </a:r>
          </a:p>
          <a:p>
            <a:pPr marL="36900" indent="0">
              <a:buNone/>
            </a:pP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"saisie2"</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placeholder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"saisie2"</a:t>
            </a:r>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/&gt;</a:t>
            </a:r>
          </a:p>
          <a:p>
            <a:pPr marL="36900" indent="0">
              <a:buNone/>
            </a:pP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submit</a:t>
            </a:r>
            <a:r>
              <a:rPr lang="fr-FR" b="0" dirty="0">
                <a:solidFill>
                  <a:srgbClr val="CE9178"/>
                </a:solidFill>
                <a:effectLst/>
                <a:latin typeface="Consolas" panose="020B0609020204030204" pitchFamily="49" charset="0"/>
              </a:rPr>
              <a:t>« </a:t>
            </a:r>
            <a:r>
              <a:rPr lang="fr-FR"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OnClick</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"calcul()"</a:t>
            </a:r>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form</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pPr marL="36900" indent="0">
              <a:buNone/>
            </a:pPr>
            <a:endParaRPr lang="fr-FR" dirty="0"/>
          </a:p>
        </p:txBody>
      </p:sp>
      <p:sp>
        <p:nvSpPr>
          <p:cNvPr id="4" name="Espace réservé du contenu 3">
            <a:extLst>
              <a:ext uri="{FF2B5EF4-FFF2-40B4-BE49-F238E27FC236}">
                <a16:creationId xmlns:a16="http://schemas.microsoft.com/office/drawing/2014/main" id="{2624683F-C776-4106-946B-C73A1E6E3537}"/>
              </a:ext>
            </a:extLst>
          </p:cNvPr>
          <p:cNvSpPr>
            <a:spLocks noGrp="1"/>
          </p:cNvSpPr>
          <p:nvPr>
            <p:ph sz="half" idx="2"/>
          </p:nvPr>
        </p:nvSpPr>
        <p:spPr>
          <a:xfrm>
            <a:off x="6202892" y="1732449"/>
            <a:ext cx="5818532" cy="4802575"/>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85000" lnSpcReduction="20000"/>
          </a:bodyPr>
          <a:lstStyle/>
          <a:p>
            <a:pPr marL="36900" indent="0">
              <a:buNone/>
            </a:pP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a:t>
            </a:r>
            <a:r>
              <a:rPr lang="fr-FR" b="0" dirty="0">
                <a:solidFill>
                  <a:srgbClr val="DCDCAA"/>
                </a:solidFill>
                <a:effectLst/>
                <a:latin typeface="Consolas" panose="020B0609020204030204" pitchFamily="49" charset="0"/>
              </a:rPr>
              <a:t>calcul</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a:t>
            </a:r>
          </a:p>
          <a:p>
            <a:pPr marL="414000" lvl="1" indent="0">
              <a:buNone/>
            </a:pP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saisie1</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parseInt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document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formulaire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saisie1</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value</a:t>
            </a:r>
            <a:r>
              <a:rPr lang="fr-FR" b="0" dirty="0">
                <a:solidFill>
                  <a:srgbClr val="D4D4D4"/>
                </a:solidFill>
                <a:effectLst/>
                <a:latin typeface="Consolas" panose="020B0609020204030204" pitchFamily="49" charset="0"/>
              </a:rPr>
              <a:t>);</a:t>
            </a:r>
          </a:p>
          <a:p>
            <a:pPr marL="414000" lvl="1" indent="0">
              <a:buNone/>
            </a:pP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saisie2</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parseInt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document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formulaire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saisie2</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value</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p>
          <a:p>
            <a:pPr marL="414000" lvl="1" indent="0">
              <a:buNone/>
            </a:pPr>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formulaire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operateur</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value</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resultat</a:t>
            </a:r>
            <a:r>
              <a:rPr lang="fr-FR" b="0" dirty="0">
                <a:solidFill>
                  <a:srgbClr val="D4D4D4"/>
                </a:solidFill>
                <a:effectLst/>
                <a:latin typeface="Consolas" panose="020B0609020204030204" pitchFamily="49" charset="0"/>
              </a:rPr>
              <a:t> = </a:t>
            </a:r>
            <a:r>
              <a:rPr lang="fr-FR" b="0" dirty="0">
                <a:solidFill>
                  <a:srgbClr val="9CDCFE"/>
                </a:solidFill>
                <a:effectLst/>
                <a:latin typeface="Consolas" panose="020B0609020204030204" pitchFamily="49" charset="0"/>
              </a:rPr>
              <a:t>saisie1</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saisie2</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p>
          <a:p>
            <a:pPr marL="414000" lvl="1" indent="0">
              <a:buNone/>
            </a:pPr>
            <a:r>
              <a:rPr lang="fr-FR" b="0" dirty="0" err="1">
                <a:solidFill>
                  <a:srgbClr val="C586C0"/>
                </a:solidFill>
                <a:effectLst/>
                <a:latin typeface="Consolas" panose="020B0609020204030204" pitchFamily="49" charset="0"/>
              </a:rPr>
              <a:t>else</a:t>
            </a:r>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formulaire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operateur</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value</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resultat</a:t>
            </a:r>
            <a:r>
              <a:rPr lang="fr-FR" b="0" dirty="0">
                <a:solidFill>
                  <a:srgbClr val="D4D4D4"/>
                </a:solidFill>
                <a:effectLst/>
                <a:latin typeface="Consolas" panose="020B0609020204030204" pitchFamily="49" charset="0"/>
              </a:rPr>
              <a:t> = </a:t>
            </a:r>
            <a:r>
              <a:rPr lang="fr-FR" b="0" dirty="0">
                <a:solidFill>
                  <a:srgbClr val="9CDCFE"/>
                </a:solidFill>
                <a:effectLst/>
                <a:latin typeface="Consolas" panose="020B0609020204030204" pitchFamily="49" charset="0"/>
              </a:rPr>
              <a:t>saisie1</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saisie2</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p>
          <a:p>
            <a:pPr marL="414000" lvl="1" indent="0">
              <a:buNone/>
            </a:pP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alert</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resultat</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569482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BB1F62-1DC7-42E6-B7B1-0012745ADCCF}"/>
              </a:ext>
            </a:extLst>
          </p:cNvPr>
          <p:cNvSpPr>
            <a:spLocks noGrp="1"/>
          </p:cNvSpPr>
          <p:nvPr>
            <p:ph type="title"/>
          </p:nvPr>
        </p:nvSpPr>
        <p:spPr/>
        <p:txBody>
          <a:bodyPr/>
          <a:lstStyle/>
          <a:p>
            <a:r>
              <a:rPr lang="en-US" dirty="0"/>
              <a:t>Les expressions </a:t>
            </a:r>
            <a:r>
              <a:rPr lang="en-US" dirty="0" err="1"/>
              <a:t>reguliéres</a:t>
            </a:r>
            <a:endParaRPr lang="fr-FR" dirty="0"/>
          </a:p>
        </p:txBody>
      </p:sp>
      <p:sp>
        <p:nvSpPr>
          <p:cNvPr id="3" name="Espace réservé du texte 2">
            <a:extLst>
              <a:ext uri="{FF2B5EF4-FFF2-40B4-BE49-F238E27FC236}">
                <a16:creationId xmlns:a16="http://schemas.microsoft.com/office/drawing/2014/main" id="{B8111685-28F0-4973-AAC4-5D77A903C2B6}"/>
              </a:ext>
            </a:extLst>
          </p:cNvPr>
          <p:cNvSpPr>
            <a:spLocks noGrp="1"/>
          </p:cNvSpPr>
          <p:nvPr>
            <p:ph type="body" idx="1"/>
          </p:nvPr>
        </p:nvSpPr>
        <p:spPr/>
        <p:txBody>
          <a:bodyPr/>
          <a:lstStyle/>
          <a:p>
            <a:r>
              <a:rPr lang="fr-FR" dirty="0"/>
              <a:t>En informatique, une expression régulière ou expression rationnelle ou expression normale ou motif, est une chaîne de caractères, qui décrit, selon une syntaxe précise, un ensemble de chaînes de caractères possibles.</a:t>
            </a:r>
          </a:p>
        </p:txBody>
      </p:sp>
    </p:spTree>
    <p:extLst>
      <p:ext uri="{BB962C8B-B14F-4D97-AF65-F5344CB8AC3E}">
        <p14:creationId xmlns:p14="http://schemas.microsoft.com/office/powerpoint/2010/main" val="8676587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0A0CA-74CA-4FED-9413-21D5A6532564}"/>
              </a:ext>
            </a:extLst>
          </p:cNvPr>
          <p:cNvSpPr>
            <a:spLocks noGrp="1"/>
          </p:cNvSpPr>
          <p:nvPr>
            <p:ph type="title"/>
          </p:nvPr>
        </p:nvSpPr>
        <p:spPr>
          <a:xfrm>
            <a:off x="747945" y="259672"/>
            <a:ext cx="10396882" cy="716871"/>
          </a:xfrm>
        </p:spPr>
        <p:txBody>
          <a:bodyPr>
            <a:normAutofit/>
          </a:bodyPr>
          <a:lstStyle/>
          <a:p>
            <a:r>
              <a:rPr lang="en-US" dirty="0"/>
              <a:t>Les expressions </a:t>
            </a:r>
            <a:r>
              <a:rPr lang="en-US" dirty="0" err="1"/>
              <a:t>reguliéres</a:t>
            </a:r>
            <a:endParaRPr lang="fr-FR" dirty="0"/>
          </a:p>
        </p:txBody>
      </p:sp>
      <p:sp>
        <p:nvSpPr>
          <p:cNvPr id="3" name="Espace réservé du texte 2">
            <a:extLst>
              <a:ext uri="{FF2B5EF4-FFF2-40B4-BE49-F238E27FC236}">
                <a16:creationId xmlns:a16="http://schemas.microsoft.com/office/drawing/2014/main" id="{E7A6CCBC-2C40-4022-88B8-1554DC479E36}"/>
              </a:ext>
            </a:extLst>
          </p:cNvPr>
          <p:cNvSpPr>
            <a:spLocks noGrp="1"/>
          </p:cNvSpPr>
          <p:nvPr>
            <p:ph type="body" idx="1"/>
          </p:nvPr>
        </p:nvSpPr>
        <p:spPr>
          <a:xfrm>
            <a:off x="747945" y="1155677"/>
            <a:ext cx="10394707" cy="888737"/>
          </a:xfrm>
        </p:spPr>
        <p:txBody>
          <a:bodyPr>
            <a:normAutofit/>
          </a:bodyPr>
          <a:lstStyle/>
          <a:p>
            <a:r>
              <a:rPr lang="fr-FR" b="0" i="0" dirty="0">
                <a:solidFill>
                  <a:schemeClr val="tx1"/>
                </a:solidFill>
                <a:effectLst/>
                <a:latin typeface="OpenSansRegular"/>
              </a:rPr>
              <a:t>Une expression régulière peut ainsi se diviser en trois parties au maximum, indépendamment du langage dans lequel elle est utilisée :</a:t>
            </a:r>
          </a:p>
          <a:p>
            <a:endParaRPr lang="fr-FR" dirty="0">
              <a:solidFill>
                <a:schemeClr val="tx1"/>
              </a:solidFill>
            </a:endParaRPr>
          </a:p>
        </p:txBody>
      </p:sp>
      <p:graphicFrame>
        <p:nvGraphicFramePr>
          <p:cNvPr id="4" name="Tableau 3">
            <a:extLst>
              <a:ext uri="{FF2B5EF4-FFF2-40B4-BE49-F238E27FC236}">
                <a16:creationId xmlns:a16="http://schemas.microsoft.com/office/drawing/2014/main" id="{A334F170-9482-45BB-A769-1047494E8265}"/>
              </a:ext>
            </a:extLst>
          </p:cNvPr>
          <p:cNvGraphicFramePr>
            <a:graphicFrameLocks noGrp="1"/>
          </p:cNvGraphicFramePr>
          <p:nvPr/>
        </p:nvGraphicFramePr>
        <p:xfrm>
          <a:off x="1358283" y="2223549"/>
          <a:ext cx="9934113" cy="3333872"/>
        </p:xfrm>
        <a:graphic>
          <a:graphicData uri="http://schemas.openxmlformats.org/drawingml/2006/table">
            <a:tbl>
              <a:tblPr/>
              <a:tblGrid>
                <a:gridCol w="3018408">
                  <a:extLst>
                    <a:ext uri="{9D8B030D-6E8A-4147-A177-3AD203B41FA5}">
                      <a16:colId xmlns:a16="http://schemas.microsoft.com/office/drawing/2014/main" val="1180051223"/>
                    </a:ext>
                  </a:extLst>
                </a:gridCol>
                <a:gridCol w="6915705">
                  <a:extLst>
                    <a:ext uri="{9D8B030D-6E8A-4147-A177-3AD203B41FA5}">
                      <a16:colId xmlns:a16="http://schemas.microsoft.com/office/drawing/2014/main" val="371890756"/>
                    </a:ext>
                  </a:extLst>
                </a:gridCol>
              </a:tblGrid>
              <a:tr h="815650">
                <a:tc>
                  <a:txBody>
                    <a:bodyPr/>
                    <a:lstStyle/>
                    <a:p>
                      <a:pPr algn="l" fontAlgn="t"/>
                      <a:r>
                        <a:rPr lang="fr-FR" sz="1400" b="0" dirty="0">
                          <a:solidFill>
                            <a:schemeClr val="bg2"/>
                          </a:solidFill>
                          <a:effectLst/>
                        </a:rPr>
                        <a:t>Motif (modèle de recherche)</a:t>
                      </a:r>
                    </a:p>
                  </a:txBody>
                  <a:tcPr marL="39329" marR="39329" marT="39329" marB="3932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fr-FR" sz="1100">
                          <a:solidFill>
                            <a:schemeClr val="bg2"/>
                          </a:solidFill>
                          <a:effectLst/>
                        </a:rPr>
                        <a:t>L’élément central est le motif, autrement dit le modèle de recherche général. Il peut s’agir soit exclusivement de caractères simples, soit d’une combinaison de caractères simples et de caractères spéciaux, comme expliqué au chapitre précédent.</a:t>
                      </a:r>
                    </a:p>
                  </a:txBody>
                  <a:tcPr marL="19665" marR="19665" marT="19665" marB="19665">
                    <a:lnL>
                      <a:noFill/>
                    </a:lnL>
                    <a:lnR>
                      <a:noFill/>
                    </a:lnR>
                    <a:lnT>
                      <a:noFill/>
                    </a:lnT>
                    <a:lnB>
                      <a:noFill/>
                    </a:lnB>
                    <a:solidFill>
                      <a:srgbClr val="FFFFFF"/>
                    </a:solidFill>
                  </a:tcPr>
                </a:tc>
                <a:extLst>
                  <a:ext uri="{0D108BD9-81ED-4DB2-BD59-A6C34878D82A}">
                    <a16:rowId xmlns:a16="http://schemas.microsoft.com/office/drawing/2014/main" val="776074259"/>
                  </a:ext>
                </a:extLst>
              </a:tr>
              <a:tr h="1480841">
                <a:tc>
                  <a:txBody>
                    <a:bodyPr/>
                    <a:lstStyle/>
                    <a:p>
                      <a:pPr algn="l" fontAlgn="t"/>
                      <a:r>
                        <a:rPr lang="fr-FR" sz="1400" b="0" dirty="0">
                          <a:solidFill>
                            <a:schemeClr val="bg2"/>
                          </a:solidFill>
                          <a:effectLst/>
                        </a:rPr>
                        <a:t>Délimiteur (caractère de séparation)</a:t>
                      </a:r>
                    </a:p>
                  </a:txBody>
                  <a:tcPr marL="39329" marR="39329" marT="39329" marB="3932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fr-FR" sz="1100" dirty="0">
                          <a:solidFill>
                            <a:schemeClr val="bg2"/>
                          </a:solidFill>
                          <a:effectLst/>
                        </a:rPr>
                        <a:t>Le début et la fin du motif sont caractérisés par le délimiteur. En principe, tous les caractères non alphanumériques (à l’exception de la barre oblique inversée) peuvent être considérés comme des caractères de séparation. PHP prévoit par exemple comme délimiteurs au choix des hashtags (#motif#), des pourcentages (%motif%), des signes plus (+motif+) ou des tildes (~motif~). Dans la plupart des langages, on utilise cependant des guillemets droits ("motif") ou des barres obliques (/motif/).</a:t>
                      </a:r>
                    </a:p>
                  </a:txBody>
                  <a:tcPr marL="19665" marR="19665" marT="19665" marB="19665">
                    <a:lnL>
                      <a:noFill/>
                    </a:lnL>
                    <a:lnR>
                      <a:noFill/>
                    </a:lnR>
                    <a:lnT>
                      <a:noFill/>
                    </a:lnT>
                    <a:lnB>
                      <a:noFill/>
                    </a:lnB>
                    <a:solidFill>
                      <a:srgbClr val="F5F5F5"/>
                    </a:solidFill>
                  </a:tcPr>
                </a:tc>
                <a:extLst>
                  <a:ext uri="{0D108BD9-81ED-4DB2-BD59-A6C34878D82A}">
                    <a16:rowId xmlns:a16="http://schemas.microsoft.com/office/drawing/2014/main" val="2860710891"/>
                  </a:ext>
                </a:extLst>
              </a:tr>
              <a:tr h="1037381">
                <a:tc>
                  <a:txBody>
                    <a:bodyPr/>
                    <a:lstStyle/>
                    <a:p>
                      <a:pPr algn="l" fontAlgn="t"/>
                      <a:r>
                        <a:rPr lang="fr-FR" sz="1400" b="0" dirty="0">
                          <a:solidFill>
                            <a:schemeClr val="bg2"/>
                          </a:solidFill>
                          <a:effectLst/>
                        </a:rPr>
                        <a:t>Modificateur</a:t>
                      </a:r>
                    </a:p>
                  </a:txBody>
                  <a:tcPr marL="39329" marR="39329" marT="39329" marB="39329">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fr-FR" sz="1100" dirty="0">
                          <a:solidFill>
                            <a:schemeClr val="bg2"/>
                          </a:solidFill>
                          <a:effectLst/>
                        </a:rPr>
                        <a:t>Les modificateurs peuvent être ajoutés à un modèle de recherche afin de modifier l’expression régulière. Il y a par exemple le modificateur i, qui supprime la sensibilité à la casse. Celle-ci veille à ce que l’écriture en lettres capitales et minuscules joue un rôle et s’applique de manière standard à toutes les expressions régulières.</a:t>
                      </a:r>
                    </a:p>
                  </a:txBody>
                  <a:tcPr marL="19665" marR="19665" marT="19665" marB="19665">
                    <a:lnL>
                      <a:noFill/>
                    </a:lnL>
                    <a:lnR>
                      <a:noFill/>
                    </a:lnR>
                    <a:lnT>
                      <a:noFill/>
                    </a:lnT>
                    <a:lnB>
                      <a:noFill/>
                    </a:lnB>
                    <a:solidFill>
                      <a:srgbClr val="FFFFFF"/>
                    </a:solidFill>
                  </a:tcPr>
                </a:tc>
                <a:extLst>
                  <a:ext uri="{0D108BD9-81ED-4DB2-BD59-A6C34878D82A}">
                    <a16:rowId xmlns:a16="http://schemas.microsoft.com/office/drawing/2014/main" val="4265837737"/>
                  </a:ext>
                </a:extLst>
              </a:tr>
            </a:tbl>
          </a:graphicData>
        </a:graphic>
      </p:graphicFrame>
    </p:spTree>
    <p:extLst>
      <p:ext uri="{BB962C8B-B14F-4D97-AF65-F5344CB8AC3E}">
        <p14:creationId xmlns:p14="http://schemas.microsoft.com/office/powerpoint/2010/main" val="6106947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E0F7BE0-F32E-40D5-A1C4-9D71DB4C614F}"/>
              </a:ext>
            </a:extLst>
          </p:cNvPr>
          <p:cNvGraphicFramePr>
            <a:graphicFrameLocks noGrp="1"/>
          </p:cNvGraphicFramePr>
          <p:nvPr/>
        </p:nvGraphicFramePr>
        <p:xfrm>
          <a:off x="444623" y="704676"/>
          <a:ext cx="11302753" cy="6019726"/>
        </p:xfrm>
        <a:graphic>
          <a:graphicData uri="http://schemas.openxmlformats.org/drawingml/2006/table">
            <a:tbl>
              <a:tblPr/>
              <a:tblGrid>
                <a:gridCol w="2842334">
                  <a:extLst>
                    <a:ext uri="{9D8B030D-6E8A-4147-A177-3AD203B41FA5}">
                      <a16:colId xmlns:a16="http://schemas.microsoft.com/office/drawing/2014/main" val="231783593"/>
                    </a:ext>
                  </a:extLst>
                </a:gridCol>
                <a:gridCol w="8460419">
                  <a:extLst>
                    <a:ext uri="{9D8B030D-6E8A-4147-A177-3AD203B41FA5}">
                      <a16:colId xmlns:a16="http://schemas.microsoft.com/office/drawing/2014/main" val="3590495037"/>
                    </a:ext>
                  </a:extLst>
                </a:gridCol>
              </a:tblGrid>
              <a:tr h="280553">
                <a:tc>
                  <a:txBody>
                    <a:bodyPr/>
                    <a:lstStyle/>
                    <a:p>
                      <a:pPr algn="l" fontAlgn="b"/>
                      <a:r>
                        <a:rPr lang="fr-FR" sz="1200" b="1" dirty="0">
                          <a:solidFill>
                            <a:schemeClr val="bg2"/>
                          </a:solidFill>
                          <a:effectLst/>
                        </a:rPr>
                        <a:t>Caractères spéciaux syntaxiques des regex</a:t>
                      </a:r>
                    </a:p>
                  </a:txBody>
                  <a:tcPr marL="25348" marR="25348" marT="25348" marB="25348" anchor="b">
                    <a:lnL>
                      <a:noFill/>
                    </a:lnL>
                    <a:lnR>
                      <a:noFill/>
                    </a:lnR>
                    <a:lnT w="9525" cap="flat" cmpd="sng" algn="ctr">
                      <a:solidFill>
                        <a:srgbClr val="DDDDDD"/>
                      </a:solidFill>
                      <a:prstDash val="solid"/>
                      <a:round/>
                      <a:headEnd type="none" w="med" len="med"/>
                      <a:tailEnd type="none" w="med" len="med"/>
                    </a:lnT>
                    <a:lnB>
                      <a:noFill/>
                    </a:lnB>
                    <a:solidFill>
                      <a:srgbClr val="F5F5F5"/>
                    </a:solidFill>
                  </a:tcPr>
                </a:tc>
                <a:tc>
                  <a:txBody>
                    <a:bodyPr/>
                    <a:lstStyle/>
                    <a:p>
                      <a:pPr algn="l" fontAlgn="b"/>
                      <a:r>
                        <a:rPr lang="fr-FR" sz="1200" b="1">
                          <a:solidFill>
                            <a:schemeClr val="bg2"/>
                          </a:solidFill>
                          <a:effectLst/>
                        </a:rPr>
                        <a:t>Fonction</a:t>
                      </a:r>
                    </a:p>
                  </a:txBody>
                  <a:tcPr marL="25348" marR="25348" marT="25348" marB="25348" anchor="b">
                    <a:lnL>
                      <a:noFill/>
                    </a:lnL>
                    <a:lnR>
                      <a:noFill/>
                    </a:lnR>
                    <a:lnT w="9525"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468296232"/>
                  </a:ext>
                </a:extLst>
              </a:tr>
              <a:tr h="422562">
                <a:tc>
                  <a:txBody>
                    <a:bodyPr/>
                    <a:lstStyle/>
                    <a:p>
                      <a:pPr algn="ctr" fontAlgn="t"/>
                      <a:r>
                        <a:rPr lang="fr-FR" sz="1200" b="1">
                          <a:solidFill>
                            <a:schemeClr val="bg2"/>
                          </a:solidFill>
                          <a:effectLst/>
                        </a:rPr>
                        <a:t>[]</a:t>
                      </a:r>
                    </a:p>
                  </a:txBody>
                  <a:tcPr marL="10139" marR="10139" marT="10139" marB="10139">
                    <a:lnL>
                      <a:noFill/>
                    </a:lnL>
                    <a:lnR>
                      <a:noFill/>
                    </a:lnR>
                    <a:lnT>
                      <a:noFill/>
                    </a:lnT>
                    <a:lnB>
                      <a:noFill/>
                    </a:lnB>
                    <a:solidFill>
                      <a:srgbClr val="FFFFFF"/>
                    </a:solidFill>
                  </a:tcPr>
                </a:tc>
                <a:tc>
                  <a:txBody>
                    <a:bodyPr/>
                    <a:lstStyle/>
                    <a:p>
                      <a:pPr fontAlgn="t"/>
                      <a:r>
                        <a:rPr lang="fr-FR" sz="1200" b="1" dirty="0">
                          <a:solidFill>
                            <a:schemeClr val="bg2"/>
                          </a:solidFill>
                          <a:effectLst/>
                        </a:rPr>
                        <a:t>Une paire de crochets caractérise une classe de caractères qui existe toujours pour un seul caractère dans un modèle de recherche.</a:t>
                      </a:r>
                    </a:p>
                  </a:txBody>
                  <a:tcPr marL="10139" marR="10139" marT="10139" marB="10139">
                    <a:lnL>
                      <a:noFill/>
                    </a:lnL>
                    <a:lnR>
                      <a:noFill/>
                    </a:lnR>
                    <a:lnT>
                      <a:noFill/>
                    </a:lnT>
                    <a:lnB>
                      <a:noFill/>
                    </a:lnB>
                    <a:solidFill>
                      <a:srgbClr val="FFFFFF"/>
                    </a:solidFill>
                  </a:tcPr>
                </a:tc>
                <a:extLst>
                  <a:ext uri="{0D108BD9-81ED-4DB2-BD59-A6C34878D82A}">
                    <a16:rowId xmlns:a16="http://schemas.microsoft.com/office/drawing/2014/main" val="3951209132"/>
                  </a:ext>
                </a:extLst>
              </a:tr>
              <a:tr h="422562">
                <a:tc>
                  <a:txBody>
                    <a:bodyPr/>
                    <a:lstStyle/>
                    <a:p>
                      <a:pPr algn="ctr" fontAlgn="t"/>
                      <a:r>
                        <a:rPr lang="fr-FR" sz="1200" b="1">
                          <a:solidFill>
                            <a:schemeClr val="bg2"/>
                          </a:solidFill>
                          <a:effectLst/>
                        </a:rPr>
                        <a:t>()</a:t>
                      </a:r>
                    </a:p>
                  </a:txBody>
                  <a:tcPr marL="10139" marR="10139" marT="10139" marB="10139">
                    <a:lnL>
                      <a:noFill/>
                    </a:lnL>
                    <a:lnR>
                      <a:noFill/>
                    </a:lnR>
                    <a:lnT>
                      <a:noFill/>
                    </a:lnT>
                    <a:lnB>
                      <a:noFill/>
                    </a:lnB>
                    <a:solidFill>
                      <a:srgbClr val="F5F5F5"/>
                    </a:solidFill>
                  </a:tcPr>
                </a:tc>
                <a:tc>
                  <a:txBody>
                    <a:bodyPr/>
                    <a:lstStyle/>
                    <a:p>
                      <a:pPr fontAlgn="t"/>
                      <a:r>
                        <a:rPr lang="fr-FR" sz="1200" b="1" dirty="0">
                          <a:solidFill>
                            <a:schemeClr val="bg2"/>
                          </a:solidFill>
                          <a:effectLst/>
                        </a:rPr>
                        <a:t>Une paire de parenthèses caractérise un groupe de caractères se composant d’un ou de plusieurs caractères et pouvant être imbriqués.</a:t>
                      </a:r>
                    </a:p>
                  </a:txBody>
                  <a:tcPr marL="10139" marR="10139" marT="10139" marB="10139">
                    <a:lnL>
                      <a:noFill/>
                    </a:lnL>
                    <a:lnR>
                      <a:noFill/>
                    </a:lnR>
                    <a:lnT>
                      <a:noFill/>
                    </a:lnT>
                    <a:lnB>
                      <a:noFill/>
                    </a:lnB>
                    <a:solidFill>
                      <a:srgbClr val="F5F5F5"/>
                    </a:solidFill>
                  </a:tcPr>
                </a:tc>
                <a:extLst>
                  <a:ext uri="{0D108BD9-81ED-4DB2-BD59-A6C34878D82A}">
                    <a16:rowId xmlns:a16="http://schemas.microsoft.com/office/drawing/2014/main" val="1622493331"/>
                  </a:ext>
                </a:extLst>
              </a:tr>
              <a:tr h="325581">
                <a:tc>
                  <a:txBody>
                    <a:bodyPr/>
                    <a:lstStyle/>
                    <a:p>
                      <a:pPr algn="ctr" fontAlgn="t"/>
                      <a:r>
                        <a:rPr lang="fr-FR" sz="1200" b="1">
                          <a:solidFill>
                            <a:schemeClr val="bg2"/>
                          </a:solidFill>
                          <a:effectLst/>
                        </a:rPr>
                        <a:t>-</a:t>
                      </a:r>
                    </a:p>
                  </a:txBody>
                  <a:tcPr marL="10139" marR="10139" marT="10139" marB="10139">
                    <a:lnL>
                      <a:noFill/>
                    </a:lnL>
                    <a:lnR>
                      <a:noFill/>
                    </a:lnR>
                    <a:lnT>
                      <a:noFill/>
                    </a:lnT>
                    <a:lnB>
                      <a:noFill/>
                    </a:lnB>
                    <a:solidFill>
                      <a:srgbClr val="FFFFFF"/>
                    </a:solidFill>
                  </a:tcPr>
                </a:tc>
                <a:tc>
                  <a:txBody>
                    <a:bodyPr/>
                    <a:lstStyle/>
                    <a:p>
                      <a:pPr fontAlgn="t"/>
                      <a:r>
                        <a:rPr lang="fr-FR" sz="1200" b="1">
                          <a:solidFill>
                            <a:schemeClr val="bg2"/>
                          </a:solidFill>
                          <a:effectLst/>
                        </a:rPr>
                        <a:t>Sert d’indication de plage (de [… ] à […]) quand il se trouve entre deux caractères normaux</a:t>
                      </a:r>
                    </a:p>
                  </a:txBody>
                  <a:tcPr marL="10139" marR="10139" marT="10139" marB="10139">
                    <a:lnL>
                      <a:noFill/>
                    </a:lnL>
                    <a:lnR>
                      <a:noFill/>
                    </a:lnR>
                    <a:lnT>
                      <a:noFill/>
                    </a:lnT>
                    <a:lnB>
                      <a:noFill/>
                    </a:lnB>
                    <a:solidFill>
                      <a:srgbClr val="FFFFFF"/>
                    </a:solidFill>
                  </a:tcPr>
                </a:tc>
                <a:extLst>
                  <a:ext uri="{0D108BD9-81ED-4DB2-BD59-A6C34878D82A}">
                    <a16:rowId xmlns:a16="http://schemas.microsoft.com/office/drawing/2014/main" val="3382977141"/>
                  </a:ext>
                </a:extLst>
              </a:tr>
              <a:tr h="325581">
                <a:tc>
                  <a:txBody>
                    <a:bodyPr/>
                    <a:lstStyle/>
                    <a:p>
                      <a:pPr algn="ctr" fontAlgn="t"/>
                      <a:r>
                        <a:rPr lang="fr-FR" sz="1200" b="1">
                          <a:solidFill>
                            <a:schemeClr val="bg2"/>
                          </a:solidFill>
                          <a:effectLst/>
                        </a:rPr>
                        <a:t>^</a:t>
                      </a:r>
                    </a:p>
                  </a:txBody>
                  <a:tcPr marL="10139" marR="10139" marT="10139" marB="10139">
                    <a:lnL>
                      <a:noFill/>
                    </a:lnL>
                    <a:lnR>
                      <a:noFill/>
                    </a:lnR>
                    <a:lnT>
                      <a:noFill/>
                    </a:lnT>
                    <a:lnB>
                      <a:noFill/>
                    </a:lnB>
                    <a:solidFill>
                      <a:srgbClr val="F5F5F5"/>
                    </a:solidFill>
                  </a:tcPr>
                </a:tc>
                <a:tc>
                  <a:txBody>
                    <a:bodyPr/>
                    <a:lstStyle/>
                    <a:p>
                      <a:pPr fontAlgn="t"/>
                      <a:r>
                        <a:rPr lang="fr-FR" sz="1200" b="1" dirty="0">
                          <a:solidFill>
                            <a:schemeClr val="bg2"/>
                          </a:solidFill>
                          <a:effectLst/>
                        </a:rPr>
                        <a:t>Limiter la recherche au début d’une ligne (autre fonction : inverseur dans les classes de caractères)</a:t>
                      </a:r>
                    </a:p>
                  </a:txBody>
                  <a:tcPr marL="10139" marR="10139" marT="10139" marB="10139">
                    <a:lnL>
                      <a:noFill/>
                    </a:lnL>
                    <a:lnR>
                      <a:noFill/>
                    </a:lnR>
                    <a:lnT>
                      <a:noFill/>
                    </a:lnT>
                    <a:lnB>
                      <a:noFill/>
                    </a:lnB>
                    <a:solidFill>
                      <a:srgbClr val="F5F5F5"/>
                    </a:solidFill>
                  </a:tcPr>
                </a:tc>
                <a:extLst>
                  <a:ext uri="{0D108BD9-81ED-4DB2-BD59-A6C34878D82A}">
                    <a16:rowId xmlns:a16="http://schemas.microsoft.com/office/drawing/2014/main" val="3095031650"/>
                  </a:ext>
                </a:extLst>
              </a:tr>
              <a:tr h="215251">
                <a:tc>
                  <a:txBody>
                    <a:bodyPr/>
                    <a:lstStyle/>
                    <a:p>
                      <a:pPr algn="ctr" fontAlgn="t"/>
                      <a:r>
                        <a:rPr lang="fr-FR" sz="1200" b="1">
                          <a:solidFill>
                            <a:schemeClr val="bg2"/>
                          </a:solidFill>
                          <a:effectLst/>
                        </a:rPr>
                        <a:t>$</a:t>
                      </a:r>
                    </a:p>
                  </a:txBody>
                  <a:tcPr marL="10139" marR="10139" marT="10139" marB="10139">
                    <a:lnL>
                      <a:noFill/>
                    </a:lnL>
                    <a:lnR>
                      <a:noFill/>
                    </a:lnR>
                    <a:lnT>
                      <a:noFill/>
                    </a:lnT>
                    <a:lnB>
                      <a:noFill/>
                    </a:lnB>
                    <a:solidFill>
                      <a:srgbClr val="FFFFFF"/>
                    </a:solidFill>
                  </a:tcPr>
                </a:tc>
                <a:tc>
                  <a:txBody>
                    <a:bodyPr/>
                    <a:lstStyle/>
                    <a:p>
                      <a:pPr fontAlgn="t"/>
                      <a:r>
                        <a:rPr lang="fr-FR" sz="1200" b="1">
                          <a:solidFill>
                            <a:schemeClr val="bg2"/>
                          </a:solidFill>
                          <a:effectLst/>
                        </a:rPr>
                        <a:t>Limiter la recherche à la fin d’une ligne</a:t>
                      </a:r>
                    </a:p>
                  </a:txBody>
                  <a:tcPr marL="10139" marR="10139" marT="10139" marB="10139">
                    <a:lnL>
                      <a:noFill/>
                    </a:lnL>
                    <a:lnR>
                      <a:noFill/>
                    </a:lnR>
                    <a:lnT>
                      <a:noFill/>
                    </a:lnT>
                    <a:lnB>
                      <a:noFill/>
                    </a:lnB>
                    <a:solidFill>
                      <a:srgbClr val="FFFFFF"/>
                    </a:solidFill>
                  </a:tcPr>
                </a:tc>
                <a:extLst>
                  <a:ext uri="{0D108BD9-81ED-4DB2-BD59-A6C34878D82A}">
                    <a16:rowId xmlns:a16="http://schemas.microsoft.com/office/drawing/2014/main" val="1100487691"/>
                  </a:ext>
                </a:extLst>
              </a:tr>
              <a:tr h="215251">
                <a:tc>
                  <a:txBody>
                    <a:bodyPr/>
                    <a:lstStyle/>
                    <a:p>
                      <a:pPr algn="ctr" fontAlgn="t"/>
                      <a:r>
                        <a:rPr lang="fr-FR" sz="1200" b="1">
                          <a:solidFill>
                            <a:schemeClr val="bg2"/>
                          </a:solidFill>
                          <a:effectLst/>
                        </a:rPr>
                        <a:t>.</a:t>
                      </a:r>
                    </a:p>
                  </a:txBody>
                  <a:tcPr marL="10139" marR="10139" marT="10139" marB="10139">
                    <a:lnL>
                      <a:noFill/>
                    </a:lnL>
                    <a:lnR>
                      <a:noFill/>
                    </a:lnR>
                    <a:lnT>
                      <a:noFill/>
                    </a:lnT>
                    <a:lnB>
                      <a:noFill/>
                    </a:lnB>
                    <a:solidFill>
                      <a:srgbClr val="F5F5F5"/>
                    </a:solidFill>
                  </a:tcPr>
                </a:tc>
                <a:tc>
                  <a:txBody>
                    <a:bodyPr/>
                    <a:lstStyle/>
                    <a:p>
                      <a:pPr fontAlgn="t"/>
                      <a:r>
                        <a:rPr lang="fr-FR" sz="1200" b="1" dirty="0">
                          <a:solidFill>
                            <a:schemeClr val="bg2"/>
                          </a:solidFill>
                          <a:effectLst/>
                        </a:rPr>
                        <a:t>Correspond à n’importe quel caractère</a:t>
                      </a:r>
                    </a:p>
                  </a:txBody>
                  <a:tcPr marL="10139" marR="10139" marT="10139" marB="10139">
                    <a:lnL>
                      <a:noFill/>
                    </a:lnL>
                    <a:lnR>
                      <a:noFill/>
                    </a:lnR>
                    <a:lnT>
                      <a:noFill/>
                    </a:lnT>
                    <a:lnB>
                      <a:noFill/>
                    </a:lnB>
                    <a:solidFill>
                      <a:srgbClr val="F5F5F5"/>
                    </a:solidFill>
                  </a:tcPr>
                </a:tc>
                <a:extLst>
                  <a:ext uri="{0D108BD9-81ED-4DB2-BD59-A6C34878D82A}">
                    <a16:rowId xmlns:a16="http://schemas.microsoft.com/office/drawing/2014/main" val="3071470402"/>
                  </a:ext>
                </a:extLst>
              </a:tr>
              <a:tr h="325581">
                <a:tc>
                  <a:txBody>
                    <a:bodyPr/>
                    <a:lstStyle/>
                    <a:p>
                      <a:pPr algn="ctr" fontAlgn="t"/>
                      <a:r>
                        <a:rPr lang="fr-FR" sz="1200" b="1">
                          <a:solidFill>
                            <a:schemeClr val="bg2"/>
                          </a:solidFill>
                          <a:effectLst/>
                        </a:rPr>
                        <a:t>*</a:t>
                      </a:r>
                    </a:p>
                  </a:txBody>
                  <a:tcPr marL="10139" marR="10139" marT="10139" marB="10139">
                    <a:lnL>
                      <a:noFill/>
                    </a:lnL>
                    <a:lnR>
                      <a:noFill/>
                    </a:lnR>
                    <a:lnT>
                      <a:noFill/>
                    </a:lnT>
                    <a:lnB>
                      <a:noFill/>
                    </a:lnB>
                    <a:solidFill>
                      <a:srgbClr val="FFFFFF"/>
                    </a:solidFill>
                  </a:tcPr>
                </a:tc>
                <a:tc>
                  <a:txBody>
                    <a:bodyPr/>
                    <a:lstStyle/>
                    <a:p>
                      <a:pPr fontAlgn="t"/>
                      <a:r>
                        <a:rPr lang="fr-FR" sz="1200" b="1" dirty="0">
                          <a:solidFill>
                            <a:schemeClr val="bg2"/>
                          </a:solidFill>
                          <a:effectLst/>
                        </a:rPr>
                        <a:t>Le nombre de caractères, de classes ou de groupes devant un astérisque peut être n’importe lequel (y compris zéro).</a:t>
                      </a:r>
                    </a:p>
                  </a:txBody>
                  <a:tcPr marL="10139" marR="10139" marT="10139" marB="10139">
                    <a:lnL>
                      <a:noFill/>
                    </a:lnL>
                    <a:lnR>
                      <a:noFill/>
                    </a:lnR>
                    <a:lnT>
                      <a:noFill/>
                    </a:lnT>
                    <a:lnB>
                      <a:noFill/>
                    </a:lnB>
                    <a:solidFill>
                      <a:srgbClr val="FFFFFF"/>
                    </a:solidFill>
                  </a:tcPr>
                </a:tc>
                <a:extLst>
                  <a:ext uri="{0D108BD9-81ED-4DB2-BD59-A6C34878D82A}">
                    <a16:rowId xmlns:a16="http://schemas.microsoft.com/office/drawing/2014/main" val="1790972670"/>
                  </a:ext>
                </a:extLst>
              </a:tr>
              <a:tr h="325581">
                <a:tc>
                  <a:txBody>
                    <a:bodyPr/>
                    <a:lstStyle/>
                    <a:p>
                      <a:pPr algn="ctr" fontAlgn="t"/>
                      <a:r>
                        <a:rPr lang="fr-FR" sz="1200" b="1" dirty="0">
                          <a:solidFill>
                            <a:schemeClr val="bg2"/>
                          </a:solidFill>
                          <a:effectLst/>
                        </a:rPr>
                        <a:t>+</a:t>
                      </a:r>
                    </a:p>
                  </a:txBody>
                  <a:tcPr marL="10139" marR="10139" marT="10139" marB="10139">
                    <a:lnL>
                      <a:noFill/>
                    </a:lnL>
                    <a:lnR>
                      <a:noFill/>
                    </a:lnR>
                    <a:lnT>
                      <a:noFill/>
                    </a:lnT>
                    <a:lnB>
                      <a:noFill/>
                    </a:lnB>
                    <a:solidFill>
                      <a:srgbClr val="F5F5F5"/>
                    </a:solidFill>
                  </a:tcPr>
                </a:tc>
                <a:tc>
                  <a:txBody>
                    <a:bodyPr/>
                    <a:lstStyle/>
                    <a:p>
                      <a:pPr fontAlgn="t"/>
                      <a:r>
                        <a:rPr lang="fr-FR" sz="1200" b="1" dirty="0">
                          <a:solidFill>
                            <a:schemeClr val="bg2"/>
                          </a:solidFill>
                          <a:effectLst/>
                        </a:rPr>
                        <a:t>Le caractère, la classe ou le groupe devant un signe plus doit être présent(e) au moins une fois.</a:t>
                      </a:r>
                    </a:p>
                  </a:txBody>
                  <a:tcPr marL="10139" marR="10139" marT="10139" marB="10139">
                    <a:lnL>
                      <a:noFill/>
                    </a:lnL>
                    <a:lnR>
                      <a:noFill/>
                    </a:lnR>
                    <a:lnT>
                      <a:noFill/>
                    </a:lnT>
                    <a:lnB>
                      <a:noFill/>
                    </a:lnB>
                    <a:solidFill>
                      <a:srgbClr val="F5F5F5"/>
                    </a:solidFill>
                  </a:tcPr>
                </a:tc>
                <a:extLst>
                  <a:ext uri="{0D108BD9-81ED-4DB2-BD59-A6C34878D82A}">
                    <a16:rowId xmlns:a16="http://schemas.microsoft.com/office/drawing/2014/main" val="3598587539"/>
                  </a:ext>
                </a:extLst>
              </a:tr>
              <a:tr h="422562">
                <a:tc>
                  <a:txBody>
                    <a:bodyPr/>
                    <a:lstStyle/>
                    <a:p>
                      <a:pPr algn="ctr" fontAlgn="t"/>
                      <a:r>
                        <a:rPr lang="fr-FR" sz="1200" b="1">
                          <a:solidFill>
                            <a:schemeClr val="bg2"/>
                          </a:solidFill>
                          <a:effectLst/>
                        </a:rPr>
                        <a:t>?</a:t>
                      </a:r>
                    </a:p>
                  </a:txBody>
                  <a:tcPr marL="10139" marR="10139" marT="10139" marB="10139">
                    <a:lnL>
                      <a:noFill/>
                    </a:lnL>
                    <a:lnR>
                      <a:noFill/>
                    </a:lnR>
                    <a:lnT>
                      <a:noFill/>
                    </a:lnT>
                    <a:lnB>
                      <a:noFill/>
                    </a:lnB>
                    <a:solidFill>
                      <a:srgbClr val="FFFFFF"/>
                    </a:solidFill>
                  </a:tcPr>
                </a:tc>
                <a:tc>
                  <a:txBody>
                    <a:bodyPr/>
                    <a:lstStyle/>
                    <a:p>
                      <a:pPr fontAlgn="t"/>
                      <a:r>
                        <a:rPr lang="fr-FR" sz="1200" b="1">
                          <a:solidFill>
                            <a:schemeClr val="bg2"/>
                          </a:solidFill>
                          <a:effectLst/>
                        </a:rPr>
                        <a:t>Le caractère, la classe ou le groupe devant un point d’interrogation est optionnel(le) et ne peut apparaître qu’une fois au maximum.</a:t>
                      </a:r>
                    </a:p>
                  </a:txBody>
                  <a:tcPr marL="10139" marR="10139" marT="10139" marB="10139">
                    <a:lnL>
                      <a:noFill/>
                    </a:lnL>
                    <a:lnR>
                      <a:noFill/>
                    </a:lnR>
                    <a:lnT>
                      <a:noFill/>
                    </a:lnT>
                    <a:lnB>
                      <a:noFill/>
                    </a:lnB>
                    <a:solidFill>
                      <a:srgbClr val="FFFFFF"/>
                    </a:solidFill>
                  </a:tcPr>
                </a:tc>
                <a:extLst>
                  <a:ext uri="{0D108BD9-81ED-4DB2-BD59-A6C34878D82A}">
                    <a16:rowId xmlns:a16="http://schemas.microsoft.com/office/drawing/2014/main" val="2585031674"/>
                  </a:ext>
                </a:extLst>
              </a:tr>
              <a:tr h="228599">
                <a:tc>
                  <a:txBody>
                    <a:bodyPr/>
                    <a:lstStyle/>
                    <a:p>
                      <a:pPr algn="ctr" fontAlgn="t"/>
                      <a:r>
                        <a:rPr lang="fr-FR" sz="1200" b="1">
                          <a:solidFill>
                            <a:schemeClr val="bg2"/>
                          </a:solidFill>
                          <a:effectLst/>
                        </a:rPr>
                        <a:t>{n}</a:t>
                      </a:r>
                    </a:p>
                  </a:txBody>
                  <a:tcPr marL="10139" marR="10139" marT="10139" marB="10139">
                    <a:lnL>
                      <a:noFill/>
                    </a:lnL>
                    <a:lnR>
                      <a:noFill/>
                    </a:lnR>
                    <a:lnT>
                      <a:noFill/>
                    </a:lnT>
                    <a:lnB>
                      <a:noFill/>
                    </a:lnB>
                    <a:solidFill>
                      <a:srgbClr val="F5F5F5"/>
                    </a:solidFill>
                  </a:tcPr>
                </a:tc>
                <a:tc>
                  <a:txBody>
                    <a:bodyPr/>
                    <a:lstStyle/>
                    <a:p>
                      <a:pPr fontAlgn="t"/>
                      <a:r>
                        <a:rPr lang="fr-FR" sz="1200" b="1">
                          <a:solidFill>
                            <a:schemeClr val="bg2"/>
                          </a:solidFill>
                          <a:effectLst/>
                        </a:rPr>
                        <a:t>Le caractère, la classe ou le groupe précédent(e) apparaît exactement n fois.</a:t>
                      </a:r>
                    </a:p>
                  </a:txBody>
                  <a:tcPr marL="10139" marR="10139" marT="10139" marB="10139">
                    <a:lnL>
                      <a:noFill/>
                    </a:lnL>
                    <a:lnR>
                      <a:noFill/>
                    </a:lnR>
                    <a:lnT>
                      <a:noFill/>
                    </a:lnT>
                    <a:lnB>
                      <a:noFill/>
                    </a:lnB>
                    <a:solidFill>
                      <a:srgbClr val="F5F5F5"/>
                    </a:solidFill>
                  </a:tcPr>
                </a:tc>
                <a:extLst>
                  <a:ext uri="{0D108BD9-81ED-4DB2-BD59-A6C34878D82A}">
                    <a16:rowId xmlns:a16="http://schemas.microsoft.com/office/drawing/2014/main" val="3973113747"/>
                  </a:ext>
                </a:extLst>
              </a:tr>
              <a:tr h="325581">
                <a:tc>
                  <a:txBody>
                    <a:bodyPr/>
                    <a:lstStyle/>
                    <a:p>
                      <a:pPr algn="ctr" fontAlgn="t"/>
                      <a:r>
                        <a:rPr lang="fr-FR" sz="1200" b="1">
                          <a:solidFill>
                            <a:schemeClr val="bg2"/>
                          </a:solidFill>
                          <a:effectLst/>
                        </a:rPr>
                        <a:t>{n,m}</a:t>
                      </a:r>
                    </a:p>
                  </a:txBody>
                  <a:tcPr marL="10139" marR="10139" marT="10139" marB="10139">
                    <a:lnL>
                      <a:noFill/>
                    </a:lnL>
                    <a:lnR>
                      <a:noFill/>
                    </a:lnR>
                    <a:lnT>
                      <a:noFill/>
                    </a:lnT>
                    <a:lnB>
                      <a:noFill/>
                    </a:lnB>
                    <a:solidFill>
                      <a:srgbClr val="FFFFFF"/>
                    </a:solidFill>
                  </a:tcPr>
                </a:tc>
                <a:tc>
                  <a:txBody>
                    <a:bodyPr/>
                    <a:lstStyle/>
                    <a:p>
                      <a:pPr fontAlgn="t"/>
                      <a:r>
                        <a:rPr lang="fr-FR" sz="1200" b="1">
                          <a:solidFill>
                            <a:schemeClr val="bg2"/>
                          </a:solidFill>
                          <a:effectLst/>
                        </a:rPr>
                        <a:t>Le caractère, la classe ou le groupe précédent(e) apparaît au moins n fois et au maximum m fois.</a:t>
                      </a:r>
                    </a:p>
                  </a:txBody>
                  <a:tcPr marL="10139" marR="10139" marT="10139" marB="10139">
                    <a:lnL>
                      <a:noFill/>
                    </a:lnL>
                    <a:lnR>
                      <a:noFill/>
                    </a:lnR>
                    <a:lnT>
                      <a:noFill/>
                    </a:lnT>
                    <a:lnB>
                      <a:noFill/>
                    </a:lnB>
                    <a:solidFill>
                      <a:srgbClr val="FFFFFF"/>
                    </a:solidFill>
                  </a:tcPr>
                </a:tc>
                <a:extLst>
                  <a:ext uri="{0D108BD9-81ED-4DB2-BD59-A6C34878D82A}">
                    <a16:rowId xmlns:a16="http://schemas.microsoft.com/office/drawing/2014/main" val="4110695677"/>
                  </a:ext>
                </a:extLst>
              </a:tr>
              <a:tr h="325581">
                <a:tc>
                  <a:txBody>
                    <a:bodyPr/>
                    <a:lstStyle/>
                    <a:p>
                      <a:pPr algn="ctr" fontAlgn="t"/>
                      <a:r>
                        <a:rPr lang="fr-FR" sz="1200" b="1">
                          <a:solidFill>
                            <a:schemeClr val="bg2"/>
                          </a:solidFill>
                          <a:effectLst/>
                        </a:rPr>
                        <a:t>{n,}</a:t>
                      </a:r>
                    </a:p>
                  </a:txBody>
                  <a:tcPr marL="10139" marR="10139" marT="10139" marB="10139">
                    <a:lnL>
                      <a:noFill/>
                    </a:lnL>
                    <a:lnR>
                      <a:noFill/>
                    </a:lnR>
                    <a:lnT>
                      <a:noFill/>
                    </a:lnT>
                    <a:lnB>
                      <a:noFill/>
                    </a:lnB>
                    <a:solidFill>
                      <a:srgbClr val="F5F5F5"/>
                    </a:solidFill>
                  </a:tcPr>
                </a:tc>
                <a:tc>
                  <a:txBody>
                    <a:bodyPr/>
                    <a:lstStyle/>
                    <a:p>
                      <a:pPr fontAlgn="t"/>
                      <a:r>
                        <a:rPr lang="fr-FR" sz="1200" b="1">
                          <a:solidFill>
                            <a:schemeClr val="bg2"/>
                          </a:solidFill>
                          <a:effectLst/>
                        </a:rPr>
                        <a:t>Le caractère, la classe ou le groupe précédent(e) apparaît au moins n fois ou plus.</a:t>
                      </a:r>
                    </a:p>
                  </a:txBody>
                  <a:tcPr marL="10139" marR="10139" marT="10139" marB="10139">
                    <a:lnL>
                      <a:noFill/>
                    </a:lnL>
                    <a:lnR>
                      <a:noFill/>
                    </a:lnR>
                    <a:lnT>
                      <a:noFill/>
                    </a:lnT>
                    <a:lnB>
                      <a:noFill/>
                    </a:lnB>
                    <a:solidFill>
                      <a:srgbClr val="F5F5F5"/>
                    </a:solidFill>
                  </a:tcPr>
                </a:tc>
                <a:extLst>
                  <a:ext uri="{0D108BD9-81ED-4DB2-BD59-A6C34878D82A}">
                    <a16:rowId xmlns:a16="http://schemas.microsoft.com/office/drawing/2014/main" val="3078416007"/>
                  </a:ext>
                </a:extLst>
              </a:tr>
              <a:tr h="228599">
                <a:tc>
                  <a:txBody>
                    <a:bodyPr/>
                    <a:lstStyle/>
                    <a:p>
                      <a:pPr algn="ctr" fontAlgn="t"/>
                      <a:r>
                        <a:rPr lang="fr-FR" sz="1200" b="1">
                          <a:solidFill>
                            <a:schemeClr val="bg2"/>
                          </a:solidFill>
                          <a:effectLst/>
                        </a:rPr>
                        <a:t>\b</a:t>
                      </a:r>
                    </a:p>
                  </a:txBody>
                  <a:tcPr marL="10139" marR="10139" marT="10139" marB="10139">
                    <a:lnL>
                      <a:noFill/>
                    </a:lnL>
                    <a:lnR>
                      <a:noFill/>
                    </a:lnR>
                    <a:lnT>
                      <a:noFill/>
                    </a:lnT>
                    <a:lnB>
                      <a:noFill/>
                    </a:lnB>
                    <a:solidFill>
                      <a:srgbClr val="FFFFFF"/>
                    </a:solidFill>
                  </a:tcPr>
                </a:tc>
                <a:tc>
                  <a:txBody>
                    <a:bodyPr/>
                    <a:lstStyle/>
                    <a:p>
                      <a:pPr fontAlgn="t"/>
                      <a:r>
                        <a:rPr lang="fr-FR" sz="1200" b="1">
                          <a:solidFill>
                            <a:schemeClr val="bg2"/>
                          </a:solidFill>
                          <a:effectLst/>
                        </a:rPr>
                        <a:t>Tenir compte de la limite de mots lors de la recherche</a:t>
                      </a:r>
                    </a:p>
                  </a:txBody>
                  <a:tcPr marL="10139" marR="10139" marT="10139" marB="10139">
                    <a:lnL>
                      <a:noFill/>
                    </a:lnL>
                    <a:lnR>
                      <a:noFill/>
                    </a:lnR>
                    <a:lnT>
                      <a:noFill/>
                    </a:lnT>
                    <a:lnB>
                      <a:noFill/>
                    </a:lnB>
                    <a:solidFill>
                      <a:srgbClr val="FFFFFF"/>
                    </a:solidFill>
                  </a:tcPr>
                </a:tc>
                <a:extLst>
                  <a:ext uri="{0D108BD9-81ED-4DB2-BD59-A6C34878D82A}">
                    <a16:rowId xmlns:a16="http://schemas.microsoft.com/office/drawing/2014/main" val="3746649036"/>
                  </a:ext>
                </a:extLst>
              </a:tr>
              <a:tr h="228599">
                <a:tc>
                  <a:txBody>
                    <a:bodyPr/>
                    <a:lstStyle/>
                    <a:p>
                      <a:pPr algn="ctr" fontAlgn="t"/>
                      <a:r>
                        <a:rPr lang="fr-FR" sz="1200" b="1">
                          <a:solidFill>
                            <a:schemeClr val="bg2"/>
                          </a:solidFill>
                          <a:effectLst/>
                        </a:rPr>
                        <a:t>\B</a:t>
                      </a:r>
                    </a:p>
                  </a:txBody>
                  <a:tcPr marL="10139" marR="10139" marT="10139" marB="10139">
                    <a:lnL>
                      <a:noFill/>
                    </a:lnL>
                    <a:lnR>
                      <a:noFill/>
                    </a:lnR>
                    <a:lnT>
                      <a:noFill/>
                    </a:lnT>
                    <a:lnB>
                      <a:noFill/>
                    </a:lnB>
                    <a:solidFill>
                      <a:srgbClr val="F5F5F5"/>
                    </a:solidFill>
                  </a:tcPr>
                </a:tc>
                <a:tc>
                  <a:txBody>
                    <a:bodyPr/>
                    <a:lstStyle/>
                    <a:p>
                      <a:pPr fontAlgn="t"/>
                      <a:r>
                        <a:rPr lang="fr-FR" sz="1200" b="1">
                          <a:solidFill>
                            <a:schemeClr val="bg2"/>
                          </a:solidFill>
                          <a:effectLst/>
                        </a:rPr>
                        <a:t>Ignorer la limite de mots lors de la recherche</a:t>
                      </a:r>
                    </a:p>
                  </a:txBody>
                  <a:tcPr marL="10139" marR="10139" marT="10139" marB="10139">
                    <a:lnL>
                      <a:noFill/>
                    </a:lnL>
                    <a:lnR>
                      <a:noFill/>
                    </a:lnR>
                    <a:lnT>
                      <a:noFill/>
                    </a:lnT>
                    <a:lnB>
                      <a:noFill/>
                    </a:lnB>
                    <a:solidFill>
                      <a:srgbClr val="F5F5F5"/>
                    </a:solidFill>
                  </a:tcPr>
                </a:tc>
                <a:extLst>
                  <a:ext uri="{0D108BD9-81ED-4DB2-BD59-A6C34878D82A}">
                    <a16:rowId xmlns:a16="http://schemas.microsoft.com/office/drawing/2014/main" val="122268761"/>
                  </a:ext>
                </a:extLst>
              </a:tr>
              <a:tr h="228599">
                <a:tc>
                  <a:txBody>
                    <a:bodyPr/>
                    <a:lstStyle/>
                    <a:p>
                      <a:pPr algn="ctr" fontAlgn="t"/>
                      <a:r>
                        <a:rPr lang="fr-FR" sz="1200" b="1">
                          <a:solidFill>
                            <a:schemeClr val="bg2"/>
                          </a:solidFill>
                          <a:effectLst/>
                        </a:rPr>
                        <a:t>\d</a:t>
                      </a:r>
                    </a:p>
                  </a:txBody>
                  <a:tcPr marL="10139" marR="10139" marT="10139" marB="10139">
                    <a:lnL>
                      <a:noFill/>
                    </a:lnL>
                    <a:lnR>
                      <a:noFill/>
                    </a:lnR>
                    <a:lnT>
                      <a:noFill/>
                    </a:lnT>
                    <a:lnB>
                      <a:noFill/>
                    </a:lnB>
                    <a:solidFill>
                      <a:srgbClr val="FFFFFF"/>
                    </a:solidFill>
                  </a:tcPr>
                </a:tc>
                <a:tc>
                  <a:txBody>
                    <a:bodyPr/>
                    <a:lstStyle/>
                    <a:p>
                      <a:pPr fontAlgn="t"/>
                      <a:r>
                        <a:rPr lang="fr-FR" sz="1200" b="1">
                          <a:solidFill>
                            <a:schemeClr val="bg2"/>
                          </a:solidFill>
                          <a:effectLst/>
                        </a:rPr>
                        <a:t>N’importe quel chiffre ; abréviation de la classe de caractères [0-9]</a:t>
                      </a:r>
                    </a:p>
                  </a:txBody>
                  <a:tcPr marL="10139" marR="10139" marT="10139" marB="10139">
                    <a:lnL>
                      <a:noFill/>
                    </a:lnL>
                    <a:lnR>
                      <a:noFill/>
                    </a:lnR>
                    <a:lnT>
                      <a:noFill/>
                    </a:lnT>
                    <a:lnB>
                      <a:noFill/>
                    </a:lnB>
                    <a:solidFill>
                      <a:srgbClr val="FFFFFF"/>
                    </a:solidFill>
                  </a:tcPr>
                </a:tc>
                <a:extLst>
                  <a:ext uri="{0D108BD9-81ED-4DB2-BD59-A6C34878D82A}">
                    <a16:rowId xmlns:a16="http://schemas.microsoft.com/office/drawing/2014/main" val="2884030753"/>
                  </a:ext>
                </a:extLst>
              </a:tr>
              <a:tr h="325581">
                <a:tc>
                  <a:txBody>
                    <a:bodyPr/>
                    <a:lstStyle/>
                    <a:p>
                      <a:pPr algn="ctr" fontAlgn="t"/>
                      <a:r>
                        <a:rPr lang="fr-FR" sz="1200" b="1">
                          <a:solidFill>
                            <a:schemeClr val="bg2"/>
                          </a:solidFill>
                          <a:effectLst/>
                        </a:rPr>
                        <a:t>\D</a:t>
                      </a:r>
                    </a:p>
                  </a:txBody>
                  <a:tcPr marL="10139" marR="10139" marT="10139" marB="10139">
                    <a:lnL>
                      <a:noFill/>
                    </a:lnL>
                    <a:lnR>
                      <a:noFill/>
                    </a:lnR>
                    <a:lnT>
                      <a:noFill/>
                    </a:lnT>
                    <a:lnB>
                      <a:noFill/>
                    </a:lnB>
                    <a:solidFill>
                      <a:srgbClr val="F5F5F5"/>
                    </a:solidFill>
                  </a:tcPr>
                </a:tc>
                <a:tc>
                  <a:txBody>
                    <a:bodyPr/>
                    <a:lstStyle/>
                    <a:p>
                      <a:pPr fontAlgn="t"/>
                      <a:r>
                        <a:rPr lang="fr-FR" sz="1200" b="1">
                          <a:solidFill>
                            <a:schemeClr val="bg2"/>
                          </a:solidFill>
                          <a:effectLst/>
                        </a:rPr>
                        <a:t>N’importe quel caractère autre qu’un chiffre ; abréviation de la classe de caractères [^0-9]</a:t>
                      </a:r>
                    </a:p>
                  </a:txBody>
                  <a:tcPr marL="10139" marR="10139" marT="10139" marB="10139">
                    <a:lnL>
                      <a:noFill/>
                    </a:lnL>
                    <a:lnR>
                      <a:noFill/>
                    </a:lnR>
                    <a:lnT>
                      <a:noFill/>
                    </a:lnT>
                    <a:lnB>
                      <a:noFill/>
                    </a:lnB>
                    <a:solidFill>
                      <a:srgbClr val="F5F5F5"/>
                    </a:solidFill>
                  </a:tcPr>
                </a:tc>
                <a:extLst>
                  <a:ext uri="{0D108BD9-81ED-4DB2-BD59-A6C34878D82A}">
                    <a16:rowId xmlns:a16="http://schemas.microsoft.com/office/drawing/2014/main" val="4097324577"/>
                  </a:ext>
                </a:extLst>
              </a:tr>
              <a:tr h="325581">
                <a:tc>
                  <a:txBody>
                    <a:bodyPr/>
                    <a:lstStyle/>
                    <a:p>
                      <a:pPr algn="ctr" fontAlgn="t"/>
                      <a:r>
                        <a:rPr lang="fr-FR" sz="1200" b="1">
                          <a:solidFill>
                            <a:schemeClr val="bg2"/>
                          </a:solidFill>
                          <a:effectLst/>
                        </a:rPr>
                        <a:t>\w</a:t>
                      </a:r>
                    </a:p>
                  </a:txBody>
                  <a:tcPr marL="10139" marR="10139" marT="10139" marB="10139">
                    <a:lnL>
                      <a:noFill/>
                    </a:lnL>
                    <a:lnR>
                      <a:noFill/>
                    </a:lnR>
                    <a:lnT>
                      <a:noFill/>
                    </a:lnT>
                    <a:lnB>
                      <a:noFill/>
                    </a:lnB>
                    <a:solidFill>
                      <a:srgbClr val="FFFFFF"/>
                    </a:solidFill>
                  </a:tcPr>
                </a:tc>
                <a:tc>
                  <a:txBody>
                    <a:bodyPr/>
                    <a:lstStyle/>
                    <a:p>
                      <a:pPr fontAlgn="t"/>
                      <a:r>
                        <a:rPr lang="fr-FR" sz="1200" b="1">
                          <a:solidFill>
                            <a:schemeClr val="bg2"/>
                          </a:solidFill>
                          <a:effectLst/>
                        </a:rPr>
                        <a:t>N’importe quel caractère alphanumérique ; abréviation de la classe de caractères [a-zA-Z_0-9]</a:t>
                      </a:r>
                    </a:p>
                  </a:txBody>
                  <a:tcPr marL="10139" marR="10139" marT="10139" marB="10139">
                    <a:lnL>
                      <a:noFill/>
                    </a:lnL>
                    <a:lnR>
                      <a:noFill/>
                    </a:lnR>
                    <a:lnT>
                      <a:noFill/>
                    </a:lnT>
                    <a:lnB>
                      <a:noFill/>
                    </a:lnB>
                    <a:solidFill>
                      <a:srgbClr val="FFFFFF"/>
                    </a:solidFill>
                  </a:tcPr>
                </a:tc>
                <a:extLst>
                  <a:ext uri="{0D108BD9-81ED-4DB2-BD59-A6C34878D82A}">
                    <a16:rowId xmlns:a16="http://schemas.microsoft.com/office/drawing/2014/main" val="3841665201"/>
                  </a:ext>
                </a:extLst>
              </a:tr>
              <a:tr h="325581">
                <a:tc>
                  <a:txBody>
                    <a:bodyPr/>
                    <a:lstStyle/>
                    <a:p>
                      <a:pPr algn="ctr" fontAlgn="t"/>
                      <a:r>
                        <a:rPr lang="fr-FR" sz="1200" b="1" dirty="0">
                          <a:solidFill>
                            <a:schemeClr val="bg2"/>
                          </a:solidFill>
                          <a:effectLst/>
                        </a:rPr>
                        <a:t>\W</a:t>
                      </a:r>
                    </a:p>
                  </a:txBody>
                  <a:tcPr marL="10139" marR="10139" marT="10139" marB="10139">
                    <a:lnL>
                      <a:noFill/>
                    </a:lnL>
                    <a:lnR>
                      <a:noFill/>
                    </a:lnR>
                    <a:lnT>
                      <a:noFill/>
                    </a:lnT>
                    <a:lnB>
                      <a:noFill/>
                    </a:lnB>
                    <a:solidFill>
                      <a:srgbClr val="F5F5F5"/>
                    </a:solidFill>
                  </a:tcPr>
                </a:tc>
                <a:tc>
                  <a:txBody>
                    <a:bodyPr/>
                    <a:lstStyle/>
                    <a:p>
                      <a:pPr fontAlgn="t"/>
                      <a:r>
                        <a:rPr lang="fr-FR" sz="1200" b="1" dirty="0">
                          <a:solidFill>
                            <a:schemeClr val="bg2"/>
                          </a:solidFill>
                          <a:effectLst/>
                        </a:rPr>
                        <a:t>N’importe quel caractère autre qu’un caractère alphanumérique ; abréviation de la classe de caractères [^\w]</a:t>
                      </a:r>
                    </a:p>
                  </a:txBody>
                  <a:tcPr marL="10139" marR="10139" marT="10139" marB="10139">
                    <a:lnL>
                      <a:noFill/>
                    </a:lnL>
                    <a:lnR>
                      <a:noFill/>
                    </a:lnR>
                    <a:lnT>
                      <a:noFill/>
                    </a:lnT>
                    <a:lnB>
                      <a:noFill/>
                    </a:lnB>
                    <a:solidFill>
                      <a:srgbClr val="F5F5F5"/>
                    </a:solidFill>
                  </a:tcPr>
                </a:tc>
                <a:extLst>
                  <a:ext uri="{0D108BD9-81ED-4DB2-BD59-A6C34878D82A}">
                    <a16:rowId xmlns:a16="http://schemas.microsoft.com/office/drawing/2014/main" val="4003166290"/>
                  </a:ext>
                </a:extLst>
              </a:tr>
            </a:tbl>
          </a:graphicData>
        </a:graphic>
      </p:graphicFrame>
    </p:spTree>
    <p:extLst>
      <p:ext uri="{BB962C8B-B14F-4D97-AF65-F5344CB8AC3E}">
        <p14:creationId xmlns:p14="http://schemas.microsoft.com/office/powerpoint/2010/main" val="32609948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855F3-F2AF-485B-877D-79281E20E2C0}"/>
              </a:ext>
            </a:extLst>
          </p:cNvPr>
          <p:cNvSpPr>
            <a:spLocks noGrp="1"/>
          </p:cNvSpPr>
          <p:nvPr>
            <p:ph type="title"/>
          </p:nvPr>
        </p:nvSpPr>
        <p:spPr>
          <a:xfrm>
            <a:off x="685801" y="685800"/>
            <a:ext cx="10394707" cy="679994"/>
          </a:xfrm>
        </p:spPr>
        <p:txBody>
          <a:bodyPr>
            <a:normAutofit fontScale="90000"/>
          </a:bodyPr>
          <a:lstStyle/>
          <a:p>
            <a:r>
              <a:rPr lang="en-US" dirty="0"/>
              <a:t>Les expressions </a:t>
            </a:r>
            <a:r>
              <a:rPr lang="en-US" dirty="0" err="1"/>
              <a:t>reguliéres</a:t>
            </a:r>
            <a:r>
              <a:rPr lang="en-US" dirty="0"/>
              <a:t>: </a:t>
            </a:r>
            <a:r>
              <a:rPr lang="en-US" dirty="0" err="1"/>
              <a:t>Exemple</a:t>
            </a:r>
            <a:endParaRPr lang="fr-FR" dirty="0"/>
          </a:p>
        </p:txBody>
      </p:sp>
      <p:sp>
        <p:nvSpPr>
          <p:cNvPr id="3" name="Espace réservé du texte 2">
            <a:extLst>
              <a:ext uri="{FF2B5EF4-FFF2-40B4-BE49-F238E27FC236}">
                <a16:creationId xmlns:a16="http://schemas.microsoft.com/office/drawing/2014/main" id="{B8BCB9C5-FF36-4C0F-A710-692995E260B5}"/>
              </a:ext>
            </a:extLst>
          </p:cNvPr>
          <p:cNvSpPr>
            <a:spLocks noGrp="1"/>
          </p:cNvSpPr>
          <p:nvPr>
            <p:ph type="body" idx="1"/>
          </p:nvPr>
        </p:nvSpPr>
        <p:spPr/>
        <p:txBody>
          <a:bodyPr/>
          <a:lstStyle/>
          <a:p>
            <a:r>
              <a:rPr lang="en-US" dirty="0" err="1"/>
              <a:t>Coté</a:t>
            </a:r>
            <a:r>
              <a:rPr lang="en-US" dirty="0"/>
              <a:t> HTML</a:t>
            </a:r>
            <a:endParaRPr lang="fr-FR" dirty="0"/>
          </a:p>
        </p:txBody>
      </p:sp>
      <p:sp>
        <p:nvSpPr>
          <p:cNvPr id="4" name="Espace réservé du texte 3">
            <a:extLst>
              <a:ext uri="{FF2B5EF4-FFF2-40B4-BE49-F238E27FC236}">
                <a16:creationId xmlns:a16="http://schemas.microsoft.com/office/drawing/2014/main" id="{9248E881-ED2D-414D-AD36-FEED562FA030}"/>
              </a:ext>
            </a:extLst>
          </p:cNvPr>
          <p:cNvSpPr>
            <a:spLocks noGrp="1"/>
          </p:cNvSpPr>
          <p:nvPr>
            <p:ph type="body" idx="2"/>
          </p:nvPr>
        </p:nvSpPr>
        <p:spPr/>
        <p:txBody>
          <a:bodyPr/>
          <a:lstStyle/>
          <a:p>
            <a:pPr marL="45720" indent="0">
              <a:buNone/>
            </a:pPr>
            <a:r>
              <a:rPr lang="fr-FR" dirty="0"/>
              <a:t>&lt;div id="test"&gt;</a:t>
            </a:r>
          </a:p>
          <a:p>
            <a:pPr marL="45720" indent="0">
              <a:buNone/>
            </a:pPr>
            <a:r>
              <a:rPr lang="fr-FR" dirty="0"/>
              <a:t>	Je suis avec </a:t>
            </a:r>
            <a:r>
              <a:rPr lang="fr-FR" dirty="0" err="1"/>
              <a:t>l'id</a:t>
            </a:r>
            <a:r>
              <a:rPr lang="fr-FR" dirty="0"/>
              <a:t> test</a:t>
            </a:r>
          </a:p>
          <a:p>
            <a:pPr marL="45720" indent="0">
              <a:buNone/>
            </a:pPr>
            <a:r>
              <a:rPr lang="fr-FR" dirty="0"/>
              <a:t>&lt;/div&gt;</a:t>
            </a:r>
          </a:p>
        </p:txBody>
      </p:sp>
      <p:sp>
        <p:nvSpPr>
          <p:cNvPr id="5" name="Espace réservé du texte 4">
            <a:extLst>
              <a:ext uri="{FF2B5EF4-FFF2-40B4-BE49-F238E27FC236}">
                <a16:creationId xmlns:a16="http://schemas.microsoft.com/office/drawing/2014/main" id="{DBCF8F4A-141D-44EF-80BA-EA477E7DBD01}"/>
              </a:ext>
            </a:extLst>
          </p:cNvPr>
          <p:cNvSpPr>
            <a:spLocks noGrp="1"/>
          </p:cNvSpPr>
          <p:nvPr>
            <p:ph type="body" idx="3"/>
          </p:nvPr>
        </p:nvSpPr>
        <p:spPr/>
        <p:txBody>
          <a:bodyPr/>
          <a:lstStyle/>
          <a:p>
            <a:r>
              <a:rPr lang="en-US" dirty="0"/>
              <a:t>script</a:t>
            </a:r>
            <a:endParaRPr lang="fr-FR" dirty="0"/>
          </a:p>
        </p:txBody>
      </p:sp>
      <p:sp>
        <p:nvSpPr>
          <p:cNvPr id="6" name="Espace réservé du texte 5">
            <a:extLst>
              <a:ext uri="{FF2B5EF4-FFF2-40B4-BE49-F238E27FC236}">
                <a16:creationId xmlns:a16="http://schemas.microsoft.com/office/drawing/2014/main" id="{189B2C15-831D-4411-B119-BC01D7B659C7}"/>
              </a:ext>
            </a:extLst>
          </p:cNvPr>
          <p:cNvSpPr>
            <a:spLocks noGrp="1"/>
          </p:cNvSpPr>
          <p:nvPr>
            <p:ph type="body" idx="4"/>
          </p:nvPr>
        </p:nvSpPr>
        <p:spPr>
          <a:xfrm>
            <a:off x="6193117" y="2829242"/>
            <a:ext cx="4887391" cy="2512852"/>
          </a:xfrm>
        </p:spPr>
        <p:txBody>
          <a:bodyPr>
            <a:normAutofit/>
          </a:bodyPr>
          <a:lstStyle/>
          <a:p>
            <a:pPr marL="45720" indent="0">
              <a:buNone/>
            </a:pPr>
            <a:r>
              <a:rPr lang="fr-FR" dirty="0"/>
              <a:t>var regex = /Je suis avec </a:t>
            </a:r>
            <a:r>
              <a:rPr lang="fr-FR" dirty="0" err="1"/>
              <a:t>l'id</a:t>
            </a:r>
            <a:r>
              <a:rPr lang="fr-FR" dirty="0"/>
              <a:t> /;</a:t>
            </a:r>
          </a:p>
          <a:p>
            <a:pPr marL="45720" indent="0">
              <a:buNone/>
            </a:pPr>
            <a:r>
              <a:rPr lang="fr-FR" dirty="0"/>
              <a:t>var id = </a:t>
            </a:r>
            <a:r>
              <a:rPr lang="fr-FR" dirty="0" err="1"/>
              <a:t>document.getElementById</a:t>
            </a:r>
            <a:r>
              <a:rPr lang="fr-FR" dirty="0"/>
              <a:t>('test').</a:t>
            </a:r>
            <a:r>
              <a:rPr lang="fr-FR" dirty="0" err="1"/>
              <a:t>innerHTML</a:t>
            </a:r>
            <a:r>
              <a:rPr lang="fr-FR" dirty="0"/>
              <a:t>;</a:t>
            </a:r>
          </a:p>
          <a:p>
            <a:pPr marL="45720" indent="0">
              <a:buNone/>
            </a:pPr>
            <a:r>
              <a:rPr lang="en-US" dirty="0"/>
              <a:t>console.log(</a:t>
            </a:r>
            <a:r>
              <a:rPr lang="en-US" dirty="0" err="1"/>
              <a:t>id.match</a:t>
            </a:r>
            <a:r>
              <a:rPr lang="en-US" dirty="0"/>
              <a:t>(regex));</a:t>
            </a:r>
            <a:endParaRPr lang="fr-FR" dirty="0"/>
          </a:p>
          <a:p>
            <a:pPr marL="45720" indent="0">
              <a:buNone/>
            </a:pPr>
            <a:r>
              <a:rPr lang="fr-FR" dirty="0"/>
              <a:t>// Match permet de récupérer les correspondances obtenues</a:t>
            </a:r>
          </a:p>
        </p:txBody>
      </p:sp>
    </p:spTree>
    <p:extLst>
      <p:ext uri="{BB962C8B-B14F-4D97-AF65-F5344CB8AC3E}">
        <p14:creationId xmlns:p14="http://schemas.microsoft.com/office/powerpoint/2010/main" val="131337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6EC04A-7AEC-4641-935B-EC3E0C3D71A6}"/>
              </a:ext>
            </a:extLst>
          </p:cNvPr>
          <p:cNvSpPr>
            <a:spLocks noGrp="1"/>
          </p:cNvSpPr>
          <p:nvPr>
            <p:ph type="title"/>
          </p:nvPr>
        </p:nvSpPr>
        <p:spPr>
          <a:xfrm>
            <a:off x="685801" y="685800"/>
            <a:ext cx="10396882" cy="874059"/>
          </a:xfrm>
        </p:spPr>
        <p:txBody>
          <a:bodyPr/>
          <a:lstStyle/>
          <a:p>
            <a:r>
              <a:rPr lang="en-US" dirty="0"/>
              <a:t>Premiers pas</a:t>
            </a:r>
            <a:endParaRPr lang="fr-FR" dirty="0"/>
          </a:p>
        </p:txBody>
      </p:sp>
      <p:pic>
        <p:nvPicPr>
          <p:cNvPr id="4" name="Image 3">
            <a:extLst>
              <a:ext uri="{FF2B5EF4-FFF2-40B4-BE49-F238E27FC236}">
                <a16:creationId xmlns:a16="http://schemas.microsoft.com/office/drawing/2014/main" id="{F0628419-7F8C-4B98-BCE4-D127D188FF52}"/>
              </a:ext>
            </a:extLst>
          </p:cNvPr>
          <p:cNvPicPr>
            <a:picLocks noChangeAspect="1"/>
          </p:cNvPicPr>
          <p:nvPr/>
        </p:nvPicPr>
        <p:blipFill>
          <a:blip r:embed="rId2"/>
          <a:stretch>
            <a:fillRect/>
          </a:stretch>
        </p:blipFill>
        <p:spPr>
          <a:xfrm>
            <a:off x="845460" y="2546110"/>
            <a:ext cx="8737811" cy="3885261"/>
          </a:xfrm>
          <a:prstGeom prst="rect">
            <a:avLst/>
          </a:prstGeom>
        </p:spPr>
      </p:pic>
    </p:spTree>
    <p:extLst>
      <p:ext uri="{BB962C8B-B14F-4D97-AF65-F5344CB8AC3E}">
        <p14:creationId xmlns:p14="http://schemas.microsoft.com/office/powerpoint/2010/main" val="8759415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8E6525-1A5F-4D6F-8C87-0582F9261D9D}"/>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F65BDC6B-A4E9-43F0-AFF2-66722EAC0DCA}"/>
              </a:ext>
            </a:extLst>
          </p:cNvPr>
          <p:cNvSpPr>
            <a:spLocks noGrp="1"/>
          </p:cNvSpPr>
          <p:nvPr>
            <p:ph type="body" idx="1"/>
          </p:nvPr>
        </p:nvSpPr>
        <p:spPr/>
        <p:txBody>
          <a:bodyPr/>
          <a:lstStyle/>
          <a:p>
            <a:endParaRPr lang="fr-FR"/>
          </a:p>
        </p:txBody>
      </p:sp>
      <p:sp>
        <p:nvSpPr>
          <p:cNvPr id="4" name="Espace réservé du texte 3">
            <a:extLst>
              <a:ext uri="{FF2B5EF4-FFF2-40B4-BE49-F238E27FC236}">
                <a16:creationId xmlns:a16="http://schemas.microsoft.com/office/drawing/2014/main" id="{407D7581-2A81-410E-A747-5B71F89E1D61}"/>
              </a:ext>
            </a:extLst>
          </p:cNvPr>
          <p:cNvSpPr>
            <a:spLocks noGrp="1"/>
          </p:cNvSpPr>
          <p:nvPr>
            <p:ph type="body" idx="2"/>
          </p:nvPr>
        </p:nvSpPr>
        <p:spPr>
          <a:xfrm>
            <a:off x="1114319" y="2752676"/>
            <a:ext cx="4534268" cy="2512852"/>
          </a:xfrm>
        </p:spPr>
        <p:txBody>
          <a:bodyPr/>
          <a:lstStyle/>
          <a:p>
            <a:r>
              <a:rPr lang="en-US" dirty="0"/>
              <a:t>&lt;div id="</a:t>
            </a:r>
            <a:r>
              <a:rPr lang="en-US" dirty="0" err="1"/>
              <a:t>regex_test</a:t>
            </a:r>
            <a:r>
              <a:rPr lang="en-US" dirty="0"/>
              <a:t>"&gt;</a:t>
            </a:r>
          </a:p>
          <a:p>
            <a:r>
              <a:rPr lang="en-US" dirty="0"/>
              <a:t>		0123456789</a:t>
            </a:r>
          </a:p>
          <a:p>
            <a:r>
              <a:rPr lang="en-US" dirty="0"/>
              <a:t>	&lt;/div&gt;</a:t>
            </a:r>
            <a:endParaRPr lang="fr-FR" dirty="0"/>
          </a:p>
        </p:txBody>
      </p:sp>
      <p:sp>
        <p:nvSpPr>
          <p:cNvPr id="5" name="Espace réservé du texte 4">
            <a:extLst>
              <a:ext uri="{FF2B5EF4-FFF2-40B4-BE49-F238E27FC236}">
                <a16:creationId xmlns:a16="http://schemas.microsoft.com/office/drawing/2014/main" id="{4068322D-1C3B-4114-BADB-A7A1A1A4C9DF}"/>
              </a:ext>
            </a:extLst>
          </p:cNvPr>
          <p:cNvSpPr>
            <a:spLocks noGrp="1"/>
          </p:cNvSpPr>
          <p:nvPr>
            <p:ph type="body" idx="3"/>
          </p:nvPr>
        </p:nvSpPr>
        <p:spPr/>
        <p:txBody>
          <a:bodyPr/>
          <a:lstStyle/>
          <a:p>
            <a:endParaRPr lang="fr-FR"/>
          </a:p>
        </p:txBody>
      </p:sp>
      <p:sp>
        <p:nvSpPr>
          <p:cNvPr id="6" name="Espace réservé du texte 5">
            <a:extLst>
              <a:ext uri="{FF2B5EF4-FFF2-40B4-BE49-F238E27FC236}">
                <a16:creationId xmlns:a16="http://schemas.microsoft.com/office/drawing/2014/main" id="{1C2E3051-6B36-43B0-9641-9055109A6139}"/>
              </a:ext>
            </a:extLst>
          </p:cNvPr>
          <p:cNvSpPr>
            <a:spLocks noGrp="1"/>
          </p:cNvSpPr>
          <p:nvPr>
            <p:ph type="body" idx="4"/>
          </p:nvPr>
        </p:nvSpPr>
        <p:spPr>
          <a:xfrm>
            <a:off x="6543413" y="2861733"/>
            <a:ext cx="4534268" cy="2512852"/>
          </a:xfrm>
        </p:spPr>
        <p:txBody>
          <a:bodyPr>
            <a:normAutofit/>
          </a:bodyPr>
          <a:lstStyle/>
          <a:p>
            <a:pPr marL="45720" indent="0">
              <a:buNone/>
            </a:pPr>
            <a:r>
              <a:rPr lang="fr-FR" sz="1600" dirty="0"/>
              <a:t>var </a:t>
            </a:r>
            <a:r>
              <a:rPr lang="fr-FR" sz="1600" dirty="0" err="1"/>
              <a:t>id_regex_test</a:t>
            </a:r>
            <a:r>
              <a:rPr lang="fr-FR" sz="1600" dirty="0"/>
              <a:t> = </a:t>
            </a:r>
            <a:r>
              <a:rPr lang="fr-FR" sz="1600" dirty="0" err="1"/>
              <a:t>document.getElementById</a:t>
            </a:r>
            <a:r>
              <a:rPr lang="fr-FR" sz="1600" dirty="0"/>
              <a:t>('</a:t>
            </a:r>
            <a:r>
              <a:rPr lang="fr-FR" sz="1600" dirty="0" err="1"/>
              <a:t>regex_test</a:t>
            </a:r>
            <a:r>
              <a:rPr lang="fr-FR" sz="1600" dirty="0"/>
              <a:t>').</a:t>
            </a:r>
            <a:r>
              <a:rPr lang="fr-FR" sz="1600" dirty="0" err="1"/>
              <a:t>innerHTML</a:t>
            </a:r>
            <a:r>
              <a:rPr lang="fr-FR" sz="1600" dirty="0"/>
              <a:t>;</a:t>
            </a:r>
          </a:p>
          <a:p>
            <a:pPr marL="45720" indent="0">
              <a:buNone/>
            </a:pPr>
            <a:r>
              <a:rPr lang="fr-FR" sz="1600" dirty="0"/>
              <a:t>console.log(</a:t>
            </a:r>
            <a:r>
              <a:rPr lang="fr-FR" sz="1600" dirty="0" err="1"/>
              <a:t>regex_test.test</a:t>
            </a:r>
            <a:r>
              <a:rPr lang="fr-FR" sz="1600" dirty="0"/>
              <a:t>(</a:t>
            </a:r>
            <a:r>
              <a:rPr lang="fr-FR" sz="1600" dirty="0" err="1"/>
              <a:t>id_regex_test</a:t>
            </a:r>
            <a:r>
              <a:rPr lang="fr-FR" sz="1600" dirty="0"/>
              <a:t>));</a:t>
            </a:r>
          </a:p>
          <a:p>
            <a:pPr marL="45720" indent="0">
              <a:buNone/>
            </a:pPr>
            <a:r>
              <a:rPr lang="fr-FR" sz="1600" dirty="0"/>
              <a:t>//</a:t>
            </a:r>
            <a:r>
              <a:rPr lang="fr-FR" sz="1600" b="1" dirty="0"/>
              <a:t>test() </a:t>
            </a:r>
            <a:r>
              <a:rPr lang="fr-FR" sz="1600" dirty="0"/>
              <a:t>vérifie s'il y a une correspondance entre un texte et une expression rationnelle</a:t>
            </a:r>
          </a:p>
        </p:txBody>
      </p:sp>
    </p:spTree>
    <p:extLst>
      <p:ext uri="{BB962C8B-B14F-4D97-AF65-F5344CB8AC3E}">
        <p14:creationId xmlns:p14="http://schemas.microsoft.com/office/powerpoint/2010/main" val="26558064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A6CE97-0FA9-4A89-AF14-C95D3F6EC6F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A75BDAC-6FB3-4828-BA35-F29BE89DD0F3}"/>
              </a:ext>
            </a:extLst>
          </p:cNvPr>
          <p:cNvSpPr>
            <a:spLocks noGrp="1"/>
          </p:cNvSpPr>
          <p:nvPr>
            <p:ph idx="1"/>
          </p:nvPr>
        </p:nvSpPr>
        <p:spPr>
          <a:xfrm>
            <a:off x="527901" y="1757616"/>
            <a:ext cx="11278206" cy="4651573"/>
          </a:xfrm>
        </p:spPr>
        <p:txBody>
          <a:bodyPr>
            <a:normAutofit lnSpcReduction="10000"/>
          </a:bodyPr>
          <a:lstStyle/>
          <a:p>
            <a:r>
              <a:rPr lang="en-US" dirty="0" err="1"/>
              <a:t>Ces</a:t>
            </a:r>
            <a:r>
              <a:rPr lang="en-US" dirty="0"/>
              <a:t> </a:t>
            </a:r>
            <a:r>
              <a:rPr lang="en-US" dirty="0" err="1"/>
              <a:t>régles</a:t>
            </a:r>
            <a:r>
              <a:rPr lang="en-US" dirty="0"/>
              <a:t> </a:t>
            </a:r>
            <a:r>
              <a:rPr lang="en-US" dirty="0" err="1"/>
              <a:t>sont</a:t>
            </a:r>
            <a:r>
              <a:rPr lang="en-US" dirty="0"/>
              <a:t> plus </a:t>
            </a:r>
            <a:r>
              <a:rPr lang="en-US" dirty="0" err="1"/>
              <a:t>utilisées</a:t>
            </a:r>
            <a:r>
              <a:rPr lang="en-US" dirty="0"/>
              <a:t> par la verification de </a:t>
            </a:r>
            <a:r>
              <a:rPr lang="en-US" dirty="0" err="1"/>
              <a:t>l’email</a:t>
            </a:r>
            <a:r>
              <a:rPr lang="en-US" dirty="0"/>
              <a:t> </a:t>
            </a:r>
            <a:r>
              <a:rPr lang="en-US" dirty="0" err="1"/>
              <a:t>afin</a:t>
            </a:r>
            <a:r>
              <a:rPr lang="en-US" dirty="0"/>
              <a:t> de </a:t>
            </a:r>
            <a:r>
              <a:rPr lang="en-US" dirty="0" err="1"/>
              <a:t>mieux</a:t>
            </a:r>
            <a:r>
              <a:rPr lang="en-US" dirty="0"/>
              <a:t> </a:t>
            </a:r>
            <a:r>
              <a:rPr lang="en-US" dirty="0" err="1"/>
              <a:t>sécuriser</a:t>
            </a:r>
            <a:r>
              <a:rPr lang="en-US" dirty="0"/>
              <a:t> </a:t>
            </a:r>
            <a:r>
              <a:rPr lang="en-US" dirty="0" err="1"/>
              <a:t>notre</a:t>
            </a:r>
            <a:r>
              <a:rPr lang="en-US" dirty="0"/>
              <a:t> application. </a:t>
            </a:r>
          </a:p>
          <a:p>
            <a:endParaRPr lang="en-US" dirty="0"/>
          </a:p>
          <a:p>
            <a:r>
              <a:rPr lang="en-US" dirty="0" err="1"/>
              <a:t>Exemple</a:t>
            </a:r>
            <a:endParaRPr lang="en-US" dirty="0"/>
          </a:p>
          <a:p>
            <a:pPr marL="36900" indent="0">
              <a:buNone/>
            </a:pP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regex</a:t>
            </a:r>
            <a:r>
              <a:rPr lang="fr-FR" b="0" dirty="0">
                <a:solidFill>
                  <a:srgbClr val="D4D4D4"/>
                </a:solidFill>
                <a:effectLst/>
                <a:latin typeface="Consolas" panose="020B0609020204030204" pitchFamily="49" charset="0"/>
              </a:rPr>
              <a:t> = </a:t>
            </a:r>
            <a:r>
              <a:rPr lang="fr-FR" b="0" dirty="0">
                <a:solidFill>
                  <a:srgbClr val="D16969"/>
                </a:solidFill>
                <a:effectLst/>
                <a:latin typeface="Consolas" panose="020B0609020204030204" pitchFamily="49" charset="0"/>
              </a:rPr>
              <a:t>/</a:t>
            </a:r>
            <a:r>
              <a:rPr lang="fr-FR" b="0" dirty="0">
                <a:solidFill>
                  <a:srgbClr val="DCDCAA"/>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16969"/>
                </a:solidFill>
                <a:effectLst/>
                <a:latin typeface="Consolas" panose="020B0609020204030204" pitchFamily="49" charset="0"/>
              </a:rPr>
              <a:t>a-zA-Z0-9_</a:t>
            </a:r>
            <a:r>
              <a:rPr lang="fr-FR" b="0" dirty="0">
                <a:solidFill>
                  <a:srgbClr val="D7BA7D"/>
                </a:solidFill>
                <a:effectLst/>
                <a:latin typeface="Consolas" panose="020B0609020204030204" pitchFamily="49" charset="0"/>
              </a:rPr>
              <a:t>\.</a:t>
            </a:r>
            <a:r>
              <a:rPr lang="fr-FR" b="0" dirty="0">
                <a:solidFill>
                  <a:srgbClr val="D16969"/>
                </a:solidFill>
                <a:effectLst/>
                <a:latin typeface="Consolas" panose="020B0609020204030204" pitchFamily="49" charset="0"/>
              </a:rPr>
              <a:t>\-</a:t>
            </a:r>
            <a:r>
              <a:rPr lang="fr-FR" b="0" dirty="0">
                <a:solidFill>
                  <a:srgbClr val="D7BA7D"/>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7BA7D"/>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16969"/>
                </a:solidFill>
                <a:effectLst/>
                <a:latin typeface="Consolas" panose="020B0609020204030204" pitchFamily="49" charset="0"/>
              </a:rPr>
              <a:t>a-zA-Z0-9</a:t>
            </a:r>
            <a:r>
              <a:rPr lang="fr-FR" b="0" dirty="0">
                <a:solidFill>
                  <a:srgbClr val="D7BA7D"/>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7BA7D"/>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7BA7D"/>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16969"/>
                </a:solidFill>
                <a:effectLst/>
                <a:latin typeface="Consolas" panose="020B0609020204030204" pitchFamily="49" charset="0"/>
              </a:rPr>
              <a:t>a-zA-Z0-9</a:t>
            </a:r>
            <a:r>
              <a:rPr lang="fr-FR" b="0" dirty="0">
                <a:solidFill>
                  <a:srgbClr val="CE9178"/>
                </a:solidFill>
                <a:effectLst/>
                <a:latin typeface="Consolas" panose="020B0609020204030204" pitchFamily="49" charset="0"/>
              </a:rPr>
              <a:t>]</a:t>
            </a:r>
            <a:r>
              <a:rPr lang="fr-FR" b="0" dirty="0">
                <a:solidFill>
                  <a:srgbClr val="D7BA7D"/>
                </a:solidFill>
                <a:effectLst/>
                <a:latin typeface="Consolas" panose="020B0609020204030204" pitchFamily="49" charset="0"/>
              </a:rPr>
              <a:t>{2,3}</a:t>
            </a:r>
            <a:r>
              <a:rPr lang="fr-FR" b="0" dirty="0">
                <a:solidFill>
                  <a:srgbClr val="CE9178"/>
                </a:solidFill>
                <a:effectLst/>
                <a:latin typeface="Consolas" panose="020B0609020204030204" pitchFamily="49" charset="0"/>
              </a:rPr>
              <a:t>)</a:t>
            </a:r>
            <a:r>
              <a:rPr lang="fr-FR" b="0" dirty="0">
                <a:solidFill>
                  <a:srgbClr val="D7BA7D"/>
                </a:solidFill>
                <a:effectLst/>
                <a:latin typeface="Consolas" panose="020B0609020204030204" pitchFamily="49" charset="0"/>
              </a:rPr>
              <a:t>+</a:t>
            </a:r>
            <a:r>
              <a:rPr lang="fr-FR" b="0" dirty="0">
                <a:solidFill>
                  <a:srgbClr val="DCDCAA"/>
                </a:solidFill>
                <a:effectLst/>
                <a:latin typeface="Consolas" panose="020B0609020204030204" pitchFamily="49" charset="0"/>
              </a:rPr>
              <a:t>$</a:t>
            </a:r>
            <a:r>
              <a:rPr lang="fr-FR" b="0" dirty="0">
                <a:solidFill>
                  <a:srgbClr val="D16969"/>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regex</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test</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getElementById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'email'</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value</a:t>
            </a: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    {  </a:t>
            </a:r>
          </a:p>
          <a:p>
            <a:pPr marL="36900" indent="0">
              <a:buNone/>
            </a:pP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alert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"Entrez email valide!"</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formul</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email</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focus</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formul</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email</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style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backgroundColor</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"#f2dede"</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false</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p>
          <a:p>
            <a:endParaRPr lang="fr-FR" dirty="0"/>
          </a:p>
        </p:txBody>
      </p:sp>
    </p:spTree>
    <p:extLst>
      <p:ext uri="{BB962C8B-B14F-4D97-AF65-F5344CB8AC3E}">
        <p14:creationId xmlns:p14="http://schemas.microsoft.com/office/powerpoint/2010/main" val="34940777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TP2 - FORMULAIRE</a:t>
            </a:r>
            <a:endParaRPr/>
          </a:p>
        </p:txBody>
      </p:sp>
      <p:pic>
        <p:nvPicPr>
          <p:cNvPr id="4" name="Image 3">
            <a:extLst>
              <a:ext uri="{FF2B5EF4-FFF2-40B4-BE49-F238E27FC236}">
                <a16:creationId xmlns:a16="http://schemas.microsoft.com/office/drawing/2014/main" id="{5BDBBCDC-4415-44B1-9969-B0991E53B723}"/>
              </a:ext>
            </a:extLst>
          </p:cNvPr>
          <p:cNvPicPr>
            <a:picLocks noChangeAspect="1"/>
          </p:cNvPicPr>
          <p:nvPr/>
        </p:nvPicPr>
        <p:blipFill>
          <a:blip r:embed="rId3"/>
          <a:stretch>
            <a:fillRect/>
          </a:stretch>
        </p:blipFill>
        <p:spPr>
          <a:xfrm>
            <a:off x="7558893" y="1920242"/>
            <a:ext cx="3937219" cy="3870958"/>
          </a:xfrm>
          <a:prstGeom prst="rect">
            <a:avLst/>
          </a:prstGeom>
        </p:spPr>
      </p:pic>
      <p:sp>
        <p:nvSpPr>
          <p:cNvPr id="7" name="Espace réservé du contenu 6">
            <a:extLst>
              <a:ext uri="{FF2B5EF4-FFF2-40B4-BE49-F238E27FC236}">
                <a16:creationId xmlns:a16="http://schemas.microsoft.com/office/drawing/2014/main" id="{46FB3618-2E2E-4F58-BFA5-AEDAFEA3ACEB}"/>
              </a:ext>
            </a:extLst>
          </p:cNvPr>
          <p:cNvSpPr>
            <a:spLocks noGrp="1"/>
          </p:cNvSpPr>
          <p:nvPr>
            <p:ph idx="1"/>
          </p:nvPr>
        </p:nvSpPr>
        <p:spPr>
          <a:xfrm>
            <a:off x="913795" y="1732449"/>
            <a:ext cx="5604451" cy="4058751"/>
          </a:xfrm>
        </p:spPr>
        <p:txBody>
          <a:bodyPr/>
          <a:lstStyle/>
          <a:p>
            <a:pPr marL="0" marR="0">
              <a:lnSpc>
                <a:spcPct val="107000"/>
              </a:lnSpc>
              <a:spcBef>
                <a:spcPts val="0"/>
              </a:spcBef>
              <a:spcAft>
                <a:spcPts val="800"/>
              </a:spcAft>
            </a:pPr>
            <a:r>
              <a:rPr lang="fr-FR" sz="2000" dirty="0">
                <a:effectLst/>
                <a:latin typeface="Arial" panose="020B0604020202020204" pitchFamily="34" charset="0"/>
                <a:ea typeface="Calibri" panose="020F0502020204030204" pitchFamily="34" charset="0"/>
                <a:cs typeface="Arial" panose="020B0604020202020204" pitchFamily="34" charset="0"/>
              </a:rPr>
              <a:t>TP:</a:t>
            </a:r>
          </a:p>
          <a:p>
            <a:pPr marL="0" marR="0">
              <a:lnSpc>
                <a:spcPct val="107000"/>
              </a:lnSpc>
              <a:spcBef>
                <a:spcPts val="0"/>
              </a:spcBef>
              <a:spcAft>
                <a:spcPts val="800"/>
              </a:spcAft>
            </a:pPr>
            <a:endParaRPr lang="fr-FR" sz="20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fr-FR" sz="2000" dirty="0">
                <a:effectLst/>
                <a:latin typeface="Arial" panose="020B0604020202020204" pitchFamily="34" charset="0"/>
                <a:ea typeface="Calibri" panose="020F0502020204030204" pitchFamily="34" charset="0"/>
                <a:cs typeface="Arial" panose="020B0604020202020204" pitchFamily="34" charset="0"/>
              </a:rPr>
              <a:t>Nous allons créer de contact avec vérification sur tous les champs. </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fr-FR" sz="2000" dirty="0">
                <a:effectLst/>
                <a:latin typeface="Arial" panose="020B0604020202020204" pitchFamily="34" charset="0"/>
                <a:ea typeface="Calibri" panose="020F0502020204030204" pitchFamily="34" charset="0"/>
                <a:cs typeface="Arial" panose="020B0604020202020204" pitchFamily="34" charset="0"/>
              </a:rPr>
              <a:t>Mettre en place un message d’</a:t>
            </a:r>
            <a:r>
              <a:rPr lang="fr-FR" sz="2000" dirty="0" err="1">
                <a:effectLst/>
                <a:latin typeface="Arial" panose="020B0604020202020204" pitchFamily="34" charset="0"/>
                <a:ea typeface="Calibri" panose="020F0502020204030204" pitchFamily="34" charset="0"/>
                <a:cs typeface="Arial" panose="020B0604020202020204" pitchFamily="34" charset="0"/>
              </a:rPr>
              <a:t>alert</a:t>
            </a:r>
            <a:r>
              <a:rPr lang="fr-FR" sz="2000" dirty="0">
                <a:effectLst/>
                <a:latin typeface="Arial" panose="020B0604020202020204" pitchFamily="34" charset="0"/>
                <a:ea typeface="Calibri" panose="020F0502020204030204" pitchFamily="34" charset="0"/>
                <a:cs typeface="Arial" panose="020B0604020202020204" pitchFamily="34" charset="0"/>
              </a:rPr>
              <a:t> et focus sur le champs correspondant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5ACE4-0CC2-4826-BFAD-C04A6CBE1DA5}"/>
              </a:ext>
            </a:extLst>
          </p:cNvPr>
          <p:cNvSpPr>
            <a:spLocks noGrp="1"/>
          </p:cNvSpPr>
          <p:nvPr>
            <p:ph type="title"/>
          </p:nvPr>
        </p:nvSpPr>
        <p:spPr/>
        <p:txBody>
          <a:bodyPr/>
          <a:lstStyle/>
          <a:p>
            <a:r>
              <a:rPr lang="en-US" dirty="0"/>
              <a:t>Les </a:t>
            </a:r>
            <a:r>
              <a:rPr lang="en-US" dirty="0" err="1"/>
              <a:t>évenements</a:t>
            </a:r>
            <a:r>
              <a:rPr lang="en-US" dirty="0"/>
              <a:t> </a:t>
            </a:r>
            <a:endParaRPr lang="fr-FR" dirty="0"/>
          </a:p>
        </p:txBody>
      </p:sp>
      <p:sp>
        <p:nvSpPr>
          <p:cNvPr id="3" name="Espace réservé du texte 2">
            <a:extLst>
              <a:ext uri="{FF2B5EF4-FFF2-40B4-BE49-F238E27FC236}">
                <a16:creationId xmlns:a16="http://schemas.microsoft.com/office/drawing/2014/main" id="{C289F523-90EA-4906-9E1A-ADFCE7807F94}"/>
              </a:ext>
            </a:extLst>
          </p:cNvPr>
          <p:cNvSpPr>
            <a:spLocks noGrp="1"/>
          </p:cNvSpPr>
          <p:nvPr>
            <p:ph type="body" idx="1"/>
          </p:nvPr>
        </p:nvSpPr>
        <p:spPr>
          <a:xfrm>
            <a:off x="685801" y="1651019"/>
            <a:ext cx="10394707" cy="3772628"/>
          </a:xfrm>
        </p:spPr>
        <p:txBody>
          <a:bodyPr/>
          <a:lstStyle/>
          <a:p>
            <a:r>
              <a:rPr lang="fr-FR" dirty="0"/>
              <a:t>Les évènements sont des actions qui se produisent et auxquelles on va pouvoir répondre en exécutant un code. </a:t>
            </a:r>
          </a:p>
          <a:p>
            <a:pPr lvl="1"/>
            <a:r>
              <a:rPr lang="fr-FR" dirty="0"/>
              <a:t>Par exemple, on va pouvoir afficher ou cacher du texte suite à un clic d’un utilisateur sur un élément, on change la taille d’un texte lors du passage de la souris d’un utilisateur sur un élément.</a:t>
            </a:r>
          </a:p>
          <a:p>
            <a:pPr lvl="1"/>
            <a:endParaRPr lang="fr-FR" dirty="0"/>
          </a:p>
          <a:p>
            <a:r>
              <a:rPr lang="fr-FR" dirty="0"/>
              <a:t>Les évènements et leur prise en charge sont l’un des mécanismes principaux du JavaScript qui vont nous permettre d’ajouter un vrai dynamisme à nos pages Web.</a:t>
            </a:r>
          </a:p>
        </p:txBody>
      </p:sp>
    </p:spTree>
    <p:extLst>
      <p:ext uri="{BB962C8B-B14F-4D97-AF65-F5344CB8AC3E}">
        <p14:creationId xmlns:p14="http://schemas.microsoft.com/office/powerpoint/2010/main" val="106892914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85AFF0-80A1-447A-8505-32CD95887894}"/>
              </a:ext>
            </a:extLst>
          </p:cNvPr>
          <p:cNvSpPr>
            <a:spLocks noGrp="1"/>
          </p:cNvSpPr>
          <p:nvPr>
            <p:ph type="title"/>
          </p:nvPr>
        </p:nvSpPr>
        <p:spPr>
          <a:xfrm>
            <a:off x="685801" y="685800"/>
            <a:ext cx="10396882" cy="721659"/>
          </a:xfrm>
        </p:spPr>
        <p:txBody>
          <a:bodyPr>
            <a:normAutofit/>
          </a:bodyPr>
          <a:lstStyle/>
          <a:p>
            <a:r>
              <a:rPr lang="en-US" dirty="0"/>
              <a:t>Les </a:t>
            </a:r>
            <a:r>
              <a:rPr lang="en-US" dirty="0" err="1"/>
              <a:t>évenements</a:t>
            </a:r>
            <a:endParaRPr lang="fr-FR" dirty="0"/>
          </a:p>
        </p:txBody>
      </p:sp>
      <p:sp>
        <p:nvSpPr>
          <p:cNvPr id="3" name="Espace réservé du texte 2">
            <a:extLst>
              <a:ext uri="{FF2B5EF4-FFF2-40B4-BE49-F238E27FC236}">
                <a16:creationId xmlns:a16="http://schemas.microsoft.com/office/drawing/2014/main" id="{B7B24935-186C-4987-A06C-AED603ECACFA}"/>
              </a:ext>
            </a:extLst>
          </p:cNvPr>
          <p:cNvSpPr>
            <a:spLocks noGrp="1"/>
          </p:cNvSpPr>
          <p:nvPr>
            <p:ph type="body" idx="1"/>
          </p:nvPr>
        </p:nvSpPr>
        <p:spPr>
          <a:xfrm>
            <a:off x="687975" y="1839279"/>
            <a:ext cx="10394707" cy="3311189"/>
          </a:xfrm>
        </p:spPr>
        <p:txBody>
          <a:bodyPr>
            <a:normAutofit/>
          </a:bodyPr>
          <a:lstStyle/>
          <a:p>
            <a:r>
              <a:rPr lang="fr-FR" dirty="0"/>
              <a:t>Il existe de nombreux évènements répertoriés en JavaScript (plus d’une centaine). Ces évènements peuvent être très différents les uns des autres :</a:t>
            </a:r>
          </a:p>
          <a:p>
            <a:r>
              <a:rPr lang="fr-FR" dirty="0"/>
              <a:t>Le chargement du document est un évènement :</a:t>
            </a:r>
          </a:p>
          <a:p>
            <a:pPr lvl="1"/>
            <a:r>
              <a:rPr lang="fr-FR" dirty="0"/>
              <a:t>Un clic sur un bouton effectué par un utilisateur est un évènement ;</a:t>
            </a:r>
          </a:p>
          <a:p>
            <a:pPr lvl="1"/>
            <a:r>
              <a:rPr lang="fr-FR" dirty="0"/>
              <a:t>Le survol d’un élément par la souris d’un utilisateur est un évènement ;</a:t>
            </a:r>
          </a:p>
          <a:p>
            <a:pPr lvl="1"/>
            <a:r>
              <a:rPr lang="fr-FR" dirty="0"/>
              <a:t>Etc.</a:t>
            </a:r>
          </a:p>
          <a:p>
            <a:endParaRPr lang="fr-FR" dirty="0"/>
          </a:p>
          <a:p>
            <a:endParaRPr lang="fr-FR" dirty="0"/>
          </a:p>
        </p:txBody>
      </p:sp>
    </p:spTree>
    <p:extLst>
      <p:ext uri="{BB962C8B-B14F-4D97-AF65-F5344CB8AC3E}">
        <p14:creationId xmlns:p14="http://schemas.microsoft.com/office/powerpoint/2010/main" val="11249761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17ECF-3C25-4EEC-AE9D-7944BF020DFB}"/>
              </a:ext>
            </a:extLst>
          </p:cNvPr>
          <p:cNvSpPr>
            <a:spLocks noGrp="1"/>
          </p:cNvSpPr>
          <p:nvPr>
            <p:ph type="title"/>
          </p:nvPr>
        </p:nvSpPr>
        <p:spPr>
          <a:xfrm>
            <a:off x="524436" y="147919"/>
            <a:ext cx="10396882" cy="793376"/>
          </a:xfrm>
        </p:spPr>
        <p:txBody>
          <a:bodyPr>
            <a:normAutofit/>
          </a:bodyPr>
          <a:lstStyle/>
          <a:p>
            <a:r>
              <a:rPr lang="en-US" dirty="0"/>
              <a:t>Les </a:t>
            </a:r>
            <a:r>
              <a:rPr lang="en-US" dirty="0" err="1"/>
              <a:t>évenements</a:t>
            </a:r>
            <a:endParaRPr lang="fr-FR" dirty="0"/>
          </a:p>
        </p:txBody>
      </p:sp>
      <p:sp>
        <p:nvSpPr>
          <p:cNvPr id="3" name="Espace réservé du texte 2">
            <a:extLst>
              <a:ext uri="{FF2B5EF4-FFF2-40B4-BE49-F238E27FC236}">
                <a16:creationId xmlns:a16="http://schemas.microsoft.com/office/drawing/2014/main" id="{4B711AAC-C558-45E0-93F8-60A8D872A812}"/>
              </a:ext>
            </a:extLst>
          </p:cNvPr>
          <p:cNvSpPr>
            <a:spLocks noGrp="1"/>
          </p:cNvSpPr>
          <p:nvPr>
            <p:ph type="body" idx="1"/>
          </p:nvPr>
        </p:nvSpPr>
        <p:spPr>
          <a:xfrm>
            <a:off x="524436" y="1002441"/>
            <a:ext cx="10753164" cy="3311189"/>
          </a:xfrm>
        </p:spPr>
        <p:txBody>
          <a:bodyPr>
            <a:normAutofit/>
          </a:bodyPr>
          <a:lstStyle/>
          <a:p>
            <a:r>
              <a:rPr lang="fr-FR" dirty="0"/>
              <a:t>Ces attributs HTML de « type évènement » possèdent souvent le nom de l’évènement qu’ils doivent écouter et gérer précédé par « on » comme par exemple :</a:t>
            </a:r>
          </a:p>
          <a:p>
            <a:pPr lvl="2"/>
            <a:r>
              <a:rPr lang="fr-FR" dirty="0"/>
              <a:t>L’attribut </a:t>
            </a:r>
            <a:r>
              <a:rPr lang="fr-FR" dirty="0" err="1"/>
              <a:t>onclick</a:t>
            </a:r>
            <a:r>
              <a:rPr lang="fr-FR" dirty="0"/>
              <a:t> pour l’évènement « clic sur un élément » ;</a:t>
            </a:r>
          </a:p>
          <a:p>
            <a:pPr lvl="2"/>
            <a:r>
              <a:rPr lang="fr-FR" dirty="0"/>
              <a:t>L’attribut </a:t>
            </a:r>
            <a:r>
              <a:rPr lang="fr-FR" dirty="0" err="1"/>
              <a:t>onmouseover</a:t>
            </a:r>
            <a:r>
              <a:rPr lang="fr-FR" dirty="0"/>
              <a:t> pour l’évènement « passage de la souris sur un élément » ;</a:t>
            </a:r>
          </a:p>
          <a:p>
            <a:pPr lvl="2"/>
            <a:r>
              <a:rPr lang="fr-FR" dirty="0"/>
              <a:t>L’attribut </a:t>
            </a:r>
            <a:r>
              <a:rPr lang="fr-FR" dirty="0" err="1"/>
              <a:t>onmouseout</a:t>
            </a:r>
            <a:r>
              <a:rPr lang="fr-FR" dirty="0"/>
              <a:t> pour l’évènement « sortie de la souris d’élément » ;</a:t>
            </a:r>
          </a:p>
          <a:p>
            <a:pPr lvl="2"/>
            <a:r>
              <a:rPr lang="fr-FR" dirty="0"/>
              <a:t>Etc.</a:t>
            </a:r>
          </a:p>
        </p:txBody>
      </p:sp>
      <p:pic>
        <p:nvPicPr>
          <p:cNvPr id="6" name="Image 5">
            <a:extLst>
              <a:ext uri="{FF2B5EF4-FFF2-40B4-BE49-F238E27FC236}">
                <a16:creationId xmlns:a16="http://schemas.microsoft.com/office/drawing/2014/main" id="{1F59DE73-132C-4E09-9B79-94025F5C0C76}"/>
              </a:ext>
            </a:extLst>
          </p:cNvPr>
          <p:cNvPicPr>
            <a:picLocks noChangeAspect="1"/>
          </p:cNvPicPr>
          <p:nvPr/>
        </p:nvPicPr>
        <p:blipFill>
          <a:blip r:embed="rId2"/>
          <a:stretch>
            <a:fillRect/>
          </a:stretch>
        </p:blipFill>
        <p:spPr>
          <a:xfrm>
            <a:off x="1741468" y="3236054"/>
            <a:ext cx="7308475" cy="2955022"/>
          </a:xfrm>
          <a:prstGeom prst="rect">
            <a:avLst/>
          </a:prstGeom>
        </p:spPr>
      </p:pic>
    </p:spTree>
    <p:extLst>
      <p:ext uri="{BB962C8B-B14F-4D97-AF65-F5344CB8AC3E}">
        <p14:creationId xmlns:p14="http://schemas.microsoft.com/office/powerpoint/2010/main" val="42945575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321DAF-54A8-49F4-95A7-8FB815C17BEF}"/>
              </a:ext>
            </a:extLst>
          </p:cNvPr>
          <p:cNvSpPr>
            <a:spLocks noGrp="1"/>
          </p:cNvSpPr>
          <p:nvPr>
            <p:ph type="title"/>
          </p:nvPr>
        </p:nvSpPr>
        <p:spPr/>
        <p:txBody>
          <a:bodyPr/>
          <a:lstStyle/>
          <a:p>
            <a:r>
              <a:rPr lang="en-US" dirty="0" err="1"/>
              <a:t>Exemple</a:t>
            </a:r>
            <a:endParaRPr lang="fr-FR" dirty="0"/>
          </a:p>
        </p:txBody>
      </p:sp>
      <p:sp>
        <p:nvSpPr>
          <p:cNvPr id="3" name="Espace réservé du texte 2">
            <a:extLst>
              <a:ext uri="{FF2B5EF4-FFF2-40B4-BE49-F238E27FC236}">
                <a16:creationId xmlns:a16="http://schemas.microsoft.com/office/drawing/2014/main" id="{D152B040-5267-49F5-9239-B4EBD0F50392}"/>
              </a:ext>
            </a:extLst>
          </p:cNvPr>
          <p:cNvSpPr>
            <a:spLocks noGrp="1"/>
          </p:cNvSpPr>
          <p:nvPr>
            <p:ph type="body" idx="1"/>
          </p:nvPr>
        </p:nvSpPr>
        <p:spPr>
          <a:xfrm>
            <a:off x="685800" y="2063396"/>
            <a:ext cx="5088714" cy="2526359"/>
          </a:xfrm>
        </p:spPr>
        <p:style>
          <a:lnRef idx="2">
            <a:schemeClr val="accent1"/>
          </a:lnRef>
          <a:fillRef idx="1">
            <a:schemeClr val="lt1"/>
          </a:fillRef>
          <a:effectRef idx="0">
            <a:schemeClr val="accent1"/>
          </a:effectRef>
          <a:fontRef idx="minor">
            <a:schemeClr val="dk1"/>
          </a:fontRef>
        </p:style>
        <p:txBody>
          <a:bodyPr/>
          <a:lstStyle/>
          <a:p>
            <a:pPr marL="45720" indent="0">
              <a:buNone/>
            </a:pPr>
            <a:r>
              <a:rPr lang="it-IT" dirty="0"/>
              <a:t>&lt;ul&gt;</a:t>
            </a:r>
          </a:p>
          <a:p>
            <a:pPr marL="45720" indent="0">
              <a:buNone/>
            </a:pPr>
            <a:r>
              <a:rPr lang="it-IT" dirty="0"/>
              <a:t>	&lt;li onclick="test();"&gt;Accueil&lt;/li&gt;</a:t>
            </a:r>
          </a:p>
          <a:p>
            <a:pPr marL="45720" indent="0">
              <a:buNone/>
            </a:pPr>
            <a:r>
              <a:rPr lang="it-IT" dirty="0"/>
              <a:t>	&lt;li&gt; A propos de nous&lt;/li&gt;</a:t>
            </a:r>
          </a:p>
          <a:p>
            <a:pPr marL="45720" indent="0">
              <a:buNone/>
            </a:pPr>
            <a:r>
              <a:rPr lang="it-IT" dirty="0"/>
              <a:t>&lt;/ul&gt;</a:t>
            </a:r>
            <a:endParaRPr lang="fr-FR" dirty="0"/>
          </a:p>
        </p:txBody>
      </p:sp>
      <p:sp>
        <p:nvSpPr>
          <p:cNvPr id="4" name="Espace réservé du texte 3">
            <a:extLst>
              <a:ext uri="{FF2B5EF4-FFF2-40B4-BE49-F238E27FC236}">
                <a16:creationId xmlns:a16="http://schemas.microsoft.com/office/drawing/2014/main" id="{4ED33F7C-48A9-49A0-A241-1674AC695945}"/>
              </a:ext>
            </a:extLst>
          </p:cNvPr>
          <p:cNvSpPr>
            <a:spLocks noGrp="1"/>
          </p:cNvSpPr>
          <p:nvPr>
            <p:ph type="body" idx="2"/>
          </p:nvPr>
        </p:nvSpPr>
        <p:spPr>
          <a:xfrm>
            <a:off x="5993971" y="2063396"/>
            <a:ext cx="5086538" cy="2526359"/>
          </a:xfrm>
        </p:spPr>
        <p:style>
          <a:lnRef idx="2">
            <a:schemeClr val="accent1"/>
          </a:lnRef>
          <a:fillRef idx="1">
            <a:schemeClr val="lt1"/>
          </a:fillRef>
          <a:effectRef idx="0">
            <a:schemeClr val="accent1"/>
          </a:effectRef>
          <a:fontRef idx="minor">
            <a:schemeClr val="dk1"/>
          </a:fontRef>
        </p:style>
        <p:txBody>
          <a:bodyPr/>
          <a:lstStyle/>
          <a:p>
            <a:pPr marL="45720" indent="0">
              <a:buNone/>
            </a:pPr>
            <a:r>
              <a:rPr lang="fr-FR" dirty="0" err="1"/>
              <a:t>function</a:t>
            </a:r>
            <a:r>
              <a:rPr lang="fr-FR" dirty="0"/>
              <a:t> test( ){</a:t>
            </a:r>
          </a:p>
          <a:p>
            <a:pPr marL="45720" indent="0">
              <a:buNone/>
            </a:pPr>
            <a:r>
              <a:rPr lang="fr-FR" dirty="0"/>
              <a:t>	</a:t>
            </a:r>
            <a:r>
              <a:rPr lang="fr-FR" dirty="0" err="1"/>
              <a:t>alert</a:t>
            </a:r>
            <a:r>
              <a:rPr lang="fr-FR" dirty="0"/>
              <a:t>('je suis le </a:t>
            </a:r>
            <a:r>
              <a:rPr lang="fr-FR" dirty="0" err="1"/>
              <a:t>onclick</a:t>
            </a:r>
            <a:r>
              <a:rPr lang="fr-FR" dirty="0"/>
              <a:t>')</a:t>
            </a:r>
          </a:p>
          <a:p>
            <a:pPr marL="45720" indent="0">
              <a:buNone/>
            </a:pPr>
            <a:r>
              <a:rPr lang="fr-FR" dirty="0"/>
              <a:t>	console.log('je suis le </a:t>
            </a:r>
            <a:r>
              <a:rPr lang="fr-FR" dirty="0" err="1"/>
              <a:t>onclick</a:t>
            </a:r>
            <a:r>
              <a:rPr lang="fr-FR" dirty="0"/>
              <a:t>')</a:t>
            </a:r>
          </a:p>
          <a:p>
            <a:pPr marL="45720" indent="0">
              <a:buNone/>
            </a:pPr>
            <a:r>
              <a:rPr lang="fr-FR" dirty="0"/>
              <a:t>}</a:t>
            </a:r>
          </a:p>
        </p:txBody>
      </p:sp>
      <p:sp>
        <p:nvSpPr>
          <p:cNvPr id="6" name="ZoneTexte 5">
            <a:extLst>
              <a:ext uri="{FF2B5EF4-FFF2-40B4-BE49-F238E27FC236}">
                <a16:creationId xmlns:a16="http://schemas.microsoft.com/office/drawing/2014/main" id="{88A223E4-44F3-441A-92AA-0187C9DF88E6}"/>
              </a:ext>
            </a:extLst>
          </p:cNvPr>
          <p:cNvSpPr txBox="1"/>
          <p:nvPr/>
        </p:nvSpPr>
        <p:spPr>
          <a:xfrm>
            <a:off x="4691849" y="5191615"/>
            <a:ext cx="3570302" cy="307777"/>
          </a:xfrm>
          <a:prstGeom prst="rect">
            <a:avLst/>
          </a:prstGeom>
          <a:noFill/>
        </p:spPr>
        <p:txBody>
          <a:bodyPr wrap="square">
            <a:spAutoFit/>
          </a:bodyPr>
          <a:lstStyle/>
          <a:p>
            <a:r>
              <a:rPr lang="fr-FR" dirty="0"/>
              <a:t>Affichage:    je suis le </a:t>
            </a:r>
            <a:r>
              <a:rPr lang="fr-FR" dirty="0" err="1"/>
              <a:t>onclick</a:t>
            </a:r>
            <a:endParaRPr lang="fr-FR" dirty="0"/>
          </a:p>
        </p:txBody>
      </p:sp>
    </p:spTree>
    <p:extLst>
      <p:ext uri="{BB962C8B-B14F-4D97-AF65-F5344CB8AC3E}">
        <p14:creationId xmlns:p14="http://schemas.microsoft.com/office/powerpoint/2010/main" val="28610898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9E4C3-07DB-48DE-89C2-549A4786EFEE}"/>
              </a:ext>
            </a:extLst>
          </p:cNvPr>
          <p:cNvSpPr>
            <a:spLocks noGrp="1"/>
          </p:cNvSpPr>
          <p:nvPr>
            <p:ph type="title"/>
          </p:nvPr>
        </p:nvSpPr>
        <p:spPr>
          <a:xfrm>
            <a:off x="685801" y="685800"/>
            <a:ext cx="10396882" cy="632460"/>
          </a:xfrm>
        </p:spPr>
        <p:txBody>
          <a:bodyPr>
            <a:normAutofit fontScale="90000"/>
          </a:bodyPr>
          <a:lstStyle/>
          <a:p>
            <a:r>
              <a:rPr lang="en-US" dirty="0" err="1"/>
              <a:t>Quelques</a:t>
            </a:r>
            <a:r>
              <a:rPr lang="en-US" dirty="0"/>
              <a:t> </a:t>
            </a:r>
            <a:r>
              <a:rPr lang="en-US" dirty="0" err="1"/>
              <a:t>evenements</a:t>
            </a:r>
            <a:endParaRPr lang="fr-FR" dirty="0"/>
          </a:p>
        </p:txBody>
      </p:sp>
      <p:sp>
        <p:nvSpPr>
          <p:cNvPr id="3" name="Espace réservé du texte 2">
            <a:extLst>
              <a:ext uri="{FF2B5EF4-FFF2-40B4-BE49-F238E27FC236}">
                <a16:creationId xmlns:a16="http://schemas.microsoft.com/office/drawing/2014/main" id="{D831185C-48C8-43AF-9FE9-72EB1D2F1A8B}"/>
              </a:ext>
            </a:extLst>
          </p:cNvPr>
          <p:cNvSpPr>
            <a:spLocks noGrp="1"/>
          </p:cNvSpPr>
          <p:nvPr>
            <p:ph type="body" idx="1"/>
          </p:nvPr>
        </p:nvSpPr>
        <p:spPr>
          <a:xfrm>
            <a:off x="297180" y="1493470"/>
            <a:ext cx="5088714" cy="3871060"/>
          </a:xfrm>
        </p:spPr>
        <p:style>
          <a:lnRef idx="2">
            <a:schemeClr val="accent1"/>
          </a:lnRef>
          <a:fillRef idx="1">
            <a:schemeClr val="lt1"/>
          </a:fillRef>
          <a:effectRef idx="0">
            <a:schemeClr val="accent1"/>
          </a:effectRef>
          <a:fontRef idx="minor">
            <a:schemeClr val="dk1"/>
          </a:fontRef>
        </p:style>
        <p:txBody>
          <a:bodyPr>
            <a:noAutofit/>
          </a:bodyPr>
          <a:lstStyle/>
          <a:p>
            <a:pPr marL="45720" indent="0">
              <a:buNone/>
            </a:pPr>
            <a:r>
              <a:rPr lang="fr-FR" sz="1000" b="1" i="0" dirty="0">
                <a:solidFill>
                  <a:srgbClr val="000000"/>
                </a:solidFill>
                <a:effectLst/>
                <a:latin typeface="oxygen"/>
              </a:rPr>
              <a:t>click</a:t>
            </a:r>
            <a:r>
              <a:rPr lang="fr-FR" sz="1000" b="0" i="0" dirty="0">
                <a:solidFill>
                  <a:srgbClr val="000000"/>
                </a:solidFill>
                <a:effectLst/>
                <a:latin typeface="oxygen"/>
              </a:rPr>
              <a:t> (</a:t>
            </a:r>
            <a:r>
              <a:rPr lang="fr-FR" sz="1000" b="0" i="0" dirty="0" err="1">
                <a:solidFill>
                  <a:srgbClr val="000000"/>
                </a:solidFill>
                <a:effectLst/>
                <a:latin typeface="oxygen"/>
              </a:rPr>
              <a:t>onClick</a:t>
            </a:r>
            <a:r>
              <a:rPr lang="fr-FR" sz="1000" b="0" i="0" dirty="0">
                <a:solidFill>
                  <a:srgbClr val="000000"/>
                </a:solidFill>
                <a:effectLst/>
                <a:latin typeface="oxygen"/>
              </a:rPr>
              <a:t>)</a:t>
            </a:r>
            <a:br>
              <a:rPr lang="fr-FR" sz="1000" dirty="0"/>
            </a:br>
            <a:r>
              <a:rPr lang="fr-FR" sz="1000" b="0" i="0" dirty="0">
                <a:solidFill>
                  <a:srgbClr val="000000"/>
                </a:solidFill>
                <a:effectLst/>
                <a:latin typeface="oxygen"/>
              </a:rPr>
              <a:t>Cet événement est capturé sur un objet quand on clique dessus. Idéal pour les boutons, images, hyperliens, vidéos...</a:t>
            </a:r>
            <a:br>
              <a:rPr lang="fr-FR" sz="1000" dirty="0"/>
            </a:br>
            <a:br>
              <a:rPr lang="fr-FR" sz="1000" dirty="0"/>
            </a:br>
            <a:r>
              <a:rPr lang="fr-FR" sz="1000" b="1" i="0" dirty="0" err="1">
                <a:solidFill>
                  <a:srgbClr val="000000"/>
                </a:solidFill>
                <a:effectLst/>
                <a:latin typeface="oxygen"/>
              </a:rPr>
              <a:t>dblClick</a:t>
            </a:r>
            <a:r>
              <a:rPr lang="fr-FR" sz="1000" b="0" i="0" dirty="0">
                <a:solidFill>
                  <a:srgbClr val="000000"/>
                </a:solidFill>
                <a:effectLst/>
                <a:latin typeface="oxygen"/>
              </a:rPr>
              <a:t> (</a:t>
            </a:r>
            <a:r>
              <a:rPr lang="fr-FR" sz="1000" b="0" i="0" dirty="0" err="1">
                <a:solidFill>
                  <a:srgbClr val="000000"/>
                </a:solidFill>
                <a:effectLst/>
                <a:latin typeface="oxygen"/>
              </a:rPr>
              <a:t>onDblClick</a:t>
            </a:r>
            <a:r>
              <a:rPr lang="fr-FR" sz="1000" b="0" i="0" dirty="0">
                <a:solidFill>
                  <a:srgbClr val="000000"/>
                </a:solidFill>
                <a:effectLst/>
                <a:latin typeface="oxygen"/>
              </a:rPr>
              <a:t>): Quand on clique sur un objet deux fois de suite (double clic).</a:t>
            </a:r>
            <a:br>
              <a:rPr lang="fr-FR" sz="1000" dirty="0"/>
            </a:br>
            <a:br>
              <a:rPr lang="fr-FR" sz="1000" dirty="0"/>
            </a:br>
            <a:r>
              <a:rPr lang="fr-FR" sz="1000" b="1" i="0" dirty="0" err="1">
                <a:solidFill>
                  <a:srgbClr val="000000"/>
                </a:solidFill>
                <a:effectLst/>
                <a:latin typeface="oxygen"/>
              </a:rPr>
              <a:t>mouseOver</a:t>
            </a:r>
            <a:r>
              <a:rPr lang="fr-FR" sz="1000" b="0" i="0" dirty="0">
                <a:solidFill>
                  <a:srgbClr val="000000"/>
                </a:solidFill>
                <a:effectLst/>
                <a:latin typeface="oxygen"/>
              </a:rPr>
              <a:t> (</a:t>
            </a:r>
            <a:r>
              <a:rPr lang="fr-FR" sz="1000" b="0" i="0" dirty="0" err="1">
                <a:solidFill>
                  <a:srgbClr val="000000"/>
                </a:solidFill>
                <a:effectLst/>
                <a:latin typeface="oxygen"/>
              </a:rPr>
              <a:t>onMouseOver</a:t>
            </a:r>
            <a:r>
              <a:rPr lang="fr-FR" sz="1000" b="0" i="0" dirty="0">
                <a:solidFill>
                  <a:srgbClr val="000000"/>
                </a:solidFill>
                <a:effectLst/>
                <a:latin typeface="oxygen"/>
              </a:rPr>
              <a:t>): Quand on survole un objet avec le curseur de la sourie.</a:t>
            </a:r>
            <a:br>
              <a:rPr lang="fr-FR" sz="1000" dirty="0"/>
            </a:br>
            <a:br>
              <a:rPr lang="fr-FR" sz="1000" dirty="0"/>
            </a:br>
            <a:r>
              <a:rPr lang="fr-FR" sz="1000" b="1" i="0" dirty="0" err="1">
                <a:solidFill>
                  <a:srgbClr val="000000"/>
                </a:solidFill>
                <a:effectLst/>
                <a:latin typeface="oxygen"/>
              </a:rPr>
              <a:t>mouseOut</a:t>
            </a:r>
            <a:r>
              <a:rPr lang="fr-FR" sz="1000" b="0" i="0" dirty="0">
                <a:solidFill>
                  <a:srgbClr val="000000"/>
                </a:solidFill>
                <a:effectLst/>
                <a:latin typeface="oxygen"/>
              </a:rPr>
              <a:t> (</a:t>
            </a:r>
            <a:r>
              <a:rPr lang="fr-FR" sz="1000" b="0" i="0" dirty="0" err="1">
                <a:solidFill>
                  <a:srgbClr val="000000"/>
                </a:solidFill>
                <a:effectLst/>
                <a:latin typeface="oxygen"/>
              </a:rPr>
              <a:t>onMouseOut</a:t>
            </a:r>
            <a:r>
              <a:rPr lang="fr-FR" sz="1000" b="0" i="0" dirty="0">
                <a:solidFill>
                  <a:srgbClr val="000000"/>
                </a:solidFill>
                <a:effectLst/>
                <a:latin typeface="oxygen"/>
              </a:rPr>
              <a:t>): Quand on quitte l'objet avec la sourie après l'avoir survolé.</a:t>
            </a:r>
            <a:br>
              <a:rPr lang="fr-FR" sz="1000" dirty="0"/>
            </a:br>
            <a:br>
              <a:rPr lang="fr-FR" sz="1000" dirty="0"/>
            </a:br>
            <a:r>
              <a:rPr lang="fr-FR" sz="1000" b="1" i="0" dirty="0">
                <a:solidFill>
                  <a:srgbClr val="000000"/>
                </a:solidFill>
                <a:effectLst/>
                <a:latin typeface="oxygen"/>
              </a:rPr>
              <a:t>focus</a:t>
            </a:r>
            <a:r>
              <a:rPr lang="fr-FR" sz="1000" b="0" i="0" dirty="0">
                <a:solidFill>
                  <a:srgbClr val="000000"/>
                </a:solidFill>
                <a:effectLst/>
                <a:latin typeface="oxygen"/>
              </a:rPr>
              <a:t> (</a:t>
            </a:r>
            <a:r>
              <a:rPr lang="fr-FR" sz="1000" b="0" i="0" dirty="0" err="1">
                <a:solidFill>
                  <a:srgbClr val="000000"/>
                </a:solidFill>
                <a:effectLst/>
                <a:latin typeface="oxygen"/>
              </a:rPr>
              <a:t>onFocus</a:t>
            </a:r>
            <a:r>
              <a:rPr lang="fr-FR" sz="1000" b="0" i="0" dirty="0">
                <a:solidFill>
                  <a:srgbClr val="000000"/>
                </a:solidFill>
                <a:effectLst/>
                <a:latin typeface="oxygen"/>
              </a:rPr>
              <a:t>); Quand on active un élément (quand on place le curseur dans un champ de formulaire, par click ou par tabulation, pour commencer la saisie par exemple).</a:t>
            </a:r>
            <a:br>
              <a:rPr lang="fr-FR" sz="1000" dirty="0"/>
            </a:br>
            <a:br>
              <a:rPr lang="fr-FR" sz="1000" dirty="0"/>
            </a:br>
            <a:r>
              <a:rPr lang="fr-FR" sz="1000" b="1" i="0" dirty="0" err="1">
                <a:solidFill>
                  <a:srgbClr val="000000"/>
                </a:solidFill>
                <a:effectLst/>
                <a:latin typeface="oxygen"/>
              </a:rPr>
              <a:t>blur</a:t>
            </a:r>
            <a:r>
              <a:rPr lang="fr-FR" sz="1000" b="0" i="0" dirty="0">
                <a:solidFill>
                  <a:srgbClr val="000000"/>
                </a:solidFill>
                <a:effectLst/>
                <a:latin typeface="oxygen"/>
              </a:rPr>
              <a:t> (</a:t>
            </a:r>
            <a:r>
              <a:rPr lang="fr-FR" sz="1000" b="0" i="0" dirty="0" err="1">
                <a:solidFill>
                  <a:srgbClr val="000000"/>
                </a:solidFill>
                <a:effectLst/>
                <a:latin typeface="oxygen"/>
              </a:rPr>
              <a:t>onBlur</a:t>
            </a:r>
            <a:r>
              <a:rPr lang="fr-FR" sz="1000" b="0" i="0" dirty="0">
                <a:solidFill>
                  <a:srgbClr val="000000"/>
                </a:solidFill>
                <a:effectLst/>
                <a:latin typeface="oxygen"/>
              </a:rPr>
              <a:t>): Quand un élément perd le focus (quitter un champ de formulaire après être activé par exemple).</a:t>
            </a:r>
            <a:br>
              <a:rPr lang="fr-FR" sz="1000" dirty="0"/>
            </a:br>
            <a:br>
              <a:rPr lang="fr-FR" sz="1000" dirty="0"/>
            </a:br>
            <a:r>
              <a:rPr lang="fr-FR" sz="1000" b="1" i="0" dirty="0" err="1">
                <a:solidFill>
                  <a:srgbClr val="000000"/>
                </a:solidFill>
                <a:effectLst/>
                <a:latin typeface="oxygen"/>
              </a:rPr>
              <a:t>keyDown</a:t>
            </a:r>
            <a:r>
              <a:rPr lang="fr-FR" sz="1000" b="0" i="0" dirty="0">
                <a:solidFill>
                  <a:srgbClr val="000000"/>
                </a:solidFill>
                <a:effectLst/>
                <a:latin typeface="oxygen"/>
              </a:rPr>
              <a:t> (</a:t>
            </a:r>
            <a:r>
              <a:rPr lang="fr-FR" sz="1000" b="0" i="0" dirty="0" err="1">
                <a:solidFill>
                  <a:srgbClr val="000000"/>
                </a:solidFill>
                <a:effectLst/>
                <a:latin typeface="oxygen"/>
              </a:rPr>
              <a:t>onKeyDown</a:t>
            </a:r>
            <a:r>
              <a:rPr lang="fr-FR" sz="1000" b="0" i="0" dirty="0">
                <a:solidFill>
                  <a:srgbClr val="000000"/>
                </a:solidFill>
                <a:effectLst/>
                <a:latin typeface="oxygen"/>
              </a:rPr>
              <a:t>): Quand une touche du clavier est enfoncée.</a:t>
            </a:r>
            <a:br>
              <a:rPr lang="fr-FR" sz="1000" dirty="0"/>
            </a:br>
            <a:br>
              <a:rPr lang="fr-FR" sz="1000" dirty="0"/>
            </a:br>
            <a:r>
              <a:rPr lang="fr-FR" sz="1000" b="1" i="0" dirty="0" err="1">
                <a:solidFill>
                  <a:srgbClr val="000000"/>
                </a:solidFill>
                <a:effectLst/>
                <a:latin typeface="oxygen"/>
              </a:rPr>
              <a:t>keyUp</a:t>
            </a:r>
            <a:r>
              <a:rPr lang="fr-FR" sz="1000" b="0" i="0" dirty="0">
                <a:solidFill>
                  <a:srgbClr val="000000"/>
                </a:solidFill>
                <a:effectLst/>
                <a:latin typeface="oxygen"/>
              </a:rPr>
              <a:t> (</a:t>
            </a:r>
            <a:r>
              <a:rPr lang="fr-FR" sz="1000" b="0" i="0" dirty="0" err="1">
                <a:solidFill>
                  <a:srgbClr val="000000"/>
                </a:solidFill>
                <a:effectLst/>
                <a:latin typeface="oxygen"/>
              </a:rPr>
              <a:t>onKeyUp</a:t>
            </a:r>
            <a:r>
              <a:rPr lang="fr-FR" sz="1000" b="0" i="0" dirty="0">
                <a:solidFill>
                  <a:srgbClr val="000000"/>
                </a:solidFill>
                <a:effectLst/>
                <a:latin typeface="oxygen"/>
              </a:rPr>
              <a:t>): Quand une touche du clavier est relâchée.</a:t>
            </a:r>
            <a:endParaRPr lang="fr-FR" sz="1000" dirty="0"/>
          </a:p>
        </p:txBody>
      </p:sp>
      <p:sp>
        <p:nvSpPr>
          <p:cNvPr id="4" name="Espace réservé du texte 3">
            <a:extLst>
              <a:ext uri="{FF2B5EF4-FFF2-40B4-BE49-F238E27FC236}">
                <a16:creationId xmlns:a16="http://schemas.microsoft.com/office/drawing/2014/main" id="{D428C8FB-AD22-458C-B61B-40DA2FBC30D3}"/>
              </a:ext>
            </a:extLst>
          </p:cNvPr>
          <p:cNvSpPr>
            <a:spLocks noGrp="1"/>
          </p:cNvSpPr>
          <p:nvPr>
            <p:ph type="body" idx="2"/>
          </p:nvPr>
        </p:nvSpPr>
        <p:spPr>
          <a:xfrm>
            <a:off x="5996145" y="1633678"/>
            <a:ext cx="5086538" cy="3590644"/>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45720" indent="0">
              <a:buNone/>
            </a:pPr>
            <a:r>
              <a:rPr lang="fr-FR" b="1" i="0" dirty="0" err="1">
                <a:solidFill>
                  <a:srgbClr val="000000"/>
                </a:solidFill>
                <a:effectLst/>
                <a:latin typeface="oxygen"/>
              </a:rPr>
              <a:t>keyPress</a:t>
            </a:r>
            <a:r>
              <a:rPr lang="fr-FR" b="0" i="0" dirty="0">
                <a:solidFill>
                  <a:srgbClr val="000000"/>
                </a:solidFill>
                <a:effectLst/>
                <a:latin typeface="oxygen"/>
              </a:rPr>
              <a:t> (</a:t>
            </a:r>
            <a:r>
              <a:rPr lang="fr-FR" b="0" i="0" dirty="0" err="1">
                <a:solidFill>
                  <a:srgbClr val="000000"/>
                </a:solidFill>
                <a:effectLst/>
                <a:latin typeface="oxygen"/>
              </a:rPr>
              <a:t>onKeyPress</a:t>
            </a:r>
            <a:r>
              <a:rPr lang="fr-FR" b="0" i="0" dirty="0">
                <a:solidFill>
                  <a:srgbClr val="000000"/>
                </a:solidFill>
                <a:effectLst/>
                <a:latin typeface="oxygen"/>
              </a:rPr>
              <a:t>): Quand une touche du clavier est maintenue enfoncée.</a:t>
            </a:r>
            <a:br>
              <a:rPr lang="fr-FR" dirty="0"/>
            </a:br>
            <a:br>
              <a:rPr lang="fr-FR" dirty="0"/>
            </a:br>
            <a:r>
              <a:rPr lang="fr-FR" b="1" i="0" dirty="0" err="1">
                <a:solidFill>
                  <a:srgbClr val="000000"/>
                </a:solidFill>
                <a:effectLst/>
                <a:latin typeface="oxygen"/>
              </a:rPr>
              <a:t>load</a:t>
            </a:r>
            <a:r>
              <a:rPr lang="fr-FR" b="0" i="0" dirty="0">
                <a:solidFill>
                  <a:srgbClr val="000000"/>
                </a:solidFill>
                <a:effectLst/>
                <a:latin typeface="oxygen"/>
              </a:rPr>
              <a:t> (</a:t>
            </a:r>
            <a:r>
              <a:rPr lang="fr-FR" b="0" i="0" dirty="0" err="1">
                <a:solidFill>
                  <a:srgbClr val="000000"/>
                </a:solidFill>
                <a:effectLst/>
                <a:latin typeface="oxygen"/>
              </a:rPr>
              <a:t>onLoad</a:t>
            </a:r>
            <a:r>
              <a:rPr lang="fr-FR" b="0" i="0" dirty="0">
                <a:solidFill>
                  <a:srgbClr val="000000"/>
                </a:solidFill>
                <a:effectLst/>
                <a:latin typeface="oxygen"/>
              </a:rPr>
              <a:t>)</a:t>
            </a:r>
            <a:br>
              <a:rPr lang="fr-FR" dirty="0"/>
            </a:br>
            <a:r>
              <a:rPr lang="fr-FR" b="0" i="0" dirty="0">
                <a:solidFill>
                  <a:srgbClr val="000000"/>
                </a:solidFill>
                <a:effectLst/>
                <a:latin typeface="oxygen"/>
              </a:rPr>
              <a:t>Quand un élément est chargé par le navigateur. Elle peut être appliquée à la page entière (balise </a:t>
            </a:r>
            <a:r>
              <a:rPr lang="fr-FR" b="1" i="0" dirty="0">
                <a:solidFill>
                  <a:srgbClr val="000000"/>
                </a:solidFill>
                <a:effectLst/>
                <a:latin typeface="oxygen"/>
              </a:rPr>
              <a:t>&lt;body&gt;</a:t>
            </a:r>
            <a:r>
              <a:rPr lang="fr-FR" b="0" i="0" dirty="0">
                <a:solidFill>
                  <a:srgbClr val="000000"/>
                </a:solidFill>
                <a:effectLst/>
                <a:latin typeface="oxygen"/>
              </a:rPr>
              <a:t>), dans ce cas l'événement se produira quand tous les éléments de la page seront chargés.</a:t>
            </a:r>
            <a:br>
              <a:rPr lang="fr-FR" dirty="0"/>
            </a:br>
            <a:br>
              <a:rPr lang="fr-FR" dirty="0"/>
            </a:br>
            <a:r>
              <a:rPr lang="fr-FR" b="1" i="0" dirty="0" err="1">
                <a:solidFill>
                  <a:srgbClr val="000000"/>
                </a:solidFill>
                <a:effectLst/>
                <a:latin typeface="oxygen"/>
              </a:rPr>
              <a:t>unLoad</a:t>
            </a:r>
            <a:r>
              <a:rPr lang="fr-FR" b="0" i="0" dirty="0">
                <a:solidFill>
                  <a:srgbClr val="000000"/>
                </a:solidFill>
                <a:effectLst/>
                <a:latin typeface="oxygen"/>
              </a:rPr>
              <a:t> (</a:t>
            </a:r>
            <a:r>
              <a:rPr lang="fr-FR" b="0" i="0" dirty="0" err="1">
                <a:solidFill>
                  <a:srgbClr val="000000"/>
                </a:solidFill>
                <a:effectLst/>
                <a:latin typeface="oxygen"/>
              </a:rPr>
              <a:t>onUnload</a:t>
            </a:r>
            <a:r>
              <a:rPr lang="fr-FR" b="0" i="0" dirty="0">
                <a:solidFill>
                  <a:srgbClr val="000000"/>
                </a:solidFill>
                <a:effectLst/>
                <a:latin typeface="oxygen"/>
              </a:rPr>
              <a:t>): Quand la page en cours est fermée ou quittée.</a:t>
            </a:r>
            <a:br>
              <a:rPr lang="fr-FR" dirty="0"/>
            </a:br>
            <a:br>
              <a:rPr lang="fr-FR" dirty="0"/>
            </a:br>
            <a:r>
              <a:rPr lang="fr-FR" b="1" i="0" dirty="0" err="1">
                <a:solidFill>
                  <a:srgbClr val="000000"/>
                </a:solidFill>
                <a:effectLst/>
                <a:latin typeface="oxygen"/>
              </a:rPr>
              <a:t>resize</a:t>
            </a:r>
            <a:r>
              <a:rPr lang="fr-FR" b="0" i="0" dirty="0">
                <a:solidFill>
                  <a:srgbClr val="000000"/>
                </a:solidFill>
                <a:effectLst/>
                <a:latin typeface="oxygen"/>
              </a:rPr>
              <a:t> (</a:t>
            </a:r>
            <a:r>
              <a:rPr lang="fr-FR" b="0" i="0" dirty="0" err="1">
                <a:solidFill>
                  <a:srgbClr val="000000"/>
                </a:solidFill>
                <a:effectLst/>
                <a:latin typeface="oxygen"/>
              </a:rPr>
              <a:t>onResize</a:t>
            </a:r>
            <a:r>
              <a:rPr lang="fr-FR" b="0" i="0" dirty="0">
                <a:solidFill>
                  <a:srgbClr val="000000"/>
                </a:solidFill>
                <a:effectLst/>
                <a:latin typeface="oxygen"/>
              </a:rPr>
              <a:t>): Quand l'internaute redimensionne la taille de la fenêtre du navigateur.</a:t>
            </a:r>
            <a:br>
              <a:rPr lang="fr-FR" dirty="0"/>
            </a:br>
            <a:br>
              <a:rPr lang="fr-FR" dirty="0"/>
            </a:br>
            <a:r>
              <a:rPr lang="fr-FR" b="1" i="0" dirty="0">
                <a:solidFill>
                  <a:srgbClr val="000000"/>
                </a:solidFill>
                <a:effectLst/>
                <a:latin typeface="oxygen"/>
              </a:rPr>
              <a:t>select</a:t>
            </a:r>
            <a:r>
              <a:rPr lang="fr-FR" b="0" i="0" dirty="0">
                <a:solidFill>
                  <a:srgbClr val="000000"/>
                </a:solidFill>
                <a:effectLst/>
                <a:latin typeface="oxygen"/>
              </a:rPr>
              <a:t> (</a:t>
            </a:r>
            <a:r>
              <a:rPr lang="fr-FR" b="0" i="0" dirty="0" err="1">
                <a:solidFill>
                  <a:srgbClr val="000000"/>
                </a:solidFill>
                <a:effectLst/>
                <a:latin typeface="oxygen"/>
              </a:rPr>
              <a:t>onSelect</a:t>
            </a:r>
            <a:r>
              <a:rPr lang="fr-FR" b="0" i="0" dirty="0">
                <a:solidFill>
                  <a:srgbClr val="000000"/>
                </a:solidFill>
                <a:effectLst/>
                <a:latin typeface="oxygen"/>
              </a:rPr>
              <a:t>): Quand l'internaute essaie de sélectionner le texte contenu dans l'objet accueillant l’événement.</a:t>
            </a:r>
            <a:br>
              <a:rPr lang="fr-FR" dirty="0"/>
            </a:br>
            <a:br>
              <a:rPr lang="fr-FR" dirty="0"/>
            </a:br>
            <a:r>
              <a:rPr lang="fr-FR" b="1" i="0" dirty="0">
                <a:solidFill>
                  <a:srgbClr val="000000"/>
                </a:solidFill>
                <a:effectLst/>
                <a:latin typeface="oxygen"/>
              </a:rPr>
              <a:t>change</a:t>
            </a:r>
            <a:r>
              <a:rPr lang="fr-FR" b="0" i="0" dirty="0">
                <a:solidFill>
                  <a:srgbClr val="000000"/>
                </a:solidFill>
                <a:effectLst/>
                <a:latin typeface="oxygen"/>
              </a:rPr>
              <a:t> (</a:t>
            </a:r>
            <a:r>
              <a:rPr lang="fr-FR" b="0" i="0" dirty="0" err="1">
                <a:solidFill>
                  <a:srgbClr val="000000"/>
                </a:solidFill>
                <a:effectLst/>
                <a:latin typeface="oxygen"/>
              </a:rPr>
              <a:t>onChange</a:t>
            </a:r>
            <a:r>
              <a:rPr lang="fr-FR" b="0" i="0" dirty="0">
                <a:solidFill>
                  <a:srgbClr val="000000"/>
                </a:solidFill>
                <a:effectLst/>
                <a:latin typeface="oxygen"/>
              </a:rPr>
              <a:t>): Quand l'internaute change le contenu d'un élément (liste de sélection ou zone de texte par exemple).</a:t>
            </a:r>
            <a:br>
              <a:rPr lang="fr-FR" dirty="0"/>
            </a:br>
            <a:br>
              <a:rPr lang="fr-FR" dirty="0"/>
            </a:br>
            <a:r>
              <a:rPr lang="fr-FR" b="1" i="0" dirty="0" err="1">
                <a:solidFill>
                  <a:srgbClr val="000000"/>
                </a:solidFill>
                <a:effectLst/>
                <a:latin typeface="oxygen"/>
              </a:rPr>
              <a:t>submit</a:t>
            </a:r>
            <a:r>
              <a:rPr lang="fr-FR" b="0" i="0" dirty="0">
                <a:solidFill>
                  <a:srgbClr val="000000"/>
                </a:solidFill>
                <a:effectLst/>
                <a:latin typeface="oxygen"/>
              </a:rPr>
              <a:t> (</a:t>
            </a:r>
            <a:r>
              <a:rPr lang="fr-FR" b="0" i="0" dirty="0" err="1">
                <a:solidFill>
                  <a:srgbClr val="000000"/>
                </a:solidFill>
                <a:effectLst/>
                <a:latin typeface="oxygen"/>
              </a:rPr>
              <a:t>onSubmit</a:t>
            </a:r>
            <a:r>
              <a:rPr lang="fr-FR" b="0" i="0" dirty="0">
                <a:solidFill>
                  <a:srgbClr val="000000"/>
                </a:solidFill>
                <a:effectLst/>
                <a:latin typeface="oxygen"/>
              </a:rPr>
              <a:t>): Quand on clique sur le bouton de type </a:t>
            </a:r>
            <a:r>
              <a:rPr lang="fr-FR" b="1" i="0" dirty="0" err="1">
                <a:solidFill>
                  <a:srgbClr val="000000"/>
                </a:solidFill>
                <a:effectLst/>
                <a:latin typeface="oxygen"/>
              </a:rPr>
              <a:t>submit</a:t>
            </a:r>
            <a:r>
              <a:rPr lang="fr-FR" b="0" i="0" dirty="0">
                <a:solidFill>
                  <a:srgbClr val="000000"/>
                </a:solidFill>
                <a:effectLst/>
                <a:latin typeface="oxygen"/>
              </a:rPr>
              <a:t> présent dans la page (ou dans le formulaire).</a:t>
            </a:r>
            <a:br>
              <a:rPr lang="fr-FR" dirty="0"/>
            </a:br>
            <a:br>
              <a:rPr lang="fr-FR" dirty="0"/>
            </a:br>
            <a:r>
              <a:rPr lang="fr-FR" b="1" i="0" dirty="0" err="1">
                <a:solidFill>
                  <a:srgbClr val="000000"/>
                </a:solidFill>
                <a:effectLst/>
                <a:latin typeface="oxygen"/>
              </a:rPr>
              <a:t>mouseDown</a:t>
            </a:r>
            <a:r>
              <a:rPr lang="fr-FR" b="0" i="0" dirty="0">
                <a:solidFill>
                  <a:srgbClr val="000000"/>
                </a:solidFill>
                <a:effectLst/>
                <a:latin typeface="oxygen"/>
              </a:rPr>
              <a:t> (</a:t>
            </a:r>
            <a:r>
              <a:rPr lang="fr-FR" b="0" i="0" dirty="0" err="1">
                <a:solidFill>
                  <a:srgbClr val="000000"/>
                </a:solidFill>
                <a:effectLst/>
                <a:latin typeface="oxygen"/>
              </a:rPr>
              <a:t>onMouseDown</a:t>
            </a:r>
            <a:r>
              <a:rPr lang="fr-FR" b="0" i="0" dirty="0">
                <a:solidFill>
                  <a:srgbClr val="000000"/>
                </a:solidFill>
                <a:effectLst/>
                <a:latin typeface="oxygen"/>
              </a:rPr>
              <a:t>): Quand l’internaute appuie sur n'importe quel bouton de la souris.</a:t>
            </a:r>
            <a:br>
              <a:rPr lang="fr-FR" dirty="0"/>
            </a:br>
            <a:br>
              <a:rPr lang="fr-FR" dirty="0"/>
            </a:br>
            <a:r>
              <a:rPr lang="fr-FR" b="1" i="0" dirty="0" err="1">
                <a:solidFill>
                  <a:srgbClr val="000000"/>
                </a:solidFill>
                <a:effectLst/>
                <a:latin typeface="oxygen"/>
              </a:rPr>
              <a:t>mouseUp</a:t>
            </a:r>
            <a:r>
              <a:rPr lang="fr-FR" b="0" i="0" dirty="0">
                <a:solidFill>
                  <a:srgbClr val="000000"/>
                </a:solidFill>
                <a:effectLst/>
                <a:latin typeface="oxygen"/>
              </a:rPr>
              <a:t> (</a:t>
            </a:r>
            <a:r>
              <a:rPr lang="fr-FR" b="0" i="0" dirty="0" err="1">
                <a:solidFill>
                  <a:srgbClr val="000000"/>
                </a:solidFill>
                <a:effectLst/>
                <a:latin typeface="oxygen"/>
              </a:rPr>
              <a:t>onMouseUP</a:t>
            </a:r>
            <a:r>
              <a:rPr lang="fr-FR" b="0" i="0" dirty="0">
                <a:solidFill>
                  <a:srgbClr val="000000"/>
                </a:solidFill>
                <a:effectLst/>
                <a:latin typeface="oxygen"/>
              </a:rPr>
              <a:t>): Quand le bouton de la souris et relâché.</a:t>
            </a:r>
            <a:br>
              <a:rPr lang="fr-FR" dirty="0"/>
            </a:br>
            <a:br>
              <a:rPr lang="fr-FR" dirty="0"/>
            </a:br>
            <a:r>
              <a:rPr lang="fr-FR" b="1" i="0" dirty="0" err="1">
                <a:solidFill>
                  <a:srgbClr val="000000"/>
                </a:solidFill>
                <a:effectLst/>
                <a:latin typeface="oxygen"/>
              </a:rPr>
              <a:t>mouseMove</a:t>
            </a:r>
            <a:r>
              <a:rPr lang="fr-FR" b="0" i="0" dirty="0">
                <a:solidFill>
                  <a:srgbClr val="000000"/>
                </a:solidFill>
                <a:effectLst/>
                <a:latin typeface="oxygen"/>
              </a:rPr>
              <a:t> (</a:t>
            </a:r>
            <a:r>
              <a:rPr lang="fr-FR" b="0" i="0" dirty="0" err="1">
                <a:solidFill>
                  <a:srgbClr val="000000"/>
                </a:solidFill>
                <a:effectLst/>
                <a:latin typeface="oxygen"/>
              </a:rPr>
              <a:t>onMouseMove</a:t>
            </a:r>
            <a:r>
              <a:rPr lang="fr-FR" b="0" i="0" dirty="0">
                <a:solidFill>
                  <a:srgbClr val="000000"/>
                </a:solidFill>
                <a:effectLst/>
                <a:latin typeface="oxygen"/>
              </a:rPr>
              <a:t>) Quand </a:t>
            </a:r>
            <a:r>
              <a:rPr lang="fr-FR" dirty="0">
                <a:solidFill>
                  <a:srgbClr val="000000"/>
                </a:solidFill>
                <a:latin typeface="oxygen"/>
              </a:rPr>
              <a:t>on </a:t>
            </a:r>
            <a:r>
              <a:rPr lang="fr-FR" b="0" i="0" dirty="0">
                <a:solidFill>
                  <a:srgbClr val="000000"/>
                </a:solidFill>
                <a:effectLst/>
                <a:latin typeface="oxygen"/>
              </a:rPr>
              <a:t>fait bouger le curseur de la souris dans la zone accueillant l'événement.</a:t>
            </a:r>
            <a:endParaRPr lang="fr-FR" dirty="0"/>
          </a:p>
        </p:txBody>
      </p:sp>
    </p:spTree>
    <p:extLst>
      <p:ext uri="{BB962C8B-B14F-4D97-AF65-F5344CB8AC3E}">
        <p14:creationId xmlns:p14="http://schemas.microsoft.com/office/powerpoint/2010/main" val="6935071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8E282-41B4-408D-94E6-55981BDB2783}"/>
              </a:ext>
            </a:extLst>
          </p:cNvPr>
          <p:cNvSpPr>
            <a:spLocks noGrp="1"/>
          </p:cNvSpPr>
          <p:nvPr>
            <p:ph type="title"/>
          </p:nvPr>
        </p:nvSpPr>
        <p:spPr/>
        <p:txBody>
          <a:bodyPr/>
          <a:lstStyle/>
          <a:p>
            <a:r>
              <a:rPr lang="en-US" dirty="0"/>
              <a:t>AUTRES EXEMPLES D’EVENEMENT</a:t>
            </a:r>
            <a:endParaRPr lang="fr-FR" dirty="0"/>
          </a:p>
        </p:txBody>
      </p:sp>
      <p:sp>
        <p:nvSpPr>
          <p:cNvPr id="3" name="Espace réservé du contenu 2">
            <a:extLst>
              <a:ext uri="{FF2B5EF4-FFF2-40B4-BE49-F238E27FC236}">
                <a16:creationId xmlns:a16="http://schemas.microsoft.com/office/drawing/2014/main" id="{A63F10D8-65A4-4E57-9A75-A22C442B8F09}"/>
              </a:ext>
            </a:extLst>
          </p:cNvPr>
          <p:cNvSpPr>
            <a:spLocks noGrp="1"/>
          </p:cNvSpPr>
          <p:nvPr>
            <p:ph idx="1"/>
          </p:nvPr>
        </p:nvSpPr>
        <p:spPr/>
        <p:txBody>
          <a:bodyPr/>
          <a:lstStyle/>
          <a:p>
            <a:pPr marL="36900" indent="0">
              <a:buNone/>
            </a:pP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querySelector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sibebar</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onmouseover</a:t>
            </a:r>
            <a:r>
              <a:rPr lang="fr-FR" b="0" dirty="0">
                <a:solidFill>
                  <a:srgbClr val="D4D4D4"/>
                </a:solidFill>
                <a:effectLst/>
                <a:latin typeface="Consolas" panose="020B0609020204030204" pitchFamily="49" charset="0"/>
              </a:rPr>
              <a:t> = </a:t>
            </a: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 {</a:t>
            </a:r>
          </a:p>
          <a:p>
            <a:pPr marL="36900" indent="0">
              <a:buNone/>
            </a:pP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querySelector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sibebar</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style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color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red</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a:t>
            </a:r>
          </a:p>
          <a:p>
            <a:pPr marL="36900" indent="0">
              <a:buNone/>
            </a:pPr>
            <a:endParaRPr lang="fr-FR" b="0" dirty="0">
              <a:solidFill>
                <a:srgbClr val="D4D4D4"/>
              </a:solidFill>
              <a:effectLst/>
              <a:latin typeface="Consolas" panose="020B0609020204030204" pitchFamily="49" charset="0"/>
            </a:endParaRPr>
          </a:p>
          <a:p>
            <a:pPr marL="36900" indent="0">
              <a:buNone/>
            </a:pPr>
            <a:r>
              <a:rPr lang="fr-FR" b="0" dirty="0">
                <a:solidFill>
                  <a:srgbClr val="6A9955"/>
                </a:solidFill>
                <a:effectLst/>
                <a:latin typeface="Consolas" panose="020B0609020204030204" pitchFamily="49" charset="0"/>
              </a:rPr>
              <a:t>//QUAND ON RETIRE LA SOURIS</a:t>
            </a:r>
            <a:endParaRPr lang="fr-FR" b="0" dirty="0">
              <a:solidFill>
                <a:srgbClr val="D4D4D4"/>
              </a:solidFill>
              <a:effectLst/>
              <a:latin typeface="Consolas" panose="020B0609020204030204" pitchFamily="49" charset="0"/>
            </a:endParaRPr>
          </a:p>
          <a:p>
            <a:pPr marL="36900" indent="0">
              <a:buNone/>
            </a:pP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querySelector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sibebar</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onmouseout</a:t>
            </a:r>
            <a:r>
              <a:rPr lang="fr-FR" b="0" dirty="0">
                <a:solidFill>
                  <a:srgbClr val="D4D4D4"/>
                </a:solidFill>
                <a:effectLst/>
                <a:latin typeface="Consolas" panose="020B0609020204030204" pitchFamily="49" charset="0"/>
              </a:rPr>
              <a:t> = </a:t>
            </a: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 {</a:t>
            </a:r>
          </a:p>
          <a:p>
            <a:pPr marL="36900" indent="0">
              <a:buNone/>
            </a:pP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querySelector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sibebar</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style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color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"black"</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a:t>
            </a:r>
          </a:p>
          <a:p>
            <a:pPr marL="36900" indent="0">
              <a:buNone/>
            </a:pPr>
            <a:endParaRPr lang="fr-FR" dirty="0"/>
          </a:p>
        </p:txBody>
      </p:sp>
    </p:spTree>
    <p:extLst>
      <p:ext uri="{BB962C8B-B14F-4D97-AF65-F5344CB8AC3E}">
        <p14:creationId xmlns:p14="http://schemas.microsoft.com/office/powerpoint/2010/main" val="29304620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497265-6788-4C67-8EB5-EDC7DF6B54AB}"/>
              </a:ext>
            </a:extLst>
          </p:cNvPr>
          <p:cNvSpPr>
            <a:spLocks noGrp="1"/>
          </p:cNvSpPr>
          <p:nvPr>
            <p:ph type="title"/>
          </p:nvPr>
        </p:nvSpPr>
        <p:spPr/>
        <p:txBody>
          <a:bodyPr/>
          <a:lstStyle/>
          <a:p>
            <a:r>
              <a:rPr lang="en-US" dirty="0"/>
              <a:t>TP JAVASCRIPT</a:t>
            </a:r>
            <a:endParaRPr lang="fr-FR" dirty="0"/>
          </a:p>
        </p:txBody>
      </p:sp>
      <p:sp>
        <p:nvSpPr>
          <p:cNvPr id="3" name="Espace réservé du contenu 2">
            <a:extLst>
              <a:ext uri="{FF2B5EF4-FFF2-40B4-BE49-F238E27FC236}">
                <a16:creationId xmlns:a16="http://schemas.microsoft.com/office/drawing/2014/main" id="{45724A6B-8F96-4860-AADD-D79C047DD7A0}"/>
              </a:ext>
            </a:extLst>
          </p:cNvPr>
          <p:cNvSpPr>
            <a:spLocks noGrp="1"/>
          </p:cNvSpPr>
          <p:nvPr>
            <p:ph idx="1"/>
          </p:nvPr>
        </p:nvSpPr>
        <p:spPr/>
        <p:txBody>
          <a:bodyPr>
            <a:normAutofit/>
          </a:bodyPr>
          <a:lstStyle/>
          <a:p>
            <a:pPr algn="l"/>
            <a:r>
              <a:rPr lang="en-US" sz="4800" dirty="0">
                <a:solidFill>
                  <a:schemeClr val="tx1"/>
                </a:solidFill>
                <a:latin typeface="Calibri" panose="020F0502020204030204" pitchFamily="34" charset="0"/>
              </a:rPr>
              <a:t>S</a:t>
            </a:r>
            <a:r>
              <a:rPr lang="fr-FR" sz="4800" dirty="0" err="1">
                <a:solidFill>
                  <a:schemeClr val="tx1"/>
                </a:solidFill>
                <a:latin typeface="Calibri" panose="020F0502020204030204" pitchFamily="34" charset="0"/>
              </a:rPr>
              <a:t>erie</a:t>
            </a:r>
            <a:r>
              <a:rPr lang="fr-FR" sz="4800" dirty="0">
                <a:solidFill>
                  <a:schemeClr val="tx1"/>
                </a:solidFill>
                <a:latin typeface="Calibri" panose="020F0502020204030204" pitchFamily="34" charset="0"/>
              </a:rPr>
              <a:t> exercices calculatrice dom</a:t>
            </a:r>
            <a:endParaRPr lang="fr-FR" sz="4800" dirty="0">
              <a:solidFill>
                <a:schemeClr val="tx1"/>
              </a:solidFill>
            </a:endParaRPr>
          </a:p>
        </p:txBody>
      </p:sp>
    </p:spTree>
    <p:extLst>
      <p:ext uri="{BB962C8B-B14F-4D97-AF65-F5344CB8AC3E}">
        <p14:creationId xmlns:p14="http://schemas.microsoft.com/office/powerpoint/2010/main" val="119166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860"/>
              <a:buFont typeface="Impact"/>
              <a:buNone/>
            </a:pPr>
            <a:r>
              <a:rPr lang="en-US" sz="4860"/>
              <a:t>LES FONCTIONS TYPE “BOITE DE DIALOGUE” </a:t>
            </a:r>
            <a:endParaRPr/>
          </a:p>
        </p:txBody>
      </p:sp>
      <p:pic>
        <p:nvPicPr>
          <p:cNvPr id="183" name="Google Shape;183;p6"/>
          <p:cNvPicPr preferRelativeResize="0">
            <a:picLocks noGrp="1"/>
          </p:cNvPicPr>
          <p:nvPr>
            <p:ph type="body" idx="1"/>
          </p:nvPr>
        </p:nvPicPr>
        <p:blipFill rotWithShape="1">
          <a:blip r:embed="rId3">
            <a:alphaModFix/>
          </a:blip>
          <a:srcRect/>
          <a:stretch/>
        </p:blipFill>
        <p:spPr>
          <a:xfrm>
            <a:off x="911257" y="2851935"/>
            <a:ext cx="9049733" cy="34697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693642" y="685800"/>
            <a:ext cx="9317623" cy="85076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dirty="0"/>
              <a:t>LES FONCTIONS TYPE “BOITE DE DIALOGUE” </a:t>
            </a:r>
            <a:endParaRPr dirty="0"/>
          </a:p>
        </p:txBody>
      </p:sp>
      <p:pic>
        <p:nvPicPr>
          <p:cNvPr id="189" name="Google Shape;189;p7"/>
          <p:cNvPicPr preferRelativeResize="0">
            <a:picLocks noGrp="1"/>
          </p:cNvPicPr>
          <p:nvPr>
            <p:ph type="body" idx="1"/>
          </p:nvPr>
        </p:nvPicPr>
        <p:blipFill rotWithShape="1">
          <a:blip r:embed="rId3">
            <a:alphaModFix/>
          </a:blip>
          <a:srcRect/>
          <a:stretch/>
        </p:blipFill>
        <p:spPr>
          <a:xfrm>
            <a:off x="7458502" y="3099300"/>
            <a:ext cx="4189412" cy="1644052"/>
          </a:xfrm>
          <a:prstGeom prst="rect">
            <a:avLst/>
          </a:prstGeom>
          <a:noFill/>
          <a:ln>
            <a:noFill/>
          </a:ln>
        </p:spPr>
      </p:pic>
      <p:sp>
        <p:nvSpPr>
          <p:cNvPr id="190" name="Google Shape;190;p7"/>
          <p:cNvSpPr txBox="1">
            <a:spLocks noGrp="1"/>
          </p:cNvSpPr>
          <p:nvPr>
            <p:ph type="body" idx="2"/>
          </p:nvPr>
        </p:nvSpPr>
        <p:spPr>
          <a:xfrm>
            <a:off x="693642" y="2208511"/>
            <a:ext cx="6227275" cy="4200677"/>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880"/>
              <a:buNone/>
            </a:pPr>
            <a:r>
              <a:rPr lang="en-US" sz="2000" dirty="0">
                <a:solidFill>
                  <a:schemeClr val="accent1"/>
                </a:solidFill>
              </a:rPr>
              <a:t>CONSOLE.LOG</a:t>
            </a:r>
            <a:endParaRPr sz="2000" dirty="0"/>
          </a:p>
          <a:p>
            <a:pPr marL="0" lvl="0" indent="0" algn="l" rtl="0">
              <a:lnSpc>
                <a:spcPct val="120000"/>
              </a:lnSpc>
              <a:spcBef>
                <a:spcPts val="1000"/>
              </a:spcBef>
              <a:spcAft>
                <a:spcPts val="0"/>
              </a:spcAft>
              <a:buSzPts val="2880"/>
              <a:buNone/>
            </a:pPr>
            <a:r>
              <a:rPr lang="en-US" sz="2000" b="1" dirty="0">
                <a:latin typeface="Calibri"/>
                <a:ea typeface="Calibri"/>
                <a:cs typeface="Calibri"/>
                <a:sym typeface="Calibri"/>
              </a:rPr>
              <a:t>CETTE FONCTION NOUS PERMET DE FAIRE DES TESTS, VOIR DE DEBUGGER NOS CODES DIRECTEMENT DANS LE  NAVIGATEUR.</a:t>
            </a:r>
            <a:endParaRPr sz="2000" dirty="0"/>
          </a:p>
          <a:p>
            <a:pPr marL="0" lvl="0" indent="0" algn="l" rtl="0">
              <a:lnSpc>
                <a:spcPct val="120000"/>
              </a:lnSpc>
              <a:spcBef>
                <a:spcPts val="1000"/>
              </a:spcBef>
              <a:spcAft>
                <a:spcPts val="0"/>
              </a:spcAft>
              <a:buSzPts val="2880"/>
              <a:buNone/>
            </a:pPr>
            <a:r>
              <a:rPr lang="en-US" sz="2000" b="1" dirty="0">
                <a:latin typeface="Calibri"/>
                <a:ea typeface="Calibri"/>
                <a:cs typeface="Calibri"/>
                <a:sym typeface="Calibri"/>
              </a:rPr>
              <a:t>ESSAYONS UN SIMPLE CALCUL ARITHMÉTIQUE, ET OUI ! </a:t>
            </a:r>
            <a:endParaRPr sz="2000" dirty="0"/>
          </a:p>
          <a:p>
            <a:pPr marL="0" lvl="0" indent="0" algn="l" rtl="0">
              <a:lnSpc>
                <a:spcPct val="120000"/>
              </a:lnSpc>
              <a:spcBef>
                <a:spcPts val="1000"/>
              </a:spcBef>
              <a:spcAft>
                <a:spcPts val="0"/>
              </a:spcAft>
              <a:buSzPts val="2880"/>
              <a:buNone/>
            </a:pPr>
            <a:r>
              <a:rPr lang="en-US" sz="2000" b="1" dirty="0">
                <a:latin typeface="Calibri"/>
                <a:ea typeface="Calibri"/>
                <a:cs typeface="Calibri"/>
                <a:sym typeface="Calibri"/>
              </a:rPr>
              <a:t>LES MATHS ÇA MARCHE AVEC JAVASCRIPT :</a:t>
            </a:r>
            <a:endParaRPr sz="2000" dirty="0"/>
          </a:p>
          <a:p>
            <a:pPr marL="0" lvl="0" indent="0" algn="l" rtl="0">
              <a:lnSpc>
                <a:spcPct val="120000"/>
              </a:lnSpc>
              <a:spcBef>
                <a:spcPts val="1000"/>
              </a:spcBef>
              <a:spcAft>
                <a:spcPts val="0"/>
              </a:spcAft>
              <a:buSzPts val="2880"/>
              <a:buNone/>
            </a:pPr>
            <a:r>
              <a:rPr lang="en-US" sz="2000" dirty="0"/>
              <a:t>	</a:t>
            </a:r>
            <a:r>
              <a:rPr lang="en-US" sz="2000" dirty="0">
                <a:solidFill>
                  <a:schemeClr val="accent1"/>
                </a:solidFill>
              </a:rPr>
              <a:t>CONSOLE.LOG(5 * 2);</a:t>
            </a:r>
            <a:endParaRPr sz="2000" dirty="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693642" y="685800"/>
            <a:ext cx="9930365" cy="82786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LES FONCTIONS TYPE “BOITE DE DIALOGUE” </a:t>
            </a:r>
            <a:endParaRPr/>
          </a:p>
        </p:txBody>
      </p:sp>
      <p:pic>
        <p:nvPicPr>
          <p:cNvPr id="196" name="Google Shape;196;p8"/>
          <p:cNvPicPr preferRelativeResize="0">
            <a:picLocks noGrp="1"/>
          </p:cNvPicPr>
          <p:nvPr>
            <p:ph type="body" idx="1"/>
          </p:nvPr>
        </p:nvPicPr>
        <p:blipFill rotWithShape="1">
          <a:blip r:embed="rId3">
            <a:alphaModFix/>
          </a:blip>
          <a:srcRect/>
          <a:stretch/>
        </p:blipFill>
        <p:spPr>
          <a:xfrm>
            <a:off x="8660939" y="1888646"/>
            <a:ext cx="3105150" cy="1190625"/>
          </a:xfrm>
          <a:prstGeom prst="rect">
            <a:avLst/>
          </a:prstGeom>
          <a:noFill/>
          <a:ln>
            <a:noFill/>
          </a:ln>
        </p:spPr>
      </p:pic>
      <p:sp>
        <p:nvSpPr>
          <p:cNvPr id="197" name="Google Shape;197;p8"/>
          <p:cNvSpPr txBox="1">
            <a:spLocks noGrp="1"/>
          </p:cNvSpPr>
          <p:nvPr>
            <p:ph type="body" idx="2"/>
          </p:nvPr>
        </p:nvSpPr>
        <p:spPr>
          <a:xfrm>
            <a:off x="241756" y="2288370"/>
            <a:ext cx="8146459" cy="4168205"/>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920"/>
              <a:buNone/>
            </a:pPr>
            <a:r>
              <a:rPr lang="en-US" b="1" dirty="0">
                <a:latin typeface="Calibri"/>
                <a:ea typeface="Calibri"/>
                <a:cs typeface="Calibri"/>
                <a:sym typeface="Calibri"/>
              </a:rPr>
              <a:t>LA FONCTION ALERT :</a:t>
            </a:r>
            <a:r>
              <a:rPr lang="en-US" dirty="0">
                <a:sym typeface="Calibri"/>
              </a:rPr>
              <a:t> </a:t>
            </a:r>
            <a:r>
              <a:rPr lang="en-US" b="1" dirty="0">
                <a:latin typeface="Calibri"/>
                <a:ea typeface="Calibri"/>
                <a:cs typeface="Calibri"/>
                <a:sym typeface="Calibri"/>
              </a:rPr>
              <a:t>PERMET L'OUVERTURE D'UN POP-UP ET AFFICHE LE TEXTE ENTRE LES GUILLEMETS.</a:t>
            </a:r>
            <a:endParaRPr dirty="0"/>
          </a:p>
          <a:p>
            <a:pPr marL="0" lvl="0" indent="0" algn="l" rtl="0">
              <a:lnSpc>
                <a:spcPct val="120000"/>
              </a:lnSpc>
              <a:spcBef>
                <a:spcPts val="1000"/>
              </a:spcBef>
              <a:spcAft>
                <a:spcPts val="0"/>
              </a:spcAft>
              <a:buSzPts val="1920"/>
              <a:buNone/>
            </a:pPr>
            <a:r>
              <a:rPr lang="en-US" b="1" dirty="0">
                <a:latin typeface="Calibri"/>
                <a:ea typeface="Calibri"/>
                <a:cs typeface="Calibri"/>
                <a:sym typeface="Calibri"/>
              </a:rPr>
              <a:t>ALERT(“HELLO WORLD”);</a:t>
            </a:r>
            <a:endParaRPr dirty="0"/>
          </a:p>
          <a:p>
            <a:pPr marL="0" lvl="0" indent="0" algn="l" rtl="0">
              <a:lnSpc>
                <a:spcPct val="120000"/>
              </a:lnSpc>
              <a:spcBef>
                <a:spcPts val="1000"/>
              </a:spcBef>
              <a:spcAft>
                <a:spcPts val="0"/>
              </a:spcAft>
              <a:buSzPts val="1920"/>
              <a:buNone/>
            </a:pPr>
            <a:endParaRPr b="1" dirty="0">
              <a:latin typeface="Calibri"/>
              <a:ea typeface="Calibri"/>
              <a:cs typeface="Calibri"/>
              <a:sym typeface="Calibri"/>
            </a:endParaRPr>
          </a:p>
          <a:p>
            <a:pPr marL="0" lvl="0" indent="0" algn="l" rtl="0">
              <a:lnSpc>
                <a:spcPct val="120000"/>
              </a:lnSpc>
              <a:spcBef>
                <a:spcPts val="1000"/>
              </a:spcBef>
              <a:spcAft>
                <a:spcPts val="0"/>
              </a:spcAft>
              <a:buSzPts val="1920"/>
              <a:buNone/>
            </a:pPr>
            <a:r>
              <a:rPr lang="en-US" b="1" dirty="0">
                <a:latin typeface="Calibri"/>
                <a:ea typeface="Calibri"/>
                <a:cs typeface="Calibri"/>
                <a:sym typeface="Calibri"/>
              </a:rPr>
              <a:t>LES COMMENTAIRES :</a:t>
            </a:r>
            <a:endParaRPr dirty="0"/>
          </a:p>
          <a:p>
            <a:pPr marL="0" lvl="0" indent="0" algn="l" rtl="0">
              <a:lnSpc>
                <a:spcPct val="120000"/>
              </a:lnSpc>
              <a:spcBef>
                <a:spcPts val="1000"/>
              </a:spcBef>
              <a:spcAft>
                <a:spcPts val="0"/>
              </a:spcAft>
              <a:buSzPts val="1920"/>
              <a:buNone/>
            </a:pPr>
            <a:r>
              <a:rPr lang="en-US" b="1" dirty="0">
                <a:latin typeface="Calibri"/>
                <a:ea typeface="Calibri"/>
                <a:cs typeface="Calibri"/>
                <a:sym typeface="Calibri"/>
              </a:rPr>
              <a:t>UN COMMENTAIRE NE SE VOIT PAS DANS LE NAVIGATEUR C'EST UNE AIDE POUR LES</a:t>
            </a:r>
            <a:endParaRPr dirty="0"/>
          </a:p>
          <a:p>
            <a:pPr marL="0" lvl="0" indent="0" algn="l" rtl="0">
              <a:lnSpc>
                <a:spcPct val="120000"/>
              </a:lnSpc>
              <a:spcBef>
                <a:spcPts val="1000"/>
              </a:spcBef>
              <a:spcAft>
                <a:spcPts val="0"/>
              </a:spcAft>
              <a:buSzPts val="1920"/>
              <a:buNone/>
            </a:pPr>
            <a:r>
              <a:rPr lang="en-US" b="1" dirty="0">
                <a:latin typeface="Calibri"/>
                <a:ea typeface="Calibri"/>
                <a:cs typeface="Calibri"/>
                <a:sym typeface="Calibri"/>
              </a:rPr>
              <a:t>DÉVELOPPEUR POUR SAVOIR CE QUE TU DOIS FAIRE.</a:t>
            </a:r>
            <a:endParaRPr dirty="0"/>
          </a:p>
          <a:p>
            <a:pPr marL="0" lvl="0" indent="0" algn="l" rtl="0">
              <a:lnSpc>
                <a:spcPct val="120000"/>
              </a:lnSpc>
              <a:spcBef>
                <a:spcPts val="1000"/>
              </a:spcBef>
              <a:spcAft>
                <a:spcPts val="0"/>
              </a:spcAft>
              <a:buSzPts val="1920"/>
              <a:buNone/>
            </a:pPr>
            <a:r>
              <a:rPr lang="en-US" b="1" dirty="0">
                <a:latin typeface="Calibri"/>
                <a:ea typeface="Calibri"/>
                <a:cs typeface="Calibri"/>
                <a:sym typeface="Calibri"/>
              </a:rPr>
              <a:t>// EXEMPLE DE COMMENTAIRE SUR UNE SEULE LIGNE</a:t>
            </a:r>
            <a:endParaRPr dirty="0"/>
          </a:p>
          <a:p>
            <a:pPr marL="0" lvl="0" indent="0" algn="l" rtl="0">
              <a:lnSpc>
                <a:spcPct val="120000"/>
              </a:lnSpc>
              <a:spcBef>
                <a:spcPts val="1000"/>
              </a:spcBef>
              <a:spcAft>
                <a:spcPts val="0"/>
              </a:spcAft>
              <a:buSzPts val="1920"/>
              <a:buNone/>
            </a:pPr>
            <a:r>
              <a:rPr lang="en-US" b="1" dirty="0">
                <a:latin typeface="Calibri"/>
                <a:ea typeface="Calibri"/>
                <a:cs typeface="Calibri"/>
                <a:sym typeface="Calibri"/>
              </a:rPr>
              <a:t>/* COMMENTAIRE SUR PLUSIEURS</a:t>
            </a:r>
            <a:endParaRPr dirty="0"/>
          </a:p>
          <a:p>
            <a:pPr marL="0" lvl="0" indent="0" algn="l" rtl="0">
              <a:lnSpc>
                <a:spcPct val="120000"/>
              </a:lnSpc>
              <a:spcBef>
                <a:spcPts val="1000"/>
              </a:spcBef>
              <a:spcAft>
                <a:spcPts val="0"/>
              </a:spcAft>
              <a:buSzPts val="1920"/>
              <a:buNone/>
            </a:pPr>
            <a:r>
              <a:rPr lang="en-US" b="1" dirty="0">
                <a:latin typeface="Calibri"/>
                <a:ea typeface="Calibri"/>
                <a:cs typeface="Calibri"/>
                <a:sym typeface="Calibri"/>
              </a:rPr>
              <a:t>LIGNE */</a:t>
            </a:r>
            <a:endParaRPr b="1" dirty="0">
              <a:latin typeface="Calibri"/>
              <a:ea typeface="Calibri"/>
              <a:cs typeface="Calibri"/>
              <a:sym typeface="Calibri"/>
            </a:endParaRPr>
          </a:p>
        </p:txBody>
      </p:sp>
      <p:pic>
        <p:nvPicPr>
          <p:cNvPr id="198" name="Google Shape;198;p8"/>
          <p:cNvPicPr preferRelativeResize="0"/>
          <p:nvPr/>
        </p:nvPicPr>
        <p:blipFill rotWithShape="1">
          <a:blip r:embed="rId4">
            <a:alphaModFix/>
          </a:blip>
          <a:srcRect/>
          <a:stretch/>
        </p:blipFill>
        <p:spPr>
          <a:xfrm>
            <a:off x="8660939" y="3286472"/>
            <a:ext cx="3204639" cy="21720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LA FONCTION PROMPT()</a:t>
            </a:r>
            <a:endParaRPr/>
          </a:p>
        </p:txBody>
      </p:sp>
      <p:pic>
        <p:nvPicPr>
          <p:cNvPr id="244" name="Google Shape;244;p15"/>
          <p:cNvPicPr preferRelativeResize="0">
            <a:picLocks noGrp="1"/>
          </p:cNvPicPr>
          <p:nvPr>
            <p:ph type="body" idx="1"/>
          </p:nvPr>
        </p:nvPicPr>
        <p:blipFill rotWithShape="1">
          <a:blip r:embed="rId3">
            <a:alphaModFix/>
          </a:blip>
          <a:srcRect/>
          <a:stretch/>
        </p:blipFill>
        <p:spPr>
          <a:xfrm>
            <a:off x="793336" y="2752165"/>
            <a:ext cx="9502774" cy="3639208"/>
          </a:xfrm>
          <a:prstGeom prst="rect">
            <a:avLst/>
          </a:prstGeom>
          <a:noFill/>
          <a:ln>
            <a:noFill/>
          </a:ln>
        </p:spPr>
      </p:pic>
    </p:spTree>
    <p:extLst>
      <p:ext uri="{BB962C8B-B14F-4D97-AF65-F5344CB8AC3E}">
        <p14:creationId xmlns:p14="http://schemas.microsoft.com/office/powerpoint/2010/main" val="52968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9"/>
          <p:cNvSpPr txBox="1">
            <a:spLocks noGrp="1"/>
          </p:cNvSpPr>
          <p:nvPr>
            <p:ph type="title"/>
          </p:nvPr>
        </p:nvSpPr>
        <p:spPr>
          <a:xfrm>
            <a:off x="685801" y="685801"/>
            <a:ext cx="10396882" cy="7571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JAVASCRIPT – LES BASES</a:t>
            </a:r>
            <a:endParaRPr dirty="0"/>
          </a:p>
        </p:txBody>
      </p:sp>
      <p:sp>
        <p:nvSpPr>
          <p:cNvPr id="204" name="Google Shape;204;p9"/>
          <p:cNvSpPr txBox="1">
            <a:spLocks noGrp="1"/>
          </p:cNvSpPr>
          <p:nvPr>
            <p:ph type="body" idx="1"/>
          </p:nvPr>
        </p:nvSpPr>
        <p:spPr>
          <a:xfrm>
            <a:off x="330199" y="1892806"/>
            <a:ext cx="11531601" cy="508372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99"/>
              <a:buNone/>
            </a:pPr>
            <a:r>
              <a:rPr lang="en-US" b="1" dirty="0">
                <a:solidFill>
                  <a:schemeClr val="accent1"/>
                </a:solidFill>
              </a:rPr>
              <a:t>2 .1   LES VARIABLES</a:t>
            </a:r>
            <a:endParaRPr b="1" dirty="0"/>
          </a:p>
          <a:p>
            <a:pPr marL="0" lvl="0" indent="0" algn="l" rtl="0">
              <a:lnSpc>
                <a:spcPct val="100000"/>
              </a:lnSpc>
              <a:spcBef>
                <a:spcPts val="1000"/>
              </a:spcBef>
              <a:spcAft>
                <a:spcPts val="0"/>
              </a:spcAft>
              <a:buSzPts val="2200"/>
              <a:buNone/>
            </a:pPr>
            <a:r>
              <a:rPr lang="en-US" sz="1800" b="1" dirty="0">
                <a:latin typeface="Calibri"/>
                <a:ea typeface="Calibri"/>
                <a:cs typeface="Calibri"/>
                <a:sym typeface="Calibri"/>
              </a:rPr>
              <a:t>UNE VARIABLE EST UN CONTENEUR QUI PEUT CONTENIR À PEU PRÈS TOUT. UN NOMBRE, UNE CHAINE DE CARACTÈRE, UN TABLEAU… ON SE RAPPELLERA QUE LES NOMBRE, CHAINE DE CARACTÈRES… SONT DES OBJETS.</a:t>
            </a:r>
            <a:endParaRPr sz="1800" dirty="0"/>
          </a:p>
          <a:p>
            <a:pPr marL="0" lvl="0" indent="0" algn="l" rtl="0">
              <a:lnSpc>
                <a:spcPct val="100000"/>
              </a:lnSpc>
              <a:spcBef>
                <a:spcPts val="1000"/>
              </a:spcBef>
              <a:spcAft>
                <a:spcPts val="0"/>
              </a:spcAft>
              <a:buSzPts val="2200"/>
              <a:buNone/>
            </a:pPr>
            <a:r>
              <a:rPr lang="en-US" sz="1800" b="1" dirty="0">
                <a:latin typeface="Calibri"/>
                <a:ea typeface="Calibri"/>
                <a:cs typeface="Calibri"/>
                <a:sym typeface="Calibri"/>
              </a:rPr>
              <a:t>IL EXISTE DEUX FAÇONS DE DÉCLARER UNE VARIABLE EN JS. VOUS POUVEZ DIRECTEMENT DONNER UN NOM À UNE VARIABLE ET UNE VALEUR OU PRÉCÉDER LE NOM DE LA VARIABLE PAR VAR COMME CECI :</a:t>
            </a:r>
            <a:endParaRPr sz="1800" dirty="0"/>
          </a:p>
          <a:p>
            <a:pPr marL="0" lvl="0" indent="0" algn="l" rtl="0">
              <a:lnSpc>
                <a:spcPct val="100000"/>
              </a:lnSpc>
              <a:spcBef>
                <a:spcPts val="1000"/>
              </a:spcBef>
              <a:spcAft>
                <a:spcPts val="0"/>
              </a:spcAft>
              <a:buSzPts val="2200"/>
              <a:buNone/>
            </a:pPr>
            <a:r>
              <a:rPr lang="en-US" sz="1800" b="1" dirty="0">
                <a:latin typeface="Calibri"/>
                <a:ea typeface="Calibri"/>
                <a:cs typeface="Calibri"/>
                <a:sym typeface="Calibri"/>
              </a:rPr>
              <a:t>	MAVARIABLE = 5 ;</a:t>
            </a:r>
            <a:endParaRPr sz="1800" dirty="0"/>
          </a:p>
          <a:p>
            <a:pPr marL="0" lvl="0" indent="0" algn="l" rtl="0">
              <a:lnSpc>
                <a:spcPct val="100000"/>
              </a:lnSpc>
              <a:spcBef>
                <a:spcPts val="1000"/>
              </a:spcBef>
              <a:spcAft>
                <a:spcPts val="0"/>
              </a:spcAft>
              <a:buSzPts val="2200"/>
              <a:buNone/>
            </a:pPr>
            <a:r>
              <a:rPr lang="en-US" sz="1800" b="1" dirty="0">
                <a:latin typeface="Calibri"/>
                <a:ea typeface="Calibri"/>
                <a:cs typeface="Calibri"/>
                <a:sym typeface="Calibri"/>
              </a:rPr>
              <a:t>	VAR MAVARIABLE = 5 ;</a:t>
            </a:r>
            <a:endParaRPr sz="1800" dirty="0"/>
          </a:p>
          <a:p>
            <a:pPr marL="0" lvl="0" indent="0" algn="l" rtl="0">
              <a:lnSpc>
                <a:spcPct val="100000"/>
              </a:lnSpc>
              <a:spcBef>
                <a:spcPts val="1000"/>
              </a:spcBef>
              <a:spcAft>
                <a:spcPts val="0"/>
              </a:spcAft>
              <a:buSzPts val="2200"/>
              <a:buNone/>
            </a:pPr>
            <a:br>
              <a:rPr lang="en-US" sz="1800" b="1" dirty="0">
                <a:latin typeface="Calibri"/>
                <a:ea typeface="Calibri"/>
                <a:cs typeface="Calibri"/>
                <a:sym typeface="Calibri"/>
              </a:rPr>
            </a:br>
            <a:r>
              <a:rPr lang="en-US" sz="1800" b="1" dirty="0">
                <a:latin typeface="Calibri"/>
                <a:ea typeface="Calibri"/>
                <a:cs typeface="Calibri"/>
                <a:sym typeface="Calibri"/>
              </a:rPr>
              <a:t>MÊME SI LES DEUX AFFECTENT UNE VALEUR DE 5 À LA VARIABLE MAVARIABLE, IL Y A UNE DIFFÉRENCE CONSIDÉRABLE ENTRE LES DEUX. EN PRÉCÉDANT LE NOM DE LA VARIABLE PAR LE MOT CLÉ VAR LA VARIABLE NE SERA DISPONIBLE QUE DANS UN ‘SCOPE’ DÉFINI. BIEN QUE LE LANGAGE LE PERMET, C’EST UNE TRÈS MAUVAIS PRATIQUE DE DÉCLARER UNE VARIABLE SANS LE PRÉCÉDER DE VAR. ON VA DONC TOUJOURS DÉCLARER NOS VARIABLES EN LES PRÉCÉDANT PAR VAR. ON Y REVIENDRA PLUS TARD POUR LE SCOPE MAIS POUR  L’INSTANT RETENEZ JUSTE QU’IL Y A UNE DIFFÉRENCE ENTRE LES DEUX TYPES DE DÉCLARATION.</a:t>
            </a:r>
            <a:endParaRPr sz="1800" b="1"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685801" y="685800"/>
            <a:ext cx="10396882" cy="8224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60"/>
              <a:buFont typeface="Impact"/>
              <a:buNone/>
            </a:pPr>
            <a:r>
              <a:rPr lang="en-US" sz="4860" dirty="0"/>
              <a:t>JAVASCRIPT – LES BASES</a:t>
            </a:r>
            <a:endParaRPr dirty="0"/>
          </a:p>
        </p:txBody>
      </p:sp>
      <p:sp>
        <p:nvSpPr>
          <p:cNvPr id="210" name="Google Shape;210;p10"/>
          <p:cNvSpPr txBox="1">
            <a:spLocks noGrp="1"/>
          </p:cNvSpPr>
          <p:nvPr>
            <p:ph type="body" idx="1"/>
          </p:nvPr>
        </p:nvSpPr>
        <p:spPr>
          <a:xfrm>
            <a:off x="0" y="2283559"/>
            <a:ext cx="6181165" cy="822489"/>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20000"/>
              </a:lnSpc>
              <a:spcBef>
                <a:spcPts val="0"/>
              </a:spcBef>
              <a:spcAft>
                <a:spcPts val="0"/>
              </a:spcAft>
              <a:buSzPts val="3200"/>
              <a:buNone/>
            </a:pPr>
            <a:r>
              <a:rPr lang="en-US" b="1" dirty="0"/>
              <a:t>RÈGLES SUR LES VARIABLES ( LE NOMMAGE DES VARIABLES)</a:t>
            </a:r>
            <a:endParaRPr dirty="0"/>
          </a:p>
          <a:p>
            <a:pPr marL="0" lvl="0" indent="0" algn="l" rtl="0">
              <a:lnSpc>
                <a:spcPct val="120000"/>
              </a:lnSpc>
              <a:spcBef>
                <a:spcPts val="1000"/>
              </a:spcBef>
              <a:spcAft>
                <a:spcPts val="0"/>
              </a:spcAft>
              <a:buSzPts val="3200"/>
              <a:buNone/>
            </a:pPr>
            <a:r>
              <a:rPr lang="en-US" dirty="0"/>
              <a:t> </a:t>
            </a:r>
            <a:endParaRPr dirty="0"/>
          </a:p>
        </p:txBody>
      </p:sp>
      <p:pic>
        <p:nvPicPr>
          <p:cNvPr id="211" name="Google Shape;211;p10"/>
          <p:cNvPicPr preferRelativeResize="0"/>
          <p:nvPr/>
        </p:nvPicPr>
        <p:blipFill rotWithShape="1">
          <a:blip r:embed="rId3">
            <a:alphaModFix/>
          </a:blip>
          <a:srcRect/>
          <a:stretch/>
        </p:blipFill>
        <p:spPr>
          <a:xfrm>
            <a:off x="7733681" y="3106048"/>
            <a:ext cx="4175247" cy="2756363"/>
          </a:xfrm>
          <a:prstGeom prst="rect">
            <a:avLst/>
          </a:prstGeom>
          <a:noFill/>
          <a:ln>
            <a:noFill/>
          </a:ln>
        </p:spPr>
      </p:pic>
      <p:sp>
        <p:nvSpPr>
          <p:cNvPr id="8" name="ZoneTexte 7">
            <a:extLst>
              <a:ext uri="{FF2B5EF4-FFF2-40B4-BE49-F238E27FC236}">
                <a16:creationId xmlns:a16="http://schemas.microsoft.com/office/drawing/2014/main" id="{45EC78AF-B76A-4DD5-A2E0-FF172AAEAB46}"/>
              </a:ext>
            </a:extLst>
          </p:cNvPr>
          <p:cNvSpPr txBox="1"/>
          <p:nvPr/>
        </p:nvSpPr>
        <p:spPr>
          <a:xfrm>
            <a:off x="-1" y="2786458"/>
            <a:ext cx="7586133" cy="3139321"/>
          </a:xfrm>
          <a:prstGeom prst="rect">
            <a:avLst/>
          </a:prstGeom>
          <a:noFill/>
        </p:spPr>
        <p:txBody>
          <a:bodyPr wrap="square">
            <a:spAutoFit/>
          </a:bodyPr>
          <a:lstStyle/>
          <a:p>
            <a:endParaRPr lang="fr-FR" dirty="0"/>
          </a:p>
          <a:p>
            <a:r>
              <a:rPr lang="fr-FR" dirty="0"/>
              <a:t>Concernant le nom de nos variables, nous avons une grande liberté dans le nommage de celles-ci mais il y a quand même quelques règles à respecter :</a:t>
            </a:r>
          </a:p>
          <a:p>
            <a:endParaRPr lang="fr-FR" dirty="0"/>
          </a:p>
          <a:p>
            <a:pPr lvl="1"/>
            <a:r>
              <a:rPr lang="fr-FR" dirty="0"/>
              <a:t>Le nom d’une variable doit obligatoirement commencer par une lettre ou un </a:t>
            </a:r>
            <a:r>
              <a:rPr lang="fr-FR" dirty="0" err="1"/>
              <a:t>underscore</a:t>
            </a:r>
            <a:r>
              <a:rPr lang="fr-FR" dirty="0"/>
              <a:t> (_) et ne doit pas commencer par un chiffre ;</a:t>
            </a:r>
          </a:p>
          <a:p>
            <a:pPr lvl="1"/>
            <a:r>
              <a:rPr lang="fr-FR" dirty="0"/>
              <a:t>Le nom d’une variable ne doit contenir que des lettres, des chiffres et des </a:t>
            </a:r>
            <a:r>
              <a:rPr lang="fr-FR" dirty="0" err="1"/>
              <a:t>underscores</a:t>
            </a:r>
            <a:r>
              <a:rPr lang="fr-FR" dirty="0"/>
              <a:t> mais pas de caractères spéciaux ;</a:t>
            </a:r>
          </a:p>
          <a:p>
            <a:pPr lvl="1"/>
            <a:r>
              <a:rPr lang="fr-FR" dirty="0"/>
              <a:t>Le nom d’une variable ne doit pas contenir d’espace.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601363" y="156720"/>
            <a:ext cx="7728905" cy="105815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dirty="0"/>
              <a:t>LES PORTÉES DE VARIABLES</a:t>
            </a:r>
            <a:endParaRPr dirty="0"/>
          </a:p>
        </p:txBody>
      </p:sp>
      <p:pic>
        <p:nvPicPr>
          <p:cNvPr id="217" name="Google Shape;217;p11"/>
          <p:cNvPicPr preferRelativeResize="0">
            <a:picLocks noGrp="1"/>
          </p:cNvPicPr>
          <p:nvPr>
            <p:ph type="body" idx="1"/>
          </p:nvPr>
        </p:nvPicPr>
        <p:blipFill rotWithShape="1">
          <a:blip r:embed="rId3">
            <a:alphaModFix/>
          </a:blip>
          <a:srcRect/>
          <a:stretch/>
        </p:blipFill>
        <p:spPr>
          <a:xfrm>
            <a:off x="7606317" y="1624292"/>
            <a:ext cx="4585683" cy="4688785"/>
          </a:xfrm>
          <a:prstGeom prst="rect">
            <a:avLst/>
          </a:prstGeom>
          <a:noFill/>
          <a:ln>
            <a:noFill/>
          </a:ln>
        </p:spPr>
      </p:pic>
      <p:sp>
        <p:nvSpPr>
          <p:cNvPr id="218" name="Google Shape;218;p11"/>
          <p:cNvSpPr txBox="1">
            <a:spLocks noGrp="1"/>
          </p:cNvSpPr>
          <p:nvPr>
            <p:ph type="body" idx="2"/>
          </p:nvPr>
        </p:nvSpPr>
        <p:spPr>
          <a:xfrm>
            <a:off x="274192" y="2311225"/>
            <a:ext cx="6973896" cy="444945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240"/>
              <a:buNone/>
            </a:pPr>
            <a:r>
              <a:rPr lang="en-US" sz="2000" b="1" dirty="0">
                <a:solidFill>
                  <a:schemeClr val="accent1"/>
                </a:solidFill>
              </a:rPr>
              <a:t>RÈGLES SUR LES VARIABLES (LES PORTÉES)</a:t>
            </a:r>
          </a:p>
          <a:p>
            <a:pPr marL="0" lvl="0" indent="0" algn="l" rtl="0">
              <a:lnSpc>
                <a:spcPct val="120000"/>
              </a:lnSpc>
              <a:spcBef>
                <a:spcPts val="0"/>
              </a:spcBef>
              <a:spcAft>
                <a:spcPts val="0"/>
              </a:spcAft>
              <a:buSzPts val="2240"/>
              <a:buNone/>
            </a:pPr>
            <a:endParaRPr sz="1800" dirty="0"/>
          </a:p>
          <a:p>
            <a:pPr marL="0" lvl="0" indent="0" algn="l" rtl="0">
              <a:lnSpc>
                <a:spcPct val="120000"/>
              </a:lnSpc>
              <a:spcBef>
                <a:spcPts val="1000"/>
              </a:spcBef>
              <a:spcAft>
                <a:spcPts val="0"/>
              </a:spcAft>
              <a:buSzPts val="2560"/>
              <a:buNone/>
            </a:pPr>
            <a:r>
              <a:rPr lang="en-US" sz="1800" b="1" dirty="0">
                <a:latin typeface="Calibri"/>
                <a:ea typeface="Calibri"/>
                <a:cs typeface="Calibri"/>
                <a:sym typeface="Calibri"/>
              </a:rPr>
              <a:t>JAVASCRIPT A DEUX TYPES DE PORTÉES : GLOBALE ET LOCALE. SI VOUS DÉCLAREZ UNE VARIABLE EN DEHORS D'UNE DÉFINITION DE FONCTION, IL S'AGIT D'UNE VARIABLE GLOBALE ET SA VALEUR EST ACCESSIBLE ET MODIFIABLE DANS TOUT LE PROGRAMME. SI VOUS DÉCLAREZ UNE VARIABLE AU SEIN D'UNE DÉFINITION DE FONCTION, IL S'AGIT D'UNE VARIABLE LOCALE. ELLE EST CRÉÉE ET DÉTRUITE CHAQUE FOIS QUE LA FONCTION EST EXÉCUTÉE ; EN DEHORS DE CETTE FONCTION, AUCUN CODE NE PEUT Y ACCÉDER.</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rot="-180000">
            <a:off x="891201" y="662656"/>
            <a:ext cx="9755187" cy="2766528"/>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1"/>
              </a:buClr>
              <a:buSzPts val="8000"/>
              <a:buFont typeface="Impact"/>
              <a:buNone/>
            </a:pPr>
            <a:r>
              <a:rPr lang="en-US" dirty="0"/>
              <a:t>JAVASCRIPT	</a:t>
            </a:r>
            <a:endParaRPr dirty="0"/>
          </a:p>
        </p:txBody>
      </p:sp>
      <p:sp>
        <p:nvSpPr>
          <p:cNvPr id="149" name="Google Shape;149;p1"/>
          <p:cNvSpPr txBox="1">
            <a:spLocks noGrp="1"/>
          </p:cNvSpPr>
          <p:nvPr>
            <p:ph type="subTitle" idx="1"/>
          </p:nvPr>
        </p:nvSpPr>
        <p:spPr>
          <a:xfrm rot="-180000">
            <a:off x="983062" y="3505209"/>
            <a:ext cx="9755187" cy="550333"/>
          </a:xfrm>
          <a:prstGeom prst="rect">
            <a:avLst/>
          </a:prstGeom>
          <a:noFill/>
          <a:ln>
            <a:noFill/>
          </a:ln>
        </p:spPr>
        <p:txBody>
          <a:bodyPr spcFirstLastPara="1" wrap="square" lIns="91425" tIns="45700" rIns="91425" bIns="45700" anchor="t" anchorCtr="0">
            <a:noAutofit/>
          </a:bodyPr>
          <a:lstStyle/>
          <a:p>
            <a:pPr marL="0" lvl="0" indent="0" algn="r" rtl="0">
              <a:lnSpc>
                <a:spcPct val="120000"/>
              </a:lnSpc>
              <a:spcBef>
                <a:spcPts val="0"/>
              </a:spcBef>
              <a:spcAft>
                <a:spcPts val="0"/>
              </a:spcAft>
              <a:buSzPts val="4480"/>
              <a:buNone/>
            </a:pPr>
            <a:r>
              <a:rPr lang="en-US" dirty="0"/>
              <a:t>@ MOUSSA CAMARA</a:t>
            </a:r>
            <a:endParaRPr dirty="0"/>
          </a:p>
          <a:p>
            <a:pPr marL="0" lvl="0" indent="0" algn="r" rtl="0">
              <a:lnSpc>
                <a:spcPct val="120000"/>
              </a:lnSpc>
              <a:spcBef>
                <a:spcPts val="1000"/>
              </a:spcBef>
              <a:spcAft>
                <a:spcPts val="0"/>
              </a:spcAft>
              <a:buSzPts val="4480"/>
              <a:buNone/>
            </a:pPr>
            <a:endParaRPr dirty="0"/>
          </a:p>
        </p:txBody>
      </p:sp>
      <p:pic>
        <p:nvPicPr>
          <p:cNvPr id="1032" name="Picture 8" descr="Sabías esto de JavaScript? – Bitácora del desarrollador">
            <a:extLst>
              <a:ext uri="{FF2B5EF4-FFF2-40B4-BE49-F238E27FC236}">
                <a16:creationId xmlns:a16="http://schemas.microsoft.com/office/drawing/2014/main" id="{311D88F3-C3BF-474A-A34C-D8354FD60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2343138"/>
            <a:ext cx="2611966" cy="32732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7E9ED5-D933-45FB-BF5D-2DA5D63B78BD}"/>
              </a:ext>
            </a:extLst>
          </p:cNvPr>
          <p:cNvSpPr>
            <a:spLocks noGrp="1"/>
          </p:cNvSpPr>
          <p:nvPr>
            <p:ph type="title"/>
          </p:nvPr>
        </p:nvSpPr>
        <p:spPr/>
        <p:txBody>
          <a:bodyPr/>
          <a:lstStyle/>
          <a:p>
            <a:r>
              <a:rPr lang="fr-FR" dirty="0"/>
              <a:t>LES PORTÉES DE VARIABLES</a:t>
            </a:r>
          </a:p>
        </p:txBody>
      </p:sp>
      <p:sp>
        <p:nvSpPr>
          <p:cNvPr id="3" name="Espace réservé du contenu 2">
            <a:extLst>
              <a:ext uri="{FF2B5EF4-FFF2-40B4-BE49-F238E27FC236}">
                <a16:creationId xmlns:a16="http://schemas.microsoft.com/office/drawing/2014/main" id="{E557DEC3-99B8-4F01-B178-EF85A240775F}"/>
              </a:ext>
            </a:extLst>
          </p:cNvPr>
          <p:cNvSpPr>
            <a:spLocks noGrp="1"/>
          </p:cNvSpPr>
          <p:nvPr>
            <p:ph idx="1"/>
          </p:nvPr>
        </p:nvSpPr>
        <p:spPr>
          <a:xfrm>
            <a:off x="270328" y="2352061"/>
            <a:ext cx="10956472" cy="4058751"/>
          </a:xfrm>
        </p:spPr>
        <p:txBody>
          <a:bodyPr>
            <a:normAutofit lnSpcReduction="10000"/>
          </a:bodyPr>
          <a:lstStyle/>
          <a:p>
            <a:pPr marL="36900" indent="0" algn="l">
              <a:buNone/>
            </a:pPr>
            <a:r>
              <a:rPr lang="fr-FR" sz="1800" b="0" i="0" u="none" strike="noStrike" baseline="0" dirty="0">
                <a:latin typeface="Calibri" panose="020F0502020204030204" pitchFamily="34" charset="0"/>
              </a:rPr>
              <a:t>Lorsqu’on affecte une variable, nous pouvons la manipuler.</a:t>
            </a:r>
          </a:p>
          <a:p>
            <a:pPr marL="36900" indent="0" algn="l">
              <a:buNone/>
            </a:pPr>
            <a:r>
              <a:rPr lang="fr-FR" sz="1800" b="0" i="0" u="none" strike="noStrike" baseline="0" dirty="0">
                <a:latin typeface="Calibri" panose="020F0502020204030204" pitchFamily="34" charset="0"/>
              </a:rPr>
              <a:t>Elle nous est donc accessible. Cependant, cette accessibilité dépend de l’endroit où la variable a été</a:t>
            </a:r>
          </a:p>
          <a:p>
            <a:pPr marL="36900" indent="0" algn="l">
              <a:buNone/>
            </a:pPr>
            <a:r>
              <a:rPr lang="fr-FR" sz="1800" b="0" i="0" u="none" strike="noStrike" baseline="0" dirty="0">
                <a:latin typeface="Calibri" panose="020F0502020204030204" pitchFamily="34" charset="0"/>
              </a:rPr>
              <a:t>affectée. On parle donc de la portée de la variable.</a:t>
            </a:r>
          </a:p>
          <a:p>
            <a:pPr marL="414000" lvl="1" indent="0">
              <a:buNone/>
            </a:pPr>
            <a:r>
              <a:rPr lang="fr-FR" sz="1600" b="0" i="0" u="none" strike="noStrike" baseline="0" dirty="0">
                <a:latin typeface="Calibri" panose="020F0502020204030204" pitchFamily="34" charset="0"/>
              </a:rPr>
              <a:t>- Une variable déclarée en dehors de toute fonction peut être utilisée n’importe où dans le</a:t>
            </a:r>
          </a:p>
          <a:p>
            <a:pPr marL="414000" lvl="1" indent="0">
              <a:buNone/>
            </a:pPr>
            <a:r>
              <a:rPr lang="fr-FR" sz="1600" b="0" i="0" u="none" strike="noStrike" baseline="0" dirty="0">
                <a:latin typeface="Calibri" panose="020F0502020204030204" pitchFamily="34" charset="0"/>
              </a:rPr>
              <a:t>script. On parle alors de </a:t>
            </a:r>
            <a:r>
              <a:rPr lang="fr-FR" sz="1600" b="1" i="1" u="none" strike="noStrike" baseline="0" dirty="0">
                <a:solidFill>
                  <a:srgbClr val="FF0000"/>
                </a:solidFill>
                <a:latin typeface="Calibri,BoldItalic"/>
              </a:rPr>
              <a:t>VARIABLE GLOBALE</a:t>
            </a:r>
            <a:r>
              <a:rPr lang="fr-FR" sz="1600" b="1" i="0" u="none" strike="noStrike" baseline="0" dirty="0">
                <a:solidFill>
                  <a:srgbClr val="FF0000"/>
                </a:solidFill>
                <a:latin typeface="Calibri" panose="020F0502020204030204" pitchFamily="34" charset="0"/>
              </a:rPr>
              <a:t>.</a:t>
            </a:r>
          </a:p>
          <a:p>
            <a:pPr marL="414000" lvl="1" indent="0">
              <a:buNone/>
            </a:pPr>
            <a:r>
              <a:rPr lang="fr-FR" sz="1600" b="0" i="0" u="none" strike="noStrike" baseline="0" dirty="0">
                <a:latin typeface="Calibri" panose="020F0502020204030204" pitchFamily="34" charset="0"/>
              </a:rPr>
              <a:t>- Une variable déclarée dans une fonction aura une portée limitée à cette seule fonction, c’est à- </a:t>
            </a:r>
            <a:r>
              <a:rPr lang="fr-FR" sz="1800" b="0" i="0" u="none" strike="noStrike" baseline="0" dirty="0">
                <a:latin typeface="Calibri" panose="020F0502020204030204" pitchFamily="34" charset="0"/>
              </a:rPr>
              <a:t>dire quelle est inutilisable ailleurs. On parle alors de </a:t>
            </a:r>
            <a:r>
              <a:rPr lang="fr-FR" sz="1600" b="1" i="1" dirty="0">
                <a:solidFill>
                  <a:srgbClr val="FF0000"/>
                </a:solidFill>
                <a:latin typeface="Calibri,BoldItalic"/>
              </a:rPr>
              <a:t>VARIABLE LOCALE.</a:t>
            </a:r>
          </a:p>
          <a:p>
            <a:pPr marL="36900" indent="0" algn="l">
              <a:buNone/>
            </a:pPr>
            <a:r>
              <a:rPr lang="fr-FR" sz="1800" b="0" i="0" u="none" strike="noStrike" baseline="0" dirty="0">
                <a:latin typeface="Calibri" panose="020F0502020204030204" pitchFamily="34" charset="0"/>
              </a:rPr>
              <a:t>Pour déclarer une variable à l’intérieur d’une fonction et la rendre GLOBALE donc accessible de</a:t>
            </a:r>
          </a:p>
          <a:p>
            <a:pPr marL="36900" indent="0" algn="l">
              <a:buNone/>
            </a:pPr>
            <a:r>
              <a:rPr lang="fr-FR" sz="1800" b="0" i="0" u="none" strike="noStrike" baseline="0" dirty="0">
                <a:latin typeface="Calibri" panose="020F0502020204030204" pitchFamily="34" charset="0"/>
              </a:rPr>
              <a:t>partout dans le script, celle-ci doit être déclarée sans le mot clé </a:t>
            </a:r>
            <a:r>
              <a:rPr lang="fr-FR" sz="1800" b="1" i="1" u="none" strike="noStrike" baseline="0" dirty="0">
                <a:latin typeface="Calibri,BoldItalic"/>
              </a:rPr>
              <a:t>var</a:t>
            </a:r>
            <a:r>
              <a:rPr lang="fr-FR" sz="1800" b="0" i="0" u="none" strike="noStrike" baseline="0" dirty="0">
                <a:latin typeface="Calibri" panose="020F0502020204030204" pitchFamily="34" charset="0"/>
              </a:rPr>
              <a:t>. </a:t>
            </a:r>
          </a:p>
          <a:p>
            <a:pPr marL="36900" indent="0" algn="l">
              <a:buNone/>
            </a:pPr>
            <a:r>
              <a:rPr lang="fr-FR" sz="1800" b="0" i="1" u="none" strike="noStrike" baseline="0" dirty="0">
                <a:latin typeface="Calibri,Italic"/>
              </a:rPr>
              <a:t>Exemple :</a:t>
            </a:r>
          </a:p>
          <a:p>
            <a:pPr marL="36900" indent="0" algn="l">
              <a:buNone/>
            </a:pPr>
            <a:r>
              <a:rPr lang="fr-FR" sz="1800" b="0" i="0" u="none" strike="noStrike" baseline="0" dirty="0">
                <a:latin typeface="Courier"/>
              </a:rPr>
              <a:t>	</a:t>
            </a:r>
            <a:r>
              <a:rPr lang="fr-FR" sz="1800" b="0" i="0" u="none" strike="noStrike" baseline="0" dirty="0" err="1">
                <a:latin typeface="Courier"/>
              </a:rPr>
              <a:t>monMessage</a:t>
            </a:r>
            <a:r>
              <a:rPr lang="fr-FR" sz="1800" b="0" i="0" u="none" strike="noStrike" baseline="0" dirty="0">
                <a:latin typeface="Courier"/>
              </a:rPr>
              <a:t> = 'Salut' </a:t>
            </a:r>
            <a:r>
              <a:rPr lang="fr-FR" sz="1800" b="1" i="0" u="none" strike="noStrike" baseline="0" dirty="0">
                <a:latin typeface="Courier-Bold"/>
              </a:rPr>
              <a:t>;</a:t>
            </a:r>
            <a:endParaRPr lang="fr-FR" dirty="0"/>
          </a:p>
        </p:txBody>
      </p:sp>
    </p:spTree>
    <p:extLst>
      <p:ext uri="{BB962C8B-B14F-4D97-AF65-F5344CB8AC3E}">
        <p14:creationId xmlns:p14="http://schemas.microsoft.com/office/powerpoint/2010/main" val="55168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F666CB-4942-4007-A973-4F8ED7719BB5}"/>
              </a:ext>
            </a:extLst>
          </p:cNvPr>
          <p:cNvSpPr>
            <a:spLocks noGrp="1"/>
          </p:cNvSpPr>
          <p:nvPr>
            <p:ph type="title"/>
          </p:nvPr>
        </p:nvSpPr>
        <p:spPr>
          <a:xfrm>
            <a:off x="685800" y="313864"/>
            <a:ext cx="10396882" cy="797615"/>
          </a:xfrm>
        </p:spPr>
        <p:txBody>
          <a:bodyPr>
            <a:normAutofit/>
          </a:bodyPr>
          <a:lstStyle/>
          <a:p>
            <a:r>
              <a:rPr lang="en-US" dirty="0"/>
              <a:t>JAVASCRIPT – LES BASES</a:t>
            </a:r>
            <a:endParaRPr lang="fr-FR" dirty="0"/>
          </a:p>
        </p:txBody>
      </p:sp>
      <p:sp>
        <p:nvSpPr>
          <p:cNvPr id="3" name="Espace réservé du texte 2">
            <a:extLst>
              <a:ext uri="{FF2B5EF4-FFF2-40B4-BE49-F238E27FC236}">
                <a16:creationId xmlns:a16="http://schemas.microsoft.com/office/drawing/2014/main" id="{6D561579-F299-4647-A4C5-DA324BE32BB5}"/>
              </a:ext>
            </a:extLst>
          </p:cNvPr>
          <p:cNvSpPr>
            <a:spLocks noGrp="1"/>
          </p:cNvSpPr>
          <p:nvPr>
            <p:ph type="body" idx="1"/>
          </p:nvPr>
        </p:nvSpPr>
        <p:spPr>
          <a:xfrm>
            <a:off x="367737" y="1879122"/>
            <a:ext cx="8471463" cy="4809545"/>
          </a:xfrm>
        </p:spPr>
        <p:txBody>
          <a:bodyPr>
            <a:normAutofit/>
          </a:bodyPr>
          <a:lstStyle/>
          <a:p>
            <a:r>
              <a:rPr lang="en-US" sz="2000" b="1" dirty="0">
                <a:solidFill>
                  <a:schemeClr val="accent1"/>
                </a:solidFill>
              </a:rPr>
              <a:t>2 .2   LES CONSTANTES</a:t>
            </a:r>
          </a:p>
          <a:p>
            <a:pPr marL="0" indent="0">
              <a:buNone/>
            </a:pPr>
            <a:r>
              <a:rPr lang="fr-FR" sz="1800" b="1" dirty="0"/>
              <a:t>Une constante est similaire à une variable au sens où c’est également un conteneur pour une valeur. Cependant, à la différence des variables, on ne va pas pouvoir modifier la valeur d’une constante.</a:t>
            </a:r>
          </a:p>
          <a:p>
            <a:endParaRPr lang="en-US" sz="1800" b="1" dirty="0"/>
          </a:p>
          <a:p>
            <a:r>
              <a:rPr lang="fr-FR" b="1" dirty="0">
                <a:solidFill>
                  <a:schemeClr val="accent1"/>
                </a:solidFill>
              </a:rPr>
              <a:t>Déclarer une constante en JavaScript</a:t>
            </a:r>
          </a:p>
          <a:p>
            <a:pPr lvl="1"/>
            <a:r>
              <a:rPr lang="fr-FR" b="1" dirty="0"/>
              <a:t>Pour créer ou déclarer une constante en JavaScript, nous allons utiliser le mot clef </a:t>
            </a:r>
            <a:r>
              <a:rPr lang="fr-FR" b="1" dirty="0" err="1"/>
              <a:t>const</a:t>
            </a:r>
            <a:r>
              <a:rPr lang="fr-FR" b="1" dirty="0"/>
              <a:t>.</a:t>
            </a:r>
          </a:p>
          <a:p>
            <a:endParaRPr lang="fr-FR" b="1" dirty="0"/>
          </a:p>
          <a:p>
            <a:pPr lvl="1"/>
            <a:r>
              <a:rPr lang="fr-FR" b="1" dirty="0"/>
              <a:t>On va pouvoir déclarer une constante exactement de la même façon qu’une variable à la différence qu’on va utiliser </a:t>
            </a:r>
            <a:r>
              <a:rPr lang="fr-FR" b="1" dirty="0" err="1">
                <a:solidFill>
                  <a:schemeClr val="accent1">
                    <a:lumMod val="60000"/>
                    <a:lumOff val="40000"/>
                  </a:schemeClr>
                </a:solidFill>
              </a:rPr>
              <a:t>const</a:t>
            </a:r>
            <a:r>
              <a:rPr lang="fr-FR" b="1" dirty="0"/>
              <a:t> à la place de var</a:t>
            </a:r>
            <a:endParaRPr lang="en-US" b="1" dirty="0"/>
          </a:p>
        </p:txBody>
      </p:sp>
      <p:sp>
        <p:nvSpPr>
          <p:cNvPr id="6" name="ZoneTexte 5">
            <a:extLst>
              <a:ext uri="{FF2B5EF4-FFF2-40B4-BE49-F238E27FC236}">
                <a16:creationId xmlns:a16="http://schemas.microsoft.com/office/drawing/2014/main" id="{6F1C42C0-35A8-4F9A-A35C-A2B39E4EBC93}"/>
              </a:ext>
            </a:extLst>
          </p:cNvPr>
          <p:cNvSpPr txBox="1"/>
          <p:nvPr/>
        </p:nvSpPr>
        <p:spPr>
          <a:xfrm>
            <a:off x="8946775" y="2499665"/>
            <a:ext cx="2749991" cy="1169551"/>
          </a:xfrm>
          <a:prstGeom prst="rect">
            <a:avLst/>
          </a:prstGeom>
          <a:noFill/>
        </p:spPr>
        <p:txBody>
          <a:bodyPr wrap="square">
            <a:spAutoFit/>
          </a:bodyPr>
          <a:lstStyle/>
          <a:p>
            <a:r>
              <a:rPr lang="fr-FR" dirty="0"/>
              <a:t>EXEMPLE:</a:t>
            </a:r>
            <a:br>
              <a:rPr lang="fr-FR" dirty="0"/>
            </a:br>
            <a:br>
              <a:rPr lang="fr-FR" dirty="0"/>
            </a:br>
            <a:r>
              <a:rPr lang="fr-FR" dirty="0" err="1"/>
              <a:t>const</a:t>
            </a:r>
            <a:r>
              <a:rPr lang="fr-FR" dirty="0"/>
              <a:t> </a:t>
            </a:r>
            <a:r>
              <a:rPr lang="fr-FR" dirty="0" err="1"/>
              <a:t>number</a:t>
            </a:r>
            <a:r>
              <a:rPr lang="fr-FR" dirty="0"/>
              <a:t> = 42;</a:t>
            </a:r>
            <a:br>
              <a:rPr lang="fr-FR" dirty="0"/>
            </a:br>
            <a:br>
              <a:rPr lang="fr-FR" dirty="0"/>
            </a:br>
            <a:r>
              <a:rPr lang="fr-FR" dirty="0"/>
              <a:t>console.log(</a:t>
            </a:r>
            <a:r>
              <a:rPr lang="fr-FR" dirty="0" err="1"/>
              <a:t>number</a:t>
            </a:r>
            <a:r>
              <a:rPr lang="fr-FR" dirty="0"/>
              <a:t>);</a:t>
            </a:r>
          </a:p>
        </p:txBody>
      </p:sp>
    </p:spTree>
    <p:extLst>
      <p:ext uri="{BB962C8B-B14F-4D97-AF65-F5344CB8AC3E}">
        <p14:creationId xmlns:p14="http://schemas.microsoft.com/office/powerpoint/2010/main" val="322255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685801" y="685801"/>
            <a:ext cx="10396882" cy="9073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860"/>
              <a:buFont typeface="Impact"/>
              <a:buNone/>
            </a:pPr>
            <a:r>
              <a:rPr lang="en-US" sz="4860" dirty="0"/>
              <a:t>JAVASCRIPT – LES BASES -OPERATEURS</a:t>
            </a:r>
            <a:endParaRPr sz="4860" dirty="0"/>
          </a:p>
        </p:txBody>
      </p:sp>
      <p:sp>
        <p:nvSpPr>
          <p:cNvPr id="224" name="Google Shape;224;p12"/>
          <p:cNvSpPr txBox="1">
            <a:spLocks noGrp="1"/>
          </p:cNvSpPr>
          <p:nvPr>
            <p:ph type="body" idx="1"/>
          </p:nvPr>
        </p:nvSpPr>
        <p:spPr>
          <a:xfrm>
            <a:off x="729698" y="2375209"/>
            <a:ext cx="10394707" cy="3781454"/>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5120"/>
              <a:buNone/>
            </a:pPr>
            <a:r>
              <a:rPr lang="en-US" sz="3200" dirty="0">
                <a:solidFill>
                  <a:schemeClr val="accent1"/>
                </a:solidFill>
              </a:rPr>
              <a:t>LES OPÉRATEURS ARITHMÉTIQUES</a:t>
            </a:r>
            <a:endParaRPr dirty="0"/>
          </a:p>
          <a:p>
            <a:pPr marL="0" lvl="0" indent="0" algn="l" rtl="0">
              <a:lnSpc>
                <a:spcPct val="120000"/>
              </a:lnSpc>
              <a:spcBef>
                <a:spcPts val="1000"/>
              </a:spcBef>
              <a:spcAft>
                <a:spcPts val="0"/>
              </a:spcAft>
              <a:buSzPts val="7840"/>
              <a:buNone/>
            </a:pPr>
            <a:endParaRPr sz="4900" dirty="0">
              <a:solidFill>
                <a:schemeClr val="accent1"/>
              </a:solidFill>
            </a:endParaRPr>
          </a:p>
          <a:p>
            <a:pPr marL="0" lvl="0" indent="0" algn="l" rtl="0">
              <a:lnSpc>
                <a:spcPct val="120000"/>
              </a:lnSpc>
              <a:spcBef>
                <a:spcPts val="1000"/>
              </a:spcBef>
              <a:spcAft>
                <a:spcPts val="0"/>
              </a:spcAft>
              <a:buSzPts val="7840"/>
              <a:buNone/>
            </a:pPr>
            <a:endParaRPr sz="4900" dirty="0">
              <a:solidFill>
                <a:schemeClr val="accent1"/>
              </a:solidFill>
            </a:endParaRPr>
          </a:p>
          <a:p>
            <a:pPr marL="0" lvl="0" indent="0" algn="l" rtl="0">
              <a:lnSpc>
                <a:spcPct val="120000"/>
              </a:lnSpc>
              <a:spcBef>
                <a:spcPts val="1000"/>
              </a:spcBef>
              <a:spcAft>
                <a:spcPts val="0"/>
              </a:spcAft>
              <a:buSzPts val="7840"/>
              <a:buNone/>
            </a:pPr>
            <a:endParaRPr sz="4900" dirty="0">
              <a:solidFill>
                <a:schemeClr val="accent1"/>
              </a:solidFill>
            </a:endParaRPr>
          </a:p>
        </p:txBody>
      </p:sp>
      <p:pic>
        <p:nvPicPr>
          <p:cNvPr id="225" name="Google Shape;225;p12"/>
          <p:cNvPicPr preferRelativeResize="0"/>
          <p:nvPr/>
        </p:nvPicPr>
        <p:blipFill rotWithShape="1">
          <a:blip r:embed="rId3">
            <a:alphaModFix/>
          </a:blip>
          <a:srcRect/>
          <a:stretch/>
        </p:blipFill>
        <p:spPr>
          <a:xfrm>
            <a:off x="905101" y="3429000"/>
            <a:ext cx="9601643" cy="3305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4"/>
          <p:cNvSpPr txBox="1">
            <a:spLocks noGrp="1"/>
          </p:cNvSpPr>
          <p:nvPr>
            <p:ph type="title"/>
          </p:nvPr>
        </p:nvSpPr>
        <p:spPr>
          <a:xfrm>
            <a:off x="576744" y="224406"/>
            <a:ext cx="10396882" cy="7990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00"/>
              <a:buFont typeface="Impact"/>
              <a:buNone/>
            </a:pPr>
            <a:r>
              <a:rPr lang="en-US" dirty="0"/>
              <a:t>LES OPÉRATEURS DE COMPARAISON</a:t>
            </a:r>
            <a:endParaRPr dirty="0"/>
          </a:p>
        </p:txBody>
      </p:sp>
      <p:sp>
        <p:nvSpPr>
          <p:cNvPr id="237" name="Google Shape;237;p14"/>
          <p:cNvSpPr txBox="1">
            <a:spLocks noGrp="1"/>
          </p:cNvSpPr>
          <p:nvPr>
            <p:ph type="body" idx="1"/>
          </p:nvPr>
        </p:nvSpPr>
        <p:spPr>
          <a:xfrm>
            <a:off x="170577" y="2028848"/>
            <a:ext cx="10394707" cy="2240155"/>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200"/>
              <a:buNone/>
            </a:pPr>
            <a:r>
              <a:rPr lang="en-US" b="1" dirty="0"/>
              <a:t>ILS COMPARENT DES NOMBRES OU DES EXPRESSIONS QUI RETOURNENT </a:t>
            </a:r>
            <a:r>
              <a:rPr lang="en-US" b="1" i="1" dirty="0"/>
              <a:t>TRUE </a:t>
            </a:r>
            <a:r>
              <a:rPr lang="en-US" b="1" dirty="0"/>
              <a:t>(VRAI) SI LA COMPARAISON RÉUSSIT OU </a:t>
            </a:r>
            <a:r>
              <a:rPr lang="en-US" b="1" i="1" dirty="0"/>
              <a:t>FALSE (FAUX) </a:t>
            </a:r>
            <a:r>
              <a:rPr lang="en-US" b="1" dirty="0"/>
              <a:t>SI ELLE ÉCHOUE. QUAND LES OPÉRANDES SONT DE TYPES DIFFÉRENTS, ILS SONT CONVERTIS AVANT COMPARAISON.</a:t>
            </a:r>
          </a:p>
          <a:p>
            <a:pPr marL="0" lvl="0" indent="0" algn="l" rtl="0">
              <a:lnSpc>
                <a:spcPct val="120000"/>
              </a:lnSpc>
              <a:spcBef>
                <a:spcPts val="0"/>
              </a:spcBef>
              <a:spcAft>
                <a:spcPts val="0"/>
              </a:spcAft>
              <a:buSzPts val="3200"/>
              <a:buNone/>
            </a:pPr>
            <a:endParaRPr lang="en-US" b="1" dirty="0"/>
          </a:p>
          <a:p>
            <a:pPr marL="0" lvl="0" indent="0" algn="l" rtl="0">
              <a:lnSpc>
                <a:spcPct val="120000"/>
              </a:lnSpc>
              <a:spcBef>
                <a:spcPts val="1000"/>
              </a:spcBef>
              <a:spcAft>
                <a:spcPts val="0"/>
              </a:spcAft>
              <a:buSzPts val="3200"/>
              <a:buNone/>
            </a:pPr>
            <a:endParaRPr lang="fr-FR" b="1" dirty="0"/>
          </a:p>
        </p:txBody>
      </p:sp>
      <p:pic>
        <p:nvPicPr>
          <p:cNvPr id="238" name="Google Shape;238;p14"/>
          <p:cNvPicPr preferRelativeResize="0"/>
          <p:nvPr/>
        </p:nvPicPr>
        <p:blipFill rotWithShape="1">
          <a:blip r:embed="rId3">
            <a:alphaModFix/>
          </a:blip>
          <a:srcRect/>
          <a:stretch/>
        </p:blipFill>
        <p:spPr>
          <a:xfrm>
            <a:off x="5938085" y="4044597"/>
            <a:ext cx="6232150" cy="2588997"/>
          </a:xfrm>
          <a:prstGeom prst="rect">
            <a:avLst/>
          </a:prstGeom>
          <a:noFill/>
          <a:ln>
            <a:noFill/>
          </a:ln>
        </p:spPr>
      </p:pic>
      <p:sp>
        <p:nvSpPr>
          <p:cNvPr id="2" name="Rectangle 1"/>
          <p:cNvSpPr/>
          <p:nvPr/>
        </p:nvSpPr>
        <p:spPr>
          <a:xfrm>
            <a:off x="290818" y="3913683"/>
            <a:ext cx="5805182" cy="2585323"/>
          </a:xfrm>
          <a:prstGeom prst="rect">
            <a:avLst/>
          </a:prstGeom>
        </p:spPr>
        <p:txBody>
          <a:bodyPr wrap="square">
            <a:spAutoFit/>
          </a:bodyPr>
          <a:lstStyle/>
          <a:p>
            <a:pPr lvl="0">
              <a:buSzPts val="3200"/>
            </a:pPr>
            <a:r>
              <a:rPr lang="fr-FR" dirty="0"/>
              <a:t>Il y en a 8 : </a:t>
            </a:r>
          </a:p>
          <a:p>
            <a:pPr lvl="0">
              <a:buSzPts val="3200"/>
            </a:pPr>
            <a:r>
              <a:rPr lang="fr-FR" dirty="0"/>
              <a:t>== : égal à    </a:t>
            </a:r>
          </a:p>
          <a:p>
            <a:pPr lvl="0">
              <a:buSzPts val="3200"/>
            </a:pPr>
            <a:r>
              <a:rPr lang="fr-FR" dirty="0"/>
              <a:t>!= : différent de </a:t>
            </a:r>
          </a:p>
          <a:p>
            <a:pPr lvl="0">
              <a:buSzPts val="3200"/>
            </a:pPr>
            <a:r>
              <a:rPr lang="fr-FR" dirty="0"/>
              <a:t>=== : contenu et type de variable égal à</a:t>
            </a:r>
          </a:p>
          <a:p>
            <a:pPr lvl="0">
              <a:buSzPts val="3200"/>
            </a:pPr>
            <a:r>
              <a:rPr lang="fr-FR" dirty="0"/>
              <a:t> !== : contenu ou type de variable différent de </a:t>
            </a:r>
          </a:p>
          <a:p>
            <a:pPr lvl="0">
              <a:buSzPts val="3200"/>
            </a:pPr>
            <a:r>
              <a:rPr lang="fr-FR" dirty="0"/>
              <a:t>&gt; supérieur à </a:t>
            </a:r>
          </a:p>
          <a:p>
            <a:pPr lvl="0">
              <a:buSzPts val="3200"/>
            </a:pPr>
            <a:r>
              <a:rPr lang="fr-FR" dirty="0"/>
              <a:t>&gt;= supérieur ou égal à </a:t>
            </a:r>
          </a:p>
          <a:p>
            <a:pPr lvl="0">
              <a:buSzPts val="3200"/>
            </a:pPr>
            <a:r>
              <a:rPr lang="fr-FR" dirty="0"/>
              <a:t>&lt; : inférieur à </a:t>
            </a:r>
          </a:p>
          <a:p>
            <a:pPr lvl="0">
              <a:buSzPts val="3200"/>
            </a:pPr>
            <a:r>
              <a:rPr lang="fr-FR" dirty="0"/>
              <a:t>&lt;= : inférieur ou égal à</a:t>
            </a:r>
            <a:endParaRPr lang="fr-FR" dirty="0">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title"/>
          </p:nvPr>
        </p:nvSpPr>
        <p:spPr>
          <a:xfrm>
            <a:off x="685801" y="685800"/>
            <a:ext cx="10396882" cy="9450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LES OPÉRATEURS LOGIQUES</a:t>
            </a:r>
            <a:endParaRPr/>
          </a:p>
        </p:txBody>
      </p:sp>
      <p:sp>
        <p:nvSpPr>
          <p:cNvPr id="250" name="Google Shape;250;p16"/>
          <p:cNvSpPr txBox="1">
            <a:spLocks noGrp="1"/>
          </p:cNvSpPr>
          <p:nvPr>
            <p:ph type="body" idx="1"/>
          </p:nvPr>
        </p:nvSpPr>
        <p:spPr>
          <a:xfrm>
            <a:off x="685800" y="1630838"/>
            <a:ext cx="10394707" cy="3743748"/>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2560"/>
              <a:buNone/>
            </a:pPr>
            <a:endParaRPr sz="1600">
              <a:solidFill>
                <a:schemeClr val="accent1"/>
              </a:solidFill>
            </a:endParaRPr>
          </a:p>
          <a:p>
            <a:pPr marL="0" lvl="0" indent="0" algn="l" rtl="0">
              <a:lnSpc>
                <a:spcPct val="120000"/>
              </a:lnSpc>
              <a:spcBef>
                <a:spcPts val="1000"/>
              </a:spcBef>
              <a:spcAft>
                <a:spcPts val="0"/>
              </a:spcAft>
              <a:buSzPts val="2560"/>
              <a:buNone/>
            </a:pPr>
            <a:endParaRPr sz="1600">
              <a:solidFill>
                <a:schemeClr val="accent1"/>
              </a:solidFill>
            </a:endParaRPr>
          </a:p>
          <a:p>
            <a:pPr marL="0" lvl="0" indent="0" algn="l" rtl="0">
              <a:lnSpc>
                <a:spcPct val="120000"/>
              </a:lnSpc>
              <a:spcBef>
                <a:spcPts val="1000"/>
              </a:spcBef>
              <a:spcAft>
                <a:spcPts val="0"/>
              </a:spcAft>
              <a:buSzPts val="2560"/>
              <a:buNone/>
            </a:pPr>
            <a:endParaRPr sz="1600">
              <a:solidFill>
                <a:schemeClr val="accent1"/>
              </a:solidFill>
            </a:endParaRPr>
          </a:p>
          <a:p>
            <a:pPr marL="0" lvl="0" indent="0" algn="l" rtl="0">
              <a:lnSpc>
                <a:spcPct val="120000"/>
              </a:lnSpc>
              <a:spcBef>
                <a:spcPts val="1000"/>
              </a:spcBef>
              <a:spcAft>
                <a:spcPts val="0"/>
              </a:spcAft>
              <a:buSzPts val="2560"/>
              <a:buNone/>
            </a:pPr>
            <a:endParaRPr sz="1600">
              <a:solidFill>
                <a:schemeClr val="accent1"/>
              </a:solidFill>
            </a:endParaRPr>
          </a:p>
        </p:txBody>
      </p:sp>
      <p:pic>
        <p:nvPicPr>
          <p:cNvPr id="251" name="Google Shape;251;p16"/>
          <p:cNvPicPr preferRelativeResize="0"/>
          <p:nvPr/>
        </p:nvPicPr>
        <p:blipFill rotWithShape="1">
          <a:blip r:embed="rId3">
            <a:alphaModFix/>
          </a:blip>
          <a:srcRect/>
          <a:stretch/>
        </p:blipFill>
        <p:spPr>
          <a:xfrm>
            <a:off x="790412" y="2285690"/>
            <a:ext cx="10185481" cy="339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LA CONCATÉNATION</a:t>
            </a:r>
            <a:endParaRPr/>
          </a:p>
        </p:txBody>
      </p:sp>
      <p:pic>
        <p:nvPicPr>
          <p:cNvPr id="231" name="Google Shape;231;p13"/>
          <p:cNvPicPr preferRelativeResize="0">
            <a:picLocks noGrp="1"/>
          </p:cNvPicPr>
          <p:nvPr>
            <p:ph type="body" idx="1"/>
          </p:nvPr>
        </p:nvPicPr>
        <p:blipFill rotWithShape="1">
          <a:blip r:embed="rId3">
            <a:alphaModFix/>
          </a:blip>
          <a:srcRect/>
          <a:stretch/>
        </p:blipFill>
        <p:spPr>
          <a:xfrm>
            <a:off x="1362566" y="2467004"/>
            <a:ext cx="9466867" cy="3705196"/>
          </a:xfrm>
          <a:prstGeom prst="rect">
            <a:avLst/>
          </a:prstGeom>
          <a:noFill/>
          <a:ln>
            <a:noFill/>
          </a:ln>
        </p:spPr>
      </p:pic>
    </p:spTree>
    <p:extLst>
      <p:ext uri="{BB962C8B-B14F-4D97-AF65-F5344CB8AC3E}">
        <p14:creationId xmlns:p14="http://schemas.microsoft.com/office/powerpoint/2010/main" val="212608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BASES</a:t>
            </a:r>
            <a:endParaRPr/>
          </a:p>
        </p:txBody>
      </p:sp>
      <p:sp>
        <p:nvSpPr>
          <p:cNvPr id="257" name="Google Shape;257;p17"/>
          <p:cNvSpPr txBox="1">
            <a:spLocks noGrp="1"/>
          </p:cNvSpPr>
          <p:nvPr>
            <p:ph type="body" idx="1"/>
          </p:nvPr>
        </p:nvSpPr>
        <p:spPr>
          <a:xfrm>
            <a:off x="685800" y="2063396"/>
            <a:ext cx="10530281" cy="3716619"/>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107"/>
              <a:buNone/>
            </a:pPr>
            <a:r>
              <a:rPr lang="en-US" sz="1942" b="1" dirty="0">
                <a:solidFill>
                  <a:schemeClr val="accent1"/>
                </a:solidFill>
              </a:rPr>
              <a:t>2.3 LES CONDITIONS</a:t>
            </a:r>
            <a:endParaRPr b="1" dirty="0"/>
          </a:p>
          <a:p>
            <a:pPr marL="0" lvl="0" indent="0" algn="l" rtl="0">
              <a:lnSpc>
                <a:spcPct val="120000"/>
              </a:lnSpc>
              <a:spcBef>
                <a:spcPts val="1000"/>
              </a:spcBef>
              <a:spcAft>
                <a:spcPts val="0"/>
              </a:spcAft>
              <a:buSzPts val="2368"/>
              <a:buNone/>
            </a:pPr>
            <a:r>
              <a:rPr lang="en-US" sz="1480" b="1" dirty="0">
                <a:latin typeface="Calibri"/>
                <a:ea typeface="Calibri"/>
                <a:cs typeface="Calibri"/>
                <a:sym typeface="Calibri"/>
              </a:rPr>
              <a:t>QUAND VOUS DÉVELOPPEZ UNE APPLICATION VOUS AVEZ BESOINS PAR MOMENT DE SAVOIR SI UNE VARIABLE EXISTE OU SI ELLE CONTIENT QUELQUE CHOSE OU ENCORE SI ELLE EXISTE ET QU’ELLE CONTIENT BIEN UNE VALEUR…. EN FAIT VOUS ALLER CHERCHER À TESTER PLUSIEURS CAS POSSIBLE AVANT DE FAIRE UNE ACTION.</a:t>
            </a:r>
            <a:endParaRPr b="1" dirty="0"/>
          </a:p>
          <a:p>
            <a:pPr marL="0" lvl="0" indent="0" algn="l" rtl="0">
              <a:lnSpc>
                <a:spcPct val="120000"/>
              </a:lnSpc>
              <a:spcBef>
                <a:spcPts val="1000"/>
              </a:spcBef>
              <a:spcAft>
                <a:spcPts val="0"/>
              </a:spcAft>
              <a:buSzPts val="2368"/>
              <a:buNone/>
            </a:pPr>
            <a:r>
              <a:rPr lang="en-US" sz="1480" b="1" dirty="0">
                <a:latin typeface="Calibri"/>
                <a:ea typeface="Calibri"/>
                <a:cs typeface="Calibri"/>
                <a:sym typeface="Calibri"/>
              </a:rPr>
              <a:t>PAR EXEMPLE, SUR UN SITE DE VENTE DE EBOOKS EN LIGNE, VOUS NE LAISSEREZ L’UTILISATEUR TÉLÉCHARGER SON EBOOK QUE LORSQUE VOUS AVEZ VÉRIFIÉ SI VOUS AVEZ LES CORDONNÉES DE LA PERSONNE ET SI LE PAIEMENT EST BIEN VALIDÉ OU SI LE PRIX EST GRATUIT ET QUE VOUS N’AVEZ PAS BESOINS DES CORDONNÉES DE LA PERSONNE AVANT DE VALIDÉ VOTRE PROCESSUS.</a:t>
            </a:r>
            <a:endParaRPr b="1" dirty="0"/>
          </a:p>
          <a:p>
            <a:pPr marL="0" lvl="0" indent="0" algn="l" rtl="0">
              <a:lnSpc>
                <a:spcPct val="120000"/>
              </a:lnSpc>
              <a:spcBef>
                <a:spcPts val="1000"/>
              </a:spcBef>
              <a:spcAft>
                <a:spcPts val="0"/>
              </a:spcAft>
              <a:buSzPts val="2368"/>
              <a:buNone/>
            </a:pPr>
            <a:r>
              <a:rPr lang="en-US" sz="1480" b="1" dirty="0">
                <a:latin typeface="Calibri"/>
                <a:ea typeface="Calibri"/>
                <a:cs typeface="Calibri"/>
                <a:sym typeface="Calibri"/>
              </a:rPr>
              <a:t>C’EST LÀ QUE RENTRE EN JEUX LES CONDITIONS. ILS VONT JUSTEMENT NOUS PERMETTRE DE DIRE À NOTRE APPLICATION SI LE PRIX N’EST PAS GRATUIT IL FAUT QUE J’AI REÇU LE PAIEMENT AVANT DE LAISSER L’UTILISATEUR TÉLÉCHARGER SON LIVRE.</a:t>
            </a:r>
            <a:endParaRPr sz="1480" b="1" dirty="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860"/>
              <a:buFont typeface="Impact"/>
              <a:buNone/>
            </a:pPr>
            <a:r>
              <a:rPr lang="en-US" sz="4860"/>
              <a:t>LES STRUCTURES CONDITIONNELLES -	IF</a:t>
            </a:r>
            <a:endParaRPr/>
          </a:p>
        </p:txBody>
      </p:sp>
      <p:pic>
        <p:nvPicPr>
          <p:cNvPr id="1026" name="Picture 2" descr="Les conditions if else en JavaScript - apcpedagogie">
            <a:extLst>
              <a:ext uri="{FF2B5EF4-FFF2-40B4-BE49-F238E27FC236}">
                <a16:creationId xmlns:a16="http://schemas.microsoft.com/office/drawing/2014/main" id="{F1284F30-7612-4D04-BC83-A9B35E5C0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699" y="2440454"/>
            <a:ext cx="8898768" cy="2760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400"/>
              <a:buFont typeface="Impact"/>
              <a:buNone/>
            </a:pPr>
            <a:r>
              <a:rPr lang="en-US" sz="4400"/>
              <a:t>LES STRUCTURES CONDITIONNELLES -	IF &amp; ELSE</a:t>
            </a:r>
            <a:endParaRPr/>
          </a:p>
        </p:txBody>
      </p:sp>
      <p:sp>
        <p:nvSpPr>
          <p:cNvPr id="268" name="Google Shape;268;p19"/>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7680"/>
              <a:buNone/>
            </a:pPr>
            <a:br>
              <a:rPr lang="en-US" sz="4800" b="1">
                <a:latin typeface="Calibri"/>
                <a:ea typeface="Calibri"/>
                <a:cs typeface="Calibri"/>
                <a:sym typeface="Calibri"/>
              </a:rPr>
            </a:br>
            <a:endParaRPr sz="4800" b="1">
              <a:latin typeface="Calibri"/>
              <a:ea typeface="Calibri"/>
              <a:cs typeface="Calibri"/>
              <a:sym typeface="Calibri"/>
            </a:endParaRPr>
          </a:p>
        </p:txBody>
      </p:sp>
      <p:pic>
        <p:nvPicPr>
          <p:cNvPr id="269" name="Google Shape;269;p19"/>
          <p:cNvPicPr preferRelativeResize="0"/>
          <p:nvPr/>
        </p:nvPicPr>
        <p:blipFill rotWithShape="1">
          <a:blip r:embed="rId3">
            <a:alphaModFix/>
          </a:blip>
          <a:srcRect/>
          <a:stretch/>
        </p:blipFill>
        <p:spPr>
          <a:xfrm>
            <a:off x="724292" y="2063396"/>
            <a:ext cx="10317721" cy="387618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Impact"/>
              <a:buNone/>
            </a:pPr>
            <a:r>
              <a:rPr lang="en-US" sz="3600"/>
              <a:t>LES STRUCTURES CONDITIONNELLES - IF &amp; ELSE IF &amp; ELSE</a:t>
            </a:r>
            <a:endParaRPr/>
          </a:p>
        </p:txBody>
      </p:sp>
      <p:pic>
        <p:nvPicPr>
          <p:cNvPr id="275" name="Google Shape;275;p20"/>
          <p:cNvPicPr preferRelativeResize="0">
            <a:picLocks noGrp="1"/>
          </p:cNvPicPr>
          <p:nvPr>
            <p:ph type="body" idx="1"/>
          </p:nvPr>
        </p:nvPicPr>
        <p:blipFill rotWithShape="1">
          <a:blip r:embed="rId3">
            <a:alphaModFix/>
          </a:blip>
          <a:srcRect/>
          <a:stretch/>
        </p:blipFill>
        <p:spPr>
          <a:xfrm>
            <a:off x="238350" y="2548869"/>
            <a:ext cx="7202355" cy="3827282"/>
          </a:xfrm>
          <a:prstGeom prst="rect">
            <a:avLst/>
          </a:prstGeom>
          <a:noFill/>
          <a:ln>
            <a:noFill/>
          </a:ln>
        </p:spPr>
      </p:pic>
      <p:sp>
        <p:nvSpPr>
          <p:cNvPr id="6" name="ZoneTexte 5">
            <a:extLst>
              <a:ext uri="{FF2B5EF4-FFF2-40B4-BE49-F238E27FC236}">
                <a16:creationId xmlns:a16="http://schemas.microsoft.com/office/drawing/2014/main" id="{4C8CAA5A-4D74-4AD3-8572-E8E19748069E}"/>
              </a:ext>
            </a:extLst>
          </p:cNvPr>
          <p:cNvSpPr txBox="1"/>
          <p:nvPr/>
        </p:nvSpPr>
        <p:spPr>
          <a:xfrm>
            <a:off x="7715585" y="2915736"/>
            <a:ext cx="4238065" cy="954107"/>
          </a:xfrm>
          <a:prstGeom prst="rect">
            <a:avLst/>
          </a:prstGeom>
          <a:noFill/>
        </p:spPr>
        <p:txBody>
          <a:bodyPr wrap="square">
            <a:spAutoFit/>
          </a:bodyPr>
          <a:lstStyle/>
          <a:p>
            <a:r>
              <a:rPr lang="fr-FR" dirty="0">
                <a:solidFill>
                  <a:schemeClr val="accent1">
                    <a:lumMod val="60000"/>
                    <a:lumOff val="40000"/>
                  </a:schemeClr>
                </a:solidFill>
              </a:rPr>
              <a:t>La condition if (si) ;</a:t>
            </a:r>
          </a:p>
          <a:p>
            <a:r>
              <a:rPr lang="fr-FR" dirty="0">
                <a:solidFill>
                  <a:schemeClr val="accent1">
                    <a:lumMod val="60000"/>
                    <a:lumOff val="40000"/>
                  </a:schemeClr>
                </a:solidFill>
              </a:rPr>
              <a:t>La condition if… </a:t>
            </a:r>
            <a:r>
              <a:rPr lang="fr-FR" dirty="0" err="1">
                <a:solidFill>
                  <a:schemeClr val="accent1">
                    <a:lumMod val="60000"/>
                    <a:lumOff val="40000"/>
                  </a:schemeClr>
                </a:solidFill>
              </a:rPr>
              <a:t>else</a:t>
            </a:r>
            <a:r>
              <a:rPr lang="fr-FR" dirty="0">
                <a:solidFill>
                  <a:schemeClr val="accent1">
                    <a:lumMod val="60000"/>
                    <a:lumOff val="40000"/>
                  </a:schemeClr>
                </a:solidFill>
              </a:rPr>
              <a:t> (si… sinon) ;</a:t>
            </a:r>
          </a:p>
          <a:p>
            <a:r>
              <a:rPr lang="fr-FR" dirty="0">
                <a:solidFill>
                  <a:schemeClr val="accent1">
                    <a:lumMod val="60000"/>
                    <a:lumOff val="40000"/>
                  </a:schemeClr>
                </a:solidFill>
              </a:rPr>
              <a:t>La condition if… </a:t>
            </a:r>
            <a:r>
              <a:rPr lang="fr-FR" dirty="0" err="1">
                <a:solidFill>
                  <a:schemeClr val="accent1">
                    <a:lumMod val="60000"/>
                    <a:lumOff val="40000"/>
                  </a:schemeClr>
                </a:solidFill>
              </a:rPr>
              <a:t>elseif</a:t>
            </a:r>
            <a:r>
              <a:rPr lang="fr-FR" dirty="0">
                <a:solidFill>
                  <a:schemeClr val="accent1">
                    <a:lumMod val="60000"/>
                    <a:lumOff val="40000"/>
                  </a:schemeClr>
                </a:solidFill>
              </a:rPr>
              <a:t>… </a:t>
            </a:r>
            <a:r>
              <a:rPr lang="fr-FR" dirty="0" err="1">
                <a:solidFill>
                  <a:schemeClr val="accent1">
                    <a:lumMod val="60000"/>
                    <a:lumOff val="40000"/>
                  </a:schemeClr>
                </a:solidFill>
              </a:rPr>
              <a:t>else</a:t>
            </a:r>
            <a:r>
              <a:rPr lang="fr-FR" dirty="0">
                <a:solidFill>
                  <a:schemeClr val="accent1">
                    <a:lumMod val="60000"/>
                    <a:lumOff val="40000"/>
                  </a:schemeClr>
                </a:solidFill>
              </a:rPr>
              <a:t> (si… sinon si… sinon).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677335" y="2540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JAVASCRIPT - INITIATION</a:t>
            </a:r>
            <a:endParaRPr dirty="0"/>
          </a:p>
        </p:txBody>
      </p:sp>
      <p:sp>
        <p:nvSpPr>
          <p:cNvPr id="155" name="Google Shape;155;p2"/>
          <p:cNvSpPr txBox="1">
            <a:spLocks noGrp="1"/>
          </p:cNvSpPr>
          <p:nvPr>
            <p:ph type="body" idx="1"/>
          </p:nvPr>
        </p:nvSpPr>
        <p:spPr>
          <a:xfrm>
            <a:off x="228599" y="1987196"/>
            <a:ext cx="11540067" cy="461680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920"/>
              <a:buNone/>
            </a:pPr>
            <a:r>
              <a:rPr lang="en-US" sz="1800" b="1" dirty="0">
                <a:latin typeface="Calibri" panose="020F0502020204030204" pitchFamily="34" charset="0"/>
                <a:ea typeface="Calibri"/>
                <a:cs typeface="Calibri" panose="020F0502020204030204" pitchFamily="34" charset="0"/>
                <a:sym typeface="Calibri"/>
              </a:rPr>
              <a:t>LE JAVASCRIPT EST UN LANGAGE DE SCRIPT ORIENTÉ OBJET DYNAMIQUEMENT TYPÉ.</a:t>
            </a:r>
            <a:endParaRPr sz="1800" dirty="0">
              <a:latin typeface="Calibri" panose="020F0502020204030204" pitchFamily="34" charset="0"/>
              <a:cs typeface="Calibri" panose="020F0502020204030204" pitchFamily="34" charset="0"/>
            </a:endParaRPr>
          </a:p>
          <a:p>
            <a:pPr marL="0" lvl="0" indent="0" algn="l" rtl="0">
              <a:lnSpc>
                <a:spcPct val="120000"/>
              </a:lnSpc>
              <a:spcBef>
                <a:spcPts val="1000"/>
              </a:spcBef>
              <a:spcAft>
                <a:spcPts val="0"/>
              </a:spcAft>
              <a:buSzPts val="1920"/>
              <a:buNone/>
            </a:pPr>
            <a:r>
              <a:rPr lang="en-US" sz="1800" b="1" dirty="0">
                <a:latin typeface="Calibri" panose="020F0502020204030204" pitchFamily="34" charset="0"/>
                <a:ea typeface="Calibri"/>
                <a:cs typeface="Calibri" panose="020F0502020204030204" pitchFamily="34" charset="0"/>
                <a:sym typeface="Calibri"/>
              </a:rPr>
              <a:t>LANGAGE DE SCRIPT : NÉCESSITANT UN INTERPRÉTEUR POUR ÊTRE LU. DANS LE CAS DU JAVASCRIPT L’INTERPRÉTEUR EST DANS LE NAVIGATEUR</a:t>
            </a:r>
            <a:endParaRPr sz="1800" dirty="0">
              <a:latin typeface="Calibri" panose="020F0502020204030204" pitchFamily="34" charset="0"/>
              <a:cs typeface="Calibri" panose="020F0502020204030204" pitchFamily="34" charset="0"/>
            </a:endParaRPr>
          </a:p>
          <a:p>
            <a:pPr marL="0" lvl="0" indent="0" algn="l" rtl="0">
              <a:lnSpc>
                <a:spcPct val="120000"/>
              </a:lnSpc>
              <a:spcBef>
                <a:spcPts val="1000"/>
              </a:spcBef>
              <a:spcAft>
                <a:spcPts val="0"/>
              </a:spcAft>
              <a:buSzPts val="1920"/>
              <a:buNone/>
            </a:pPr>
            <a:r>
              <a:rPr lang="en-US" sz="1800" b="1" dirty="0">
                <a:latin typeface="Calibri" panose="020F0502020204030204" pitchFamily="34" charset="0"/>
                <a:ea typeface="Calibri"/>
                <a:cs typeface="Calibri" panose="020F0502020204030204" pitchFamily="34" charset="0"/>
                <a:sym typeface="Calibri"/>
              </a:rPr>
              <a:t>ORIENTÉ OBJET : LES ÉLÉMENTS DU LANGAGE SONT DES OBJETS. UNE CHAINE DE CARACTÈRE EST UN ‘OBJET STRING’</a:t>
            </a:r>
            <a:endParaRPr sz="1800" dirty="0">
              <a:latin typeface="Calibri" panose="020F0502020204030204" pitchFamily="34" charset="0"/>
              <a:cs typeface="Calibri" panose="020F0502020204030204" pitchFamily="34" charset="0"/>
            </a:endParaRPr>
          </a:p>
          <a:p>
            <a:pPr marL="0" lvl="0" indent="0" algn="l" rtl="0">
              <a:lnSpc>
                <a:spcPct val="120000"/>
              </a:lnSpc>
              <a:spcBef>
                <a:spcPts val="1000"/>
              </a:spcBef>
              <a:spcAft>
                <a:spcPts val="0"/>
              </a:spcAft>
              <a:buSzPts val="1920"/>
              <a:buNone/>
            </a:pPr>
            <a:r>
              <a:rPr lang="en-US" sz="1800" b="1" dirty="0">
                <a:latin typeface="Calibri" panose="020F0502020204030204" pitchFamily="34" charset="0"/>
                <a:ea typeface="Calibri"/>
                <a:cs typeface="Calibri" panose="020F0502020204030204" pitchFamily="34" charset="0"/>
                <a:sym typeface="Calibri"/>
              </a:rPr>
              <a:t>PAS OU FAIBLEMENT TYPÉ : LES VARIABLES CONTIENNENT UNIQUEMENT DES OBJETS, DE TYPE DIFFÉRENT MAIS TOUJOURS DES OBJETS. UNE VARIABLE CONTENANT UNE CHAINE DE CARACTÈRE ‘5’ PEUT ÊTRE REDÉFINI POUR CONTENIR LE NOMBRE 5.</a:t>
            </a:r>
            <a:endParaRPr sz="1800" dirty="0">
              <a:latin typeface="Calibri" panose="020F0502020204030204" pitchFamily="34" charset="0"/>
              <a:cs typeface="Calibri" panose="020F0502020204030204" pitchFamily="34" charset="0"/>
            </a:endParaRPr>
          </a:p>
          <a:p>
            <a:pPr marL="0" lvl="0" indent="0" algn="l" rtl="0">
              <a:lnSpc>
                <a:spcPct val="120000"/>
              </a:lnSpc>
              <a:spcBef>
                <a:spcPts val="1000"/>
              </a:spcBef>
              <a:spcAft>
                <a:spcPts val="0"/>
              </a:spcAft>
              <a:buSzPts val="1920"/>
              <a:buNone/>
            </a:pPr>
            <a:r>
              <a:rPr lang="en-US" sz="1800" b="1" dirty="0">
                <a:latin typeface="Calibri" panose="020F0502020204030204" pitchFamily="34" charset="0"/>
                <a:ea typeface="Calibri"/>
                <a:cs typeface="Calibri" panose="020F0502020204030204" pitchFamily="34" charset="0"/>
                <a:sym typeface="Calibri"/>
              </a:rPr>
              <a:t>LE JAVASCRIPT EST PRINCIPALEMENT UTILISÉ DU COTÉ CLIENT POUR DYNAMISER ET AJOUTER DES INTERACTIONS SUR DES PAGES HTML RENVOYÉ PAR LE SERVEUR MAIS PEUT AUSSI ÊTRE UTILISÉ COTÉ SERVEUR AVEC NODE JS.</a:t>
            </a:r>
            <a:br>
              <a:rPr lang="en-US" sz="1800" dirty="0">
                <a:latin typeface="Calibri" panose="020F0502020204030204" pitchFamily="34" charset="0"/>
                <a:cs typeface="Calibri" panose="020F0502020204030204" pitchFamily="34" charset="0"/>
              </a:rPr>
            </a:br>
            <a:endParaRPr sz="1800" dirty="0">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000"/>
              <a:buFont typeface="Impact"/>
              <a:buNone/>
            </a:pPr>
            <a:r>
              <a:rPr lang="en-US" sz="4000"/>
              <a:t>LES STRUCTURES CONDITIONNELLES - SWITCH CASE</a:t>
            </a:r>
            <a:endParaRPr sz="4000"/>
          </a:p>
        </p:txBody>
      </p:sp>
      <p:pic>
        <p:nvPicPr>
          <p:cNvPr id="281" name="Google Shape;281;p21"/>
          <p:cNvPicPr preferRelativeResize="0">
            <a:picLocks noGrp="1"/>
          </p:cNvPicPr>
          <p:nvPr>
            <p:ph type="body" idx="1"/>
          </p:nvPr>
        </p:nvPicPr>
        <p:blipFill rotWithShape="1">
          <a:blip r:embed="rId3">
            <a:alphaModFix/>
          </a:blip>
          <a:srcRect/>
          <a:stretch/>
        </p:blipFill>
        <p:spPr>
          <a:xfrm>
            <a:off x="685801" y="2063750"/>
            <a:ext cx="10466108" cy="352634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07AAEC-F747-41AF-9C2D-CE377F1E3F85}"/>
              </a:ext>
            </a:extLst>
          </p:cNvPr>
          <p:cNvSpPr>
            <a:spLocks noGrp="1"/>
          </p:cNvSpPr>
          <p:nvPr>
            <p:ph type="title"/>
          </p:nvPr>
        </p:nvSpPr>
        <p:spPr>
          <a:xfrm>
            <a:off x="779571" y="131428"/>
            <a:ext cx="10353762" cy="531302"/>
          </a:xfrm>
        </p:spPr>
        <p:txBody>
          <a:bodyPr>
            <a:normAutofit fontScale="90000"/>
          </a:bodyPr>
          <a:lstStyle/>
          <a:p>
            <a:r>
              <a:rPr lang="fr-FR" dirty="0"/>
              <a:t>Switch case</a:t>
            </a:r>
          </a:p>
        </p:txBody>
      </p:sp>
      <p:sp>
        <p:nvSpPr>
          <p:cNvPr id="3" name="Espace réservé du contenu 2">
            <a:extLst>
              <a:ext uri="{FF2B5EF4-FFF2-40B4-BE49-F238E27FC236}">
                <a16:creationId xmlns:a16="http://schemas.microsoft.com/office/drawing/2014/main" id="{F68B9223-D1B8-4246-8564-552291B3E4F8}"/>
              </a:ext>
            </a:extLst>
          </p:cNvPr>
          <p:cNvSpPr>
            <a:spLocks noGrp="1"/>
          </p:cNvSpPr>
          <p:nvPr>
            <p:ph idx="1"/>
          </p:nvPr>
        </p:nvSpPr>
        <p:spPr>
          <a:xfrm>
            <a:off x="779571" y="742547"/>
            <a:ext cx="10353762" cy="6115453"/>
          </a:xfrm>
        </p:spPr>
        <p:txBody>
          <a:bodyPr>
            <a:noAutofit/>
          </a:bodyPr>
          <a:lstStyle/>
          <a:p>
            <a:pPr marL="36900" indent="0" algn="l">
              <a:buNone/>
            </a:pPr>
            <a:r>
              <a:rPr lang="fr-FR" sz="1200" b="1" i="0" u="none" strike="noStrike" baseline="0" dirty="0">
                <a:solidFill>
                  <a:schemeClr val="tx1"/>
                </a:solidFill>
                <a:latin typeface="Courier"/>
              </a:rPr>
              <a:t>var </a:t>
            </a:r>
            <a:r>
              <a:rPr lang="fr-FR" sz="1200" b="1" i="0" u="none" strike="noStrike" baseline="0" dirty="0" err="1">
                <a:solidFill>
                  <a:schemeClr val="tx1"/>
                </a:solidFill>
                <a:latin typeface="Courier"/>
              </a:rPr>
              <a:t>saCouleur</a:t>
            </a:r>
            <a:r>
              <a:rPr lang="fr-FR" sz="1200" b="1" i="0" u="none" strike="noStrike" baseline="0" dirty="0">
                <a:solidFill>
                  <a:schemeClr val="tx1"/>
                </a:solidFill>
                <a:latin typeface="Courier"/>
              </a:rPr>
              <a:t> = prompt("Quelle est ta couleur ?");</a:t>
            </a:r>
          </a:p>
          <a:p>
            <a:pPr marL="36900" indent="0" algn="l">
              <a:buNone/>
            </a:pPr>
            <a:r>
              <a:rPr lang="fr-FR" sz="1200" b="1" i="0" u="none" strike="noStrike" baseline="0" dirty="0">
                <a:solidFill>
                  <a:srgbClr val="FF0000"/>
                </a:solidFill>
                <a:latin typeface="Courier"/>
              </a:rPr>
              <a:t>switch(</a:t>
            </a:r>
            <a:r>
              <a:rPr lang="fr-FR" sz="1200" b="1" i="0" u="none" strike="noStrike" baseline="0" dirty="0" err="1">
                <a:solidFill>
                  <a:srgbClr val="FF0000"/>
                </a:solidFill>
                <a:latin typeface="Courier"/>
              </a:rPr>
              <a:t>saCouleur</a:t>
            </a:r>
            <a:r>
              <a:rPr lang="fr-FR" sz="1200" b="1" i="0" u="none" strike="noStrike" baseline="0" dirty="0">
                <a:solidFill>
                  <a:srgbClr val="FFC100"/>
                </a:solidFill>
                <a:latin typeface="Courier"/>
              </a:rPr>
              <a:t>)</a:t>
            </a:r>
            <a:r>
              <a:rPr lang="fr-FR" sz="1200" b="1" i="0" u="none" strike="noStrike" baseline="0" dirty="0">
                <a:solidFill>
                  <a:srgbClr val="FF0000"/>
                </a:solidFill>
                <a:latin typeface="Courier"/>
              </a:rPr>
              <a:t>{ </a:t>
            </a:r>
            <a:r>
              <a:rPr lang="fr-FR" sz="1200" b="1" i="0" u="none" strike="noStrike" baseline="0" dirty="0">
                <a:solidFill>
                  <a:srgbClr val="00B150"/>
                </a:solidFill>
                <a:latin typeface="Courier"/>
              </a:rPr>
              <a:t>// j’indique ici la variable que je vais tester dans mon switch</a:t>
            </a:r>
          </a:p>
          <a:p>
            <a:pPr marL="36900" indent="0" algn="l">
              <a:buNone/>
            </a:pPr>
            <a:r>
              <a:rPr lang="fr-FR" sz="1200" b="1" i="0" u="none" strike="noStrike" baseline="0" dirty="0">
                <a:solidFill>
                  <a:srgbClr val="FF0000"/>
                </a:solidFill>
                <a:latin typeface="Courier"/>
              </a:rPr>
              <a:t>case</a:t>
            </a:r>
            <a:r>
              <a:rPr lang="fr-FR" sz="1200" b="1" i="0" u="none" strike="noStrike" baseline="0" dirty="0">
                <a:solidFill>
                  <a:srgbClr val="0000FF"/>
                </a:solidFill>
                <a:latin typeface="Courier"/>
              </a:rPr>
              <a:t> </a:t>
            </a:r>
            <a:r>
              <a:rPr lang="fr-FR" sz="1200" b="1" dirty="0">
                <a:solidFill>
                  <a:schemeClr val="tx1"/>
                </a:solidFill>
                <a:latin typeface="Courier"/>
              </a:rPr>
              <a:t>'jaune</a:t>
            </a:r>
            <a:r>
              <a:rPr lang="fr-FR" sz="1200" b="1" i="0" u="none" strike="noStrike" baseline="0" dirty="0">
                <a:solidFill>
                  <a:srgbClr val="000000"/>
                </a:solidFill>
                <a:latin typeface="Courier"/>
              </a:rPr>
              <a:t>' </a:t>
            </a:r>
            <a:r>
              <a:rPr lang="fr-FR" sz="1200" b="1" i="0" u="none" strike="noStrike" baseline="0" dirty="0">
                <a:solidFill>
                  <a:srgbClr val="FF0000"/>
                </a:solidFill>
                <a:latin typeface="Courier"/>
              </a:rPr>
              <a:t>: </a:t>
            </a:r>
            <a:r>
              <a:rPr lang="fr-FR" sz="1200" b="1" i="0" u="none" strike="noStrike" baseline="0" dirty="0">
                <a:solidFill>
                  <a:srgbClr val="00B150"/>
                </a:solidFill>
                <a:latin typeface="Courier"/>
              </a:rPr>
              <a:t>// ici ne pas oublier les deux points</a:t>
            </a:r>
          </a:p>
          <a:p>
            <a:pPr marL="36900" indent="0" algn="l">
              <a:buNone/>
            </a:pPr>
            <a:r>
              <a:rPr lang="fr-FR" sz="1200" b="1" dirty="0" err="1">
                <a:solidFill>
                  <a:schemeClr val="tx1"/>
                </a:solidFill>
                <a:latin typeface="Courier"/>
              </a:rPr>
              <a:t>alert</a:t>
            </a:r>
            <a:r>
              <a:rPr lang="fr-FR" sz="1200" b="1" dirty="0">
                <a:solidFill>
                  <a:schemeClr val="tx1"/>
                </a:solidFill>
                <a:latin typeface="Courier"/>
              </a:rPr>
              <a:t>(‘tu aimes le jaune’) </a:t>
            </a:r>
            <a:r>
              <a:rPr lang="fr-FR" sz="1200" b="1" i="0" u="none" strike="noStrike" baseline="0" dirty="0">
                <a:solidFill>
                  <a:srgbClr val="FF0000"/>
                </a:solidFill>
                <a:latin typeface="Courier"/>
              </a:rPr>
              <a:t>; </a:t>
            </a:r>
            <a:r>
              <a:rPr lang="fr-FR" sz="1200" b="1" i="0" u="none" strike="noStrike" baseline="0" dirty="0">
                <a:solidFill>
                  <a:srgbClr val="00B150"/>
                </a:solidFill>
                <a:latin typeface="Courier"/>
              </a:rPr>
              <a:t>// point virgule a la fin des instructions</a:t>
            </a:r>
          </a:p>
          <a:p>
            <a:pPr marL="36900" indent="0" algn="l">
              <a:buNone/>
            </a:pPr>
            <a:r>
              <a:rPr lang="fr-FR" sz="1200" b="1" dirty="0">
                <a:solidFill>
                  <a:srgbClr val="FF0000"/>
                </a:solidFill>
                <a:latin typeface="Courier"/>
              </a:rPr>
              <a:t>break</a:t>
            </a:r>
            <a:r>
              <a:rPr lang="fr-FR" sz="1200" b="1" i="0" u="none" strike="noStrike" baseline="0" dirty="0">
                <a:solidFill>
                  <a:srgbClr val="0000FF"/>
                </a:solidFill>
                <a:latin typeface="Courier"/>
              </a:rPr>
              <a:t> </a:t>
            </a:r>
            <a:r>
              <a:rPr lang="fr-FR" sz="1200" b="1" i="0" u="none" strike="noStrike" baseline="0" dirty="0">
                <a:solidFill>
                  <a:srgbClr val="FF0000"/>
                </a:solidFill>
                <a:latin typeface="Courier"/>
              </a:rPr>
              <a:t>; // </a:t>
            </a:r>
            <a:r>
              <a:rPr lang="fr-FR" sz="1200" b="1" i="0" u="none" strike="noStrike" baseline="0" dirty="0">
                <a:solidFill>
                  <a:srgbClr val="00B150"/>
                </a:solidFill>
                <a:latin typeface="Courier"/>
              </a:rPr>
              <a:t>le BREAK pour indiquer qu’on a fini les instructions pour ce cas.</a:t>
            </a:r>
          </a:p>
          <a:p>
            <a:pPr marL="36900" indent="0" algn="l">
              <a:buNone/>
            </a:pPr>
            <a:r>
              <a:rPr lang="fr-FR" sz="1200" b="1" i="0" u="none" strike="noStrike" baseline="0" dirty="0">
                <a:solidFill>
                  <a:srgbClr val="FF0000"/>
                </a:solidFill>
                <a:latin typeface="Courier"/>
              </a:rPr>
              <a:t>case</a:t>
            </a:r>
            <a:r>
              <a:rPr lang="fr-FR" sz="1200" b="1" i="0" u="none" strike="noStrike" baseline="0" dirty="0">
                <a:solidFill>
                  <a:srgbClr val="0000FF"/>
                </a:solidFill>
                <a:latin typeface="Courier"/>
              </a:rPr>
              <a:t> </a:t>
            </a:r>
            <a:r>
              <a:rPr lang="fr-FR" sz="1200" b="1" dirty="0">
                <a:solidFill>
                  <a:schemeClr val="tx1"/>
                </a:solidFill>
                <a:latin typeface="Courier"/>
              </a:rPr>
              <a:t>'rouge</a:t>
            </a:r>
            <a:r>
              <a:rPr lang="fr-FR" sz="1200" b="1" i="0" u="none" strike="noStrike" baseline="0" dirty="0">
                <a:solidFill>
                  <a:srgbClr val="000000"/>
                </a:solidFill>
                <a:latin typeface="Courier"/>
              </a:rPr>
              <a:t>' </a:t>
            </a:r>
            <a:r>
              <a:rPr lang="fr-FR" sz="1200" b="1" i="0" u="none" strike="noStrike" baseline="0" dirty="0">
                <a:solidFill>
                  <a:srgbClr val="FF0000"/>
                </a:solidFill>
                <a:latin typeface="Courier"/>
              </a:rPr>
              <a:t>:</a:t>
            </a:r>
          </a:p>
          <a:p>
            <a:pPr marL="36900" indent="0" algn="l">
              <a:buNone/>
            </a:pPr>
            <a:r>
              <a:rPr lang="fr-FR" sz="1200" b="1" dirty="0" err="1">
                <a:solidFill>
                  <a:schemeClr val="tx1"/>
                </a:solidFill>
                <a:latin typeface="Courier"/>
              </a:rPr>
              <a:t>alert</a:t>
            </a:r>
            <a:r>
              <a:rPr lang="fr-FR" sz="1200" b="1" dirty="0">
                <a:solidFill>
                  <a:schemeClr val="tx1"/>
                </a:solidFill>
                <a:latin typeface="Courier"/>
              </a:rPr>
              <a:t>(‘tu aimes le rouge’) ;</a:t>
            </a:r>
          </a:p>
          <a:p>
            <a:pPr marL="36900" indent="0" algn="l">
              <a:buNone/>
            </a:pPr>
            <a:r>
              <a:rPr lang="fr-FR" sz="1200" b="1" i="0" u="none" strike="noStrike" baseline="0" dirty="0">
                <a:solidFill>
                  <a:srgbClr val="FF0000"/>
                </a:solidFill>
                <a:latin typeface="Courier"/>
              </a:rPr>
              <a:t>break; </a:t>
            </a:r>
            <a:r>
              <a:rPr lang="fr-FR" sz="1200" b="1" i="0" u="none" strike="noStrike" baseline="0" dirty="0">
                <a:solidFill>
                  <a:srgbClr val="00B150"/>
                </a:solidFill>
                <a:latin typeface="Courier"/>
              </a:rPr>
              <a:t>// point virgule à la fin de chaque break</a:t>
            </a:r>
          </a:p>
          <a:p>
            <a:pPr marL="36900" indent="0" algn="l">
              <a:buNone/>
            </a:pPr>
            <a:r>
              <a:rPr lang="fr-FR" sz="1200" b="1" i="0" u="none" strike="noStrike" baseline="0" dirty="0">
                <a:solidFill>
                  <a:srgbClr val="FF0000"/>
                </a:solidFill>
                <a:latin typeface="Courier"/>
              </a:rPr>
              <a:t>case</a:t>
            </a:r>
            <a:r>
              <a:rPr lang="fr-FR" sz="1200" b="1" i="0" u="none" strike="noStrike" baseline="0" dirty="0">
                <a:solidFill>
                  <a:srgbClr val="0000FF"/>
                </a:solidFill>
                <a:latin typeface="Courier"/>
              </a:rPr>
              <a:t> </a:t>
            </a:r>
            <a:r>
              <a:rPr lang="fr-FR" sz="1200" b="1" dirty="0">
                <a:solidFill>
                  <a:schemeClr val="tx1"/>
                </a:solidFill>
                <a:latin typeface="Courier"/>
              </a:rPr>
              <a:t>'vert</a:t>
            </a:r>
            <a:r>
              <a:rPr lang="fr-FR" sz="1200" b="1" i="0" u="none" strike="noStrike" baseline="0" dirty="0">
                <a:solidFill>
                  <a:srgbClr val="000000"/>
                </a:solidFill>
                <a:latin typeface="Courier"/>
              </a:rPr>
              <a:t>' </a:t>
            </a:r>
            <a:r>
              <a:rPr lang="fr-FR" sz="1200" b="1" i="0" u="none" strike="noStrike" baseline="0" dirty="0">
                <a:solidFill>
                  <a:srgbClr val="FF0000"/>
                </a:solidFill>
                <a:latin typeface="Courier"/>
              </a:rPr>
              <a:t>:</a:t>
            </a:r>
          </a:p>
          <a:p>
            <a:pPr marL="36900" indent="0" algn="l">
              <a:buNone/>
            </a:pPr>
            <a:r>
              <a:rPr lang="fr-FR" sz="1200" b="1" dirty="0" err="1">
                <a:solidFill>
                  <a:schemeClr val="tx1"/>
                </a:solidFill>
                <a:latin typeface="Courier"/>
              </a:rPr>
              <a:t>alert</a:t>
            </a:r>
            <a:r>
              <a:rPr lang="fr-FR" sz="1200" b="1" dirty="0">
                <a:solidFill>
                  <a:schemeClr val="tx1"/>
                </a:solidFill>
                <a:latin typeface="Courier"/>
              </a:rPr>
              <a:t>(‘tu aimes le vert’) ;</a:t>
            </a:r>
          </a:p>
          <a:p>
            <a:pPr marL="36900" indent="0" algn="l">
              <a:buNone/>
            </a:pPr>
            <a:r>
              <a:rPr lang="fr-FR" sz="1200" b="1" i="0" u="none" strike="noStrike" baseline="0" dirty="0">
                <a:solidFill>
                  <a:srgbClr val="FF0000"/>
                </a:solidFill>
                <a:latin typeface="Courier"/>
              </a:rPr>
              <a:t>break</a:t>
            </a:r>
            <a:r>
              <a:rPr lang="fr-FR" sz="1200" b="1" i="0" u="none" strike="noStrike" baseline="0" dirty="0">
                <a:solidFill>
                  <a:srgbClr val="0000FF"/>
                </a:solidFill>
                <a:latin typeface="Courier"/>
              </a:rPr>
              <a:t> </a:t>
            </a:r>
            <a:r>
              <a:rPr lang="fr-FR" sz="1200" b="1" i="0" u="none" strike="noStrike" baseline="0" dirty="0">
                <a:solidFill>
                  <a:srgbClr val="FF0000"/>
                </a:solidFill>
                <a:latin typeface="Courier"/>
              </a:rPr>
              <a:t>;</a:t>
            </a:r>
          </a:p>
          <a:p>
            <a:pPr marL="36900" indent="0" algn="l">
              <a:buNone/>
            </a:pPr>
            <a:r>
              <a:rPr lang="fr-FR" sz="1200" b="1" i="0" u="none" strike="noStrike" baseline="0" dirty="0">
                <a:solidFill>
                  <a:srgbClr val="FF0000"/>
                </a:solidFill>
                <a:latin typeface="Courier"/>
              </a:rPr>
              <a:t>case</a:t>
            </a:r>
            <a:r>
              <a:rPr lang="fr-FR" sz="1200" b="1" i="0" u="none" strike="noStrike" baseline="0" dirty="0">
                <a:solidFill>
                  <a:srgbClr val="0000FF"/>
                </a:solidFill>
                <a:latin typeface="Courier"/>
              </a:rPr>
              <a:t> </a:t>
            </a:r>
            <a:r>
              <a:rPr lang="fr-FR" sz="1200" b="1" dirty="0">
                <a:solidFill>
                  <a:schemeClr val="tx1"/>
                </a:solidFill>
                <a:latin typeface="Courier"/>
              </a:rPr>
              <a:t>'bleu</a:t>
            </a:r>
            <a:r>
              <a:rPr lang="fr-FR" sz="1200" b="1" i="0" u="none" strike="noStrike" baseline="0" dirty="0">
                <a:solidFill>
                  <a:srgbClr val="000000"/>
                </a:solidFill>
                <a:latin typeface="Courier"/>
              </a:rPr>
              <a:t>' </a:t>
            </a:r>
            <a:r>
              <a:rPr lang="fr-FR" sz="1200" b="1" i="0" u="none" strike="noStrike" baseline="0" dirty="0">
                <a:solidFill>
                  <a:srgbClr val="FF0000"/>
                </a:solidFill>
                <a:latin typeface="Courier"/>
              </a:rPr>
              <a:t>:</a:t>
            </a:r>
          </a:p>
          <a:p>
            <a:pPr marL="36900" indent="0">
              <a:buNone/>
            </a:pPr>
            <a:r>
              <a:rPr lang="fr-FR" sz="1200" b="1" dirty="0" err="1">
                <a:solidFill>
                  <a:schemeClr val="tx1"/>
                </a:solidFill>
                <a:latin typeface="Courier"/>
              </a:rPr>
              <a:t>alert</a:t>
            </a:r>
            <a:r>
              <a:rPr lang="fr-FR" sz="1200" b="1" dirty="0">
                <a:solidFill>
                  <a:schemeClr val="tx1"/>
                </a:solidFill>
                <a:latin typeface="Courier"/>
              </a:rPr>
              <a:t>(‘tu aimes le bleu’) ;</a:t>
            </a:r>
          </a:p>
          <a:p>
            <a:pPr marL="36900" indent="0" algn="l">
              <a:buNone/>
            </a:pPr>
            <a:r>
              <a:rPr lang="fr-FR" sz="1200" b="1" i="0" u="none" strike="noStrike" baseline="0" dirty="0">
                <a:solidFill>
                  <a:srgbClr val="FF0000"/>
                </a:solidFill>
                <a:latin typeface="Courier"/>
              </a:rPr>
              <a:t>break</a:t>
            </a:r>
            <a:r>
              <a:rPr lang="fr-FR" sz="1200" b="1" i="0" u="none" strike="noStrike" baseline="0" dirty="0">
                <a:solidFill>
                  <a:srgbClr val="0000FF"/>
                </a:solidFill>
                <a:latin typeface="Courier"/>
              </a:rPr>
              <a:t> </a:t>
            </a:r>
            <a:r>
              <a:rPr lang="fr-FR" sz="1200" b="1" i="0" u="none" strike="noStrike" baseline="0" dirty="0">
                <a:solidFill>
                  <a:srgbClr val="FF0000"/>
                </a:solidFill>
                <a:latin typeface="Courier"/>
              </a:rPr>
              <a:t>;</a:t>
            </a:r>
          </a:p>
          <a:p>
            <a:pPr marL="36900" indent="0" algn="l">
              <a:buNone/>
            </a:pPr>
            <a:r>
              <a:rPr lang="fr-FR" sz="1200" b="1" i="0" u="none" strike="noStrike" baseline="0" dirty="0">
                <a:solidFill>
                  <a:srgbClr val="FF0000"/>
                </a:solidFill>
                <a:latin typeface="Courier"/>
              </a:rPr>
              <a:t>default</a:t>
            </a:r>
            <a:r>
              <a:rPr lang="fr-FR" sz="1200" b="1" i="0" u="none" strike="noStrike" baseline="0" dirty="0">
                <a:solidFill>
                  <a:srgbClr val="0000FF"/>
                </a:solidFill>
                <a:latin typeface="Courier"/>
              </a:rPr>
              <a:t> </a:t>
            </a:r>
            <a:r>
              <a:rPr lang="fr-FR" sz="1200" b="1" i="0" u="none" strike="noStrike" baseline="0" dirty="0">
                <a:solidFill>
                  <a:srgbClr val="FF0000"/>
                </a:solidFill>
                <a:latin typeface="Courier"/>
              </a:rPr>
              <a:t>: </a:t>
            </a:r>
            <a:r>
              <a:rPr lang="fr-FR" sz="1200" b="1" i="0" u="none" strike="noStrike" baseline="0" dirty="0">
                <a:solidFill>
                  <a:srgbClr val="000000"/>
                </a:solidFill>
                <a:latin typeface="Courier"/>
              </a:rPr>
              <a:t>// </a:t>
            </a:r>
            <a:r>
              <a:rPr lang="fr-FR" sz="1200" b="1" i="0" u="none" strike="noStrike" baseline="0" dirty="0">
                <a:solidFill>
                  <a:srgbClr val="00B150"/>
                </a:solidFill>
                <a:latin typeface="Courier"/>
              </a:rPr>
              <a:t>le « default » sert à indiquer tous les autres cas</a:t>
            </a:r>
          </a:p>
          <a:p>
            <a:pPr marL="36900" indent="0" algn="l">
              <a:buNone/>
            </a:pPr>
            <a:r>
              <a:rPr lang="fr-FR" sz="1200" b="1" i="0" u="none" strike="noStrike" baseline="0" dirty="0" err="1">
                <a:solidFill>
                  <a:schemeClr val="tx1"/>
                </a:solidFill>
                <a:latin typeface="Courier"/>
              </a:rPr>
              <a:t>alert</a:t>
            </a:r>
            <a:r>
              <a:rPr lang="fr-FR" sz="1200" b="1" i="0" u="none" strike="noStrike" baseline="0" dirty="0">
                <a:solidFill>
                  <a:schemeClr val="tx1"/>
                </a:solidFill>
                <a:latin typeface="Courier"/>
              </a:rPr>
              <a:t>(‘ta couleur n\’est pas dans la liste’) </a:t>
            </a:r>
            <a:r>
              <a:rPr lang="fr-FR" sz="1200" b="1" i="0" u="none" strike="noStrike" baseline="0" dirty="0">
                <a:solidFill>
                  <a:srgbClr val="FF0000"/>
                </a:solidFill>
                <a:latin typeface="Courier"/>
              </a:rPr>
              <a:t>; </a:t>
            </a:r>
            <a:r>
              <a:rPr lang="fr-FR" sz="1200" b="1" i="0" u="none" strike="noStrike" baseline="0" dirty="0">
                <a:solidFill>
                  <a:srgbClr val="00B150"/>
                </a:solidFill>
                <a:latin typeface="Courier"/>
              </a:rPr>
              <a:t>// (vous remarquerez que pour écrire une apostrophe à l’intérieur de deux quottes, nous devons mettre un « \ ». Cela s’appel un caractère d’échappement qui permet de dire à l’ordinateur de ne pas le comptabiliser comme une fermeture de quotte.</a:t>
            </a:r>
          </a:p>
          <a:p>
            <a:pPr marL="36900" indent="0" algn="l">
              <a:buNone/>
            </a:pPr>
            <a:r>
              <a:rPr lang="fr-FR" sz="1200" b="1" i="0" u="none" strike="noStrike" baseline="0" dirty="0">
                <a:solidFill>
                  <a:srgbClr val="FF0000"/>
                </a:solidFill>
                <a:latin typeface="Courier"/>
              </a:rPr>
              <a:t>break</a:t>
            </a:r>
            <a:r>
              <a:rPr lang="fr-FR" sz="1200" b="1" i="0" u="none" strike="noStrike" baseline="0" dirty="0">
                <a:solidFill>
                  <a:srgbClr val="0000FF"/>
                </a:solidFill>
                <a:latin typeface="Courier"/>
              </a:rPr>
              <a:t> </a:t>
            </a:r>
            <a:r>
              <a:rPr lang="fr-FR" sz="1200" b="1" i="0" u="none" strike="noStrike" baseline="0" dirty="0">
                <a:solidFill>
                  <a:srgbClr val="FF0000"/>
                </a:solidFill>
                <a:latin typeface="Courier"/>
              </a:rPr>
              <a:t>;</a:t>
            </a:r>
          </a:p>
          <a:p>
            <a:pPr marL="36900" indent="0" algn="l">
              <a:buNone/>
            </a:pPr>
            <a:r>
              <a:rPr lang="fr-FR" sz="1200" b="1" i="0" u="none" strike="noStrike" baseline="0" dirty="0">
                <a:solidFill>
                  <a:srgbClr val="FF0000"/>
                </a:solidFill>
                <a:latin typeface="Courier"/>
              </a:rPr>
              <a:t>} </a:t>
            </a:r>
            <a:r>
              <a:rPr lang="fr-FR" sz="1200" b="1" i="0" u="none" strike="noStrike" baseline="0" dirty="0">
                <a:solidFill>
                  <a:srgbClr val="00B150"/>
                </a:solidFill>
                <a:latin typeface="Courier"/>
              </a:rPr>
              <a:t>// fermeture d’accolade</a:t>
            </a:r>
            <a:endParaRPr lang="fr-FR" sz="1200" b="1" dirty="0"/>
          </a:p>
        </p:txBody>
      </p:sp>
    </p:spTree>
    <p:extLst>
      <p:ext uri="{BB962C8B-B14F-4D97-AF65-F5344CB8AC3E}">
        <p14:creationId xmlns:p14="http://schemas.microsoft.com/office/powerpoint/2010/main" val="2226564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2"/>
          <p:cNvSpPr txBox="1">
            <a:spLocks noGrp="1"/>
          </p:cNvSpPr>
          <p:nvPr>
            <p:ph type="title"/>
          </p:nvPr>
        </p:nvSpPr>
        <p:spPr>
          <a:xfrm>
            <a:off x="693643" y="685800"/>
            <a:ext cx="5716584" cy="80363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JAVASCRIPT – LES BASES</a:t>
            </a:r>
            <a:endParaRPr/>
          </a:p>
        </p:txBody>
      </p:sp>
      <p:sp>
        <p:nvSpPr>
          <p:cNvPr id="287" name="Google Shape;287;p22"/>
          <p:cNvSpPr txBox="1">
            <a:spLocks noGrp="1"/>
          </p:cNvSpPr>
          <p:nvPr>
            <p:ph type="body" idx="1"/>
          </p:nvPr>
        </p:nvSpPr>
        <p:spPr>
          <a:xfrm>
            <a:off x="6768254" y="1343217"/>
            <a:ext cx="5110279" cy="468878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80"/>
              <a:buNone/>
            </a:pPr>
            <a:r>
              <a:rPr lang="en-US" sz="1550" dirty="0"/>
              <a:t>VAR CONDITION = TRUE ;</a:t>
            </a:r>
            <a:endParaRPr dirty="0"/>
          </a:p>
          <a:p>
            <a:pPr marL="0" lvl="0" indent="0" algn="l" rtl="0">
              <a:lnSpc>
                <a:spcPct val="100000"/>
              </a:lnSpc>
              <a:spcBef>
                <a:spcPts val="1000"/>
              </a:spcBef>
              <a:spcAft>
                <a:spcPts val="0"/>
              </a:spcAft>
              <a:buSzPts val="2480"/>
              <a:buNone/>
            </a:pPr>
            <a:r>
              <a:rPr lang="en-US" sz="1550" dirty="0"/>
              <a:t>VAR PROCESS = '';</a:t>
            </a:r>
            <a:endParaRPr dirty="0"/>
          </a:p>
          <a:p>
            <a:pPr marL="0" lvl="0" indent="0" algn="l" rtl="0">
              <a:lnSpc>
                <a:spcPct val="100000"/>
              </a:lnSpc>
              <a:spcBef>
                <a:spcPts val="1000"/>
              </a:spcBef>
              <a:spcAft>
                <a:spcPts val="0"/>
              </a:spcAft>
              <a:buSzPts val="2480"/>
              <a:buNone/>
            </a:pPr>
            <a:br>
              <a:rPr lang="en-US" sz="1550" dirty="0"/>
            </a:br>
            <a:r>
              <a:rPr lang="en-US" sz="1550" dirty="0"/>
              <a:t>PROCESS = CONDITION ? 'OK !' :  'FAILED !' ;</a:t>
            </a:r>
            <a:endParaRPr dirty="0"/>
          </a:p>
          <a:p>
            <a:pPr marL="0" lvl="0" indent="0" algn="l" rtl="0">
              <a:lnSpc>
                <a:spcPct val="100000"/>
              </a:lnSpc>
              <a:spcBef>
                <a:spcPts val="1000"/>
              </a:spcBef>
              <a:spcAft>
                <a:spcPts val="0"/>
              </a:spcAft>
              <a:buSzPts val="2480"/>
              <a:buNone/>
            </a:pPr>
            <a:br>
              <a:rPr lang="en-US" sz="1550" dirty="0"/>
            </a:br>
            <a:r>
              <a:rPr lang="en-US" sz="1550" dirty="0">
                <a:solidFill>
                  <a:srgbClr val="FF0000"/>
                </a:solidFill>
              </a:rPr>
              <a:t>LA MÊME CHOSE ÉCRITE AVEC UN IF/ELSE:</a:t>
            </a:r>
            <a:endParaRPr dirty="0">
              <a:solidFill>
                <a:srgbClr val="FF0000"/>
              </a:solidFill>
            </a:endParaRPr>
          </a:p>
          <a:p>
            <a:pPr marL="0" lvl="0" indent="0" algn="l" rtl="0">
              <a:lnSpc>
                <a:spcPct val="100000"/>
              </a:lnSpc>
              <a:spcBef>
                <a:spcPts val="1000"/>
              </a:spcBef>
              <a:spcAft>
                <a:spcPts val="0"/>
              </a:spcAft>
              <a:buSzPts val="2480"/>
              <a:buNone/>
            </a:pPr>
            <a:br>
              <a:rPr lang="en-US" sz="1550" dirty="0"/>
            </a:br>
            <a:r>
              <a:rPr lang="en-US" sz="1550" dirty="0"/>
              <a:t>IF ( CONDITION ) {</a:t>
            </a:r>
            <a:endParaRPr dirty="0"/>
          </a:p>
          <a:p>
            <a:pPr marL="0" lvl="0" indent="0" algn="l" rtl="0">
              <a:lnSpc>
                <a:spcPct val="100000"/>
              </a:lnSpc>
              <a:spcBef>
                <a:spcPts val="1000"/>
              </a:spcBef>
              <a:spcAft>
                <a:spcPts val="0"/>
              </a:spcAft>
              <a:buSzPts val="2480"/>
              <a:buNone/>
            </a:pPr>
            <a:r>
              <a:rPr lang="en-US" sz="1550" dirty="0"/>
              <a:t>   PROCESS = 'OK!';</a:t>
            </a:r>
            <a:endParaRPr dirty="0"/>
          </a:p>
          <a:p>
            <a:pPr marL="0" lvl="0" indent="0" algn="l" rtl="0">
              <a:lnSpc>
                <a:spcPct val="100000"/>
              </a:lnSpc>
              <a:spcBef>
                <a:spcPts val="1000"/>
              </a:spcBef>
              <a:spcAft>
                <a:spcPts val="0"/>
              </a:spcAft>
              <a:buSzPts val="2480"/>
              <a:buNone/>
            </a:pPr>
            <a:r>
              <a:rPr lang="en-US" sz="1550" dirty="0"/>
              <a:t>} ELSE {</a:t>
            </a:r>
            <a:endParaRPr dirty="0"/>
          </a:p>
          <a:p>
            <a:pPr marL="0" lvl="0" indent="0" algn="l" rtl="0">
              <a:lnSpc>
                <a:spcPct val="100000"/>
              </a:lnSpc>
              <a:spcBef>
                <a:spcPts val="1000"/>
              </a:spcBef>
              <a:spcAft>
                <a:spcPts val="0"/>
              </a:spcAft>
              <a:buSzPts val="2480"/>
              <a:buNone/>
            </a:pPr>
            <a:r>
              <a:rPr lang="en-US" sz="1550" dirty="0"/>
              <a:t>   PROCESS = 'FAILED !';</a:t>
            </a:r>
            <a:endParaRPr dirty="0"/>
          </a:p>
          <a:p>
            <a:pPr marL="0" lvl="0" indent="0" algn="l" rtl="0">
              <a:lnSpc>
                <a:spcPct val="100000"/>
              </a:lnSpc>
              <a:spcBef>
                <a:spcPts val="1000"/>
              </a:spcBef>
              <a:spcAft>
                <a:spcPts val="0"/>
              </a:spcAft>
              <a:buSzPts val="2480"/>
              <a:buNone/>
            </a:pPr>
            <a:r>
              <a:rPr lang="en-US" sz="1550" dirty="0"/>
              <a:t>} </a:t>
            </a:r>
            <a:endParaRPr dirty="0"/>
          </a:p>
          <a:p>
            <a:pPr marL="0" lvl="0" indent="0" algn="l" rtl="0">
              <a:lnSpc>
                <a:spcPct val="100000"/>
              </a:lnSpc>
              <a:spcBef>
                <a:spcPts val="1000"/>
              </a:spcBef>
              <a:spcAft>
                <a:spcPts val="0"/>
              </a:spcAft>
              <a:buSzPts val="2480"/>
              <a:buNone/>
            </a:pPr>
            <a:br>
              <a:rPr lang="en-US" sz="1550" dirty="0"/>
            </a:br>
            <a:endParaRPr sz="1550" dirty="0"/>
          </a:p>
        </p:txBody>
      </p:sp>
      <p:sp>
        <p:nvSpPr>
          <p:cNvPr id="288" name="Google Shape;288;p22"/>
          <p:cNvSpPr txBox="1">
            <a:spLocks noGrp="1"/>
          </p:cNvSpPr>
          <p:nvPr>
            <p:ph type="body" idx="2"/>
          </p:nvPr>
        </p:nvSpPr>
        <p:spPr>
          <a:xfrm>
            <a:off x="215625" y="2577358"/>
            <a:ext cx="5716585" cy="367776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3360"/>
              <a:buNone/>
            </a:pPr>
            <a:r>
              <a:rPr lang="en-US" sz="2100" b="1" dirty="0">
                <a:solidFill>
                  <a:schemeClr val="accent1"/>
                </a:solidFill>
              </a:rPr>
              <a:t>2.3.5 LES TERNAIRES</a:t>
            </a:r>
            <a:endParaRPr b="1" dirty="0"/>
          </a:p>
          <a:p>
            <a:pPr marL="0" lvl="0" indent="0" algn="l" rtl="0">
              <a:lnSpc>
                <a:spcPct val="120000"/>
              </a:lnSpc>
              <a:spcBef>
                <a:spcPts val="1000"/>
              </a:spcBef>
              <a:spcAft>
                <a:spcPts val="0"/>
              </a:spcAft>
              <a:buSzPts val="2880"/>
              <a:buNone/>
            </a:pPr>
            <a:endParaRPr dirty="0"/>
          </a:p>
          <a:p>
            <a:pPr marL="0" lvl="0" indent="0" algn="l" rtl="0">
              <a:lnSpc>
                <a:spcPct val="120000"/>
              </a:lnSpc>
              <a:spcBef>
                <a:spcPts val="1000"/>
              </a:spcBef>
              <a:spcAft>
                <a:spcPts val="0"/>
              </a:spcAft>
              <a:buSzPts val="2400"/>
              <a:buNone/>
            </a:pPr>
            <a:r>
              <a:rPr lang="en-US" sz="1500" b="1" dirty="0">
                <a:latin typeface="Calibri"/>
                <a:ea typeface="Calibri"/>
                <a:cs typeface="Calibri"/>
                <a:sym typeface="Calibri"/>
              </a:rPr>
              <a:t>LES TERNAIRES SONT DES CONDITIONS TRÈS RAPIDE À ÉCRIRE MAIS QUI SONT DIFFICILE À LIRE POUR CEUX QUI NE SONT PAS HABITUER. </a:t>
            </a:r>
            <a:endParaRPr dirty="0"/>
          </a:p>
          <a:p>
            <a:pPr marL="0" lvl="0" indent="0" algn="l" rtl="0">
              <a:lnSpc>
                <a:spcPct val="120000"/>
              </a:lnSpc>
              <a:spcBef>
                <a:spcPts val="1000"/>
              </a:spcBef>
              <a:spcAft>
                <a:spcPts val="0"/>
              </a:spcAft>
              <a:buSzPts val="2400"/>
              <a:buNone/>
            </a:pPr>
            <a:r>
              <a:rPr lang="en-US" sz="1500" b="1" dirty="0">
                <a:latin typeface="Calibri"/>
                <a:ea typeface="Calibri"/>
                <a:cs typeface="Calibri"/>
                <a:sym typeface="Calibri"/>
              </a:rPr>
              <a:t>DE MANIÈRE GÉNÉRALE ON ÉVITERA DE LES UTILISER MÊME S’ILS SONT TRÈS PRATIQUES PARCE QUE VOTRE APPLICATION ÉVOLUERA ET SERA MAINTENU PAR D’AUTRES DÉVELOPPEURS QUI NE SONT PAS FORCÉMENT HABITUÉ À LEUR LECTURE.</a:t>
            </a:r>
            <a:endParaRPr dirty="0"/>
          </a:p>
        </p:txBody>
      </p:sp>
      <p:sp>
        <p:nvSpPr>
          <p:cNvPr id="289" name="Google Shape;289;p22"/>
          <p:cNvSpPr/>
          <p:nvPr/>
        </p:nvSpPr>
        <p:spPr>
          <a:xfrm>
            <a:off x="6693030" y="1238648"/>
            <a:ext cx="5260728" cy="489792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Impact"/>
              <a:ea typeface="Impact"/>
              <a:cs typeface="Impact"/>
              <a:sym typeface="Impac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Impact"/>
              <a:buNone/>
            </a:pPr>
            <a:r>
              <a:rPr lang="en-US" sz="4400"/>
              <a:t>LES CARACTÈRES D’ÉCHAPPEMENTS</a:t>
            </a:r>
            <a:endParaRPr sz="4400"/>
          </a:p>
        </p:txBody>
      </p:sp>
      <p:pic>
        <p:nvPicPr>
          <p:cNvPr id="295" name="Google Shape;295;p23"/>
          <p:cNvPicPr preferRelativeResize="0">
            <a:picLocks noGrp="1"/>
          </p:cNvPicPr>
          <p:nvPr>
            <p:ph type="body" idx="1"/>
          </p:nvPr>
        </p:nvPicPr>
        <p:blipFill rotWithShape="1">
          <a:blip r:embed="rId3">
            <a:alphaModFix/>
          </a:blip>
          <a:srcRect/>
          <a:stretch/>
        </p:blipFill>
        <p:spPr>
          <a:xfrm>
            <a:off x="747598" y="2537883"/>
            <a:ext cx="9464511" cy="350749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4"/>
          <p:cNvSpPr txBox="1">
            <a:spLocks noGrp="1"/>
          </p:cNvSpPr>
          <p:nvPr>
            <p:ph type="title"/>
          </p:nvPr>
        </p:nvSpPr>
        <p:spPr>
          <a:xfrm>
            <a:off x="660634" y="408964"/>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JAVASCRIPT – LES BASES</a:t>
            </a:r>
            <a:endParaRPr dirty="0"/>
          </a:p>
        </p:txBody>
      </p:sp>
      <p:sp>
        <p:nvSpPr>
          <p:cNvPr id="301" name="Google Shape;301;p24"/>
          <p:cNvSpPr txBox="1">
            <a:spLocks noGrp="1"/>
          </p:cNvSpPr>
          <p:nvPr>
            <p:ph type="body" idx="1"/>
          </p:nvPr>
        </p:nvSpPr>
        <p:spPr>
          <a:xfrm>
            <a:off x="511812" y="1952039"/>
            <a:ext cx="10880438" cy="433970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920"/>
              <a:buNone/>
            </a:pPr>
            <a:r>
              <a:rPr lang="en-US" sz="1800" b="1" dirty="0">
                <a:solidFill>
                  <a:schemeClr val="accent1"/>
                </a:solidFill>
              </a:rPr>
              <a:t>2.4 OU METTRE LE CODE JAVASCRIPT ?</a:t>
            </a:r>
            <a:endParaRPr sz="1800" b="1" dirty="0"/>
          </a:p>
          <a:p>
            <a:pPr marL="0" lvl="0" indent="0" algn="l" rtl="0">
              <a:lnSpc>
                <a:spcPct val="120000"/>
              </a:lnSpc>
              <a:spcBef>
                <a:spcPts val="1000"/>
              </a:spcBef>
              <a:spcAft>
                <a:spcPts val="0"/>
              </a:spcAft>
              <a:buSzPts val="2400"/>
              <a:buNone/>
            </a:pPr>
            <a:r>
              <a:rPr lang="en-US" sz="1800" b="1" dirty="0">
                <a:latin typeface="Calibri"/>
                <a:ea typeface="Calibri"/>
                <a:cs typeface="Calibri"/>
                <a:sym typeface="Calibri"/>
              </a:rPr>
              <a:t>LE JAVASCRIPT PEUT SE TROUVER DIRECTEMENT DANS VOTRE FICHIER HTML OU DANS UN FICHIER SÉPARÉ AVEC UNE EXTENSION .JS</a:t>
            </a:r>
            <a:br>
              <a:rPr lang="en-US" sz="1800" b="1" dirty="0">
                <a:latin typeface="Calibri"/>
                <a:ea typeface="Calibri"/>
                <a:cs typeface="Calibri"/>
                <a:sym typeface="Calibri"/>
              </a:rPr>
            </a:br>
            <a:r>
              <a:rPr lang="en-US" sz="1800" b="1" dirty="0">
                <a:latin typeface="Calibri"/>
                <a:ea typeface="Calibri"/>
                <a:cs typeface="Calibri"/>
                <a:sym typeface="Calibri"/>
              </a:rPr>
              <a:t>POUR ÉCRIRE DU JAVASCRIPT DANS VOTRE FICHIER HTML VOUS DEVEZ LE PLACER DANS DES BALISES SCRIPT COMME CECI : </a:t>
            </a:r>
            <a:br>
              <a:rPr lang="en-US" sz="1800" b="1" dirty="0">
                <a:latin typeface="Calibri"/>
                <a:ea typeface="Calibri"/>
                <a:cs typeface="Calibri"/>
                <a:sym typeface="Calibri"/>
              </a:rPr>
            </a:br>
            <a:r>
              <a:rPr lang="en-US" sz="1800" b="1" dirty="0">
                <a:latin typeface="Calibri"/>
                <a:ea typeface="Calibri"/>
                <a:cs typeface="Calibri"/>
                <a:sym typeface="Calibri"/>
              </a:rPr>
              <a:t>&lt;SCRIPT&gt;&lt;/SCRIPT&gt;</a:t>
            </a:r>
            <a:endParaRPr sz="1800" dirty="0"/>
          </a:p>
          <a:p>
            <a:pPr marL="0" lvl="0" indent="0" algn="l" rtl="0">
              <a:lnSpc>
                <a:spcPct val="120000"/>
              </a:lnSpc>
              <a:spcBef>
                <a:spcPts val="1000"/>
              </a:spcBef>
              <a:spcAft>
                <a:spcPts val="0"/>
              </a:spcAft>
              <a:buSzPts val="2400"/>
              <a:buNone/>
            </a:pPr>
            <a:r>
              <a:rPr lang="en-US" sz="1800" b="1" dirty="0">
                <a:latin typeface="Calibri"/>
                <a:ea typeface="Calibri"/>
                <a:cs typeface="Calibri"/>
                <a:sym typeface="Calibri"/>
              </a:rPr>
              <a:t>POUR ÉCRIRE DU JAVASCRIPT DANS UN FICHIER .JS POUR BIEN ARCHITECTURER VOTRE PROJET ET SÉPARÉ LE JAVASCRIPT DE VOTRE HTML VOUS DEVEZ RENSEIGNER DANS DES BALISES SCRIPT VIDE LE CHEMIN DEPUIS VOTRE FICHIER HTML À VOTRE FICHIER .JS AVEC L’ATTRIBUT SRC COMME CECI :</a:t>
            </a:r>
            <a:endParaRPr sz="1800" dirty="0"/>
          </a:p>
          <a:p>
            <a:pPr marL="0" lvl="0" indent="0" algn="l" rtl="0">
              <a:lnSpc>
                <a:spcPct val="120000"/>
              </a:lnSpc>
              <a:spcBef>
                <a:spcPts val="1000"/>
              </a:spcBef>
              <a:spcAft>
                <a:spcPts val="0"/>
              </a:spcAft>
              <a:buSzPts val="2400"/>
              <a:buNone/>
            </a:pPr>
            <a:br>
              <a:rPr lang="en-US" sz="1800" b="1" dirty="0">
                <a:latin typeface="Calibri"/>
                <a:ea typeface="Calibri"/>
                <a:cs typeface="Calibri"/>
                <a:sym typeface="Calibri"/>
              </a:rPr>
            </a:br>
            <a:r>
              <a:rPr lang="en-US" sz="1800" b="1" dirty="0">
                <a:latin typeface="Calibri"/>
                <a:ea typeface="Calibri"/>
                <a:cs typeface="Calibri"/>
                <a:sym typeface="Calibri"/>
              </a:rPr>
              <a:t>// EN SUPPOSANT QUE MON FICHIER JAVASCRIPT SE TROUVE DANS UN DOSSIER JS À LA RACINE DE MON PROJET ET QUE MON FICHIER HTML SE TROUVE AUSSI À LA RACINE DE MON PROJET </a:t>
            </a:r>
            <a:endParaRPr sz="1800" dirty="0"/>
          </a:p>
          <a:p>
            <a:pPr marL="0" lvl="0" indent="0" algn="l" rtl="0">
              <a:lnSpc>
                <a:spcPct val="120000"/>
              </a:lnSpc>
              <a:spcBef>
                <a:spcPts val="1000"/>
              </a:spcBef>
              <a:spcAft>
                <a:spcPts val="0"/>
              </a:spcAft>
              <a:buSzPts val="2400"/>
              <a:buNone/>
            </a:pPr>
            <a:r>
              <a:rPr lang="en-US" sz="1800" b="1" dirty="0">
                <a:solidFill>
                  <a:srgbClr val="FF0000"/>
                </a:solidFill>
                <a:latin typeface="Calibri"/>
                <a:ea typeface="Calibri"/>
                <a:cs typeface="Calibri"/>
                <a:sym typeface="Calibri"/>
              </a:rPr>
              <a:t>&lt;SCRIPT SRC="JS/MONFICHIER.JS"&gt;&lt;/SCRIPT&gt;</a:t>
            </a:r>
            <a:br>
              <a:rPr lang="en-US" sz="1800" dirty="0"/>
            </a:br>
            <a:endParaRPr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5"/>
          <p:cNvSpPr txBox="1">
            <a:spLocks noGrp="1"/>
          </p:cNvSpPr>
          <p:nvPr>
            <p:ph type="title"/>
          </p:nvPr>
        </p:nvSpPr>
        <p:spPr>
          <a:xfrm>
            <a:off x="685801" y="400575"/>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JAVASCRIPT -  </a:t>
            </a:r>
            <a:r>
              <a:rPr lang="en-US" dirty="0" err="1"/>
              <a:t>Exercice</a:t>
            </a:r>
            <a:endParaRPr dirty="0"/>
          </a:p>
        </p:txBody>
      </p:sp>
      <p:sp>
        <p:nvSpPr>
          <p:cNvPr id="307" name="Google Shape;307;p25"/>
          <p:cNvSpPr txBox="1">
            <a:spLocks noGrp="1"/>
          </p:cNvSpPr>
          <p:nvPr>
            <p:ph type="body" idx="1"/>
          </p:nvPr>
        </p:nvSpPr>
        <p:spPr>
          <a:xfrm>
            <a:off x="532779" y="1908340"/>
            <a:ext cx="10394707" cy="4843737"/>
          </a:xfrm>
          <a:prstGeom prst="rect">
            <a:avLst/>
          </a:prstGeom>
          <a:noFill/>
          <a:ln>
            <a:noFill/>
          </a:ln>
        </p:spPr>
        <p:txBody>
          <a:bodyPr spcFirstLastPara="1" wrap="square" lIns="91425" tIns="45700" rIns="91425" bIns="45700" anchor="ctr" anchorCtr="0">
            <a:noAutofit/>
          </a:bodyPr>
          <a:lstStyle/>
          <a:p>
            <a:pPr marL="0" lvl="0" indent="0">
              <a:lnSpc>
                <a:spcPct val="100000"/>
              </a:lnSpc>
              <a:buSzPts val="2664"/>
              <a:buNone/>
            </a:pPr>
            <a:r>
              <a:rPr lang="fr-FR" dirty="0"/>
              <a:t>Faire un script qui demande à l’utilisateur de saisir et fournir un commentaire selon l'âge de la personne. Vous devez fournir un commentaire sur 4 tranches d'âge qui sont les suivantes :</a:t>
            </a:r>
            <a:endParaRPr lang="fr-FR" b="1" dirty="0">
              <a:latin typeface="Calibri"/>
              <a:ea typeface="Calibri"/>
              <a:cs typeface="Calibri"/>
              <a:sym typeface="Calibri"/>
            </a:endParaRPr>
          </a:p>
          <a:p>
            <a:pPr marL="457200" lvl="1" indent="0">
              <a:lnSpc>
                <a:spcPct val="100000"/>
              </a:lnSpc>
              <a:spcBef>
                <a:spcPts val="1000"/>
              </a:spcBef>
              <a:buSzPts val="2664"/>
              <a:buNone/>
            </a:pPr>
            <a:r>
              <a:rPr lang="fr-FR" sz="2000" b="1" dirty="0">
                <a:latin typeface="Calibri"/>
                <a:ea typeface="Calibri"/>
                <a:cs typeface="Calibri"/>
                <a:sym typeface="Calibri"/>
              </a:rPr>
              <a:t>Afficher le message correspond :</a:t>
            </a:r>
          </a:p>
          <a:p>
            <a:pPr marL="1828800" lvl="4" indent="0">
              <a:lnSpc>
                <a:spcPct val="100000"/>
              </a:lnSpc>
              <a:spcBef>
                <a:spcPts val="1000"/>
              </a:spcBef>
              <a:buSzPts val="2664"/>
              <a:buNone/>
            </a:pPr>
            <a:r>
              <a:rPr lang="fr-FR" sz="2000" b="1" dirty="0">
                <a:latin typeface="Calibri"/>
                <a:ea typeface="Calibri"/>
                <a:cs typeface="Calibri"/>
                <a:sym typeface="Calibri"/>
              </a:rPr>
              <a:t> Tranche d'âge 		Exemple de commentaire</a:t>
            </a:r>
          </a:p>
          <a:p>
            <a:pPr marL="1828800" lvl="4" indent="0">
              <a:lnSpc>
                <a:spcPct val="100000"/>
              </a:lnSpc>
              <a:spcBef>
                <a:spcPts val="1000"/>
              </a:spcBef>
              <a:buSzPts val="2664"/>
              <a:buNone/>
            </a:pPr>
            <a:r>
              <a:rPr lang="fr-FR" sz="2000" b="1" dirty="0">
                <a:latin typeface="Calibri"/>
                <a:ea typeface="Calibri"/>
                <a:cs typeface="Calibri"/>
                <a:sym typeface="Calibri"/>
              </a:rPr>
              <a:t>1 à 6 ans	 		« Vous êtes un jeune enfant. »</a:t>
            </a:r>
          </a:p>
          <a:p>
            <a:pPr marL="1828800" lvl="4" indent="0">
              <a:lnSpc>
                <a:spcPct val="100000"/>
              </a:lnSpc>
              <a:spcBef>
                <a:spcPts val="1000"/>
              </a:spcBef>
              <a:buSzPts val="2664"/>
              <a:buNone/>
            </a:pPr>
            <a:r>
              <a:rPr lang="fr-FR" sz="2000" b="1" dirty="0">
                <a:latin typeface="Calibri"/>
                <a:ea typeface="Calibri"/>
                <a:cs typeface="Calibri"/>
                <a:sym typeface="Calibri"/>
              </a:rPr>
              <a:t>7 à 11 ans			« Vous êtes un enfant qui a atteint l'âge de raison. »</a:t>
            </a:r>
          </a:p>
          <a:p>
            <a:pPr marL="1828800" lvl="4" indent="0">
              <a:lnSpc>
                <a:spcPct val="100000"/>
              </a:lnSpc>
              <a:spcBef>
                <a:spcPts val="1000"/>
              </a:spcBef>
              <a:buSzPts val="2664"/>
              <a:buNone/>
            </a:pPr>
            <a:r>
              <a:rPr lang="fr-FR" sz="2000" b="1" dirty="0">
                <a:latin typeface="Calibri"/>
                <a:ea typeface="Calibri"/>
                <a:cs typeface="Calibri"/>
                <a:sym typeface="Calibri"/>
              </a:rPr>
              <a:t>12 à 17 ans			« Vous êtes un adolescent. »</a:t>
            </a:r>
          </a:p>
          <a:p>
            <a:pPr marL="1828800" lvl="4" indent="0">
              <a:lnSpc>
                <a:spcPct val="100000"/>
              </a:lnSpc>
              <a:spcBef>
                <a:spcPts val="1000"/>
              </a:spcBef>
              <a:buSzPts val="2664"/>
              <a:buNone/>
            </a:pPr>
            <a:r>
              <a:rPr lang="fr-FR" sz="2000" b="1" dirty="0">
                <a:latin typeface="Calibri"/>
                <a:ea typeface="Calibri"/>
                <a:cs typeface="Calibri"/>
                <a:sym typeface="Calibri"/>
              </a:rPr>
              <a:t>18 à 120 ans 			« Vous êtes un adulte. »</a:t>
            </a:r>
            <a:endParaRPr lang="fr-FR" sz="1850" dirty="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10231D-EFBC-4F1F-972A-057E6E8003D6}"/>
              </a:ext>
            </a:extLst>
          </p:cNvPr>
          <p:cNvSpPr>
            <a:spLocks noGrp="1"/>
          </p:cNvSpPr>
          <p:nvPr>
            <p:ph type="title"/>
          </p:nvPr>
        </p:nvSpPr>
        <p:spPr>
          <a:xfrm>
            <a:off x="683626" y="286304"/>
            <a:ext cx="10396882" cy="1151965"/>
          </a:xfrm>
        </p:spPr>
        <p:txBody>
          <a:bodyPr/>
          <a:lstStyle/>
          <a:p>
            <a:r>
              <a:rPr lang="en-US" dirty="0" err="1"/>
              <a:t>Exercice</a:t>
            </a:r>
            <a:r>
              <a:rPr lang="en-US" dirty="0"/>
              <a:t> </a:t>
            </a:r>
            <a:endParaRPr lang="fr-FR" dirty="0"/>
          </a:p>
        </p:txBody>
      </p:sp>
      <p:sp>
        <p:nvSpPr>
          <p:cNvPr id="3" name="Espace réservé du texte 2">
            <a:extLst>
              <a:ext uri="{FF2B5EF4-FFF2-40B4-BE49-F238E27FC236}">
                <a16:creationId xmlns:a16="http://schemas.microsoft.com/office/drawing/2014/main" id="{5FCFE0A1-3FDB-4D6C-839C-01E51EFFDF2F}"/>
              </a:ext>
            </a:extLst>
          </p:cNvPr>
          <p:cNvSpPr>
            <a:spLocks noGrp="1"/>
          </p:cNvSpPr>
          <p:nvPr>
            <p:ph type="body" idx="1"/>
          </p:nvPr>
        </p:nvSpPr>
        <p:spPr>
          <a:xfrm>
            <a:off x="189088" y="1287267"/>
            <a:ext cx="11385957" cy="4962531"/>
          </a:xfrm>
        </p:spPr>
        <p:txBody>
          <a:bodyPr>
            <a:noAutofit/>
          </a:bodyPr>
          <a:lstStyle/>
          <a:p>
            <a:pPr marL="45720" indent="0">
              <a:buNone/>
            </a:pPr>
            <a:r>
              <a:rPr lang="fr-FR" b="1" i="0" u="none" strike="noStrike" baseline="0" dirty="0">
                <a:solidFill>
                  <a:schemeClr val="tx1"/>
                </a:solidFill>
                <a:latin typeface="Calibri" panose="020F0502020204030204" pitchFamily="34" charset="0"/>
              </a:rPr>
              <a:t> </a:t>
            </a:r>
          </a:p>
          <a:p>
            <a:pPr marL="45720" indent="0">
              <a:buNone/>
            </a:pPr>
            <a:r>
              <a:rPr lang="fr-FR" b="1" i="0" u="none" strike="noStrike" baseline="0" dirty="0">
                <a:solidFill>
                  <a:schemeClr val="tx1"/>
                </a:solidFill>
                <a:latin typeface="Calibri" panose="020F0502020204030204" pitchFamily="34" charset="0"/>
              </a:rPr>
              <a:t>Faire un script permettant de vérifier si une année est bissextile ou pas. </a:t>
            </a:r>
          </a:p>
          <a:p>
            <a:pPr marL="45720" indent="0">
              <a:buNone/>
            </a:pPr>
            <a:r>
              <a:rPr lang="fr-FR" b="1" i="0" u="none" strike="noStrike" baseline="0" dirty="0">
                <a:solidFill>
                  <a:schemeClr val="tx1"/>
                </a:solidFill>
                <a:latin typeface="Calibri" panose="020F0502020204030204" pitchFamily="34" charset="0"/>
              </a:rPr>
              <a:t>NB : Une année bissextile (ou un an bissextil) est une année comportant 366 jours au lieu de 365 jours pour une année commune. </a:t>
            </a:r>
          </a:p>
          <a:p>
            <a:pPr marL="45720" indent="0">
              <a:buNone/>
            </a:pPr>
            <a:r>
              <a:rPr lang="fr-FR" b="1" i="0" u="none" strike="noStrike" baseline="0" dirty="0">
                <a:solidFill>
                  <a:schemeClr val="tx1"/>
                </a:solidFill>
                <a:latin typeface="Calibri" panose="020F0502020204030204" pitchFamily="34" charset="0"/>
              </a:rPr>
              <a:t>Depuis l'ajustement du calendrier grégorien, l'année n’est bissextile (elle aura 366 jours) que dans l’un des deux cas suivants : </a:t>
            </a:r>
          </a:p>
          <a:p>
            <a:pPr marL="45720" indent="0">
              <a:buNone/>
            </a:pPr>
            <a:r>
              <a:rPr lang="fr-FR" b="1" i="0" u="none" strike="noStrike" baseline="0" dirty="0">
                <a:solidFill>
                  <a:schemeClr val="tx1"/>
                </a:solidFill>
                <a:latin typeface="Calibri" panose="020F0502020204030204" pitchFamily="34" charset="0"/>
              </a:rPr>
              <a:t>1. si l'année est divisible par 4 et non divisible par 100 ; </a:t>
            </a:r>
          </a:p>
          <a:p>
            <a:pPr marL="45720" indent="0">
              <a:buNone/>
            </a:pPr>
            <a:r>
              <a:rPr lang="fr-FR" b="1" i="0" u="none" strike="noStrike" baseline="0" dirty="0">
                <a:solidFill>
                  <a:schemeClr val="tx1"/>
                </a:solidFill>
                <a:latin typeface="Calibri" panose="020F0502020204030204" pitchFamily="34" charset="0"/>
              </a:rPr>
              <a:t>2. si l'année est divisible par 400 (« divisible » signifie que la division donne un nombre entier, sans reste). </a:t>
            </a:r>
          </a:p>
        </p:txBody>
      </p:sp>
    </p:spTree>
    <p:extLst>
      <p:ext uri="{BB962C8B-B14F-4D97-AF65-F5344CB8AC3E}">
        <p14:creationId xmlns:p14="http://schemas.microsoft.com/office/powerpoint/2010/main" val="3423607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733D3-5F1E-4FE3-A2BF-8DEA8DD52106}"/>
              </a:ext>
            </a:extLst>
          </p:cNvPr>
          <p:cNvSpPr>
            <a:spLocks noGrp="1"/>
          </p:cNvSpPr>
          <p:nvPr>
            <p:ph type="title"/>
          </p:nvPr>
        </p:nvSpPr>
        <p:spPr/>
        <p:txBody>
          <a:bodyPr/>
          <a:lstStyle/>
          <a:p>
            <a:r>
              <a:rPr lang="en-US" dirty="0"/>
              <a:t>correction</a:t>
            </a:r>
            <a:endParaRPr lang="fr-FR" dirty="0"/>
          </a:p>
        </p:txBody>
      </p:sp>
      <p:pic>
        <p:nvPicPr>
          <p:cNvPr id="2050" name="Picture 2" descr="▷ 5 conseils pour corriger un mauvais logo">
            <a:extLst>
              <a:ext uri="{FF2B5EF4-FFF2-40B4-BE49-F238E27FC236}">
                <a16:creationId xmlns:a16="http://schemas.microsoft.com/office/drawing/2014/main" id="{6463DAAA-614B-4441-B0E8-62C8A323A0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7907" y="1913466"/>
            <a:ext cx="7973410" cy="45974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07590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8FBC5-8A4A-4114-A5A7-FD9302DF9546}"/>
              </a:ext>
            </a:extLst>
          </p:cNvPr>
          <p:cNvSpPr>
            <a:spLocks noGrp="1"/>
          </p:cNvSpPr>
          <p:nvPr>
            <p:ph type="title"/>
          </p:nvPr>
        </p:nvSpPr>
        <p:spPr>
          <a:xfrm>
            <a:off x="1095099" y="987641"/>
            <a:ext cx="8644519" cy="2124675"/>
          </a:xfrm>
        </p:spPr>
        <p:txBody>
          <a:bodyPr/>
          <a:lstStyle/>
          <a:p>
            <a:r>
              <a:rPr lang="en-US" dirty="0"/>
              <a:t>Les </a:t>
            </a:r>
            <a:r>
              <a:rPr lang="en-US" dirty="0" err="1"/>
              <a:t>boucles</a:t>
            </a:r>
            <a:r>
              <a:rPr lang="en-US" dirty="0"/>
              <a:t> …</a:t>
            </a:r>
            <a:endParaRPr lang="fr-FR" dirty="0"/>
          </a:p>
        </p:txBody>
      </p:sp>
      <p:pic>
        <p:nvPicPr>
          <p:cNvPr id="3074" name="Picture 2" descr="Javascript">
            <a:extLst>
              <a:ext uri="{FF2B5EF4-FFF2-40B4-BE49-F238E27FC236}">
                <a16:creationId xmlns:a16="http://schemas.microsoft.com/office/drawing/2014/main" id="{F99CFCF3-02C2-425F-82E0-642305CB9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368" y="3179427"/>
            <a:ext cx="6096961" cy="329038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97984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190151"/>
            <a:ext cx="10353762" cy="648748"/>
          </a:xfrm>
        </p:spPr>
        <p:txBody>
          <a:bodyPr>
            <a:normAutofit fontScale="90000"/>
          </a:bodyPr>
          <a:lstStyle/>
          <a:p>
            <a:r>
              <a:rPr lang="fr-FR" dirty="0"/>
              <a:t>Les boucles</a:t>
            </a:r>
          </a:p>
        </p:txBody>
      </p:sp>
      <p:sp>
        <p:nvSpPr>
          <p:cNvPr id="3" name="Espace réservé du contenu 2"/>
          <p:cNvSpPr>
            <a:spLocks noGrp="1"/>
          </p:cNvSpPr>
          <p:nvPr>
            <p:ph idx="1"/>
          </p:nvPr>
        </p:nvSpPr>
        <p:spPr>
          <a:xfrm>
            <a:off x="646307" y="1361192"/>
            <a:ext cx="10888738" cy="5410899"/>
          </a:xfrm>
        </p:spPr>
        <p:txBody>
          <a:bodyPr>
            <a:normAutofit/>
          </a:bodyPr>
          <a:lstStyle/>
          <a:p>
            <a:r>
              <a:rPr lang="fr-FR" dirty="0"/>
              <a:t>Une boucle sert à répéter une série d'instructions. La répétition (ou itération) se fait jusqu'à ce qu'on dise à la boucle de s'arrêter. Pour une boucle, on pose une condition, et la boucle se répète tant que la condition est vérifiée (</a:t>
            </a:r>
            <a:r>
              <a:rPr lang="fr-FR" dirty="0" err="1"/>
              <a:t>true</a:t>
            </a:r>
            <a:r>
              <a:rPr lang="fr-FR" dirty="0"/>
              <a:t>), selon la structure suivante :</a:t>
            </a:r>
          </a:p>
          <a:p>
            <a:pPr marL="36900" indent="0">
              <a:buNone/>
            </a:pPr>
            <a:r>
              <a:rPr lang="fr-FR" dirty="0"/>
              <a:t>&lt;script&gt;</a:t>
            </a:r>
          </a:p>
          <a:p>
            <a:pPr marL="36900" indent="0">
              <a:buNone/>
            </a:pPr>
            <a:r>
              <a:rPr lang="fr-FR" dirty="0"/>
              <a:t>	</a:t>
            </a:r>
            <a:r>
              <a:rPr lang="fr-FR" dirty="0" err="1"/>
              <a:t>while</a:t>
            </a:r>
            <a:r>
              <a:rPr lang="fr-FR" dirty="0"/>
              <a:t> (condition) {</a:t>
            </a:r>
          </a:p>
          <a:p>
            <a:pPr marL="36900" indent="0">
              <a:buNone/>
            </a:pPr>
            <a:r>
              <a:rPr lang="fr-FR" dirty="0"/>
              <a:t>		instruction_1; </a:t>
            </a:r>
          </a:p>
          <a:p>
            <a:pPr marL="36900" indent="0">
              <a:buNone/>
            </a:pPr>
            <a:r>
              <a:rPr lang="fr-FR" dirty="0"/>
              <a:t>		instruction_2; </a:t>
            </a:r>
          </a:p>
          <a:p>
            <a:pPr marL="36900" indent="0">
              <a:buNone/>
            </a:pPr>
            <a:r>
              <a:rPr lang="fr-FR" dirty="0"/>
              <a:t>		instruction_3;</a:t>
            </a:r>
          </a:p>
          <a:p>
            <a:pPr marL="36900" indent="0">
              <a:buNone/>
            </a:pPr>
            <a:r>
              <a:rPr lang="fr-FR" dirty="0"/>
              <a:t>         } </a:t>
            </a:r>
          </a:p>
          <a:p>
            <a:pPr marL="36900" indent="0">
              <a:buNone/>
            </a:pPr>
            <a:r>
              <a:rPr lang="fr-FR" dirty="0"/>
              <a:t>&lt;/script&gt;</a:t>
            </a:r>
          </a:p>
        </p:txBody>
      </p:sp>
    </p:spTree>
    <p:extLst>
      <p:ext uri="{BB962C8B-B14F-4D97-AF65-F5344CB8AC3E}">
        <p14:creationId xmlns:p14="http://schemas.microsoft.com/office/powerpoint/2010/main" val="193163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685800" y="364066"/>
            <a:ext cx="6345302" cy="75650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dirty="0"/>
              <a:t>JAVASCRIPT - HISTOIRE</a:t>
            </a:r>
            <a:endParaRPr dirty="0"/>
          </a:p>
        </p:txBody>
      </p:sp>
      <p:pic>
        <p:nvPicPr>
          <p:cNvPr id="161" name="Google Shape;161;p3"/>
          <p:cNvPicPr preferRelativeResize="0">
            <a:picLocks noGrp="1"/>
          </p:cNvPicPr>
          <p:nvPr>
            <p:ph type="pic" idx="2"/>
          </p:nvPr>
        </p:nvPicPr>
        <p:blipFill rotWithShape="1">
          <a:blip r:embed="rId3">
            <a:alphaModFix/>
          </a:blip>
          <a:srcRect l="14523" r="14522"/>
          <a:stretch/>
        </p:blipFill>
        <p:spPr>
          <a:xfrm>
            <a:off x="9789952" y="1786855"/>
            <a:ext cx="1908228" cy="2965551"/>
          </a:xfrm>
          <a:prstGeom prst="rect">
            <a:avLst/>
          </a:prstGeom>
          <a:noFill/>
          <a:ln w="57150" cap="flat" cmpd="thinThick">
            <a:solidFill>
              <a:srgbClr val="7F7F7F"/>
            </a:solidFill>
            <a:prstDash val="solid"/>
            <a:miter lim="800000"/>
            <a:headEnd type="none" w="sm" len="sm"/>
            <a:tailEnd type="none" w="sm" len="sm"/>
          </a:ln>
        </p:spPr>
      </p:pic>
      <p:sp>
        <p:nvSpPr>
          <p:cNvPr id="162" name="Google Shape;162;p3"/>
          <p:cNvSpPr txBox="1">
            <a:spLocks noGrp="1"/>
          </p:cNvSpPr>
          <p:nvPr>
            <p:ph type="body" idx="1"/>
          </p:nvPr>
        </p:nvSpPr>
        <p:spPr>
          <a:xfrm>
            <a:off x="117447" y="1593130"/>
            <a:ext cx="9462782" cy="397395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1920"/>
              <a:buNone/>
            </a:pPr>
            <a:r>
              <a:rPr lang="en-US" sz="1400" b="1" dirty="0">
                <a:latin typeface="Montserrat" panose="00000500000000000000" pitchFamily="2" charset="0"/>
                <a:ea typeface="Calibri"/>
                <a:cs typeface="Calibri"/>
                <a:sym typeface="Calibri"/>
              </a:rPr>
              <a:t>EN 1995 BRENDAN EICH DE CHEZ NETSCAPE DÉVELOPPA LE LANGAGE INITIALEMENT APPELÉ LIVESCRIPT DESTINÉ À ÊTRE INSTALLÉ DIRECTEMENT DANS LES NAVIGATEURS NETSCAPE. LE LANGAGE SERA ENSUITE RENOMMÉ JAVASCRIPT EN HOMMAGE AU JAVA. MICROSOFT DÉVELOPPA L’ANNÉE QUI SUIT LE LANGAGE JSCRIPT POUR RESTER DANS LA COURSE DES NAVIGATEURS.</a:t>
            </a:r>
          </a:p>
          <a:p>
            <a:pPr marL="0" lvl="0" indent="0" algn="l" rtl="0">
              <a:lnSpc>
                <a:spcPct val="120000"/>
              </a:lnSpc>
              <a:spcBef>
                <a:spcPts val="0"/>
              </a:spcBef>
              <a:spcAft>
                <a:spcPts val="0"/>
              </a:spcAft>
              <a:buSzPts val="1920"/>
              <a:buNone/>
            </a:pPr>
            <a:endParaRPr sz="1400" dirty="0">
              <a:latin typeface="Montserrat" panose="00000500000000000000" pitchFamily="2" charset="0"/>
            </a:endParaRPr>
          </a:p>
          <a:p>
            <a:pPr marL="0" lvl="0" indent="0" algn="l" rtl="0">
              <a:lnSpc>
                <a:spcPct val="120000"/>
              </a:lnSpc>
              <a:spcBef>
                <a:spcPts val="1000"/>
              </a:spcBef>
              <a:spcAft>
                <a:spcPts val="0"/>
              </a:spcAft>
              <a:buSzPts val="1920"/>
              <a:buNone/>
            </a:pPr>
            <a:r>
              <a:rPr lang="en-US" sz="1400" b="1" dirty="0">
                <a:latin typeface="Montserrat" panose="00000500000000000000" pitchFamily="2" charset="0"/>
                <a:ea typeface="Calibri"/>
                <a:cs typeface="Calibri"/>
                <a:sym typeface="Calibri"/>
              </a:rPr>
              <a:t>TOUJOURS AU COURS DE L’ANNÉE 1996 NETSCAPE ENVOYÈRENT UNE DEMANDE POUR STANDARDISER LE LANGAGE EUROPEAN COMPUTER MANUFACTURERS ASSOCIATION (ECMA). DEPUIS LE LANGAGE A BEAUCOUP ÉVOLUER ET LA DERNIÈRE VERSION STABLE EST L’ECMASCRIPT 5 SORTIE EN 2009. L’ECMASCRIPT 6 EST SORTIE EN MAI 2015 ET LE 7 SORTIRA SOUS PEU CAR IL A ÉTÉ DÉVELOPPÉ EN PARALLÈLE DU 6. BIEN QUE L’ECMASCRIPT 6 SOIT DÉJÀ IMPLÉMENTER DANS CERTAINS NAVIGATEURS, IL NE MARCHERA PAS DANS LES ANCIENS NAVIGATEURS. SON UTILISATION RESTE DONC TRÈS LIMITÉE. DES SOLUTIONS EXISTENT POUR DÉVELOPPER AVEC L’ECMASCRIPT 6 QUI EST ENSUITE COMPILÉ EN ECMASCRIPT 5.</a:t>
            </a:r>
            <a:endParaRPr sz="1400" b="1" dirty="0">
              <a:latin typeface="Montserrat" panose="00000500000000000000" pitchFamily="2" charset="0"/>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6"/>
          <p:cNvSpPr txBox="1">
            <a:spLocks noGrp="1"/>
          </p:cNvSpPr>
          <p:nvPr>
            <p:ph type="title"/>
          </p:nvPr>
        </p:nvSpPr>
        <p:spPr>
          <a:xfrm>
            <a:off x="719043" y="229909"/>
            <a:ext cx="7874624" cy="83191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200"/>
              <a:buFont typeface="Impact"/>
              <a:buNone/>
            </a:pPr>
            <a:r>
              <a:rPr lang="en-US" sz="3200" dirty="0"/>
              <a:t>LES BOUCLES – WHILE (TANT QUE)</a:t>
            </a:r>
            <a:endParaRPr sz="3200" dirty="0"/>
          </a:p>
        </p:txBody>
      </p:sp>
      <p:sp>
        <p:nvSpPr>
          <p:cNvPr id="313" name="Google Shape;313;p26"/>
          <p:cNvSpPr txBox="1">
            <a:spLocks noGrp="1"/>
          </p:cNvSpPr>
          <p:nvPr>
            <p:ph type="body" idx="1"/>
          </p:nvPr>
        </p:nvSpPr>
        <p:spPr>
          <a:xfrm>
            <a:off x="7580285" y="1635115"/>
            <a:ext cx="4406330" cy="416900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SzPts val="2960"/>
              <a:buNone/>
            </a:pPr>
            <a:r>
              <a:rPr lang="en-US" sz="1850" dirty="0">
                <a:solidFill>
                  <a:schemeClr val="accent1"/>
                </a:solidFill>
              </a:rPr>
              <a:t>WHILE(VRAI) {</a:t>
            </a:r>
            <a:endParaRPr dirty="0"/>
          </a:p>
          <a:p>
            <a:pPr marL="0" lvl="0" indent="0" algn="l" rtl="0">
              <a:lnSpc>
                <a:spcPct val="100000"/>
              </a:lnSpc>
              <a:spcBef>
                <a:spcPts val="1000"/>
              </a:spcBef>
              <a:spcAft>
                <a:spcPts val="0"/>
              </a:spcAft>
              <a:buSzPts val="2960"/>
              <a:buNone/>
            </a:pPr>
            <a:r>
              <a:rPr lang="en-US" sz="1850" dirty="0">
                <a:solidFill>
                  <a:schemeClr val="accent1"/>
                </a:solidFill>
              </a:rPr>
              <a:t>   ALERT(‘J\’AIME LE JAVASCRIPT’) ; </a:t>
            </a:r>
            <a:endParaRPr dirty="0"/>
          </a:p>
          <a:p>
            <a:pPr marL="0" lvl="0" indent="0" algn="l" rtl="0">
              <a:lnSpc>
                <a:spcPct val="100000"/>
              </a:lnSpc>
              <a:spcBef>
                <a:spcPts val="1000"/>
              </a:spcBef>
              <a:spcAft>
                <a:spcPts val="0"/>
              </a:spcAft>
              <a:buSzPts val="2960"/>
              <a:buNone/>
            </a:pPr>
            <a:r>
              <a:rPr lang="en-US" sz="1850" dirty="0">
                <a:solidFill>
                  <a:schemeClr val="accent1"/>
                </a:solidFill>
              </a:rPr>
              <a:t>   ALERT(‘MAIS J\’AIME PAS LE JAVA’) ;</a:t>
            </a:r>
            <a:endParaRPr dirty="0"/>
          </a:p>
          <a:p>
            <a:pPr marL="0" lvl="0" indent="0" algn="l" rtl="0">
              <a:lnSpc>
                <a:spcPct val="100000"/>
              </a:lnSpc>
              <a:spcBef>
                <a:spcPts val="1000"/>
              </a:spcBef>
              <a:spcAft>
                <a:spcPts val="0"/>
              </a:spcAft>
              <a:buSzPts val="2960"/>
              <a:buNone/>
            </a:pPr>
            <a:r>
              <a:rPr lang="en-US" sz="1850" dirty="0">
                <a:solidFill>
                  <a:schemeClr val="accent1"/>
                </a:solidFill>
              </a:rPr>
              <a:t>}</a:t>
            </a:r>
            <a:endParaRPr dirty="0"/>
          </a:p>
          <a:p>
            <a:pPr marL="0" lvl="0" indent="0" algn="l" rtl="0">
              <a:lnSpc>
                <a:spcPct val="100000"/>
              </a:lnSpc>
              <a:spcBef>
                <a:spcPts val="1000"/>
              </a:spcBef>
              <a:spcAft>
                <a:spcPts val="0"/>
              </a:spcAft>
              <a:buSzPts val="2960"/>
              <a:buNone/>
            </a:pPr>
            <a:r>
              <a:rPr lang="en-US" sz="1850" dirty="0">
                <a:solidFill>
                  <a:schemeClr val="accent1"/>
                </a:solidFill>
              </a:rPr>
              <a:t>EXEMPLE : </a:t>
            </a:r>
            <a:endParaRPr dirty="0"/>
          </a:p>
          <a:p>
            <a:pPr marL="0" lvl="0" indent="0" algn="l" rtl="0">
              <a:lnSpc>
                <a:spcPct val="100000"/>
              </a:lnSpc>
              <a:spcBef>
                <a:spcPts val="1000"/>
              </a:spcBef>
              <a:spcAft>
                <a:spcPts val="0"/>
              </a:spcAft>
              <a:buSzPts val="2960"/>
              <a:buNone/>
            </a:pPr>
            <a:r>
              <a:rPr lang="en-US" sz="1850" dirty="0">
                <a:solidFill>
                  <a:schemeClr val="accent1"/>
                </a:solidFill>
              </a:rPr>
              <a:t>VAR INDEX = 0;</a:t>
            </a:r>
            <a:endParaRPr dirty="0"/>
          </a:p>
          <a:p>
            <a:pPr marL="0" lvl="0" indent="0" algn="l" rtl="0">
              <a:lnSpc>
                <a:spcPct val="100000"/>
              </a:lnSpc>
              <a:spcBef>
                <a:spcPts val="1000"/>
              </a:spcBef>
              <a:spcAft>
                <a:spcPts val="0"/>
              </a:spcAft>
              <a:buSzPts val="2960"/>
              <a:buNone/>
            </a:pPr>
            <a:r>
              <a:rPr lang="en-US" sz="1850" dirty="0">
                <a:solidFill>
                  <a:schemeClr val="accent1"/>
                </a:solidFill>
              </a:rPr>
              <a:t>WHILE(INDEX &lt; 3) {</a:t>
            </a:r>
            <a:endParaRPr dirty="0"/>
          </a:p>
          <a:p>
            <a:pPr marL="0" lvl="0" indent="0" algn="l" rtl="0">
              <a:lnSpc>
                <a:spcPct val="100000"/>
              </a:lnSpc>
              <a:spcBef>
                <a:spcPts val="1000"/>
              </a:spcBef>
              <a:spcAft>
                <a:spcPts val="0"/>
              </a:spcAft>
              <a:buSzPts val="2960"/>
              <a:buNone/>
            </a:pPr>
            <a:r>
              <a:rPr lang="en-US" sz="1850" dirty="0">
                <a:solidFill>
                  <a:schemeClr val="accent1"/>
                </a:solidFill>
              </a:rPr>
              <a:t>   INDEX++; // INCRÉMENTATION</a:t>
            </a:r>
            <a:endParaRPr sz="1850" dirty="0">
              <a:solidFill>
                <a:schemeClr val="accent1"/>
              </a:solidFill>
            </a:endParaRPr>
          </a:p>
          <a:p>
            <a:pPr marL="0" lvl="0" indent="0" algn="l" rtl="0">
              <a:lnSpc>
                <a:spcPct val="100000"/>
              </a:lnSpc>
              <a:spcBef>
                <a:spcPts val="1000"/>
              </a:spcBef>
              <a:spcAft>
                <a:spcPts val="0"/>
              </a:spcAft>
              <a:buSzPts val="2960"/>
              <a:buNone/>
            </a:pPr>
            <a:r>
              <a:rPr lang="en-US" sz="1850" dirty="0">
                <a:solidFill>
                  <a:schemeClr val="accent1"/>
                </a:solidFill>
              </a:rPr>
              <a:t>   ALERT('J\'AIME LE JAVASCRIPT') ; </a:t>
            </a:r>
            <a:endParaRPr dirty="0"/>
          </a:p>
          <a:p>
            <a:pPr marL="0" lvl="0" indent="0" algn="l" rtl="0">
              <a:lnSpc>
                <a:spcPct val="100000"/>
              </a:lnSpc>
              <a:spcBef>
                <a:spcPts val="1000"/>
              </a:spcBef>
              <a:spcAft>
                <a:spcPts val="0"/>
              </a:spcAft>
              <a:buSzPts val="2960"/>
              <a:buNone/>
            </a:pPr>
            <a:r>
              <a:rPr lang="en-US" sz="1850" dirty="0">
                <a:solidFill>
                  <a:schemeClr val="accent1"/>
                </a:solidFill>
              </a:rPr>
              <a:t>}</a:t>
            </a:r>
            <a:endParaRPr sz="1850" dirty="0">
              <a:solidFill>
                <a:schemeClr val="accent1"/>
              </a:solidFill>
            </a:endParaRPr>
          </a:p>
        </p:txBody>
      </p:sp>
      <p:sp>
        <p:nvSpPr>
          <p:cNvPr id="314" name="Google Shape;314;p26"/>
          <p:cNvSpPr txBox="1">
            <a:spLocks noGrp="1"/>
          </p:cNvSpPr>
          <p:nvPr>
            <p:ph type="body" idx="2"/>
          </p:nvPr>
        </p:nvSpPr>
        <p:spPr>
          <a:xfrm>
            <a:off x="394284" y="2124590"/>
            <a:ext cx="6590716" cy="431815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600"/>
              <a:buNone/>
            </a:pPr>
            <a:r>
              <a:rPr lang="en-US" sz="2000" b="1" dirty="0">
                <a:latin typeface="Calibri"/>
                <a:ea typeface="Calibri"/>
                <a:cs typeface="Calibri"/>
                <a:sym typeface="Calibri"/>
              </a:rPr>
              <a:t>LES BOUCLES NOUS PERMETTENT DE </a:t>
            </a:r>
            <a:r>
              <a:rPr lang="en-US" sz="2000" b="1" dirty="0">
                <a:solidFill>
                  <a:srgbClr val="FF0000"/>
                </a:solidFill>
                <a:latin typeface="Calibri"/>
                <a:ea typeface="Calibri"/>
                <a:cs typeface="Calibri"/>
                <a:sym typeface="Calibri"/>
              </a:rPr>
              <a:t>RÉPÉTER UN CODE TANT QU’UNE CONDITION EST VRAIE OU QU’ON DISE À LA BOUCLE DE S’ARRÊTER</a:t>
            </a:r>
            <a:r>
              <a:rPr lang="en-US" sz="2000" b="1" dirty="0">
                <a:latin typeface="Calibri"/>
                <a:ea typeface="Calibri"/>
                <a:cs typeface="Calibri"/>
                <a:sym typeface="Calibri"/>
              </a:rPr>
              <a:t>. LA BOUCLE ARRÊTERA SON EXÉCUTION AUSSITÔT QUE LA CONDITION N’EST PLUS RESPECTÉE.</a:t>
            </a:r>
            <a:endParaRPr sz="2000" dirty="0"/>
          </a:p>
          <a:p>
            <a:pPr marL="0" lvl="0" indent="0" algn="l" rtl="0">
              <a:lnSpc>
                <a:spcPct val="100000"/>
              </a:lnSpc>
              <a:spcBef>
                <a:spcPts val="1000"/>
              </a:spcBef>
              <a:spcAft>
                <a:spcPts val="0"/>
              </a:spcAft>
              <a:buSzPts val="2600"/>
              <a:buNone/>
            </a:pPr>
            <a:r>
              <a:rPr lang="en-US" sz="2000" b="1" dirty="0">
                <a:latin typeface="Calibri"/>
                <a:ea typeface="Calibri"/>
                <a:cs typeface="Calibri"/>
                <a:sym typeface="Calibri"/>
              </a:rPr>
              <a:t>EXPLICATION</a:t>
            </a:r>
            <a:endParaRPr sz="2000" dirty="0"/>
          </a:p>
          <a:p>
            <a:pPr marL="0" lvl="0" indent="0" algn="l" rtl="0">
              <a:lnSpc>
                <a:spcPct val="100000"/>
              </a:lnSpc>
              <a:spcBef>
                <a:spcPts val="1000"/>
              </a:spcBef>
              <a:spcAft>
                <a:spcPts val="0"/>
              </a:spcAft>
              <a:buSzPts val="2600"/>
              <a:buNone/>
            </a:pPr>
            <a:r>
              <a:rPr lang="en-US" sz="2000" b="1" dirty="0">
                <a:latin typeface="Calibri"/>
                <a:ea typeface="Calibri"/>
                <a:cs typeface="Calibri"/>
                <a:sym typeface="Calibri"/>
              </a:rPr>
              <a:t>DANS L’EXEMPLE, LA VARIABLE INDEX EST DÉCLARÉ AVEC UNE VALEUR DE 0. A CHAQUE PASSAGE DANS LA BOUCLE ELLE EST INCRÉMENTER ET AFFICHE UN ALERT. TANT QUE LA VALEUR DE INDEX EST INFÉRIEUR À 3 UN ALERT S’AFFICHERA À CHAQUE PASSAGE DANS LA BOUCLE. LA FONCTION ALERT SERA DONC EXÉCUTER 3 FOIS. </a:t>
            </a:r>
            <a:br>
              <a:rPr lang="en-US" sz="2000" dirty="0">
                <a:latin typeface="Calibri"/>
                <a:ea typeface="Calibri"/>
                <a:cs typeface="Calibri"/>
                <a:sym typeface="Calibri"/>
              </a:rPr>
            </a:br>
            <a:endParaRPr sz="2000" dirty="0">
              <a:latin typeface="Calibri"/>
              <a:ea typeface="Calibri"/>
              <a:cs typeface="Calibri"/>
              <a:sym typeface="Calibri"/>
            </a:endParaRPr>
          </a:p>
        </p:txBody>
      </p:sp>
      <p:sp>
        <p:nvSpPr>
          <p:cNvPr id="315" name="Google Shape;315;p26"/>
          <p:cNvSpPr/>
          <p:nvPr/>
        </p:nvSpPr>
        <p:spPr>
          <a:xfrm>
            <a:off x="7213644" y="1320448"/>
            <a:ext cx="4888872" cy="479833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Impact"/>
              <a:ea typeface="Impact"/>
              <a:cs typeface="Impact"/>
              <a:sym typeface="Impac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52330-CE69-448B-9C42-1E7D9A67AF46}"/>
              </a:ext>
            </a:extLst>
          </p:cNvPr>
          <p:cNvSpPr>
            <a:spLocks noGrp="1"/>
          </p:cNvSpPr>
          <p:nvPr>
            <p:ph type="title"/>
          </p:nvPr>
        </p:nvSpPr>
        <p:spPr/>
        <p:txBody>
          <a:bodyPr/>
          <a:lstStyle/>
          <a:p>
            <a:r>
              <a:rPr lang="en-US" dirty="0"/>
              <a:t>Les </a:t>
            </a:r>
            <a:r>
              <a:rPr lang="en-US" dirty="0" err="1"/>
              <a:t>boucles</a:t>
            </a:r>
            <a:r>
              <a:rPr lang="en-US" dirty="0"/>
              <a:t> </a:t>
            </a:r>
            <a:endParaRPr lang="fr-FR" dirty="0"/>
          </a:p>
        </p:txBody>
      </p:sp>
      <p:sp>
        <p:nvSpPr>
          <p:cNvPr id="3" name="Espace réservé du contenu 2">
            <a:extLst>
              <a:ext uri="{FF2B5EF4-FFF2-40B4-BE49-F238E27FC236}">
                <a16:creationId xmlns:a16="http://schemas.microsoft.com/office/drawing/2014/main" id="{A74DB598-FB2D-45E0-9F36-F3973E903AED}"/>
              </a:ext>
            </a:extLst>
          </p:cNvPr>
          <p:cNvSpPr>
            <a:spLocks noGrp="1"/>
          </p:cNvSpPr>
          <p:nvPr>
            <p:ph idx="1"/>
          </p:nvPr>
        </p:nvSpPr>
        <p:spPr>
          <a:xfrm>
            <a:off x="1807793" y="1580050"/>
            <a:ext cx="8565765" cy="1538388"/>
          </a:xfrm>
        </p:spPr>
        <p:txBody>
          <a:bodyPr/>
          <a:lstStyle/>
          <a:p>
            <a:r>
              <a:rPr lang="en-US" dirty="0"/>
              <a:t>NB: </a:t>
            </a:r>
            <a:r>
              <a:rPr lang="en-US" dirty="0" err="1"/>
              <a:t>toute</a:t>
            </a:r>
            <a:r>
              <a:rPr lang="en-US" dirty="0"/>
              <a:t> boucle doit </a:t>
            </a:r>
            <a:r>
              <a:rPr lang="en-US" dirty="0" err="1"/>
              <a:t>avoir</a:t>
            </a:r>
            <a:r>
              <a:rPr lang="en-US" dirty="0"/>
              <a:t> </a:t>
            </a:r>
            <a:r>
              <a:rPr lang="en-US" dirty="0" err="1"/>
              <a:t>une</a:t>
            </a:r>
            <a:r>
              <a:rPr lang="en-US" dirty="0"/>
              <a:t> condition </a:t>
            </a:r>
            <a:r>
              <a:rPr lang="en-US" dirty="0" err="1"/>
              <a:t>d’arret</a:t>
            </a:r>
            <a:r>
              <a:rPr lang="en-US" dirty="0"/>
              <a:t> </a:t>
            </a:r>
            <a:r>
              <a:rPr lang="en-US" dirty="0" err="1"/>
              <a:t>sinon</a:t>
            </a:r>
            <a:r>
              <a:rPr lang="en-US" dirty="0"/>
              <a:t>  </a:t>
            </a:r>
            <a:r>
              <a:rPr lang="en-US" dirty="0" err="1"/>
              <a:t>cela</a:t>
            </a:r>
            <a:r>
              <a:rPr lang="en-US" dirty="0"/>
              <a:t> </a:t>
            </a:r>
            <a:r>
              <a:rPr lang="en-US" dirty="0" err="1"/>
              <a:t>provoque</a:t>
            </a:r>
            <a:r>
              <a:rPr lang="en-US" dirty="0"/>
              <a:t> </a:t>
            </a:r>
            <a:r>
              <a:rPr lang="en-US" dirty="0" err="1"/>
              <a:t>une</a:t>
            </a:r>
            <a:r>
              <a:rPr lang="en-US" dirty="0"/>
              <a:t> boucle </a:t>
            </a:r>
            <a:r>
              <a:rPr lang="en-US" b="1" dirty="0">
                <a:solidFill>
                  <a:srgbClr val="FF0000"/>
                </a:solidFill>
              </a:rPr>
              <a:t>INFINIE</a:t>
            </a:r>
          </a:p>
          <a:p>
            <a:endParaRPr lang="en-US" b="1" dirty="0">
              <a:solidFill>
                <a:srgbClr val="FF0000"/>
              </a:solidFill>
            </a:endParaRPr>
          </a:p>
          <a:p>
            <a:endParaRPr lang="fr-FR" b="1" dirty="0">
              <a:solidFill>
                <a:srgbClr val="FF0000"/>
              </a:solidFill>
            </a:endParaRPr>
          </a:p>
        </p:txBody>
      </p:sp>
      <p:pic>
        <p:nvPicPr>
          <p:cNvPr id="4098" name="Picture 2" descr="Boucles Infini | julieboiveau">
            <a:extLst>
              <a:ext uri="{FF2B5EF4-FFF2-40B4-BE49-F238E27FC236}">
                <a16:creationId xmlns:a16="http://schemas.microsoft.com/office/drawing/2014/main" id="{4068DC73-9B8C-4F6E-9873-D3B260D80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920" y="3153392"/>
            <a:ext cx="5958980" cy="322778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8353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7"/>
          <p:cNvSpPr txBox="1">
            <a:spLocks noGrp="1"/>
          </p:cNvSpPr>
          <p:nvPr>
            <p:ph type="title"/>
          </p:nvPr>
        </p:nvSpPr>
        <p:spPr>
          <a:xfrm>
            <a:off x="757016" y="1084153"/>
            <a:ext cx="5876839" cy="62452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Impact"/>
              <a:buNone/>
            </a:pPr>
            <a:r>
              <a:rPr lang="en-US"/>
              <a:t>LES BOUCLES - FOR</a:t>
            </a:r>
            <a:endParaRPr/>
          </a:p>
        </p:txBody>
      </p:sp>
      <p:sp>
        <p:nvSpPr>
          <p:cNvPr id="321" name="Google Shape;321;p27"/>
          <p:cNvSpPr txBox="1">
            <a:spLocks noGrp="1"/>
          </p:cNvSpPr>
          <p:nvPr>
            <p:ph type="body" idx="1"/>
          </p:nvPr>
        </p:nvSpPr>
        <p:spPr>
          <a:xfrm>
            <a:off x="7069823" y="1332680"/>
            <a:ext cx="4246074" cy="3397313"/>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200"/>
              <a:buNone/>
            </a:pPr>
            <a:r>
              <a:rPr lang="en-US" dirty="0">
                <a:solidFill>
                  <a:schemeClr val="accent1"/>
                </a:solidFill>
              </a:rPr>
              <a:t>FOR(VAR INDEX=0; INDEX &lt;3; INDEX++) {</a:t>
            </a:r>
            <a:endParaRPr dirty="0"/>
          </a:p>
          <a:p>
            <a:pPr marL="0" lvl="0" indent="0" algn="l" rtl="0">
              <a:lnSpc>
                <a:spcPct val="120000"/>
              </a:lnSpc>
              <a:spcBef>
                <a:spcPts val="1000"/>
              </a:spcBef>
              <a:spcAft>
                <a:spcPts val="0"/>
              </a:spcAft>
              <a:buSzPts val="3200"/>
              <a:buNone/>
            </a:pPr>
            <a:r>
              <a:rPr lang="en-US" dirty="0">
                <a:solidFill>
                  <a:schemeClr val="accent1"/>
                </a:solidFill>
              </a:rPr>
              <a:t>   ALERT('J\'AIME LE JAVASCRIPT');</a:t>
            </a:r>
            <a:endParaRPr dirty="0"/>
          </a:p>
          <a:p>
            <a:pPr marL="0" lvl="0" indent="0" algn="l" rtl="0">
              <a:lnSpc>
                <a:spcPct val="120000"/>
              </a:lnSpc>
              <a:spcBef>
                <a:spcPts val="1000"/>
              </a:spcBef>
              <a:spcAft>
                <a:spcPts val="0"/>
              </a:spcAft>
              <a:buSzPts val="3200"/>
              <a:buNone/>
            </a:pPr>
            <a:r>
              <a:rPr lang="en-US" dirty="0">
                <a:solidFill>
                  <a:schemeClr val="accent1"/>
                </a:solidFill>
              </a:rPr>
              <a:t>}</a:t>
            </a:r>
            <a:endParaRPr dirty="0">
              <a:solidFill>
                <a:schemeClr val="accent1"/>
              </a:solidFill>
            </a:endParaRPr>
          </a:p>
        </p:txBody>
      </p:sp>
      <p:sp>
        <p:nvSpPr>
          <p:cNvPr id="322" name="Google Shape;322;p27"/>
          <p:cNvSpPr txBox="1">
            <a:spLocks noGrp="1"/>
          </p:cNvSpPr>
          <p:nvPr>
            <p:ph type="body" idx="2"/>
          </p:nvPr>
        </p:nvSpPr>
        <p:spPr>
          <a:xfrm>
            <a:off x="757016" y="2150411"/>
            <a:ext cx="5876840" cy="3911096"/>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560"/>
              <a:buNone/>
            </a:pPr>
            <a:r>
              <a:rPr lang="en-US" sz="1600" b="1" dirty="0">
                <a:latin typeface="Calibri"/>
                <a:ea typeface="Calibri"/>
                <a:cs typeface="Calibri"/>
                <a:sym typeface="Calibri"/>
              </a:rPr>
              <a:t>SIMILAIRE À LA BOUCLE WHILE, TOUTE LA PARTIE ‘LOGIQUE’ DE LA BOUCLE SE FAIT À UN ENDROIT CE QUI REND LE CODE PLUS FACILE À LIRE.</a:t>
            </a:r>
          </a:p>
          <a:p>
            <a:pPr marL="0" lvl="0" indent="0" algn="l" rtl="0">
              <a:lnSpc>
                <a:spcPct val="120000"/>
              </a:lnSpc>
              <a:spcBef>
                <a:spcPts val="0"/>
              </a:spcBef>
              <a:spcAft>
                <a:spcPts val="0"/>
              </a:spcAft>
              <a:buSzPts val="2560"/>
              <a:buNone/>
            </a:pPr>
            <a:endParaRPr lang="en-US" b="1" dirty="0">
              <a:latin typeface="Calibri"/>
              <a:ea typeface="Calibri"/>
              <a:cs typeface="Calibri"/>
              <a:sym typeface="Calibri"/>
            </a:endParaRPr>
          </a:p>
          <a:p>
            <a:pPr algn="l"/>
            <a:r>
              <a:rPr lang="fr-FR" sz="1800" b="0" i="0" u="none" strike="noStrike" baseline="0" dirty="0">
                <a:latin typeface="Calibri" panose="020F0502020204030204" pitchFamily="34" charset="0"/>
              </a:rPr>
              <a:t>Dans les parenthèses de la boucle for : </a:t>
            </a:r>
            <a:r>
              <a:rPr lang="fr-FR" sz="1800" b="1" i="0" u="none" strike="noStrike" baseline="0" dirty="0">
                <a:solidFill>
                  <a:srgbClr val="FF0000"/>
                </a:solidFill>
                <a:latin typeface="Calibri" panose="020F0502020204030204" pitchFamily="34" charset="0"/>
              </a:rPr>
              <a:t>départ ; condition ; incrémentation</a:t>
            </a:r>
          </a:p>
          <a:p>
            <a:pPr algn="l"/>
            <a:r>
              <a:rPr lang="fr-FR" sz="1800" b="0" i="0" u="none" strike="noStrike" baseline="0" dirty="0">
                <a:latin typeface="Calibri" panose="020F0502020204030204" pitchFamily="34" charset="0"/>
              </a:rPr>
              <a:t>Au </a:t>
            </a:r>
            <a:r>
              <a:rPr lang="fr-FR" sz="1800" b="0" i="0" u="none" strike="noStrike" baseline="0" dirty="0">
                <a:solidFill>
                  <a:srgbClr val="FF0000"/>
                </a:solidFill>
                <a:latin typeface="Calibri" panose="020F0502020204030204" pitchFamily="34" charset="0"/>
              </a:rPr>
              <a:t>départ</a:t>
            </a:r>
            <a:r>
              <a:rPr lang="fr-FR" sz="1800" b="0" i="0" u="none" strike="noStrike" baseline="0" dirty="0">
                <a:latin typeface="Calibri" panose="020F0502020204030204" pitchFamily="34" charset="0"/>
              </a:rPr>
              <a:t>, j’affecte une valeur à ma variable. Cette valeur est un chiffre.</a:t>
            </a:r>
          </a:p>
          <a:p>
            <a:pPr algn="l"/>
            <a:r>
              <a:rPr lang="fr-FR" sz="1800" b="0" i="0" u="none" strike="noStrike" baseline="0" dirty="0">
                <a:latin typeface="Calibri" panose="020F0502020204030204" pitchFamily="34" charset="0"/>
              </a:rPr>
              <a:t>Ma </a:t>
            </a:r>
            <a:r>
              <a:rPr lang="fr-FR" sz="1800" b="0" i="0" u="none" strike="noStrike" baseline="0" dirty="0">
                <a:solidFill>
                  <a:srgbClr val="FF0000"/>
                </a:solidFill>
                <a:latin typeface="Calibri" panose="020F0502020204030204" pitchFamily="34" charset="0"/>
              </a:rPr>
              <a:t>condition</a:t>
            </a:r>
            <a:r>
              <a:rPr lang="fr-FR" sz="1800" b="0" i="0" u="none" strike="noStrike" baseline="0" dirty="0">
                <a:latin typeface="Calibri" panose="020F0502020204030204" pitchFamily="34" charset="0"/>
              </a:rPr>
              <a:t> dit « tant que ce chiffre est inférieur à 100 ».</a:t>
            </a:r>
          </a:p>
          <a:p>
            <a:pPr algn="l"/>
            <a:r>
              <a:rPr lang="fr-FR" sz="1800" b="0" i="0" u="none" strike="noStrike" baseline="0" dirty="0">
                <a:latin typeface="Calibri" panose="020F0502020204030204" pitchFamily="34" charset="0"/>
              </a:rPr>
              <a:t>Mon </a:t>
            </a:r>
            <a:r>
              <a:rPr lang="fr-FR" sz="1800" b="0" i="0" u="none" strike="noStrike" baseline="0" dirty="0">
                <a:solidFill>
                  <a:srgbClr val="FF0000"/>
                </a:solidFill>
                <a:latin typeface="Calibri" panose="020F0502020204030204" pitchFamily="34" charset="0"/>
              </a:rPr>
              <a:t>incrémentation</a:t>
            </a:r>
            <a:r>
              <a:rPr lang="fr-FR" sz="1800" b="0" i="0" u="none" strike="noStrike" baseline="0" dirty="0">
                <a:latin typeface="Calibri" panose="020F0502020204030204" pitchFamily="34" charset="0"/>
              </a:rPr>
              <a:t> consiste à ajouter +1 à chaque tour de boucle.</a:t>
            </a:r>
            <a:endParaRPr sz="1600" b="1" dirty="0">
              <a:latin typeface="Calibri"/>
              <a:ea typeface="Calibri"/>
              <a:cs typeface="Calibri"/>
              <a:sym typeface="Calibri"/>
            </a:endParaRPr>
          </a:p>
        </p:txBody>
      </p:sp>
      <p:sp>
        <p:nvSpPr>
          <p:cNvPr id="323" name="Google Shape;323;p27"/>
          <p:cNvSpPr/>
          <p:nvPr/>
        </p:nvSpPr>
        <p:spPr>
          <a:xfrm>
            <a:off x="6835366" y="1493822"/>
            <a:ext cx="4753070" cy="391109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Impact"/>
              <a:ea typeface="Impact"/>
              <a:cs typeface="Impact"/>
              <a:sym typeface="Impac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8"/>
          <p:cNvSpPr txBox="1">
            <a:spLocks noGrp="1"/>
          </p:cNvSpPr>
          <p:nvPr>
            <p:ph type="title"/>
          </p:nvPr>
        </p:nvSpPr>
        <p:spPr>
          <a:xfrm>
            <a:off x="693643" y="685800"/>
            <a:ext cx="6467648" cy="66316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2800"/>
              <a:buFont typeface="Impact"/>
              <a:buNone/>
            </a:pPr>
            <a:r>
              <a:rPr lang="en-US" sz="2800"/>
              <a:t>LES BOUCLES - LE DO WHILE (FAIT TANT QUE)</a:t>
            </a:r>
            <a:endParaRPr sz="2800"/>
          </a:p>
        </p:txBody>
      </p:sp>
      <p:sp>
        <p:nvSpPr>
          <p:cNvPr id="329" name="Google Shape;329;p28"/>
          <p:cNvSpPr txBox="1">
            <a:spLocks noGrp="1"/>
          </p:cNvSpPr>
          <p:nvPr>
            <p:ph type="body" idx="1"/>
          </p:nvPr>
        </p:nvSpPr>
        <p:spPr>
          <a:xfrm>
            <a:off x="7233719" y="1219954"/>
            <a:ext cx="3729093" cy="3605543"/>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200"/>
              <a:buNone/>
            </a:pPr>
            <a:r>
              <a:rPr lang="en-US" dirty="0">
                <a:solidFill>
                  <a:schemeClr val="accent1"/>
                </a:solidFill>
              </a:rPr>
              <a:t>VAR INDEX = 0;</a:t>
            </a:r>
            <a:endParaRPr dirty="0"/>
          </a:p>
          <a:p>
            <a:pPr marL="0" lvl="0" indent="0" algn="l" rtl="0">
              <a:lnSpc>
                <a:spcPct val="120000"/>
              </a:lnSpc>
              <a:spcBef>
                <a:spcPts val="1000"/>
              </a:spcBef>
              <a:spcAft>
                <a:spcPts val="0"/>
              </a:spcAft>
              <a:buSzPts val="3200"/>
              <a:buNone/>
            </a:pPr>
            <a:r>
              <a:rPr lang="en-US" dirty="0">
                <a:solidFill>
                  <a:schemeClr val="accent1"/>
                </a:solidFill>
              </a:rPr>
              <a:t>DO {</a:t>
            </a:r>
            <a:endParaRPr dirty="0"/>
          </a:p>
          <a:p>
            <a:pPr marL="0" lvl="0" indent="0" algn="l" rtl="0">
              <a:lnSpc>
                <a:spcPct val="120000"/>
              </a:lnSpc>
              <a:spcBef>
                <a:spcPts val="1000"/>
              </a:spcBef>
              <a:spcAft>
                <a:spcPts val="0"/>
              </a:spcAft>
              <a:buSzPts val="3200"/>
              <a:buNone/>
            </a:pPr>
            <a:r>
              <a:rPr lang="en-US" dirty="0">
                <a:solidFill>
                  <a:schemeClr val="accent1"/>
                </a:solidFill>
              </a:rPr>
              <a:t>   INDEX++; // INCRÉMENTATION</a:t>
            </a:r>
            <a:endParaRPr dirty="0">
              <a:solidFill>
                <a:schemeClr val="accent1"/>
              </a:solidFill>
            </a:endParaRPr>
          </a:p>
          <a:p>
            <a:pPr marL="0" lvl="0" indent="0" algn="l" rtl="0">
              <a:lnSpc>
                <a:spcPct val="120000"/>
              </a:lnSpc>
              <a:spcBef>
                <a:spcPts val="1000"/>
              </a:spcBef>
              <a:spcAft>
                <a:spcPts val="0"/>
              </a:spcAft>
              <a:buSzPts val="3200"/>
              <a:buNone/>
            </a:pPr>
            <a:r>
              <a:rPr lang="en-US" dirty="0">
                <a:solidFill>
                  <a:schemeClr val="accent1"/>
                </a:solidFill>
              </a:rPr>
              <a:t>   ALERT('J\'AIME LE JAVASCRIPT') ; </a:t>
            </a:r>
            <a:endParaRPr dirty="0"/>
          </a:p>
          <a:p>
            <a:pPr marL="0" lvl="0" indent="0" algn="l" rtl="0">
              <a:lnSpc>
                <a:spcPct val="120000"/>
              </a:lnSpc>
              <a:spcBef>
                <a:spcPts val="1000"/>
              </a:spcBef>
              <a:spcAft>
                <a:spcPts val="0"/>
              </a:spcAft>
              <a:buSzPts val="3200"/>
              <a:buNone/>
            </a:pPr>
            <a:r>
              <a:rPr lang="en-US" dirty="0">
                <a:solidFill>
                  <a:schemeClr val="accent1"/>
                </a:solidFill>
              </a:rPr>
              <a:t>} while (index &lt; 5)</a:t>
            </a:r>
            <a:endParaRPr dirty="0"/>
          </a:p>
        </p:txBody>
      </p:sp>
      <p:sp>
        <p:nvSpPr>
          <p:cNvPr id="330" name="Google Shape;330;p28"/>
          <p:cNvSpPr txBox="1">
            <a:spLocks noGrp="1"/>
          </p:cNvSpPr>
          <p:nvPr>
            <p:ph type="body" idx="2"/>
          </p:nvPr>
        </p:nvSpPr>
        <p:spPr>
          <a:xfrm>
            <a:off x="391639" y="1734849"/>
            <a:ext cx="6467649" cy="469950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45700" rIns="91425" bIns="45700" anchor="t" anchorCtr="0">
            <a:normAutofit/>
          </a:bodyPr>
          <a:lstStyle/>
          <a:p>
            <a:pPr algn="l"/>
            <a:r>
              <a:rPr lang="fr-FR" sz="1800" b="1" i="0" u="none" strike="noStrike" baseline="0" dirty="0">
                <a:latin typeface="Calibri" panose="020F0502020204030204" pitchFamily="34" charset="0"/>
              </a:rPr>
              <a:t>La boucle DO WHILE, est une boucle qui exécutera d’abord une première fois le code SANS tester la condition ; PUIS ensuite, n’exécutera le code que si la condition est remplie pour toutes les fois suivantes.</a:t>
            </a:r>
          </a:p>
          <a:p>
            <a:pPr algn="l"/>
            <a:endParaRPr lang="en-US" sz="2000" b="1" dirty="0">
              <a:latin typeface="Calibri"/>
              <a:ea typeface="Calibri"/>
              <a:cs typeface="Calibri"/>
              <a:sym typeface="Calibri"/>
            </a:endParaRPr>
          </a:p>
          <a:p>
            <a:pPr marL="0" lvl="0" indent="0" algn="l" rtl="0">
              <a:lnSpc>
                <a:spcPct val="120000"/>
              </a:lnSpc>
              <a:spcBef>
                <a:spcPts val="0"/>
              </a:spcBef>
              <a:spcAft>
                <a:spcPts val="0"/>
              </a:spcAft>
              <a:buSzPts val="2880"/>
              <a:buNone/>
            </a:pPr>
            <a:r>
              <a:rPr lang="en-US" sz="2000" b="1" dirty="0">
                <a:latin typeface="Calibri"/>
                <a:ea typeface="Calibri"/>
                <a:cs typeface="Calibri"/>
                <a:sym typeface="Calibri"/>
              </a:rPr>
              <a:t>LA DIFFÉRENCE ENTRE LE WHILE ET LE DO WHILE EST UN PEU SUBTILE. DANS LA BOUCLE WHILE SI VOUS DÉCLAREZ LA VARIABLE INDEX AVEC UNE VALEUR SUPÉRIEUR À 3 LA BOUCLE NE SERA JAMAIS EXÉCUTER ALORS QUE AVEC LA BOUCLE DO WHILE LA BOUCLE SERA EXÉCUTÉE AU MOINS UNE FOIS ÉTANT DONNÉ QUE LA CONDITION N’EST VÉRIFIÉE QU’À LA FIN DE LA BOUCLE.</a:t>
            </a:r>
            <a:endParaRPr sz="2000" dirty="0"/>
          </a:p>
        </p:txBody>
      </p:sp>
      <p:sp>
        <p:nvSpPr>
          <p:cNvPr id="331" name="Google Shape;331;p28"/>
          <p:cNvSpPr/>
          <p:nvPr/>
        </p:nvSpPr>
        <p:spPr>
          <a:xfrm>
            <a:off x="7161291" y="1430448"/>
            <a:ext cx="4499572" cy="387488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Impact"/>
              <a:ea typeface="Impact"/>
              <a:cs typeface="Impact"/>
              <a:sym typeface="Impac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6683" y="173373"/>
            <a:ext cx="10353762" cy="970450"/>
          </a:xfrm>
        </p:spPr>
        <p:txBody>
          <a:bodyPr/>
          <a:lstStyle/>
          <a:p>
            <a:r>
              <a:rPr lang="fr-FR" dirty="0"/>
              <a:t>Incrémentation et décrémentation</a:t>
            </a:r>
          </a:p>
        </p:txBody>
      </p:sp>
      <p:sp>
        <p:nvSpPr>
          <p:cNvPr id="3" name="Espace réservé du contenu 2"/>
          <p:cNvSpPr>
            <a:spLocks noGrp="1"/>
          </p:cNvSpPr>
          <p:nvPr>
            <p:ph idx="1"/>
          </p:nvPr>
        </p:nvSpPr>
        <p:spPr>
          <a:xfrm>
            <a:off x="381000" y="1233182"/>
            <a:ext cx="11548533" cy="5360565"/>
          </a:xfrm>
        </p:spPr>
        <p:txBody>
          <a:bodyPr>
            <a:noAutofit/>
          </a:bodyPr>
          <a:lstStyle/>
          <a:p>
            <a:r>
              <a:rPr lang="fr-FR" sz="2000" dirty="0"/>
              <a:t>L'incrémentation permet d'ajouter une unité à un nombre au moyen d'une syntaxe courte. À l'inverse, la décrémentation permet de soustraire une unité.</a:t>
            </a:r>
          </a:p>
          <a:p>
            <a:pPr marL="36900" indent="0">
              <a:buNone/>
            </a:pPr>
            <a:r>
              <a:rPr lang="fr-FR" sz="2000" dirty="0"/>
              <a:t>&lt;script&gt;</a:t>
            </a:r>
          </a:p>
          <a:p>
            <a:pPr marL="36900" indent="0">
              <a:buNone/>
            </a:pPr>
            <a:r>
              <a:rPr lang="fr-FR" sz="2000" dirty="0"/>
              <a:t>	var compteur = 1;</a:t>
            </a:r>
          </a:p>
          <a:p>
            <a:pPr marL="36900" indent="0">
              <a:buNone/>
            </a:pPr>
            <a:r>
              <a:rPr lang="fr-FR" sz="2000" dirty="0"/>
              <a:t>	compteur ++;</a:t>
            </a:r>
          </a:p>
          <a:p>
            <a:pPr marL="36900" indent="0">
              <a:buNone/>
            </a:pPr>
            <a:r>
              <a:rPr lang="fr-FR" sz="2000" dirty="0"/>
              <a:t>	</a:t>
            </a:r>
            <a:r>
              <a:rPr lang="fr-FR" sz="2000" dirty="0" err="1"/>
              <a:t>alert</a:t>
            </a:r>
            <a:r>
              <a:rPr lang="fr-FR" sz="2000" dirty="0"/>
              <a:t>(compteur); // Affiche : « 2 »</a:t>
            </a:r>
          </a:p>
          <a:p>
            <a:pPr marL="36900" indent="0">
              <a:buNone/>
            </a:pPr>
            <a:r>
              <a:rPr lang="fr-FR" sz="2000" dirty="0"/>
              <a:t>	compteur --;</a:t>
            </a:r>
          </a:p>
          <a:p>
            <a:pPr marL="36900" indent="0">
              <a:buNone/>
            </a:pPr>
            <a:r>
              <a:rPr lang="fr-FR" sz="2000" dirty="0"/>
              <a:t>	</a:t>
            </a:r>
            <a:r>
              <a:rPr lang="fr-FR" sz="2000" dirty="0" err="1"/>
              <a:t>alert</a:t>
            </a:r>
            <a:r>
              <a:rPr lang="fr-FR" sz="2000" dirty="0"/>
              <a:t>(compteur); // Affiche : « 1 »</a:t>
            </a:r>
          </a:p>
          <a:p>
            <a:pPr marL="36900" indent="0">
              <a:buNone/>
            </a:pPr>
            <a:r>
              <a:rPr lang="fr-FR" sz="2000" dirty="0"/>
              <a:t>&lt;/script&gt;</a:t>
            </a:r>
          </a:p>
        </p:txBody>
      </p:sp>
    </p:spTree>
    <p:extLst>
      <p:ext uri="{BB962C8B-B14F-4D97-AF65-F5344CB8AC3E}">
        <p14:creationId xmlns:p14="http://schemas.microsoft.com/office/powerpoint/2010/main" val="2534445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F7FC6F-AE36-409A-9FBC-5803F7FD8394}"/>
              </a:ext>
            </a:extLst>
          </p:cNvPr>
          <p:cNvSpPr>
            <a:spLocks noGrp="1"/>
          </p:cNvSpPr>
          <p:nvPr>
            <p:ph type="title"/>
          </p:nvPr>
        </p:nvSpPr>
        <p:spPr>
          <a:xfrm>
            <a:off x="685801" y="685801"/>
            <a:ext cx="10396882" cy="797614"/>
          </a:xfrm>
        </p:spPr>
        <p:txBody>
          <a:bodyPr>
            <a:normAutofit/>
          </a:bodyPr>
          <a:lstStyle/>
          <a:p>
            <a:r>
              <a:rPr lang="en-US" dirty="0" err="1"/>
              <a:t>Document.write</a:t>
            </a:r>
            <a:endParaRPr lang="fr-FR" dirty="0"/>
          </a:p>
        </p:txBody>
      </p:sp>
      <p:sp>
        <p:nvSpPr>
          <p:cNvPr id="3" name="Espace réservé du texte 2">
            <a:extLst>
              <a:ext uri="{FF2B5EF4-FFF2-40B4-BE49-F238E27FC236}">
                <a16:creationId xmlns:a16="http://schemas.microsoft.com/office/drawing/2014/main" id="{0C7A8007-24DD-4C06-A7C5-CEC6EB2427CD}"/>
              </a:ext>
            </a:extLst>
          </p:cNvPr>
          <p:cNvSpPr>
            <a:spLocks noGrp="1"/>
          </p:cNvSpPr>
          <p:nvPr>
            <p:ph type="body" idx="1"/>
          </p:nvPr>
        </p:nvSpPr>
        <p:spPr>
          <a:xfrm>
            <a:off x="482600" y="2435860"/>
            <a:ext cx="11446933" cy="3675325"/>
          </a:xfrm>
        </p:spPr>
        <p:txBody>
          <a:bodyPr>
            <a:normAutofit/>
          </a:bodyPr>
          <a:lstStyle/>
          <a:p>
            <a:pPr algn="l">
              <a:buFont typeface="Arial" panose="020B0604020202020204" pitchFamily="34" charset="0"/>
              <a:buChar char="•"/>
            </a:pPr>
            <a:r>
              <a:rPr lang="fr-FR" b="1" i="0" dirty="0" err="1">
                <a:solidFill>
                  <a:schemeClr val="tx1"/>
                </a:solidFill>
                <a:effectLst/>
                <a:latin typeface="oxygen"/>
              </a:rPr>
              <a:t>write</a:t>
            </a:r>
            <a:r>
              <a:rPr lang="fr-FR" b="1" i="0" dirty="0">
                <a:solidFill>
                  <a:schemeClr val="tx1"/>
                </a:solidFill>
                <a:effectLst/>
                <a:latin typeface="oxygen"/>
              </a:rPr>
              <a:t>(): La méthode </a:t>
            </a:r>
            <a:r>
              <a:rPr lang="fr-FR" b="1" i="0" dirty="0" err="1">
                <a:solidFill>
                  <a:schemeClr val="tx1"/>
                </a:solidFill>
                <a:effectLst/>
                <a:latin typeface="oxygen"/>
              </a:rPr>
              <a:t>write</a:t>
            </a:r>
            <a:r>
              <a:rPr lang="fr-FR" b="1" i="0" dirty="0">
                <a:solidFill>
                  <a:schemeClr val="tx1"/>
                </a:solidFill>
                <a:effectLst/>
                <a:latin typeface="oxygen"/>
              </a:rPr>
              <a:t>() permet d'écrire la chaîne de caractères passée en paramètre directement dans le document.</a:t>
            </a:r>
          </a:p>
          <a:p>
            <a:pPr algn="l">
              <a:buFont typeface="Arial" panose="020B0604020202020204" pitchFamily="34" charset="0"/>
              <a:buChar char="•"/>
            </a:pPr>
            <a:r>
              <a:rPr lang="fr-FR" b="1" i="0" dirty="0" err="1">
                <a:solidFill>
                  <a:schemeClr val="tx1"/>
                </a:solidFill>
                <a:effectLst/>
                <a:latin typeface="oxygen"/>
              </a:rPr>
              <a:t>writeln</a:t>
            </a:r>
            <a:r>
              <a:rPr lang="fr-FR" b="1" i="0" dirty="0">
                <a:solidFill>
                  <a:schemeClr val="tx1"/>
                </a:solidFill>
                <a:effectLst/>
                <a:latin typeface="oxygen"/>
              </a:rPr>
              <a:t>(): La méthode </a:t>
            </a:r>
            <a:r>
              <a:rPr lang="fr-FR" b="1" i="0" dirty="0" err="1">
                <a:solidFill>
                  <a:schemeClr val="tx1"/>
                </a:solidFill>
                <a:effectLst/>
                <a:latin typeface="oxygen"/>
              </a:rPr>
              <a:t>writeln</a:t>
            </a:r>
            <a:r>
              <a:rPr lang="fr-FR" b="1" i="0" dirty="0">
                <a:solidFill>
                  <a:schemeClr val="tx1"/>
                </a:solidFill>
                <a:effectLst/>
                <a:latin typeface="oxygen"/>
              </a:rPr>
              <a:t>() permet d'écrire dans le document en ajoutant un retour à la ligne.</a:t>
            </a:r>
          </a:p>
          <a:p>
            <a:pPr algn="l">
              <a:buFont typeface="Arial" panose="020B0604020202020204" pitchFamily="34" charset="0"/>
              <a:buChar char="•"/>
            </a:pPr>
            <a:r>
              <a:rPr lang="fr-FR" b="1" i="0" dirty="0">
                <a:solidFill>
                  <a:schemeClr val="tx1"/>
                </a:solidFill>
                <a:effectLst/>
                <a:latin typeface="oxygen"/>
              </a:rPr>
              <a:t>Exemple:</a:t>
            </a:r>
          </a:p>
          <a:p>
            <a:pPr lvl="1"/>
            <a:r>
              <a:rPr lang="fr-FR" b="1" dirty="0" err="1">
                <a:solidFill>
                  <a:schemeClr val="tx1"/>
                </a:solidFill>
              </a:rPr>
              <a:t>document.write</a:t>
            </a:r>
            <a:r>
              <a:rPr lang="fr-FR" b="1" dirty="0">
                <a:solidFill>
                  <a:schemeClr val="tx1"/>
                </a:solidFill>
              </a:rPr>
              <a:t>('Salut');</a:t>
            </a:r>
          </a:p>
          <a:p>
            <a:pPr lvl="1"/>
            <a:r>
              <a:rPr lang="fr-FR" b="1" dirty="0" err="1">
                <a:solidFill>
                  <a:schemeClr val="tx1"/>
                </a:solidFill>
              </a:rPr>
              <a:t>document.writeln</a:t>
            </a:r>
            <a:r>
              <a:rPr lang="fr-FR" b="1" dirty="0">
                <a:solidFill>
                  <a:schemeClr val="tx1"/>
                </a:solidFill>
              </a:rPr>
              <a:t>("&lt;p&gt;Entrez votre mot de passe :&lt;/p&gt;");</a:t>
            </a:r>
          </a:p>
          <a:p>
            <a:endParaRPr lang="fr-FR" b="1" dirty="0">
              <a:solidFill>
                <a:schemeClr val="tx1"/>
              </a:solidFill>
            </a:endParaRPr>
          </a:p>
        </p:txBody>
      </p:sp>
    </p:spTree>
    <p:extLst>
      <p:ext uri="{BB962C8B-B14F-4D97-AF65-F5344CB8AC3E}">
        <p14:creationId xmlns:p14="http://schemas.microsoft.com/office/powerpoint/2010/main" val="2488643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FCE121D0-F5C5-4ACB-B66C-F735D63062D8}"/>
              </a:ext>
            </a:extLst>
          </p:cNvPr>
          <p:cNvGraphicFramePr>
            <a:graphicFrameLocks noGrp="1"/>
          </p:cNvGraphicFramePr>
          <p:nvPr>
            <p:extLst>
              <p:ext uri="{D42A27DB-BD31-4B8C-83A1-F6EECF244321}">
                <p14:modId xmlns:p14="http://schemas.microsoft.com/office/powerpoint/2010/main" val="3778329197"/>
              </p:ext>
            </p:extLst>
          </p:nvPr>
        </p:nvGraphicFramePr>
        <p:xfrm>
          <a:off x="1105456" y="5408658"/>
          <a:ext cx="9464752" cy="1391149"/>
        </p:xfrm>
        <a:graphic>
          <a:graphicData uri="http://schemas.openxmlformats.org/drawingml/2006/table">
            <a:tbl>
              <a:tblPr/>
              <a:tblGrid>
                <a:gridCol w="1183094">
                  <a:extLst>
                    <a:ext uri="{9D8B030D-6E8A-4147-A177-3AD203B41FA5}">
                      <a16:colId xmlns:a16="http://schemas.microsoft.com/office/drawing/2014/main" val="3513105353"/>
                    </a:ext>
                  </a:extLst>
                </a:gridCol>
                <a:gridCol w="1183094">
                  <a:extLst>
                    <a:ext uri="{9D8B030D-6E8A-4147-A177-3AD203B41FA5}">
                      <a16:colId xmlns:a16="http://schemas.microsoft.com/office/drawing/2014/main" val="2451617169"/>
                    </a:ext>
                  </a:extLst>
                </a:gridCol>
                <a:gridCol w="1183094">
                  <a:extLst>
                    <a:ext uri="{9D8B030D-6E8A-4147-A177-3AD203B41FA5}">
                      <a16:colId xmlns:a16="http://schemas.microsoft.com/office/drawing/2014/main" val="3535925907"/>
                    </a:ext>
                  </a:extLst>
                </a:gridCol>
                <a:gridCol w="1183094">
                  <a:extLst>
                    <a:ext uri="{9D8B030D-6E8A-4147-A177-3AD203B41FA5}">
                      <a16:colId xmlns:a16="http://schemas.microsoft.com/office/drawing/2014/main" val="1870864192"/>
                    </a:ext>
                  </a:extLst>
                </a:gridCol>
                <a:gridCol w="1183094">
                  <a:extLst>
                    <a:ext uri="{9D8B030D-6E8A-4147-A177-3AD203B41FA5}">
                      <a16:colId xmlns:a16="http://schemas.microsoft.com/office/drawing/2014/main" val="947299511"/>
                    </a:ext>
                  </a:extLst>
                </a:gridCol>
                <a:gridCol w="1183094">
                  <a:extLst>
                    <a:ext uri="{9D8B030D-6E8A-4147-A177-3AD203B41FA5}">
                      <a16:colId xmlns:a16="http://schemas.microsoft.com/office/drawing/2014/main" val="1890219979"/>
                    </a:ext>
                  </a:extLst>
                </a:gridCol>
                <a:gridCol w="1183094">
                  <a:extLst>
                    <a:ext uri="{9D8B030D-6E8A-4147-A177-3AD203B41FA5}">
                      <a16:colId xmlns:a16="http://schemas.microsoft.com/office/drawing/2014/main" val="2063574460"/>
                    </a:ext>
                  </a:extLst>
                </a:gridCol>
                <a:gridCol w="1183094">
                  <a:extLst>
                    <a:ext uri="{9D8B030D-6E8A-4147-A177-3AD203B41FA5}">
                      <a16:colId xmlns:a16="http://schemas.microsoft.com/office/drawing/2014/main" val="3660666853"/>
                    </a:ext>
                  </a:extLst>
                </a:gridCol>
              </a:tblGrid>
              <a:tr h="491992">
                <a:tc>
                  <a:txBody>
                    <a:bodyPr/>
                    <a:lstStyle/>
                    <a:p>
                      <a:r>
                        <a:rPr lang="fr-FR" b="1" dirty="0">
                          <a:solidFill>
                            <a:srgbClr val="FF0000"/>
                          </a:solidFill>
                          <a:effectLst/>
                          <a:latin typeface="arial" panose="020B0604020202020204" pitchFamily="34" charset="0"/>
                        </a:rPr>
                        <a:t>Indice</a:t>
                      </a:r>
                    </a:p>
                  </a:txBody>
                  <a:tcPr marL="28575" marR="28575" marT="28575" marB="28575" anchor="ctr">
                    <a:lnL>
                      <a:noFill/>
                    </a:lnL>
                    <a:lnR>
                      <a:noFill/>
                    </a:lnR>
                    <a:lnT>
                      <a:noFill/>
                    </a:lnT>
                    <a:lnB>
                      <a:noFill/>
                    </a:lnB>
                    <a:solidFill>
                      <a:schemeClr val="tx1"/>
                    </a:solidFill>
                  </a:tcPr>
                </a:tc>
                <a:tc>
                  <a:txBody>
                    <a:bodyPr/>
                    <a:lstStyle/>
                    <a:p>
                      <a:pPr algn="ctr"/>
                      <a:r>
                        <a:rPr lang="en-US" b="1" dirty="0">
                          <a:solidFill>
                            <a:srgbClr val="FF0000"/>
                          </a:solidFill>
                          <a:effectLst/>
                          <a:latin typeface="arial" panose="020B0604020202020204" pitchFamily="34" charset="0"/>
                        </a:rPr>
                        <a:t>0</a:t>
                      </a:r>
                      <a:endParaRPr lang="fr-FR" b="1" dirty="0">
                        <a:solidFill>
                          <a:srgbClr val="FF0000"/>
                        </a:solidFill>
                        <a:effectLst/>
                        <a:latin typeface="arial" panose="020B0604020202020204" pitchFamily="34" charset="0"/>
                      </a:endParaRPr>
                    </a:p>
                  </a:txBody>
                  <a:tcPr marL="28575" marR="28575" marT="28575" marB="28575" anchor="ctr">
                    <a:lnL>
                      <a:noFill/>
                    </a:lnL>
                    <a:lnR>
                      <a:noFill/>
                    </a:lnR>
                    <a:lnT>
                      <a:noFill/>
                    </a:lnT>
                    <a:lnB>
                      <a:noFill/>
                    </a:lnB>
                    <a:solidFill>
                      <a:schemeClr val="tx1"/>
                    </a:solidFill>
                  </a:tcPr>
                </a:tc>
                <a:tc>
                  <a:txBody>
                    <a:bodyPr/>
                    <a:lstStyle/>
                    <a:p>
                      <a:pPr algn="ctr"/>
                      <a:r>
                        <a:rPr lang="en-US" b="1" dirty="0">
                          <a:solidFill>
                            <a:srgbClr val="FF0000"/>
                          </a:solidFill>
                          <a:effectLst/>
                          <a:latin typeface="arial" panose="020B0604020202020204" pitchFamily="34" charset="0"/>
                        </a:rPr>
                        <a:t>1</a:t>
                      </a:r>
                      <a:endParaRPr lang="fr-FR" b="1" dirty="0">
                        <a:solidFill>
                          <a:srgbClr val="FF0000"/>
                        </a:solidFill>
                        <a:effectLst/>
                        <a:latin typeface="arial" panose="020B0604020202020204" pitchFamily="34" charset="0"/>
                      </a:endParaRPr>
                    </a:p>
                  </a:txBody>
                  <a:tcPr marL="28575" marR="28575" marT="28575" marB="28575" anchor="ctr">
                    <a:lnL>
                      <a:noFill/>
                    </a:lnL>
                    <a:lnR>
                      <a:noFill/>
                    </a:lnR>
                    <a:lnT>
                      <a:noFill/>
                    </a:lnT>
                    <a:lnB>
                      <a:noFill/>
                    </a:lnB>
                    <a:solidFill>
                      <a:schemeClr val="tx1"/>
                    </a:solidFill>
                  </a:tcPr>
                </a:tc>
                <a:tc>
                  <a:txBody>
                    <a:bodyPr/>
                    <a:lstStyle/>
                    <a:p>
                      <a:pPr algn="ctr"/>
                      <a:r>
                        <a:rPr lang="en-US" b="1" dirty="0">
                          <a:solidFill>
                            <a:srgbClr val="FF0000"/>
                          </a:solidFill>
                          <a:effectLst/>
                          <a:latin typeface="arial" panose="020B0604020202020204" pitchFamily="34" charset="0"/>
                        </a:rPr>
                        <a:t>2</a:t>
                      </a:r>
                      <a:endParaRPr lang="fr-FR" b="1" dirty="0">
                        <a:solidFill>
                          <a:srgbClr val="FF0000"/>
                        </a:solidFill>
                        <a:effectLst/>
                        <a:latin typeface="arial" panose="020B0604020202020204" pitchFamily="34" charset="0"/>
                      </a:endParaRPr>
                    </a:p>
                  </a:txBody>
                  <a:tcPr marL="28575" marR="28575" marT="28575" marB="28575" anchor="ctr">
                    <a:lnL>
                      <a:noFill/>
                    </a:lnL>
                    <a:lnR>
                      <a:noFill/>
                    </a:lnR>
                    <a:lnT>
                      <a:noFill/>
                    </a:lnT>
                    <a:lnB>
                      <a:noFill/>
                    </a:lnB>
                    <a:solidFill>
                      <a:schemeClr val="tx1"/>
                    </a:solidFill>
                  </a:tcPr>
                </a:tc>
                <a:tc>
                  <a:txBody>
                    <a:bodyPr/>
                    <a:lstStyle/>
                    <a:p>
                      <a:pPr algn="ctr"/>
                      <a:r>
                        <a:rPr lang="en-US" b="1" dirty="0">
                          <a:solidFill>
                            <a:srgbClr val="FF0000"/>
                          </a:solidFill>
                          <a:effectLst/>
                          <a:latin typeface="arial" panose="020B0604020202020204" pitchFamily="34" charset="0"/>
                        </a:rPr>
                        <a:t>3</a:t>
                      </a:r>
                      <a:endParaRPr lang="fr-FR" b="1" dirty="0">
                        <a:solidFill>
                          <a:srgbClr val="FF0000"/>
                        </a:solidFill>
                        <a:effectLst/>
                        <a:latin typeface="arial" panose="020B0604020202020204" pitchFamily="34" charset="0"/>
                      </a:endParaRPr>
                    </a:p>
                  </a:txBody>
                  <a:tcPr marL="28575" marR="28575" marT="28575" marB="28575" anchor="ctr">
                    <a:lnL>
                      <a:noFill/>
                    </a:lnL>
                    <a:lnR>
                      <a:noFill/>
                    </a:lnR>
                    <a:lnT>
                      <a:noFill/>
                    </a:lnT>
                    <a:lnB>
                      <a:noFill/>
                    </a:lnB>
                    <a:solidFill>
                      <a:schemeClr val="tx1"/>
                    </a:solidFill>
                  </a:tcPr>
                </a:tc>
                <a:tc>
                  <a:txBody>
                    <a:bodyPr/>
                    <a:lstStyle/>
                    <a:p>
                      <a:pPr algn="ctr"/>
                      <a:r>
                        <a:rPr lang="en-US" b="1" dirty="0">
                          <a:solidFill>
                            <a:srgbClr val="FF0000"/>
                          </a:solidFill>
                          <a:effectLst/>
                          <a:latin typeface="arial" panose="020B0604020202020204" pitchFamily="34" charset="0"/>
                        </a:rPr>
                        <a:t>4</a:t>
                      </a:r>
                      <a:endParaRPr lang="fr-FR" b="1" dirty="0">
                        <a:solidFill>
                          <a:srgbClr val="FF0000"/>
                        </a:solidFill>
                        <a:effectLst/>
                        <a:latin typeface="arial" panose="020B0604020202020204" pitchFamily="34" charset="0"/>
                      </a:endParaRPr>
                    </a:p>
                  </a:txBody>
                  <a:tcPr marL="28575" marR="28575" marT="28575" marB="28575" anchor="ctr">
                    <a:lnL>
                      <a:noFill/>
                    </a:lnL>
                    <a:lnR>
                      <a:noFill/>
                    </a:lnR>
                    <a:lnT>
                      <a:noFill/>
                    </a:lnT>
                    <a:lnB>
                      <a:noFill/>
                    </a:lnB>
                    <a:solidFill>
                      <a:schemeClr val="tx1"/>
                    </a:solidFill>
                  </a:tcPr>
                </a:tc>
                <a:tc>
                  <a:txBody>
                    <a:bodyPr/>
                    <a:lstStyle/>
                    <a:p>
                      <a:pPr algn="ctr"/>
                      <a:r>
                        <a:rPr lang="en-US" b="1" dirty="0">
                          <a:solidFill>
                            <a:srgbClr val="FF0000"/>
                          </a:solidFill>
                          <a:effectLst/>
                          <a:latin typeface="arial" panose="020B0604020202020204" pitchFamily="34" charset="0"/>
                        </a:rPr>
                        <a:t>5</a:t>
                      </a:r>
                      <a:endParaRPr lang="fr-FR" b="1" dirty="0">
                        <a:solidFill>
                          <a:srgbClr val="FF0000"/>
                        </a:solidFill>
                        <a:effectLst/>
                        <a:latin typeface="arial" panose="020B0604020202020204" pitchFamily="34" charset="0"/>
                      </a:endParaRPr>
                    </a:p>
                  </a:txBody>
                  <a:tcPr marL="28575" marR="28575" marT="28575" marB="28575" anchor="ctr">
                    <a:lnL>
                      <a:noFill/>
                    </a:lnL>
                    <a:lnR>
                      <a:noFill/>
                    </a:lnR>
                    <a:lnT>
                      <a:noFill/>
                    </a:lnT>
                    <a:lnB>
                      <a:noFill/>
                    </a:lnB>
                    <a:solidFill>
                      <a:schemeClr val="tx1"/>
                    </a:solidFill>
                  </a:tcPr>
                </a:tc>
                <a:tc>
                  <a:txBody>
                    <a:bodyPr/>
                    <a:lstStyle/>
                    <a:p>
                      <a:pPr algn="ctr"/>
                      <a:r>
                        <a:rPr lang="en-US" b="1" dirty="0">
                          <a:solidFill>
                            <a:srgbClr val="FF0000"/>
                          </a:solidFill>
                          <a:effectLst/>
                          <a:latin typeface="arial" panose="020B0604020202020204" pitchFamily="34" charset="0"/>
                        </a:rPr>
                        <a:t>6</a:t>
                      </a:r>
                      <a:endParaRPr lang="fr-FR" b="1" dirty="0">
                        <a:solidFill>
                          <a:srgbClr val="FF0000"/>
                        </a:solidFill>
                        <a:effectLst/>
                        <a:latin typeface="arial" panose="020B0604020202020204" pitchFamily="34" charset="0"/>
                      </a:endParaRPr>
                    </a:p>
                  </a:txBody>
                  <a:tcPr marL="28575" marR="28575" marT="28575" marB="28575" anchor="ctr">
                    <a:lnL>
                      <a:noFill/>
                    </a:lnL>
                    <a:lnR>
                      <a:noFill/>
                    </a:lnR>
                    <a:lnT>
                      <a:noFill/>
                    </a:lnT>
                    <a:lnB>
                      <a:noFill/>
                    </a:lnB>
                    <a:solidFill>
                      <a:schemeClr val="tx1"/>
                    </a:solidFill>
                  </a:tcPr>
                </a:tc>
                <a:extLst>
                  <a:ext uri="{0D108BD9-81ED-4DB2-BD59-A6C34878D82A}">
                    <a16:rowId xmlns:a16="http://schemas.microsoft.com/office/drawing/2014/main" val="2546952536"/>
                  </a:ext>
                </a:extLst>
              </a:tr>
              <a:tr h="899157">
                <a:tc>
                  <a:txBody>
                    <a:bodyPr/>
                    <a:lstStyle/>
                    <a:p>
                      <a:r>
                        <a:rPr lang="fr-FR" b="1" dirty="0">
                          <a:solidFill>
                            <a:srgbClr val="FF0000"/>
                          </a:solidFill>
                          <a:effectLst/>
                          <a:latin typeface="arial" panose="020B0604020202020204" pitchFamily="34" charset="0"/>
                        </a:rPr>
                        <a:t>Valeur</a:t>
                      </a:r>
                    </a:p>
                  </a:txBody>
                  <a:tcPr marL="28575" marR="28575" marT="28575" marB="28575" anchor="ctr">
                    <a:lnL>
                      <a:noFill/>
                    </a:lnL>
                    <a:lnR>
                      <a:noFill/>
                    </a:lnR>
                    <a:lnT>
                      <a:noFill/>
                    </a:lnT>
                    <a:lnB>
                      <a:noFill/>
                    </a:lnB>
                    <a:solidFill>
                      <a:schemeClr val="tx1"/>
                    </a:solidFill>
                  </a:tcPr>
                </a:tc>
                <a:tc>
                  <a:txBody>
                    <a:bodyPr/>
                    <a:lstStyle/>
                    <a:p>
                      <a:r>
                        <a:rPr lang="fr-FR" b="1" dirty="0">
                          <a:solidFill>
                            <a:srgbClr val="FF0000"/>
                          </a:solidFill>
                          <a:effectLst/>
                          <a:latin typeface="arial" panose="020B0604020202020204" pitchFamily="34" charset="0"/>
                        </a:rPr>
                        <a:t>Lundi</a:t>
                      </a:r>
                    </a:p>
                  </a:txBody>
                  <a:tcPr marL="28575" marR="28575" marT="28575" marB="28575" anchor="ctr">
                    <a:lnL>
                      <a:noFill/>
                    </a:lnL>
                    <a:lnR>
                      <a:noFill/>
                    </a:lnR>
                    <a:lnT>
                      <a:noFill/>
                    </a:lnT>
                    <a:lnB>
                      <a:noFill/>
                    </a:lnB>
                    <a:solidFill>
                      <a:schemeClr val="tx1"/>
                    </a:solidFill>
                  </a:tcPr>
                </a:tc>
                <a:tc>
                  <a:txBody>
                    <a:bodyPr/>
                    <a:lstStyle/>
                    <a:p>
                      <a:r>
                        <a:rPr lang="fr-FR" b="1" dirty="0">
                          <a:solidFill>
                            <a:srgbClr val="FF0000"/>
                          </a:solidFill>
                          <a:effectLst/>
                          <a:latin typeface="arial" panose="020B0604020202020204" pitchFamily="34" charset="0"/>
                        </a:rPr>
                        <a:t>Mardi</a:t>
                      </a:r>
                    </a:p>
                  </a:txBody>
                  <a:tcPr marL="28575" marR="28575" marT="28575" marB="28575" anchor="ctr">
                    <a:lnL>
                      <a:noFill/>
                    </a:lnL>
                    <a:lnR>
                      <a:noFill/>
                    </a:lnR>
                    <a:lnT>
                      <a:noFill/>
                    </a:lnT>
                    <a:lnB>
                      <a:noFill/>
                    </a:lnB>
                    <a:solidFill>
                      <a:schemeClr val="tx1"/>
                    </a:solidFill>
                  </a:tcPr>
                </a:tc>
                <a:tc>
                  <a:txBody>
                    <a:bodyPr/>
                    <a:lstStyle/>
                    <a:p>
                      <a:r>
                        <a:rPr lang="fr-FR" b="1" dirty="0">
                          <a:solidFill>
                            <a:srgbClr val="FF0000"/>
                          </a:solidFill>
                          <a:effectLst/>
                          <a:latin typeface="arial" panose="020B0604020202020204" pitchFamily="34" charset="0"/>
                        </a:rPr>
                        <a:t>Mercredi</a:t>
                      </a:r>
                    </a:p>
                  </a:txBody>
                  <a:tcPr marL="28575" marR="28575" marT="28575" marB="28575" anchor="ctr">
                    <a:lnL>
                      <a:noFill/>
                    </a:lnL>
                    <a:lnR>
                      <a:noFill/>
                    </a:lnR>
                    <a:lnT>
                      <a:noFill/>
                    </a:lnT>
                    <a:lnB>
                      <a:noFill/>
                    </a:lnB>
                    <a:solidFill>
                      <a:schemeClr val="tx1"/>
                    </a:solidFill>
                  </a:tcPr>
                </a:tc>
                <a:tc>
                  <a:txBody>
                    <a:bodyPr/>
                    <a:lstStyle/>
                    <a:p>
                      <a:r>
                        <a:rPr lang="fr-FR" b="1" dirty="0">
                          <a:solidFill>
                            <a:srgbClr val="FF0000"/>
                          </a:solidFill>
                          <a:effectLst/>
                          <a:latin typeface="arial" panose="020B0604020202020204" pitchFamily="34" charset="0"/>
                        </a:rPr>
                        <a:t>Jeudi</a:t>
                      </a:r>
                    </a:p>
                  </a:txBody>
                  <a:tcPr marL="28575" marR="28575" marT="28575" marB="28575" anchor="ctr">
                    <a:lnL>
                      <a:noFill/>
                    </a:lnL>
                    <a:lnR>
                      <a:noFill/>
                    </a:lnR>
                    <a:lnT>
                      <a:noFill/>
                    </a:lnT>
                    <a:lnB>
                      <a:noFill/>
                    </a:lnB>
                    <a:solidFill>
                      <a:schemeClr val="tx1"/>
                    </a:solidFill>
                  </a:tcPr>
                </a:tc>
                <a:tc>
                  <a:txBody>
                    <a:bodyPr/>
                    <a:lstStyle/>
                    <a:p>
                      <a:r>
                        <a:rPr lang="fr-FR" b="1" dirty="0">
                          <a:solidFill>
                            <a:srgbClr val="FF0000"/>
                          </a:solidFill>
                          <a:effectLst/>
                          <a:latin typeface="arial" panose="020B0604020202020204" pitchFamily="34" charset="0"/>
                        </a:rPr>
                        <a:t>Vendredi</a:t>
                      </a:r>
                    </a:p>
                  </a:txBody>
                  <a:tcPr marL="28575" marR="28575" marT="28575" marB="28575" anchor="ctr">
                    <a:lnL>
                      <a:noFill/>
                    </a:lnL>
                    <a:lnR>
                      <a:noFill/>
                    </a:lnR>
                    <a:lnT>
                      <a:noFill/>
                    </a:lnT>
                    <a:lnB>
                      <a:noFill/>
                    </a:lnB>
                    <a:solidFill>
                      <a:schemeClr val="tx1"/>
                    </a:solidFill>
                  </a:tcPr>
                </a:tc>
                <a:tc>
                  <a:txBody>
                    <a:bodyPr/>
                    <a:lstStyle/>
                    <a:p>
                      <a:r>
                        <a:rPr lang="fr-FR" b="1" dirty="0">
                          <a:solidFill>
                            <a:srgbClr val="FF0000"/>
                          </a:solidFill>
                          <a:effectLst/>
                          <a:latin typeface="arial" panose="020B0604020202020204" pitchFamily="34" charset="0"/>
                        </a:rPr>
                        <a:t>Samedi</a:t>
                      </a:r>
                    </a:p>
                  </a:txBody>
                  <a:tcPr marL="28575" marR="28575" marT="28575" marB="28575" anchor="ctr">
                    <a:lnL>
                      <a:noFill/>
                    </a:lnL>
                    <a:lnR>
                      <a:noFill/>
                    </a:lnR>
                    <a:lnT>
                      <a:noFill/>
                    </a:lnT>
                    <a:lnB>
                      <a:noFill/>
                    </a:lnB>
                    <a:solidFill>
                      <a:schemeClr val="tx1"/>
                    </a:solidFill>
                  </a:tcPr>
                </a:tc>
                <a:tc>
                  <a:txBody>
                    <a:bodyPr/>
                    <a:lstStyle/>
                    <a:p>
                      <a:r>
                        <a:rPr lang="fr-FR" b="1" dirty="0">
                          <a:solidFill>
                            <a:srgbClr val="FF0000"/>
                          </a:solidFill>
                          <a:effectLst/>
                          <a:latin typeface="arial" panose="020B0604020202020204" pitchFamily="34" charset="0"/>
                        </a:rPr>
                        <a:t>Dimanche</a:t>
                      </a:r>
                    </a:p>
                  </a:txBody>
                  <a:tcPr marL="28575" marR="28575" marT="28575" marB="28575" anchor="ctr">
                    <a:lnL>
                      <a:noFill/>
                    </a:lnL>
                    <a:lnR>
                      <a:noFill/>
                    </a:lnR>
                    <a:lnT>
                      <a:noFill/>
                    </a:lnT>
                    <a:lnB>
                      <a:noFill/>
                    </a:lnB>
                    <a:solidFill>
                      <a:schemeClr val="tx1"/>
                    </a:solidFill>
                  </a:tcPr>
                </a:tc>
                <a:extLst>
                  <a:ext uri="{0D108BD9-81ED-4DB2-BD59-A6C34878D82A}">
                    <a16:rowId xmlns:a16="http://schemas.microsoft.com/office/drawing/2014/main" val="3188290924"/>
                  </a:ext>
                </a:extLst>
              </a:tr>
            </a:tbl>
          </a:graphicData>
        </a:graphic>
      </p:graphicFrame>
      <p:sp>
        <p:nvSpPr>
          <p:cNvPr id="2" name="Titre 1">
            <a:extLst>
              <a:ext uri="{FF2B5EF4-FFF2-40B4-BE49-F238E27FC236}">
                <a16:creationId xmlns:a16="http://schemas.microsoft.com/office/drawing/2014/main" id="{672B01C5-67D0-4D4D-953E-08EC9FBCEDB3}"/>
              </a:ext>
            </a:extLst>
          </p:cNvPr>
          <p:cNvSpPr>
            <a:spLocks noGrp="1"/>
          </p:cNvSpPr>
          <p:nvPr>
            <p:ph type="title"/>
          </p:nvPr>
        </p:nvSpPr>
        <p:spPr/>
        <p:txBody>
          <a:bodyPr/>
          <a:lstStyle/>
          <a:p>
            <a:r>
              <a:rPr lang="en-US" dirty="0"/>
              <a:t>JAVASCRIPT -  LES TABLEAUX</a:t>
            </a:r>
            <a:endParaRPr lang="fr-FR" dirty="0"/>
          </a:p>
        </p:txBody>
      </p:sp>
      <p:sp>
        <p:nvSpPr>
          <p:cNvPr id="3" name="Espace réservé du contenu 2">
            <a:extLst>
              <a:ext uri="{FF2B5EF4-FFF2-40B4-BE49-F238E27FC236}">
                <a16:creationId xmlns:a16="http://schemas.microsoft.com/office/drawing/2014/main" id="{C2E93C3A-BEBE-46A0-8E2B-F0B74228C476}"/>
              </a:ext>
            </a:extLst>
          </p:cNvPr>
          <p:cNvSpPr>
            <a:spLocks noGrp="1"/>
          </p:cNvSpPr>
          <p:nvPr>
            <p:ph idx="1"/>
          </p:nvPr>
        </p:nvSpPr>
        <p:spPr>
          <a:xfrm>
            <a:off x="979578" y="1637852"/>
            <a:ext cx="10554574" cy="4466380"/>
          </a:xfrm>
        </p:spPr>
        <p:txBody>
          <a:bodyPr/>
          <a:lstStyle/>
          <a:p>
            <a:r>
              <a:rPr lang="fr-FR" dirty="0"/>
              <a:t>Un tableau, en Javascript, est donc une variable pouvant contenir plusieurs données indépendantes, indexées par un numéro, appelé indice. L'indice d'un tableau est ainsi l'élément permettant d'accéder aux données qui y sont stockées.</a:t>
            </a:r>
          </a:p>
          <a:p>
            <a:r>
              <a:rPr lang="fr-FR" dirty="0"/>
              <a:t>Un tableau est une structure ordonnée contenant des informations, accessibles et manipulables facilement.</a:t>
            </a:r>
            <a:br>
              <a:rPr lang="fr-FR" dirty="0"/>
            </a:br>
            <a:r>
              <a:rPr lang="fr-FR" dirty="0"/>
              <a:t>Les jours de la semaine peuvent être stockés en mémoire dans un tableau. Le tableau en mémoire peut être comparé au tableau réel </a:t>
            </a:r>
          </a:p>
        </p:txBody>
      </p:sp>
    </p:spTree>
    <p:extLst>
      <p:ext uri="{BB962C8B-B14F-4D97-AF65-F5344CB8AC3E}">
        <p14:creationId xmlns:p14="http://schemas.microsoft.com/office/powerpoint/2010/main" val="2843535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TABLEAUX</a:t>
            </a:r>
            <a:endParaRPr/>
          </a:p>
        </p:txBody>
      </p:sp>
      <p:pic>
        <p:nvPicPr>
          <p:cNvPr id="349" name="Google Shape;349;p31"/>
          <p:cNvPicPr preferRelativeResize="0">
            <a:picLocks noGrp="1"/>
          </p:cNvPicPr>
          <p:nvPr>
            <p:ph type="body" idx="1"/>
          </p:nvPr>
        </p:nvPicPr>
        <p:blipFill rotWithShape="1">
          <a:blip r:embed="rId3">
            <a:alphaModFix/>
          </a:blip>
          <a:srcRect/>
          <a:stretch/>
        </p:blipFill>
        <p:spPr>
          <a:xfrm>
            <a:off x="618067" y="2294965"/>
            <a:ext cx="10642599" cy="430056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860"/>
              <a:buFont typeface="Impact"/>
              <a:buNone/>
            </a:pPr>
            <a:r>
              <a:rPr lang="en-US" sz="3600" dirty="0"/>
              <a:t>JAVASCRIPT -  LES TABLEAUX - EXEMPLES</a:t>
            </a:r>
            <a:endParaRPr sz="3600" dirty="0"/>
          </a:p>
        </p:txBody>
      </p:sp>
      <p:sp>
        <p:nvSpPr>
          <p:cNvPr id="355" name="Google Shape;355;p32"/>
          <p:cNvSpPr txBox="1">
            <a:spLocks noGrp="1"/>
          </p:cNvSpPr>
          <p:nvPr>
            <p:ph type="body" idx="1"/>
          </p:nvPr>
        </p:nvSpPr>
        <p:spPr>
          <a:xfrm>
            <a:off x="559965" y="1753299"/>
            <a:ext cx="11008453" cy="4781725"/>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1920"/>
              <a:buNone/>
            </a:pPr>
            <a:r>
              <a:rPr lang="en-US" sz="1400" b="1" dirty="0">
                <a:latin typeface="Calibri"/>
                <a:ea typeface="Calibri"/>
                <a:cs typeface="Calibri"/>
                <a:sym typeface="Calibri"/>
              </a:rPr>
              <a:t>VAR PRENOMS = [MOUSSA', 'NOÉMIE', 'ROBERT', 'JEAN'];</a:t>
            </a:r>
            <a:endParaRPr sz="1400" dirty="0"/>
          </a:p>
          <a:p>
            <a:pPr marL="0" lvl="0" indent="0" algn="l" rtl="0">
              <a:lnSpc>
                <a:spcPct val="120000"/>
              </a:lnSpc>
              <a:spcBef>
                <a:spcPts val="1000"/>
              </a:spcBef>
              <a:spcAft>
                <a:spcPts val="0"/>
              </a:spcAft>
              <a:buSzPts val="1920"/>
              <a:buNone/>
            </a:pPr>
            <a:br>
              <a:rPr lang="en-US" sz="1400" b="1" dirty="0">
                <a:latin typeface="Calibri"/>
                <a:ea typeface="Calibri"/>
                <a:cs typeface="Calibri"/>
                <a:sym typeface="Calibri"/>
              </a:rPr>
            </a:br>
            <a:r>
              <a:rPr lang="en-US" sz="1400" b="1" dirty="0">
                <a:latin typeface="Calibri"/>
                <a:ea typeface="Calibri"/>
                <a:cs typeface="Calibri"/>
                <a:sym typeface="Calibri"/>
              </a:rPr>
              <a:t>IL EXISTE DES FONCTIONS NATIVES DU JAVASCRIPT QUI NOUS PERMETTENT DE PARCOURIR CES TABLEAUX POUR AJOUTER, RÉCUPÉRER, CHANGER OU ENLEVER DES VALEURS OU DES CLÉS ENTRE AUTRE. ON UTILISERA SOUVENT LES BOUCLES FOR OU WHILE POUR LES PARCOURIR. </a:t>
            </a:r>
            <a:endParaRPr sz="1400" dirty="0"/>
          </a:p>
          <a:p>
            <a:pPr marL="0" lvl="0" indent="0" algn="l" rtl="0">
              <a:lnSpc>
                <a:spcPct val="120000"/>
              </a:lnSpc>
              <a:spcBef>
                <a:spcPts val="1000"/>
              </a:spcBef>
              <a:spcAft>
                <a:spcPts val="0"/>
              </a:spcAft>
              <a:buSzPts val="1920"/>
              <a:buNone/>
            </a:pPr>
            <a:br>
              <a:rPr lang="en-US" sz="1400" b="1" dirty="0">
                <a:latin typeface="Calibri"/>
                <a:ea typeface="Calibri"/>
                <a:cs typeface="Calibri"/>
                <a:sym typeface="Calibri"/>
              </a:rPr>
            </a:br>
            <a:r>
              <a:rPr lang="en-US" sz="1400" b="1" dirty="0">
                <a:latin typeface="Calibri"/>
                <a:ea typeface="Calibri"/>
                <a:cs typeface="Calibri"/>
                <a:sym typeface="Calibri"/>
              </a:rPr>
              <a:t>PAR EXEMPLE, PRENONS LE TABLEAU PRENOMS. SI JE VEUX CHANGER LA VALEUR ROBERT, IL FAUT QUE JE PARCOURE LE TABLEAU ET QUAND JE RENCONTRE LA VALEUR ROBERT, JE REMPLACE CETTE VALEUR PAR AUTRE CHOSE COMME DUJARDIN.</a:t>
            </a:r>
            <a:endParaRPr sz="1400" dirty="0"/>
          </a:p>
          <a:p>
            <a:pPr marL="0" lvl="0" indent="0" algn="l" rtl="0">
              <a:lnSpc>
                <a:spcPct val="120000"/>
              </a:lnSpc>
              <a:spcBef>
                <a:spcPts val="1000"/>
              </a:spcBef>
              <a:spcAft>
                <a:spcPts val="0"/>
              </a:spcAft>
              <a:buSzPts val="1920"/>
              <a:buNone/>
            </a:pPr>
            <a:br>
              <a:rPr lang="en-US" sz="1400" b="1" dirty="0">
                <a:latin typeface="Calibri"/>
                <a:ea typeface="Calibri"/>
                <a:cs typeface="Calibri"/>
                <a:sym typeface="Calibri"/>
              </a:rPr>
            </a:br>
            <a:r>
              <a:rPr lang="en-US" sz="1400" b="1" dirty="0">
                <a:latin typeface="Calibri"/>
                <a:ea typeface="Calibri"/>
                <a:cs typeface="Calibri"/>
                <a:sym typeface="Calibri"/>
              </a:rPr>
              <a:t>POUR NOTRE BOUCLE FOR OU WHILE, IL NOUS FAUDRA UNE CONDITION POUR SORTIR DE LA BOUCLE. CETTE CONDITION EST LA TAILLE DU TABLEAU, CÀD LE NOMBRE D’ÉLÉMENTS QU’IL CONTIENT. DANS NOTRE CAS ON VOIT BIEN QUE NOTRE TABLEAU CONTIENT 4 ÉLÉMENTS. MAIS CE TABLEAU POURRAIT CHANGER AU COURS DE SA VIE ET SI VOUS SORTEZ DE VOTRE BOUCLE AU BOUT DE 4 ÉLÉMENTS, VOTRE CODE NE SERA PLUS BON. DONC POUR RÉCUPÉRER LA TAILLE DU TABLEAU NOUS UTILISERONS CECI : PRENOMS.LENGTH</a:t>
            </a:r>
            <a:endParaRPr sz="1400" b="1" dirty="0">
              <a:latin typeface="Calibri"/>
              <a:ea typeface="Calibri"/>
              <a:cs typeface="Calibri"/>
              <a:sym typeface="Calibri"/>
            </a:endParaRPr>
          </a:p>
          <a:p>
            <a:pPr marL="0" lvl="0" indent="0" algn="l" rtl="0">
              <a:lnSpc>
                <a:spcPct val="120000"/>
              </a:lnSpc>
              <a:spcBef>
                <a:spcPts val="1000"/>
              </a:spcBef>
              <a:spcAft>
                <a:spcPts val="0"/>
              </a:spcAft>
              <a:buSzPts val="1920"/>
              <a:buNone/>
            </a:pPr>
            <a:br>
              <a:rPr lang="en-US" sz="1400" b="1" dirty="0">
                <a:latin typeface="Calibri"/>
                <a:ea typeface="Calibri"/>
                <a:cs typeface="Calibri"/>
                <a:sym typeface="Calibri"/>
              </a:rPr>
            </a:br>
            <a:r>
              <a:rPr lang="en-US" sz="1400" b="1" dirty="0">
                <a:latin typeface="Calibri"/>
                <a:ea typeface="Calibri"/>
                <a:cs typeface="Calibri"/>
                <a:sym typeface="Calibri"/>
              </a:rPr>
              <a:t>DEUXIÈME PROBLÈME, COMMENT RÉCUPÉRER UNE VALEUR PRÉCISE D’UN TABLEAU ET PLUS ENCORE, COMMENT LA CHANGER !!! ESSAYEZ-LE !</a:t>
            </a:r>
            <a:endParaRPr sz="1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p:nvPr/>
        </p:nvSpPr>
        <p:spPr>
          <a:xfrm>
            <a:off x="2164995" y="1697757"/>
            <a:ext cx="7532677" cy="34624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b="0" i="0" u="none" strike="noStrike" cap="none" dirty="0">
                <a:solidFill>
                  <a:schemeClr val="accent1"/>
                </a:solidFill>
                <a:latin typeface="Impact"/>
                <a:ea typeface="Impact"/>
                <a:cs typeface="Impact"/>
                <a:sym typeface="Impact"/>
              </a:rPr>
              <a:t>CORRECTION:</a:t>
            </a:r>
            <a:endParaRPr dirty="0"/>
          </a:p>
          <a:p>
            <a:pPr marL="0" marR="0" lvl="0" indent="0" algn="l" rtl="0">
              <a:spcBef>
                <a:spcPts val="0"/>
              </a:spcBef>
              <a:spcAft>
                <a:spcPts val="0"/>
              </a:spcAft>
              <a:buNone/>
            </a:pPr>
            <a:br>
              <a:rPr lang="en-US" sz="1800" dirty="0">
                <a:solidFill>
                  <a:schemeClr val="dk1"/>
                </a:solidFill>
                <a:latin typeface="Impact"/>
                <a:ea typeface="Impact"/>
                <a:cs typeface="Impact"/>
                <a:sym typeface="Impact"/>
              </a:rPr>
            </a:br>
            <a:r>
              <a:rPr lang="en-US" sz="1800" b="1" cap="none" dirty="0">
                <a:latin typeface="Calibri"/>
                <a:ea typeface="Calibri"/>
                <a:cs typeface="Calibri"/>
                <a:sym typeface="Calibri"/>
              </a:rPr>
              <a:t>PRENOMS = [MOUSSA', 'NOÉMIE', 'ROBERT', 'JEAN'];</a:t>
            </a:r>
            <a:endParaRPr dirty="0"/>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FOR( VAR I=0; I &lt; PRENOMS.LENGTH; I++) {</a:t>
            </a:r>
            <a:endParaRPr dirty="0"/>
          </a:p>
          <a:p>
            <a:pPr marL="0" marR="0" lvl="0" indent="0" algn="l" rtl="0">
              <a:spcBef>
                <a:spcPts val="0"/>
              </a:spcBef>
              <a:spcAft>
                <a:spcPts val="0"/>
              </a:spcAft>
              <a:buNone/>
            </a:pPr>
            <a:r>
              <a:rPr lang="en-US" sz="1800" b="1" cap="none" dirty="0">
                <a:latin typeface="Calibri"/>
                <a:ea typeface="Calibri"/>
                <a:cs typeface="Calibri"/>
                <a:sym typeface="Calibri"/>
              </a:rPr>
              <a:t>   IF(PRENOMS[I] === 'ROBERT') {</a:t>
            </a:r>
            <a:endParaRPr dirty="0"/>
          </a:p>
          <a:p>
            <a:pPr marL="0" marR="0" lvl="0" indent="0" algn="l" rtl="0">
              <a:spcBef>
                <a:spcPts val="0"/>
              </a:spcBef>
              <a:spcAft>
                <a:spcPts val="0"/>
              </a:spcAft>
              <a:buNone/>
            </a:pPr>
            <a:r>
              <a:rPr lang="en-US" sz="1800" b="1" cap="none" dirty="0">
                <a:latin typeface="Calibri"/>
                <a:ea typeface="Calibri"/>
                <a:cs typeface="Calibri"/>
                <a:sym typeface="Calibri"/>
              </a:rPr>
              <a:t>       PRENOMS[I] = 'DUJARDIN';</a:t>
            </a:r>
            <a:endParaRPr dirty="0"/>
          </a:p>
          <a:p>
            <a:pPr marL="0" marR="0" lvl="0" indent="0" algn="l" rtl="0">
              <a:spcBef>
                <a:spcPts val="0"/>
              </a:spcBef>
              <a:spcAft>
                <a:spcPts val="0"/>
              </a:spcAft>
              <a:buNone/>
            </a:pPr>
            <a:r>
              <a:rPr lang="en-US" sz="1800" b="1" cap="none" dirty="0">
                <a:latin typeface="Calibri"/>
                <a:ea typeface="Calibri"/>
                <a:cs typeface="Calibri"/>
                <a:sym typeface="Calibri"/>
              </a:rPr>
              <a:t>   }</a:t>
            </a:r>
            <a:endParaRPr dirty="0"/>
          </a:p>
          <a:p>
            <a:pPr marL="0" marR="0" lvl="0" indent="0" algn="l" rtl="0">
              <a:spcBef>
                <a:spcPts val="0"/>
              </a:spcBef>
              <a:spcAft>
                <a:spcPts val="0"/>
              </a:spcAft>
              <a:buNone/>
            </a:pPr>
            <a:r>
              <a:rPr lang="en-US" sz="1800" b="1" cap="none" dirty="0">
                <a:latin typeface="Calibri"/>
                <a:ea typeface="Calibri"/>
                <a:cs typeface="Calibri"/>
                <a:sym typeface="Calibri"/>
              </a:rPr>
              <a:t>   ALERT(PRENOMS[I]);</a:t>
            </a:r>
            <a:endParaRPr dirty="0"/>
          </a:p>
          <a:p>
            <a:pPr marL="0" marR="0" lvl="0" indent="0" algn="l" rtl="0">
              <a:spcBef>
                <a:spcPts val="0"/>
              </a:spcBef>
              <a:spcAft>
                <a:spcPts val="0"/>
              </a:spcAft>
              <a:buNone/>
            </a:pPr>
            <a:r>
              <a:rPr lang="en-US" sz="1800" b="1" cap="none" dirty="0">
                <a:latin typeface="Calibri"/>
                <a:ea typeface="Calibri"/>
                <a:cs typeface="Calibri"/>
                <a:sym typeface="Calibri"/>
              </a:rPr>
              <a:t>}</a:t>
            </a:r>
            <a:endParaRPr dirty="0"/>
          </a:p>
          <a:p>
            <a:pPr marL="0" marR="0" lvl="0" indent="0" algn="l" rtl="0">
              <a:spcBef>
                <a:spcPts val="0"/>
              </a:spcBef>
              <a:spcAft>
                <a:spcPts val="0"/>
              </a:spcAft>
              <a:buNone/>
            </a:pPr>
            <a:br>
              <a:rPr lang="en-US" sz="1800" dirty="0">
                <a:solidFill>
                  <a:schemeClr val="dk1"/>
                </a:solidFill>
                <a:latin typeface="Impact"/>
                <a:ea typeface="Impact"/>
                <a:cs typeface="Impact"/>
                <a:sym typeface="Impact"/>
              </a:rPr>
            </a:br>
            <a:endParaRPr sz="1800" dirty="0">
              <a:solidFill>
                <a:schemeClr val="dk1"/>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JAVASCRIPT - EN QUELQUES LIGNES</a:t>
            </a:r>
            <a:endParaRPr dirty="0"/>
          </a:p>
        </p:txBody>
      </p:sp>
      <p:sp>
        <p:nvSpPr>
          <p:cNvPr id="168" name="Google Shape;168;p4"/>
          <p:cNvSpPr txBox="1">
            <a:spLocks noGrp="1"/>
          </p:cNvSpPr>
          <p:nvPr>
            <p:ph type="body" idx="1"/>
          </p:nvPr>
        </p:nvSpPr>
        <p:spPr>
          <a:xfrm>
            <a:off x="291518" y="1954339"/>
            <a:ext cx="11310457" cy="3311189"/>
          </a:xfrm>
          <a:prstGeom prst="rect">
            <a:avLst/>
          </a:prstGeom>
          <a:noFill/>
          <a:ln>
            <a:noFill/>
          </a:ln>
        </p:spPr>
        <p:txBody>
          <a:bodyPr spcFirstLastPara="1" wrap="square" lIns="91425" tIns="45700" rIns="91425" bIns="45700" anchor="ctr" anchorCtr="0">
            <a:normAutofit/>
          </a:bodyPr>
          <a:lstStyle/>
          <a:p>
            <a:pPr lvl="0" indent="-342900" algn="l" rtl="0">
              <a:lnSpc>
                <a:spcPct val="120000"/>
              </a:lnSpc>
              <a:spcBef>
                <a:spcPts val="0"/>
              </a:spcBef>
              <a:spcAft>
                <a:spcPts val="0"/>
              </a:spcAft>
              <a:buSzPts val="3200"/>
              <a:buFont typeface="Wingdings" panose="05000000000000000000" pitchFamily="2" charset="2"/>
              <a:buChar char="ü"/>
            </a:pPr>
            <a:r>
              <a:rPr lang="en-US" dirty="0">
                <a:latin typeface="Calibri"/>
                <a:ea typeface="Calibri"/>
                <a:cs typeface="Calibri"/>
                <a:sym typeface="Calibri"/>
              </a:rPr>
              <a:t> </a:t>
            </a:r>
            <a:r>
              <a:rPr lang="en-US" sz="1800" b="1" dirty="0">
                <a:latin typeface="Calibri"/>
                <a:ea typeface="Calibri"/>
                <a:cs typeface="Calibri"/>
                <a:sym typeface="Calibri"/>
              </a:rPr>
              <a:t>JAVASCRIPT PERMET D’EFFECTUER DES TRAITEMENTS (DANS LE NAVIGATEUR) SANS INTERVENTION DU SERVEUR.</a:t>
            </a:r>
            <a:endParaRPr dirty="0"/>
          </a:p>
          <a:p>
            <a:pPr marL="285750" lvl="0" indent="-285750" algn="l" rtl="0">
              <a:lnSpc>
                <a:spcPct val="120000"/>
              </a:lnSpc>
              <a:spcBef>
                <a:spcPts val="1000"/>
              </a:spcBef>
              <a:spcAft>
                <a:spcPts val="0"/>
              </a:spcAft>
              <a:buSzPts val="2880"/>
              <a:buFont typeface="Wingdings" panose="05000000000000000000" pitchFamily="2" charset="2"/>
              <a:buChar char="ü"/>
            </a:pPr>
            <a:r>
              <a:rPr lang="en-US" sz="1800" b="1" dirty="0">
                <a:latin typeface="Calibri"/>
                <a:ea typeface="Calibri"/>
                <a:cs typeface="Calibri"/>
                <a:sym typeface="Calibri"/>
              </a:rPr>
              <a:t> LE CODE EST EMBARQUÉ DANS LA PAGE HTML.</a:t>
            </a:r>
            <a:endParaRPr dirty="0"/>
          </a:p>
          <a:p>
            <a:pPr marL="285750" lvl="0" indent="-285750" algn="l" rtl="0">
              <a:lnSpc>
                <a:spcPct val="120000"/>
              </a:lnSpc>
              <a:spcBef>
                <a:spcPts val="1000"/>
              </a:spcBef>
              <a:spcAft>
                <a:spcPts val="0"/>
              </a:spcAft>
              <a:buSzPts val="2880"/>
              <a:buFont typeface="Wingdings" panose="05000000000000000000" pitchFamily="2" charset="2"/>
              <a:buChar char="ü"/>
            </a:pPr>
            <a:r>
              <a:rPr lang="en-US" sz="1800" b="1" dirty="0">
                <a:latin typeface="Calibri"/>
                <a:ea typeface="Calibri"/>
                <a:cs typeface="Calibri"/>
                <a:sym typeface="Calibri"/>
              </a:rPr>
              <a:t> LANGAGE ORIENTÉ OBJET.</a:t>
            </a:r>
            <a:endParaRPr dirty="0"/>
          </a:p>
          <a:p>
            <a:pPr marL="285750" lvl="0" indent="-285750" algn="l" rtl="0">
              <a:lnSpc>
                <a:spcPct val="120000"/>
              </a:lnSpc>
              <a:spcBef>
                <a:spcPts val="1000"/>
              </a:spcBef>
              <a:spcAft>
                <a:spcPts val="0"/>
              </a:spcAft>
              <a:buSzPts val="2880"/>
              <a:buFont typeface="Wingdings" panose="05000000000000000000" pitchFamily="2" charset="2"/>
              <a:buChar char="ü"/>
            </a:pPr>
            <a:r>
              <a:rPr lang="en-US" sz="1800" b="1" dirty="0">
                <a:latin typeface="Calibri"/>
                <a:ea typeface="Calibri"/>
                <a:cs typeface="Calibri"/>
                <a:sym typeface="Calibri"/>
              </a:rPr>
              <a:t> LES NAVIGATEURS OFFRENT UNE COLLECTION D'OBJETS PRÉDÉFINIS EXPOSANT L'ENVIRONNEMENT D'EXÉCUTION DE LA PAGE COURANTE (LE DOCUMENT OBJECT MODEL).</a:t>
            </a:r>
            <a:endParaRPr dirty="0"/>
          </a:p>
          <a:p>
            <a:pPr marL="285750" lvl="0" indent="-285750" algn="l" rtl="0">
              <a:lnSpc>
                <a:spcPct val="120000"/>
              </a:lnSpc>
              <a:spcBef>
                <a:spcPts val="1000"/>
              </a:spcBef>
              <a:spcAft>
                <a:spcPts val="0"/>
              </a:spcAft>
              <a:buSzPts val="2880"/>
              <a:buFont typeface="Wingdings" panose="05000000000000000000" pitchFamily="2" charset="2"/>
              <a:buChar char="ü"/>
            </a:pPr>
            <a:r>
              <a:rPr lang="en-US" sz="1800" b="1" dirty="0">
                <a:latin typeface="Calibri"/>
                <a:ea typeface="Calibri"/>
                <a:cs typeface="Calibri"/>
                <a:sym typeface="Calibri"/>
              </a:rPr>
              <a:t>AUCUNE CONFIDENTIALITÉ AU NIVEAU DU CODE SOURCE.</a:t>
            </a:r>
            <a:endParaRPr sz="1800" b="1" dirty="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8083A-3B54-48BB-A927-FC6E862D0D35}"/>
              </a:ext>
            </a:extLst>
          </p:cNvPr>
          <p:cNvSpPr>
            <a:spLocks noGrp="1"/>
          </p:cNvSpPr>
          <p:nvPr>
            <p:ph type="title"/>
          </p:nvPr>
        </p:nvSpPr>
        <p:spPr/>
        <p:txBody>
          <a:bodyPr/>
          <a:lstStyle/>
          <a:p>
            <a:r>
              <a:rPr lang="en-US" dirty="0"/>
              <a:t>Tableaux </a:t>
            </a:r>
            <a:r>
              <a:rPr lang="en-US" dirty="0" err="1"/>
              <a:t>multidimentionnel</a:t>
            </a:r>
            <a:endParaRPr lang="fr-FR" dirty="0"/>
          </a:p>
        </p:txBody>
      </p:sp>
      <p:sp>
        <p:nvSpPr>
          <p:cNvPr id="3" name="Espace réservé du contenu 2">
            <a:extLst>
              <a:ext uri="{FF2B5EF4-FFF2-40B4-BE49-F238E27FC236}">
                <a16:creationId xmlns:a16="http://schemas.microsoft.com/office/drawing/2014/main" id="{E062F9AF-30A2-4647-A924-045A35D1BA58}"/>
              </a:ext>
            </a:extLst>
          </p:cNvPr>
          <p:cNvSpPr>
            <a:spLocks noGrp="1"/>
          </p:cNvSpPr>
          <p:nvPr>
            <p:ph idx="1"/>
          </p:nvPr>
        </p:nvSpPr>
        <p:spPr>
          <a:xfrm>
            <a:off x="392098" y="1961049"/>
            <a:ext cx="7712593" cy="5020689"/>
          </a:xfrm>
        </p:spPr>
        <p:txBody>
          <a:bodyPr>
            <a:normAutofit/>
          </a:bodyPr>
          <a:lstStyle/>
          <a:p>
            <a:r>
              <a:rPr lang="fr-FR" dirty="0"/>
              <a:t>Pour construire des tableaux multidimensionnels en javascript, l’astuce consiste à stocker une liste de tableaux dans l’objet de type </a:t>
            </a:r>
            <a:r>
              <a:rPr lang="fr-FR" dirty="0" err="1"/>
              <a:t>Array</a:t>
            </a:r>
            <a:r>
              <a:rPr lang="fr-FR" dirty="0"/>
              <a:t>.</a:t>
            </a:r>
          </a:p>
          <a:p>
            <a:r>
              <a:rPr lang="fr-FR" dirty="0"/>
              <a:t>Exemple: Tableau à 2 dimensions</a:t>
            </a:r>
          </a:p>
          <a:p>
            <a:pPr marL="720000" lvl="2" indent="0">
              <a:buNone/>
            </a:pPr>
            <a:r>
              <a:rPr lang="fr-FR" b="0" dirty="0">
                <a:solidFill>
                  <a:srgbClr val="569CD6"/>
                </a:solidFill>
                <a:effectLst/>
                <a:latin typeface="Consolas" panose="020B0609020204030204" pitchFamily="49" charset="0"/>
              </a:rPr>
              <a:t>			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etudiants</a:t>
            </a:r>
            <a:r>
              <a:rPr lang="fr-FR" b="0" dirty="0">
                <a:solidFill>
                  <a:srgbClr val="D4D4D4"/>
                </a:solidFill>
                <a:effectLst/>
                <a:latin typeface="Consolas" panose="020B0609020204030204" pitchFamily="49" charset="0"/>
              </a:rPr>
              <a:t> = [</a:t>
            </a:r>
          </a:p>
          <a:p>
            <a:pPr marL="720000" lvl="2"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'Moussa'</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09</a:t>
            </a:r>
            <a:r>
              <a:rPr lang="fr-FR" b="0" dirty="0">
                <a:solidFill>
                  <a:srgbClr val="D4D4D4"/>
                </a:solidFill>
                <a:effectLst/>
                <a:latin typeface="Consolas" panose="020B0609020204030204" pitchFamily="49" charset="0"/>
              </a:rPr>
              <a:t>],</a:t>
            </a:r>
          </a:p>
          <a:p>
            <a:pPr marL="720000" lvl="2"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'Homer'</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11</a:t>
            </a:r>
            <a:r>
              <a:rPr lang="fr-FR" b="0" dirty="0">
                <a:solidFill>
                  <a:srgbClr val="D4D4D4"/>
                </a:solidFill>
                <a:effectLst/>
                <a:latin typeface="Consolas" panose="020B0609020204030204" pitchFamily="49" charset="0"/>
              </a:rPr>
              <a:t>],</a:t>
            </a:r>
          </a:p>
          <a:p>
            <a:pPr marL="720000" lvl="2"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'Jean'</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12</a:t>
            </a:r>
            <a:r>
              <a:rPr lang="fr-FR" b="0" dirty="0">
                <a:solidFill>
                  <a:srgbClr val="D4D4D4"/>
                </a:solidFill>
                <a:effectLst/>
                <a:latin typeface="Consolas" panose="020B0609020204030204" pitchFamily="49" charset="0"/>
              </a:rPr>
              <a:t>],</a:t>
            </a:r>
          </a:p>
          <a:p>
            <a:pPr marL="720000" lvl="2"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'Dujardin'</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11</a:t>
            </a:r>
            <a:r>
              <a:rPr lang="fr-FR" b="0" dirty="0">
                <a:solidFill>
                  <a:srgbClr val="D4D4D4"/>
                </a:solidFill>
                <a:effectLst/>
                <a:latin typeface="Consolas" panose="020B0609020204030204" pitchFamily="49" charset="0"/>
              </a:rPr>
              <a:t>],</a:t>
            </a:r>
          </a:p>
          <a:p>
            <a:pPr marL="720000" lvl="2"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Miha</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17</a:t>
            </a:r>
            <a:r>
              <a:rPr lang="fr-FR" b="0" dirty="0">
                <a:solidFill>
                  <a:srgbClr val="D4D4D4"/>
                </a:solidFill>
                <a:effectLst/>
                <a:latin typeface="Consolas" panose="020B0609020204030204" pitchFamily="49" charset="0"/>
              </a:rPr>
              <a:t>]</a:t>
            </a:r>
          </a:p>
          <a:p>
            <a:pPr marL="720000" lvl="2" indent="0">
              <a:buNone/>
            </a:pPr>
            <a:r>
              <a:rPr lang="fr-FR" b="0" dirty="0">
                <a:solidFill>
                  <a:srgbClr val="D4D4D4"/>
                </a:solidFill>
                <a:effectLst/>
                <a:latin typeface="Consolas" panose="020B0609020204030204" pitchFamily="49" charset="0"/>
              </a:rPr>
              <a:t>        ];</a:t>
            </a:r>
          </a:p>
          <a:p>
            <a:pPr marL="36900" indent="0">
              <a:buNone/>
            </a:pP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etudiants</a:t>
            </a:r>
            <a:r>
              <a:rPr lang="fr-FR" b="0" dirty="0">
                <a:solidFill>
                  <a:srgbClr val="D4D4D4"/>
                </a:solidFill>
                <a:effectLst/>
                <a:latin typeface="Consolas" panose="020B0609020204030204" pitchFamily="49" charset="0"/>
              </a:rPr>
              <a:t>);</a:t>
            </a:r>
          </a:p>
          <a:p>
            <a:pPr marL="36900" indent="0">
              <a:buNone/>
            </a:pP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etudiants</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 Moussa</a:t>
            </a:r>
            <a:endParaRPr lang="fr-FR" b="0" dirty="0">
              <a:solidFill>
                <a:srgbClr val="D4D4D4"/>
              </a:solidFill>
              <a:effectLst/>
              <a:latin typeface="Consolas" panose="020B0609020204030204" pitchFamily="49" charset="0"/>
            </a:endParaRPr>
          </a:p>
          <a:p>
            <a:pPr marL="36900" indent="0">
              <a:buNone/>
            </a:pP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etudiants</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1</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 9</a:t>
            </a:r>
            <a:endParaRPr lang="fr-FR" b="0" dirty="0">
              <a:solidFill>
                <a:srgbClr val="D4D4D4"/>
              </a:solidFill>
              <a:effectLst/>
              <a:latin typeface="Consolas" panose="020B0609020204030204" pitchFamily="49" charset="0"/>
            </a:endParaRPr>
          </a:p>
        </p:txBody>
      </p:sp>
      <p:pic>
        <p:nvPicPr>
          <p:cNvPr id="6146" name="Picture 2" descr="Les &amp;quot;for&amp;quot; imbriqués">
            <a:extLst>
              <a:ext uri="{FF2B5EF4-FFF2-40B4-BE49-F238E27FC236}">
                <a16:creationId xmlns:a16="http://schemas.microsoft.com/office/drawing/2014/main" id="{01D43FEC-00A3-4D56-B03D-647858EAC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789" y="3213975"/>
            <a:ext cx="3695211" cy="236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06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6F5CC5-6FD8-46C3-8391-5C650EE086C4}"/>
              </a:ext>
            </a:extLst>
          </p:cNvPr>
          <p:cNvSpPr>
            <a:spLocks noGrp="1"/>
          </p:cNvSpPr>
          <p:nvPr>
            <p:ph type="title"/>
          </p:nvPr>
        </p:nvSpPr>
        <p:spPr/>
        <p:txBody>
          <a:bodyPr/>
          <a:lstStyle/>
          <a:p>
            <a:r>
              <a:rPr lang="en-US" dirty="0"/>
              <a:t>Tableaux </a:t>
            </a:r>
            <a:r>
              <a:rPr lang="en-US" dirty="0" err="1"/>
              <a:t>multidimentionnel</a:t>
            </a:r>
            <a:endParaRPr lang="fr-FR" dirty="0"/>
          </a:p>
        </p:txBody>
      </p:sp>
      <p:sp>
        <p:nvSpPr>
          <p:cNvPr id="3" name="Espace réservé du contenu 2">
            <a:extLst>
              <a:ext uri="{FF2B5EF4-FFF2-40B4-BE49-F238E27FC236}">
                <a16:creationId xmlns:a16="http://schemas.microsoft.com/office/drawing/2014/main" id="{EBF2BF30-514D-4B58-821D-016229DC03DC}"/>
              </a:ext>
            </a:extLst>
          </p:cNvPr>
          <p:cNvSpPr>
            <a:spLocks noGrp="1"/>
          </p:cNvSpPr>
          <p:nvPr>
            <p:ph idx="1"/>
          </p:nvPr>
        </p:nvSpPr>
        <p:spPr>
          <a:xfrm>
            <a:off x="259455" y="2269438"/>
            <a:ext cx="8272150" cy="4453095"/>
          </a:xfrm>
        </p:spPr>
        <p:txBody>
          <a:bodyPr>
            <a:normAutofit/>
          </a:bodyPr>
          <a:lstStyle/>
          <a:p>
            <a:r>
              <a:rPr lang="en-US" dirty="0"/>
              <a:t>Pour </a:t>
            </a:r>
            <a:r>
              <a:rPr lang="en-US" dirty="0" err="1"/>
              <a:t>parcourir</a:t>
            </a:r>
            <a:r>
              <a:rPr lang="en-US" dirty="0"/>
              <a:t> </a:t>
            </a:r>
            <a:r>
              <a:rPr lang="en-US" dirty="0" err="1"/>
              <a:t>ce</a:t>
            </a:r>
            <a:r>
              <a:rPr lang="en-US" dirty="0"/>
              <a:t> type de tableau, il faut </a:t>
            </a:r>
            <a:r>
              <a:rPr lang="en-US" dirty="0" err="1"/>
              <a:t>une</a:t>
            </a:r>
            <a:r>
              <a:rPr lang="en-US" dirty="0"/>
              <a:t> boucle </a:t>
            </a:r>
            <a:r>
              <a:rPr lang="en-US" dirty="0" err="1"/>
              <a:t>imbriquée</a:t>
            </a:r>
            <a:r>
              <a:rPr lang="en-US" dirty="0"/>
              <a:t>.</a:t>
            </a:r>
          </a:p>
          <a:p>
            <a:r>
              <a:rPr lang="en-US" dirty="0"/>
              <a:t>Une boucle dans </a:t>
            </a:r>
            <a:r>
              <a:rPr lang="en-US" dirty="0" err="1"/>
              <a:t>une</a:t>
            </a:r>
            <a:r>
              <a:rPr lang="en-US" dirty="0"/>
              <a:t> boucle … et </a:t>
            </a:r>
            <a:r>
              <a:rPr lang="en-US" dirty="0" err="1"/>
              <a:t>oui</a:t>
            </a:r>
            <a:r>
              <a:rPr lang="en-US" dirty="0"/>
              <a:t> ;)</a:t>
            </a:r>
          </a:p>
          <a:p>
            <a:endParaRPr lang="en-US" dirty="0"/>
          </a:p>
          <a:p>
            <a:pPr marL="36900" indent="0">
              <a:buNone/>
            </a:pPr>
            <a:r>
              <a:rPr lang="fr-FR" b="0" dirty="0">
                <a:solidFill>
                  <a:srgbClr val="C586C0"/>
                </a:solidFill>
                <a:effectLst/>
                <a:latin typeface="Consolas" panose="020B0609020204030204" pitchFamily="49" charset="0"/>
              </a:rPr>
              <a:t>for</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let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index</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index</a:t>
            </a:r>
            <a:r>
              <a:rPr lang="fr-FR" b="0" dirty="0">
                <a:solidFill>
                  <a:srgbClr val="D4D4D4"/>
                </a:solidFill>
                <a:effectLst/>
                <a:latin typeface="Consolas" panose="020B0609020204030204" pitchFamily="49" charset="0"/>
              </a:rPr>
              <a:t> &lt; </a:t>
            </a:r>
            <a:r>
              <a:rPr lang="fr-FR" b="0" dirty="0" err="1">
                <a:solidFill>
                  <a:srgbClr val="9CDCFE"/>
                </a:solidFill>
                <a:effectLst/>
                <a:latin typeface="Consolas" panose="020B0609020204030204" pitchFamily="49" charset="0"/>
              </a:rPr>
              <a:t>etudiants</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length</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index</a:t>
            </a: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etudiants</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index</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for</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let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j</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j</a:t>
            </a:r>
            <a:r>
              <a:rPr lang="fr-FR" b="0" dirty="0">
                <a:solidFill>
                  <a:srgbClr val="D4D4D4"/>
                </a:solidFill>
                <a:effectLst/>
                <a:latin typeface="Consolas" panose="020B0609020204030204" pitchFamily="49" charset="0"/>
              </a:rPr>
              <a:t> &lt; </a:t>
            </a:r>
            <a:r>
              <a:rPr lang="fr-FR" b="0" dirty="0" err="1">
                <a:solidFill>
                  <a:srgbClr val="9CDCFE"/>
                </a:solidFill>
                <a:effectLst/>
                <a:latin typeface="Consolas" panose="020B0609020204030204" pitchFamily="49" charset="0"/>
              </a:rPr>
              <a:t>etudiants</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index</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length</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j</a:t>
            </a: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etudiants</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index</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j</a:t>
            </a: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a:t>
            </a:r>
          </a:p>
          <a:p>
            <a:endParaRPr lang="fr-FR" dirty="0"/>
          </a:p>
        </p:txBody>
      </p:sp>
      <p:pic>
        <p:nvPicPr>
          <p:cNvPr id="5" name="Image 4">
            <a:extLst>
              <a:ext uri="{FF2B5EF4-FFF2-40B4-BE49-F238E27FC236}">
                <a16:creationId xmlns:a16="http://schemas.microsoft.com/office/drawing/2014/main" id="{4D22D2B6-2A2A-45BE-8202-71FAD1861DBA}"/>
              </a:ext>
            </a:extLst>
          </p:cNvPr>
          <p:cNvPicPr>
            <a:picLocks noChangeAspect="1"/>
          </p:cNvPicPr>
          <p:nvPr/>
        </p:nvPicPr>
        <p:blipFill>
          <a:blip r:embed="rId2"/>
          <a:stretch>
            <a:fillRect/>
          </a:stretch>
        </p:blipFill>
        <p:spPr>
          <a:xfrm>
            <a:off x="8992998" y="1928419"/>
            <a:ext cx="2939547" cy="4674942"/>
          </a:xfrm>
          <a:prstGeom prst="rect">
            <a:avLst/>
          </a:prstGeom>
        </p:spPr>
      </p:pic>
    </p:spTree>
    <p:extLst>
      <p:ext uri="{BB962C8B-B14F-4D97-AF65-F5344CB8AC3E}">
        <p14:creationId xmlns:p14="http://schemas.microsoft.com/office/powerpoint/2010/main" val="1484045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1EE50C-00D9-4693-A063-D4E2C0E9FC62}"/>
              </a:ext>
            </a:extLst>
          </p:cNvPr>
          <p:cNvSpPr>
            <a:spLocks noGrp="1"/>
          </p:cNvSpPr>
          <p:nvPr>
            <p:ph type="title"/>
          </p:nvPr>
        </p:nvSpPr>
        <p:spPr/>
        <p:txBody>
          <a:bodyPr/>
          <a:lstStyle/>
          <a:p>
            <a:r>
              <a:rPr lang="en-US" dirty="0"/>
              <a:t>Avec un </a:t>
            </a:r>
            <a:r>
              <a:rPr lang="en-US" dirty="0" err="1"/>
              <a:t>forEach</a:t>
            </a:r>
            <a:endParaRPr lang="fr-FR" dirty="0"/>
          </a:p>
        </p:txBody>
      </p:sp>
      <p:sp>
        <p:nvSpPr>
          <p:cNvPr id="3" name="Espace réservé du contenu 2">
            <a:extLst>
              <a:ext uri="{FF2B5EF4-FFF2-40B4-BE49-F238E27FC236}">
                <a16:creationId xmlns:a16="http://schemas.microsoft.com/office/drawing/2014/main" id="{303002DE-11AE-4B10-AD3B-E61BFD010E7A}"/>
              </a:ext>
            </a:extLst>
          </p:cNvPr>
          <p:cNvSpPr>
            <a:spLocks noGrp="1"/>
          </p:cNvSpPr>
          <p:nvPr>
            <p:ph idx="1"/>
          </p:nvPr>
        </p:nvSpPr>
        <p:spPr>
          <a:xfrm>
            <a:off x="152400" y="1967618"/>
            <a:ext cx="8246533" cy="4995522"/>
          </a:xfrm>
        </p:spPr>
        <p:txBody>
          <a:bodyPr>
            <a:normAutofit fontScale="92500" lnSpcReduction="10000"/>
          </a:bodyPr>
          <a:lstStyle/>
          <a:p>
            <a:pPr marL="36900" indent="0">
              <a:buNone/>
            </a:pP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etudiants</a:t>
            </a:r>
            <a:r>
              <a:rPr lang="fr-FR" b="0" dirty="0">
                <a:solidFill>
                  <a:srgbClr val="D4D4D4"/>
                </a:solidFill>
                <a:effectLst/>
                <a:latin typeface="Consolas" panose="020B0609020204030204" pitchFamily="49" charset="0"/>
              </a:rPr>
              <a:t> = [</a:t>
            </a:r>
          </a:p>
          <a:p>
            <a:pPr marL="36900"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'Moussa'</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09</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'Homer'</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11</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'Jean'</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12</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'Dujardin'</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11</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Miha</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17</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endParaRPr lang="fr-FR" b="0" dirty="0">
              <a:solidFill>
                <a:srgbClr val="9CDCFE"/>
              </a:solidFill>
              <a:effectLst/>
              <a:latin typeface="Consolas" panose="020B0609020204030204" pitchFamily="49" charset="0"/>
            </a:endParaRPr>
          </a:p>
          <a:p>
            <a:pPr marL="36900" indent="0">
              <a:buNone/>
            </a:pPr>
            <a:endParaRPr lang="fr-FR" dirty="0">
              <a:solidFill>
                <a:srgbClr val="9CDCFE"/>
              </a:solidFill>
              <a:effectLst/>
              <a:latin typeface="Consolas" panose="020B0609020204030204" pitchFamily="49" charset="0"/>
            </a:endParaRPr>
          </a:p>
          <a:p>
            <a:pPr marL="36900" indent="0">
              <a:buNone/>
            </a:pPr>
            <a:r>
              <a:rPr lang="fr-FR" b="0" dirty="0" err="1">
                <a:solidFill>
                  <a:srgbClr val="9CDCFE"/>
                </a:solidFill>
                <a:effectLst/>
                <a:latin typeface="Consolas" panose="020B0609020204030204" pitchFamily="49" charset="0"/>
              </a:rPr>
              <a:t>etudiants</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forEach</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element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=&gt;</a:t>
            </a:r>
            <a:r>
              <a:rPr lang="fr-FR" b="0" dirty="0">
                <a:solidFill>
                  <a:srgbClr val="D4D4D4"/>
                </a:solidFill>
                <a:effectLst/>
                <a:latin typeface="Consolas" panose="020B0609020204030204" pitchFamily="49" charset="0"/>
              </a:rPr>
              <a:t> {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element</a:t>
            </a: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element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forEach</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el</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=&gt;</a:t>
            </a: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el</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a:t>
            </a:r>
          </a:p>
        </p:txBody>
      </p:sp>
      <p:pic>
        <p:nvPicPr>
          <p:cNvPr id="4" name="Image 3">
            <a:extLst>
              <a:ext uri="{FF2B5EF4-FFF2-40B4-BE49-F238E27FC236}">
                <a16:creationId xmlns:a16="http://schemas.microsoft.com/office/drawing/2014/main" id="{A90874FA-3C87-4891-B52B-4D6F8DFC6C4A}"/>
              </a:ext>
            </a:extLst>
          </p:cNvPr>
          <p:cNvPicPr>
            <a:picLocks noChangeAspect="1"/>
          </p:cNvPicPr>
          <p:nvPr/>
        </p:nvPicPr>
        <p:blipFill>
          <a:blip r:embed="rId2"/>
          <a:stretch>
            <a:fillRect/>
          </a:stretch>
        </p:blipFill>
        <p:spPr>
          <a:xfrm>
            <a:off x="8328010" y="1852918"/>
            <a:ext cx="2939547" cy="4674942"/>
          </a:xfrm>
          <a:prstGeom prst="rect">
            <a:avLst/>
          </a:prstGeom>
        </p:spPr>
      </p:pic>
    </p:spTree>
    <p:extLst>
      <p:ext uri="{BB962C8B-B14F-4D97-AF65-F5344CB8AC3E}">
        <p14:creationId xmlns:p14="http://schemas.microsoft.com/office/powerpoint/2010/main" val="3819170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4CF653-B2D8-49CD-8378-829519F4ABF1}"/>
              </a:ext>
            </a:extLst>
          </p:cNvPr>
          <p:cNvSpPr>
            <a:spLocks noGrp="1"/>
          </p:cNvSpPr>
          <p:nvPr>
            <p:ph type="title"/>
          </p:nvPr>
        </p:nvSpPr>
        <p:spPr/>
        <p:txBody>
          <a:bodyPr/>
          <a:lstStyle/>
          <a:p>
            <a:r>
              <a:rPr lang="fr-FR" dirty="0"/>
              <a:t>For … in</a:t>
            </a:r>
          </a:p>
        </p:txBody>
      </p:sp>
      <p:sp>
        <p:nvSpPr>
          <p:cNvPr id="3" name="Espace réservé du contenu 2">
            <a:extLst>
              <a:ext uri="{FF2B5EF4-FFF2-40B4-BE49-F238E27FC236}">
                <a16:creationId xmlns:a16="http://schemas.microsoft.com/office/drawing/2014/main" id="{391F80B2-139E-43E1-B71D-5A003043D2FA}"/>
              </a:ext>
            </a:extLst>
          </p:cNvPr>
          <p:cNvSpPr>
            <a:spLocks noGrp="1"/>
          </p:cNvSpPr>
          <p:nvPr>
            <p:ph idx="1"/>
          </p:nvPr>
        </p:nvSpPr>
        <p:spPr/>
        <p:txBody>
          <a:bodyPr/>
          <a:lstStyle/>
          <a:p>
            <a:r>
              <a:rPr lang="fr-FR" dirty="0"/>
              <a:t>Une boucle for in permet de parcourir un tableau sans passer par la propriété .</a:t>
            </a:r>
            <a:r>
              <a:rPr lang="fr-FR" dirty="0" err="1"/>
              <a:t>length</a:t>
            </a:r>
            <a:endParaRPr lang="fr-FR" dirty="0"/>
          </a:p>
          <a:p>
            <a:pPr marL="36900" indent="0">
              <a:buNone/>
            </a:pPr>
            <a:endParaRPr lang="fr-FR" dirty="0"/>
          </a:p>
          <a:p>
            <a:pPr marL="36900" indent="0">
              <a:buNone/>
            </a:pPr>
            <a:r>
              <a:rPr lang="fr-FR" dirty="0"/>
              <a:t>Var tab = [5,8,10,15,19]</a:t>
            </a:r>
          </a:p>
          <a:p>
            <a:pPr marL="36900" indent="0">
              <a:buNone/>
            </a:pPr>
            <a:r>
              <a:rPr lang="fr-FR" dirty="0"/>
              <a:t>	For ( indice in tab){</a:t>
            </a:r>
          </a:p>
          <a:p>
            <a:pPr marL="450000" lvl="1" indent="0">
              <a:buNone/>
            </a:pPr>
            <a:r>
              <a:rPr lang="fr-FR" dirty="0"/>
              <a:t>		Console.log(indice)</a:t>
            </a:r>
          </a:p>
          <a:p>
            <a:pPr marL="450000" lvl="1" indent="0">
              <a:buNone/>
            </a:pPr>
            <a:r>
              <a:rPr lang="fr-FR" dirty="0"/>
              <a:t>		Console.log(tab(indice)</a:t>
            </a:r>
          </a:p>
          <a:p>
            <a:pPr marL="450000" lvl="1" indent="0">
              <a:buNone/>
            </a:pPr>
            <a:r>
              <a:rPr lang="fr-FR" dirty="0"/>
              <a:t>}</a:t>
            </a:r>
          </a:p>
        </p:txBody>
      </p:sp>
    </p:spTree>
    <p:extLst>
      <p:ext uri="{BB962C8B-B14F-4D97-AF65-F5344CB8AC3E}">
        <p14:creationId xmlns:p14="http://schemas.microsoft.com/office/powerpoint/2010/main" val="148875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9"/>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JAVASCRIPT -  LES OBJETS PRÉDÉFINIS </a:t>
            </a:r>
            <a:endParaRPr dirty="0"/>
          </a:p>
        </p:txBody>
      </p:sp>
      <p:sp>
        <p:nvSpPr>
          <p:cNvPr id="452" name="Google Shape;452;p49"/>
          <p:cNvSpPr txBox="1">
            <a:spLocks noGrp="1"/>
          </p:cNvSpPr>
          <p:nvPr>
            <p:ph type="body" idx="1"/>
          </p:nvPr>
        </p:nvSpPr>
        <p:spPr>
          <a:xfrm>
            <a:off x="586212" y="1683151"/>
            <a:ext cx="10394707" cy="3861972"/>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3200"/>
              <a:buNone/>
            </a:pPr>
            <a:r>
              <a:rPr lang="en-US" dirty="0"/>
              <a:t>JAVASCRIPT POSSÈDE NATIVEMENT DES DONNÉES (PROPRIÉTÉS) ET FONCTIONS (MÉTHODES) UTILISABLES DIRECTEMENT PAR LES PROGRAMMEURS. CEUX-CI SONT DIVISÉ EN 14 CATÉGORIES :</a:t>
            </a:r>
            <a:endParaRPr dirty="0"/>
          </a:p>
          <a:p>
            <a:pPr marL="0" lvl="0" indent="0" algn="l" rtl="0">
              <a:lnSpc>
                <a:spcPct val="120000"/>
              </a:lnSpc>
              <a:spcBef>
                <a:spcPts val="1000"/>
              </a:spcBef>
              <a:spcAft>
                <a:spcPts val="0"/>
              </a:spcAft>
              <a:buSzPts val="3200"/>
              <a:buNone/>
            </a:pPr>
            <a:endParaRPr dirty="0"/>
          </a:p>
          <a:p>
            <a:pPr marL="0" lvl="0" indent="0" algn="l" rtl="0">
              <a:lnSpc>
                <a:spcPct val="120000"/>
              </a:lnSpc>
              <a:spcBef>
                <a:spcPts val="1000"/>
              </a:spcBef>
              <a:spcAft>
                <a:spcPts val="0"/>
              </a:spcAft>
              <a:buSzPts val="3200"/>
              <a:buNone/>
            </a:pPr>
            <a:endParaRPr dirty="0"/>
          </a:p>
          <a:p>
            <a:pPr marL="0" lvl="0" indent="0" algn="l" rtl="0">
              <a:lnSpc>
                <a:spcPct val="120000"/>
              </a:lnSpc>
              <a:spcBef>
                <a:spcPts val="1000"/>
              </a:spcBef>
              <a:spcAft>
                <a:spcPts val="0"/>
              </a:spcAft>
              <a:buSzPts val="3200"/>
              <a:buNone/>
            </a:pPr>
            <a:endParaRPr dirty="0"/>
          </a:p>
          <a:p>
            <a:pPr marL="0" lvl="0" indent="0" algn="l" rtl="0">
              <a:lnSpc>
                <a:spcPct val="120000"/>
              </a:lnSpc>
              <a:spcBef>
                <a:spcPts val="1000"/>
              </a:spcBef>
              <a:spcAft>
                <a:spcPts val="0"/>
              </a:spcAft>
              <a:buSzPts val="3200"/>
              <a:buNone/>
            </a:pPr>
            <a:endParaRPr dirty="0"/>
          </a:p>
          <a:p>
            <a:pPr marL="0" lvl="0" indent="0" algn="l" rtl="0">
              <a:lnSpc>
                <a:spcPct val="120000"/>
              </a:lnSpc>
              <a:spcBef>
                <a:spcPts val="1000"/>
              </a:spcBef>
              <a:spcAft>
                <a:spcPts val="0"/>
              </a:spcAft>
              <a:buSzPts val="3200"/>
              <a:buNone/>
            </a:pPr>
            <a:endParaRPr dirty="0"/>
          </a:p>
        </p:txBody>
      </p:sp>
      <p:pic>
        <p:nvPicPr>
          <p:cNvPr id="453" name="Google Shape;453;p49"/>
          <p:cNvPicPr preferRelativeResize="0"/>
          <p:nvPr/>
        </p:nvPicPr>
        <p:blipFill rotWithShape="1">
          <a:blip r:embed="rId3">
            <a:alphaModFix/>
          </a:blip>
          <a:srcRect/>
          <a:stretch/>
        </p:blipFill>
        <p:spPr>
          <a:xfrm>
            <a:off x="1078215" y="3429000"/>
            <a:ext cx="9410700" cy="3095625"/>
          </a:xfrm>
          <a:prstGeom prst="rect">
            <a:avLst/>
          </a:prstGeom>
          <a:noFill/>
          <a:ln>
            <a:noFill/>
          </a:ln>
        </p:spPr>
      </p:pic>
    </p:spTree>
    <p:extLst>
      <p:ext uri="{BB962C8B-B14F-4D97-AF65-F5344CB8AC3E}">
        <p14:creationId xmlns:p14="http://schemas.microsoft.com/office/powerpoint/2010/main" val="31383569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OBJETS PRÉDÉFINIS </a:t>
            </a:r>
            <a:endParaRPr/>
          </a:p>
        </p:txBody>
      </p:sp>
      <p:pic>
        <p:nvPicPr>
          <p:cNvPr id="459" name="Google Shape;459;p50"/>
          <p:cNvPicPr preferRelativeResize="0">
            <a:picLocks noGrp="1"/>
          </p:cNvPicPr>
          <p:nvPr>
            <p:ph type="body" idx="1"/>
          </p:nvPr>
        </p:nvPicPr>
        <p:blipFill rotWithShape="1">
          <a:blip r:embed="rId3">
            <a:alphaModFix/>
          </a:blip>
          <a:srcRect/>
          <a:stretch/>
        </p:blipFill>
        <p:spPr>
          <a:xfrm>
            <a:off x="1298159" y="2387600"/>
            <a:ext cx="8633241" cy="4033571"/>
          </a:xfrm>
          <a:prstGeom prst="rect">
            <a:avLst/>
          </a:prstGeom>
          <a:noFill/>
          <a:ln>
            <a:noFill/>
          </a:ln>
        </p:spPr>
      </p:pic>
    </p:spTree>
    <p:extLst>
      <p:ext uri="{BB962C8B-B14F-4D97-AF65-F5344CB8AC3E}">
        <p14:creationId xmlns:p14="http://schemas.microsoft.com/office/powerpoint/2010/main" val="2660710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LES OBJETS PRÉDÉFINIS TYPE STRING</a:t>
            </a:r>
            <a:endParaRPr/>
          </a:p>
        </p:txBody>
      </p:sp>
      <p:pic>
        <p:nvPicPr>
          <p:cNvPr id="465" name="Google Shape;465;p51"/>
          <p:cNvPicPr preferRelativeResize="0">
            <a:picLocks noGrp="1"/>
          </p:cNvPicPr>
          <p:nvPr>
            <p:ph type="body" idx="1"/>
          </p:nvPr>
        </p:nvPicPr>
        <p:blipFill rotWithShape="1">
          <a:blip r:embed="rId3">
            <a:alphaModFix/>
          </a:blip>
          <a:srcRect/>
          <a:stretch/>
        </p:blipFill>
        <p:spPr>
          <a:xfrm>
            <a:off x="1016001" y="2386849"/>
            <a:ext cx="8982075" cy="3546271"/>
          </a:xfrm>
          <a:prstGeom prst="rect">
            <a:avLst/>
          </a:prstGeom>
          <a:noFill/>
          <a:ln>
            <a:noFill/>
          </a:ln>
        </p:spPr>
      </p:pic>
    </p:spTree>
    <p:extLst>
      <p:ext uri="{BB962C8B-B14F-4D97-AF65-F5344CB8AC3E}">
        <p14:creationId xmlns:p14="http://schemas.microsoft.com/office/powerpoint/2010/main" val="174871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4B766A-1DA4-42C9-A1C9-920E6F32E57D}"/>
              </a:ext>
            </a:extLst>
          </p:cNvPr>
          <p:cNvSpPr>
            <a:spLocks noGrp="1"/>
          </p:cNvSpPr>
          <p:nvPr>
            <p:ph type="title"/>
          </p:nvPr>
        </p:nvSpPr>
        <p:spPr/>
        <p:txBody>
          <a:bodyPr/>
          <a:lstStyle/>
          <a:p>
            <a:r>
              <a:rPr lang="en-US" dirty="0"/>
              <a:t>JAVASCRIPT -  LES OBJETS PRÉDÉFINIS </a:t>
            </a:r>
            <a:endParaRPr lang="fr-FR" dirty="0"/>
          </a:p>
        </p:txBody>
      </p:sp>
      <p:sp>
        <p:nvSpPr>
          <p:cNvPr id="3" name="Espace réservé du contenu 2">
            <a:extLst>
              <a:ext uri="{FF2B5EF4-FFF2-40B4-BE49-F238E27FC236}">
                <a16:creationId xmlns:a16="http://schemas.microsoft.com/office/drawing/2014/main" id="{C79C30C9-A237-4433-B18F-90053EDF5270}"/>
              </a:ext>
            </a:extLst>
          </p:cNvPr>
          <p:cNvSpPr>
            <a:spLocks noGrp="1"/>
          </p:cNvSpPr>
          <p:nvPr>
            <p:ph idx="1"/>
          </p:nvPr>
        </p:nvSpPr>
        <p:spPr>
          <a:xfrm>
            <a:off x="913795" y="1732449"/>
            <a:ext cx="10355338" cy="4961966"/>
          </a:xfrm>
        </p:spPr>
        <p:txBody>
          <a:bodyPr>
            <a:normAutofit/>
          </a:bodyPr>
          <a:lstStyle/>
          <a:p>
            <a:r>
              <a:rPr lang="fr-FR" dirty="0"/>
              <a:t>JS est un langage orienté objet</a:t>
            </a:r>
          </a:p>
          <a:p>
            <a:pPr lvl="1"/>
            <a:r>
              <a:rPr lang="fr-FR" dirty="0"/>
              <a:t>Un objet est composé d'attributs et méthodes</a:t>
            </a:r>
          </a:p>
          <a:p>
            <a:pPr lvl="1"/>
            <a:r>
              <a:rPr lang="fr-FR" dirty="0"/>
              <a:t>Il existe des objets prédéfinis dans JS comme String</a:t>
            </a:r>
          </a:p>
          <a:p>
            <a:r>
              <a:rPr lang="fr-FR" dirty="0"/>
              <a:t>Exemple :</a:t>
            </a:r>
          </a:p>
          <a:p>
            <a:pPr lvl="2"/>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txt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"Hello World!"</a:t>
            </a:r>
            <a:r>
              <a:rPr lang="fr-FR" b="0" dirty="0">
                <a:solidFill>
                  <a:srgbClr val="D4D4D4"/>
                </a:solidFill>
                <a:effectLst/>
                <a:latin typeface="Consolas" panose="020B0609020204030204" pitchFamily="49" charset="0"/>
              </a:rPr>
              <a:t>;</a:t>
            </a:r>
          </a:p>
          <a:p>
            <a:pPr lvl="2"/>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length</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7BA7D"/>
                </a:solidFill>
                <a:effectLst/>
                <a:latin typeface="Consolas" panose="020B0609020204030204" pitchFamily="49" charset="0"/>
              </a:rPr>
              <a:t>\n</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 </a:t>
            </a:r>
          </a:p>
          <a:p>
            <a:pPr lvl="2"/>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toUpperCase</a:t>
            </a:r>
            <a:r>
              <a:rPr lang="fr-FR" b="0" dirty="0">
                <a:solidFill>
                  <a:srgbClr val="D4D4D4"/>
                </a:solidFill>
                <a:effectLst/>
                <a:latin typeface="Consolas" panose="020B0609020204030204" pitchFamily="49" charset="0"/>
              </a:rPr>
              <a:t>());</a:t>
            </a:r>
          </a:p>
          <a:p>
            <a:pPr lvl="2"/>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big</a:t>
            </a:r>
            <a:r>
              <a:rPr lang="fr-FR" b="0" dirty="0">
                <a:solidFill>
                  <a:srgbClr val="D4D4D4"/>
                </a:solidFill>
                <a:effectLst/>
                <a:latin typeface="Consolas" panose="020B0609020204030204" pitchFamily="49" charset="0"/>
              </a:rPr>
              <a:t>()); </a:t>
            </a:r>
          </a:p>
          <a:p>
            <a:pPr lvl="2"/>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bold</a:t>
            </a:r>
            <a:r>
              <a:rPr lang="fr-FR" b="0" dirty="0">
                <a:solidFill>
                  <a:srgbClr val="D4D4D4"/>
                </a:solidFill>
                <a:effectLst/>
                <a:latin typeface="Consolas" panose="020B0609020204030204" pitchFamily="49" charset="0"/>
              </a:rPr>
              <a:t>()); </a:t>
            </a:r>
          </a:p>
          <a:p>
            <a:pPr lvl="2"/>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fontcolor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"green"</a:t>
            </a:r>
            <a:r>
              <a:rPr lang="fr-FR" b="0" dirty="0">
                <a:solidFill>
                  <a:srgbClr val="D4D4D4"/>
                </a:solidFill>
                <a:effectLst/>
                <a:latin typeface="Consolas" panose="020B0609020204030204" pitchFamily="49" charset="0"/>
              </a:rPr>
              <a:t>));</a:t>
            </a:r>
          </a:p>
          <a:p>
            <a:pPr lvl="2"/>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"http://www.google.com"</a:t>
            </a:r>
            <a:r>
              <a:rPr lang="fr-FR" b="0" dirty="0">
                <a:solidFill>
                  <a:srgbClr val="D4D4D4"/>
                </a:solidFill>
                <a:effectLst/>
                <a:latin typeface="Consolas" panose="020B0609020204030204" pitchFamily="49" charset="0"/>
              </a:rPr>
              <a:t>));</a:t>
            </a:r>
          </a:p>
          <a:p>
            <a:pPr lvl="2"/>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txt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replace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"World"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everyone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p>
          <a:p>
            <a:pPr lvl="2"/>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7BA7D"/>
                </a:solidFill>
                <a:effectLst/>
                <a:latin typeface="Consolas" panose="020B0609020204030204" pitchFamily="49" charset="0"/>
              </a:rPr>
              <a:t>\n</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indexOf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"d"</a:t>
            </a:r>
            <a:r>
              <a:rPr lang="fr-F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06732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63051D-C60A-4E80-AFB8-4298EB7B7762}"/>
              </a:ext>
            </a:extLst>
          </p:cNvPr>
          <p:cNvSpPr>
            <a:spLocks noGrp="1"/>
          </p:cNvSpPr>
          <p:nvPr>
            <p:ph type="title"/>
          </p:nvPr>
        </p:nvSpPr>
        <p:spPr/>
        <p:txBody>
          <a:bodyPr>
            <a:normAutofit/>
          </a:bodyPr>
          <a:lstStyle/>
          <a:p>
            <a:r>
              <a:rPr lang="en-US" dirty="0"/>
              <a:t>JAVASCRIPT – Les </a:t>
            </a:r>
            <a:r>
              <a:rPr lang="en-US" dirty="0" err="1"/>
              <a:t>maths</a:t>
            </a:r>
            <a:endParaRPr lang="fr-FR" dirty="0"/>
          </a:p>
        </p:txBody>
      </p:sp>
      <p:sp>
        <p:nvSpPr>
          <p:cNvPr id="3" name="Espace réservé du contenu 2">
            <a:extLst>
              <a:ext uri="{FF2B5EF4-FFF2-40B4-BE49-F238E27FC236}">
                <a16:creationId xmlns:a16="http://schemas.microsoft.com/office/drawing/2014/main" id="{BA2C9EF5-46C4-4252-AC8C-FF9CFECD4FFA}"/>
              </a:ext>
            </a:extLst>
          </p:cNvPr>
          <p:cNvSpPr>
            <a:spLocks noGrp="1"/>
          </p:cNvSpPr>
          <p:nvPr>
            <p:ph idx="1"/>
          </p:nvPr>
        </p:nvSpPr>
        <p:spPr>
          <a:xfrm>
            <a:off x="607045" y="2510153"/>
            <a:ext cx="10554574" cy="3636511"/>
          </a:xfrm>
        </p:spPr>
        <p:txBody>
          <a:bodyPr/>
          <a:lstStyle/>
          <a:p>
            <a:r>
              <a:rPr lang="en-US" dirty="0" err="1"/>
              <a:t>L’objet</a:t>
            </a:r>
            <a:r>
              <a:rPr lang="en-US" dirty="0"/>
              <a:t> Math </a:t>
            </a:r>
            <a:r>
              <a:rPr lang="fr-FR" dirty="0"/>
              <a:t>contient plusieurs constantes et méthodes/opérateurs mathématiques.</a:t>
            </a:r>
          </a:p>
          <a:p>
            <a:r>
              <a:rPr lang="fr-FR" dirty="0"/>
              <a:t>Exemples :</a:t>
            </a:r>
          </a:p>
          <a:p>
            <a:pPr lvl="1"/>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PI</a:t>
            </a:r>
            <a:r>
              <a:rPr lang="fr-FR" b="0" dirty="0">
                <a:solidFill>
                  <a:srgbClr val="D4D4D4"/>
                </a:solidFill>
                <a:effectLst/>
                <a:latin typeface="Consolas" panose="020B0609020204030204" pitchFamily="49" charset="0"/>
              </a:rPr>
              <a:t>)    </a:t>
            </a:r>
          </a:p>
          <a:p>
            <a:pPr lvl="1"/>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sqrt</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16</a:t>
            </a:r>
            <a:r>
              <a:rPr lang="fr-FR" b="0" dirty="0">
                <a:solidFill>
                  <a:srgbClr val="D4D4D4"/>
                </a:solidFill>
                <a:effectLst/>
                <a:latin typeface="Consolas" panose="020B0609020204030204" pitchFamily="49" charset="0"/>
              </a:rPr>
              <a:t>)) //renvoie la racine carrée d'un nombre </a:t>
            </a:r>
          </a:p>
          <a:p>
            <a:pPr lvl="1"/>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cos</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90</a:t>
            </a:r>
            <a:r>
              <a:rPr lang="fr-FR" b="0" dirty="0">
                <a:solidFill>
                  <a:srgbClr val="D4D4D4"/>
                </a:solidFill>
                <a:effectLst/>
                <a:latin typeface="Consolas" panose="020B0609020204030204" pitchFamily="49" charset="0"/>
              </a:rPr>
              <a:t>))   </a:t>
            </a:r>
          </a:p>
          <a:p>
            <a:pPr lvl="1"/>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round</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4.7</a:t>
            </a:r>
            <a:r>
              <a:rPr lang="fr-FR" b="0" dirty="0">
                <a:solidFill>
                  <a:srgbClr val="D4D4D4"/>
                </a:solidFill>
                <a:effectLst/>
                <a:latin typeface="Consolas" panose="020B0609020204030204" pitchFamily="49" charset="0"/>
              </a:rPr>
              <a:t>))    </a:t>
            </a:r>
          </a:p>
          <a:p>
            <a:pPr lvl="1"/>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random</a:t>
            </a:r>
            <a:r>
              <a:rPr lang="fr-FR" b="0" dirty="0">
                <a:solidFill>
                  <a:srgbClr val="D4D4D4"/>
                </a:solidFill>
                <a:effectLst/>
                <a:latin typeface="Consolas" panose="020B0609020204030204" pitchFamily="49" charset="0"/>
              </a:rPr>
              <a:t>())  </a:t>
            </a:r>
          </a:p>
          <a:p>
            <a:pPr lvl="1"/>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max</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150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20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38</a:t>
            </a:r>
            <a:r>
              <a:rPr lang="fr-FR" b="0" dirty="0">
                <a:solidFill>
                  <a:srgbClr val="D4D4D4"/>
                </a:solidFill>
                <a:effectLst/>
                <a:latin typeface="Consolas" panose="020B0609020204030204" pitchFamily="49" charset="0"/>
              </a:rPr>
              <a:t>))   </a:t>
            </a:r>
          </a:p>
          <a:p>
            <a:pPr lvl="1"/>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pow</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4</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5</a:t>
            </a:r>
            <a:r>
              <a:rPr lang="fr-FR" b="0" dirty="0">
                <a:solidFill>
                  <a:srgbClr val="D4D4D4"/>
                </a:solidFill>
                <a:effectLst/>
                <a:latin typeface="Consolas" panose="020B0609020204030204" pitchFamily="49" charset="0"/>
              </a:rPr>
              <a:t>)) //renvoie un nombre à une certaine puissance</a:t>
            </a:r>
          </a:p>
          <a:p>
            <a:endParaRPr lang="fr-FR" dirty="0"/>
          </a:p>
        </p:txBody>
      </p:sp>
    </p:spTree>
    <p:extLst>
      <p:ext uri="{BB962C8B-B14F-4D97-AF65-F5344CB8AC3E}">
        <p14:creationId xmlns:p14="http://schemas.microsoft.com/office/powerpoint/2010/main" val="36333738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1A3D-A8B0-462D-ADC4-E70A79D159BF}"/>
              </a:ext>
            </a:extLst>
          </p:cNvPr>
          <p:cNvSpPr>
            <a:spLocks noGrp="1"/>
          </p:cNvSpPr>
          <p:nvPr>
            <p:ph type="title"/>
          </p:nvPr>
        </p:nvSpPr>
        <p:spPr/>
        <p:txBody>
          <a:bodyPr/>
          <a:lstStyle/>
          <a:p>
            <a:r>
              <a:rPr lang="en-US" dirty="0"/>
              <a:t>Math random</a:t>
            </a:r>
            <a:endParaRPr lang="fr-FR" dirty="0"/>
          </a:p>
        </p:txBody>
      </p:sp>
      <p:sp>
        <p:nvSpPr>
          <p:cNvPr id="3" name="Espace réservé du contenu 2">
            <a:extLst>
              <a:ext uri="{FF2B5EF4-FFF2-40B4-BE49-F238E27FC236}">
                <a16:creationId xmlns:a16="http://schemas.microsoft.com/office/drawing/2014/main" id="{FA258164-5E21-4133-8D72-7873C66AFC65}"/>
              </a:ext>
            </a:extLst>
          </p:cNvPr>
          <p:cNvSpPr>
            <a:spLocks noGrp="1"/>
          </p:cNvSpPr>
          <p:nvPr>
            <p:ph idx="1"/>
          </p:nvPr>
        </p:nvSpPr>
        <p:spPr>
          <a:xfrm>
            <a:off x="380394" y="2030258"/>
            <a:ext cx="11456005" cy="4827742"/>
          </a:xfrm>
        </p:spPr>
        <p:txBody>
          <a:bodyPr>
            <a:normAutofit lnSpcReduction="10000"/>
          </a:bodyPr>
          <a:lstStyle/>
          <a:p>
            <a:r>
              <a:rPr lang="en-US" dirty="0" err="1"/>
              <a:t>Exemple</a:t>
            </a:r>
            <a:r>
              <a:rPr lang="en-US" dirty="0"/>
              <a:t> avec Random</a:t>
            </a:r>
          </a:p>
          <a:p>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random</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//renvoie un nombre entre zéro et un.</a:t>
            </a:r>
            <a:endParaRPr lang="fr-FR" b="0" dirty="0">
              <a:solidFill>
                <a:srgbClr val="D4D4D4"/>
              </a:solidFill>
              <a:effectLst/>
              <a:latin typeface="Consolas" panose="020B0609020204030204" pitchFamily="49" charset="0"/>
            </a:endParaRPr>
          </a:p>
          <a:p>
            <a:pPr marL="36900" indent="0">
              <a:buNone/>
            </a:pPr>
            <a:br>
              <a:rPr lang="fr-FR" b="0" dirty="0">
                <a:solidFill>
                  <a:srgbClr val="D4D4D4"/>
                </a:solidFill>
                <a:effectLst/>
                <a:latin typeface="Consolas" panose="020B0609020204030204" pitchFamily="49" charset="0"/>
              </a:rPr>
            </a:br>
            <a:r>
              <a:rPr lang="fr-FR" sz="2100" u="sng" dirty="0">
                <a:solidFill>
                  <a:srgbClr val="6A9955"/>
                </a:solidFill>
                <a:effectLst/>
                <a:latin typeface="Consolas" panose="020B0609020204030204" pitchFamily="49" charset="0"/>
              </a:rPr>
              <a:t>// un entier entre zéro et cent:</a:t>
            </a:r>
          </a:p>
          <a:p>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floor</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random</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101</a:t>
            </a:r>
            <a:r>
              <a:rPr lang="fr-FR" b="0" dirty="0">
                <a:solidFill>
                  <a:srgbClr val="D4D4D4"/>
                </a:solidFill>
                <a:effectLst/>
                <a:latin typeface="Consolas" panose="020B0609020204030204" pitchFamily="49" charset="0"/>
              </a:rPr>
              <a:t>); </a:t>
            </a:r>
            <a:r>
              <a:rPr lang="fr-FR" dirty="0">
                <a:solidFill>
                  <a:srgbClr val="6A9955"/>
                </a:solidFill>
                <a:effectLst/>
                <a:latin typeface="Consolas" panose="020B0609020204030204" pitchFamily="49" charset="0"/>
              </a:rPr>
              <a:t>//</a:t>
            </a:r>
            <a:r>
              <a:rPr lang="fr-FR" dirty="0" err="1">
                <a:solidFill>
                  <a:srgbClr val="6A9955"/>
                </a:solidFill>
                <a:effectLst/>
                <a:latin typeface="Consolas" panose="020B0609020204030204" pitchFamily="49" charset="0"/>
              </a:rPr>
              <a:t>Math.floor</a:t>
            </a:r>
            <a:r>
              <a:rPr lang="fr-FR" dirty="0">
                <a:solidFill>
                  <a:srgbClr val="6A9955"/>
                </a:solidFill>
                <a:effectLst/>
                <a:latin typeface="Consolas" panose="020B0609020204030204" pitchFamily="49" charset="0"/>
              </a:rPr>
              <a:t>() pour générer un nombre aléatoire sans virgule.</a:t>
            </a:r>
          </a:p>
          <a:p>
            <a:endParaRPr lang="fr-FR" dirty="0">
              <a:solidFill>
                <a:srgbClr val="6A9955"/>
              </a:solidFill>
              <a:effectLst/>
              <a:latin typeface="Consolas" panose="020B0609020204030204" pitchFamily="49" charset="0"/>
            </a:endParaRPr>
          </a:p>
          <a:p>
            <a:r>
              <a:rPr lang="fr-FR" b="0" u="sng" dirty="0">
                <a:solidFill>
                  <a:srgbClr val="6A9955"/>
                </a:solidFill>
                <a:effectLst/>
                <a:latin typeface="Consolas" panose="020B0609020204030204" pitchFamily="49" charset="0"/>
              </a:rPr>
              <a:t>//Entre un et cent:</a:t>
            </a:r>
            <a:endParaRPr lang="fr-FR" b="0" u="sng" dirty="0">
              <a:solidFill>
                <a:srgbClr val="D4D4D4"/>
              </a:solidFill>
              <a:effectLst/>
              <a:latin typeface="Consolas" panose="020B0609020204030204" pitchFamily="49" charset="0"/>
            </a:endParaRPr>
          </a:p>
          <a:p>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ceil</a:t>
            </a:r>
            <a:r>
              <a:rPr lang="fr-FR" b="0" dirty="0">
                <a:solidFill>
                  <a:srgbClr val="D4D4D4"/>
                </a:solidFill>
                <a:effectLst/>
                <a:latin typeface="Consolas" panose="020B0609020204030204" pitchFamily="49" charset="0"/>
              </a:rPr>
              <a:t>(</a:t>
            </a:r>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random</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100</a:t>
            </a:r>
            <a:r>
              <a:rPr lang="fr-FR" b="0" dirty="0">
                <a:solidFill>
                  <a:srgbClr val="D4D4D4"/>
                </a:solidFill>
                <a:effectLst/>
                <a:latin typeface="Consolas" panose="020B0609020204030204" pitchFamily="49" charset="0"/>
              </a:rPr>
              <a:t>) </a:t>
            </a:r>
            <a:r>
              <a:rPr lang="fr-FR" dirty="0">
                <a:solidFill>
                  <a:srgbClr val="6A9955"/>
                </a:solidFill>
                <a:effectLst/>
                <a:latin typeface="Consolas" panose="020B0609020204030204" pitchFamily="49" charset="0"/>
              </a:rPr>
              <a:t>//La fonction </a:t>
            </a:r>
            <a:r>
              <a:rPr lang="fr-FR" dirty="0" err="1">
                <a:solidFill>
                  <a:srgbClr val="6A9955"/>
                </a:solidFill>
                <a:effectLst/>
                <a:latin typeface="Consolas" panose="020B0609020204030204" pitchFamily="49" charset="0"/>
              </a:rPr>
              <a:t>Math.ceil</a:t>
            </a:r>
            <a:r>
              <a:rPr lang="fr-FR" dirty="0">
                <a:solidFill>
                  <a:srgbClr val="6A9955"/>
                </a:solidFill>
                <a:effectLst/>
                <a:latin typeface="Consolas" panose="020B0609020204030204" pitchFamily="49" charset="0"/>
              </a:rPr>
              <a:t>() retourne le plus petit entier supérieur ou égal au nombre donné.</a:t>
            </a:r>
          </a:p>
          <a:p>
            <a:endParaRPr lang="fr-FR" dirty="0">
              <a:solidFill>
                <a:srgbClr val="6A9955"/>
              </a:solidFill>
              <a:effectLst/>
              <a:latin typeface="Consolas" panose="020B0609020204030204" pitchFamily="49" charset="0"/>
            </a:endParaRPr>
          </a:p>
          <a:p>
            <a:r>
              <a:rPr lang="fr-FR" sz="2100" u="sng" dirty="0">
                <a:solidFill>
                  <a:srgbClr val="6A9955"/>
                </a:solidFill>
                <a:effectLst/>
                <a:latin typeface="Consolas" panose="020B0609020204030204" pitchFamily="49" charset="0"/>
              </a:rPr>
              <a:t>//un nombre entre trois et cinq</a:t>
            </a:r>
          </a:p>
          <a:p>
            <a:r>
              <a:rPr lang="fr-FR" b="0" dirty="0" err="1">
                <a:solidFill>
                  <a:srgbClr val="4EC9B0"/>
                </a:solidFill>
                <a:effectLst/>
                <a:latin typeface="Consolas" panose="020B0609020204030204" pitchFamily="49" charset="0"/>
              </a:rPr>
              <a:t>Math</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random</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5</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3</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a:t>
            </a:r>
            <a:r>
              <a:rPr lang="fr-FR" b="0" dirty="0" err="1">
                <a:solidFill>
                  <a:srgbClr val="6A9955"/>
                </a:solidFill>
                <a:effectLst/>
                <a:latin typeface="Consolas" panose="020B0609020204030204" pitchFamily="49" charset="0"/>
              </a:rPr>
              <a:t>Math.random</a:t>
            </a:r>
            <a:r>
              <a:rPr lang="fr-FR" b="0" dirty="0">
                <a:solidFill>
                  <a:srgbClr val="6A9955"/>
                </a:solidFill>
                <a:effectLst/>
                <a:latin typeface="Consolas" panose="020B0609020204030204" pitchFamily="49" charset="0"/>
              </a:rPr>
              <a:t>()*(max-min)</a:t>
            </a:r>
            <a:endParaRPr lang="fr-FR" b="0" dirty="0">
              <a:solidFill>
                <a:srgbClr val="D4D4D4"/>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250421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FAABD9-AB64-4684-831A-7035139C1B55}"/>
              </a:ext>
            </a:extLst>
          </p:cNvPr>
          <p:cNvSpPr>
            <a:spLocks noGrp="1"/>
          </p:cNvSpPr>
          <p:nvPr>
            <p:ph type="title"/>
          </p:nvPr>
        </p:nvSpPr>
        <p:spPr/>
        <p:txBody>
          <a:bodyPr/>
          <a:lstStyle/>
          <a:p>
            <a:r>
              <a:rPr lang="en-US" dirty="0"/>
              <a:t>JAVASCRIPT - EN QUELQUES LIGNES</a:t>
            </a:r>
            <a:endParaRPr lang="fr-FR" dirty="0"/>
          </a:p>
        </p:txBody>
      </p:sp>
      <p:sp>
        <p:nvSpPr>
          <p:cNvPr id="3" name="Espace réservé du texte 2">
            <a:extLst>
              <a:ext uri="{FF2B5EF4-FFF2-40B4-BE49-F238E27FC236}">
                <a16:creationId xmlns:a16="http://schemas.microsoft.com/office/drawing/2014/main" id="{14AEF3F2-8FBD-486A-952A-B2E6D3B19094}"/>
              </a:ext>
            </a:extLst>
          </p:cNvPr>
          <p:cNvSpPr>
            <a:spLocks noGrp="1"/>
          </p:cNvSpPr>
          <p:nvPr>
            <p:ph type="body" idx="1"/>
          </p:nvPr>
        </p:nvSpPr>
        <p:spPr>
          <a:xfrm>
            <a:off x="683625" y="2155769"/>
            <a:ext cx="10394707" cy="2864467"/>
          </a:xfrm>
        </p:spPr>
        <p:txBody>
          <a:bodyPr>
            <a:normAutofit/>
          </a:bodyPr>
          <a:lstStyle/>
          <a:p>
            <a:endParaRPr lang="fr-FR" sz="2400" b="1" dirty="0">
              <a:latin typeface="Calibri"/>
              <a:cs typeface="Calibri"/>
            </a:endParaRPr>
          </a:p>
          <a:p>
            <a:r>
              <a:rPr lang="fr-FR" sz="2400" b="1" dirty="0">
                <a:latin typeface="Calibri"/>
                <a:cs typeface="Calibri"/>
              </a:rPr>
              <a:t>On dit que le HTML, le CSS et le JavaScript sont des standards du web car les principaux navigateurs web (Google Chrome, Safari, Firefox, etc.) savent tous « lire » (ou « comprendre » ou « interpréter ») ces langages et les interprètent généralement de la même façon ce qui signifie qu’un même code va généralement produire le même résultat dans chaque navigateur.</a:t>
            </a:r>
          </a:p>
        </p:txBody>
      </p:sp>
    </p:spTree>
    <p:extLst>
      <p:ext uri="{BB962C8B-B14F-4D97-AF65-F5344CB8AC3E}">
        <p14:creationId xmlns:p14="http://schemas.microsoft.com/office/powerpoint/2010/main" val="440365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91D2EB-BDB2-45F5-B201-91AA449F71F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E0CE933-80A6-4F14-A958-12435813F96E}"/>
              </a:ext>
            </a:extLst>
          </p:cNvPr>
          <p:cNvSpPr>
            <a:spLocks noGrp="1"/>
          </p:cNvSpPr>
          <p:nvPr>
            <p:ph idx="1"/>
          </p:nvPr>
        </p:nvSpPr>
        <p:spPr>
          <a:xfrm>
            <a:off x="818711" y="2222287"/>
            <a:ext cx="10949955" cy="3636511"/>
          </a:xfrm>
        </p:spPr>
        <p:txBody>
          <a:bodyPr/>
          <a:lstStyle/>
          <a:p>
            <a:endParaRPr lang="fr-FR" b="0" dirty="0">
              <a:solidFill>
                <a:srgbClr val="569CD6"/>
              </a:solidFill>
              <a:effectLst/>
              <a:latin typeface="Consolas" panose="020B0609020204030204" pitchFamily="49" charset="0"/>
            </a:endParaRPr>
          </a:p>
          <a:p>
            <a:endParaRPr lang="fr-FR" dirty="0">
              <a:solidFill>
                <a:srgbClr val="569CD6"/>
              </a:solidFill>
              <a:effectLst/>
              <a:latin typeface="Consolas" panose="020B0609020204030204" pitchFamily="49" charset="0"/>
            </a:endParaRPr>
          </a:p>
          <a:p>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txt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"Javascript"</a:t>
            </a:r>
            <a:r>
              <a:rPr lang="fr-FR" b="0" dirty="0">
                <a:solidFill>
                  <a:srgbClr val="D4D4D4"/>
                </a:solidFill>
                <a:effectLst/>
                <a:latin typeface="Consolas" panose="020B0609020204030204" pitchFamily="49" charset="0"/>
              </a:rPr>
              <a:t>;</a:t>
            </a:r>
          </a:p>
          <a:p>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charAt</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2</a:t>
            </a:r>
            <a:r>
              <a:rPr lang="fr-FR" b="0" dirty="0">
                <a:solidFill>
                  <a:srgbClr val="D4D4D4"/>
                </a:solidFill>
                <a:effectLst/>
                <a:latin typeface="Consolas" panose="020B0609020204030204" pitchFamily="49" charset="0"/>
              </a:rPr>
              <a:t>));</a:t>
            </a:r>
          </a:p>
          <a:p>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concat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is</a:t>
            </a:r>
            <a:r>
              <a:rPr lang="fr-FR" b="0" dirty="0">
                <a:solidFill>
                  <a:srgbClr val="CE9178"/>
                </a:solidFill>
                <a:effectLst/>
                <a:latin typeface="Consolas" panose="020B0609020204030204" pitchFamily="49" charset="0"/>
              </a:rPr>
              <a:t> the best"</a:t>
            </a:r>
            <a:r>
              <a:rPr lang="fr-FR" b="0" dirty="0">
                <a:solidFill>
                  <a:srgbClr val="D4D4D4"/>
                </a:solidFill>
                <a:effectLst/>
                <a:latin typeface="Consolas" panose="020B0609020204030204" pitchFamily="49" charset="0"/>
              </a:rPr>
              <a:t>));</a:t>
            </a:r>
          </a:p>
          <a:p>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split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//divise une chaîne de caractères en une liste ordonnée de sous-chaînes</a:t>
            </a:r>
          </a:p>
          <a:p>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txt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toLowerCase</a:t>
            </a:r>
            <a:r>
              <a:rPr lang="fr-FR" b="0" dirty="0">
                <a:solidFill>
                  <a:srgbClr val="D4D4D4"/>
                </a:solidFill>
                <a:effectLst/>
                <a:latin typeface="Consolas" panose="020B0609020204030204" pitchFamily="49" charset="0"/>
              </a:rPr>
              <a:t>());</a:t>
            </a:r>
          </a:p>
          <a:p>
            <a:endParaRPr lang="fr-FR" dirty="0"/>
          </a:p>
        </p:txBody>
      </p:sp>
    </p:spTree>
    <p:extLst>
      <p:ext uri="{BB962C8B-B14F-4D97-AF65-F5344CB8AC3E}">
        <p14:creationId xmlns:p14="http://schemas.microsoft.com/office/powerpoint/2010/main" val="8503650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9667D-E077-4F51-84C5-FFFA1B71E52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645BBBC-5F12-4C99-93BF-F3D6A726F712}"/>
              </a:ext>
            </a:extLst>
          </p:cNvPr>
          <p:cNvSpPr>
            <a:spLocks noGrp="1"/>
          </p:cNvSpPr>
          <p:nvPr>
            <p:ph idx="1"/>
          </p:nvPr>
        </p:nvSpPr>
        <p:spPr>
          <a:xfrm>
            <a:off x="224365" y="1946368"/>
            <a:ext cx="11743267" cy="4911632"/>
          </a:xfrm>
        </p:spPr>
        <p:txBody>
          <a:bodyPr>
            <a:normAutofit lnSpcReduction="10000"/>
          </a:bodyPr>
          <a:lstStyle/>
          <a:p>
            <a:pPr marL="0" indent="0">
              <a:buNone/>
            </a:pP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"Navigateur: "</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window</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navigator</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language</a:t>
            </a:r>
            <a:r>
              <a:rPr lang="fr-FR" dirty="0">
                <a:solidFill>
                  <a:srgbClr val="6A9955"/>
                </a:solidFill>
                <a:effectLst/>
                <a:latin typeface="Consolas" panose="020B0609020204030204" pitchFamily="49" charset="0"/>
              </a:rPr>
              <a:t>)//Contient le code langue du navigateur</a:t>
            </a:r>
          </a:p>
          <a:p>
            <a:pPr marL="0" indent="0">
              <a:buNone/>
            </a:pP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"Navigateur: "</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window</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navigator</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appName</a:t>
            </a:r>
            <a:r>
              <a:rPr lang="fr-FR" b="0" dirty="0">
                <a:solidFill>
                  <a:srgbClr val="D4D4D4"/>
                </a:solidFill>
                <a:effectLst/>
                <a:latin typeface="Consolas" panose="020B0609020204030204" pitchFamily="49" charset="0"/>
              </a:rPr>
              <a:t>)</a:t>
            </a:r>
            <a:r>
              <a:rPr lang="fr-FR" b="0" dirty="0">
                <a:solidFill>
                  <a:srgbClr val="6A9955"/>
                </a:solidFill>
                <a:effectLst/>
                <a:latin typeface="Consolas" panose="020B0609020204030204" pitchFamily="49" charset="0"/>
              </a:rPr>
              <a:t>// Le nom complet du navigateur.</a:t>
            </a:r>
            <a:endParaRPr lang="fr-FR" b="0" dirty="0">
              <a:solidFill>
                <a:srgbClr val="D4D4D4"/>
              </a:solidFill>
              <a:effectLst/>
              <a:latin typeface="Consolas" panose="020B0609020204030204" pitchFamily="49" charset="0"/>
            </a:endParaRPr>
          </a:p>
          <a:p>
            <a:pPr marL="0" indent="0">
              <a:buNone/>
            </a:pP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"Version : "</a:t>
            </a:r>
            <a:r>
              <a:rPr lang="fr-FR" b="0" dirty="0">
                <a:solidFill>
                  <a:srgbClr val="D4D4D4"/>
                </a:solidFill>
                <a:effectLst/>
                <a:latin typeface="Consolas" panose="020B0609020204030204" pitchFamily="49" charset="0"/>
              </a:rPr>
              <a:t> + </a:t>
            </a:r>
            <a:r>
              <a:rPr lang="fr-FR" b="0" dirty="0" err="1">
                <a:solidFill>
                  <a:srgbClr val="9CDCFE"/>
                </a:solidFill>
                <a:effectLst/>
                <a:latin typeface="Consolas" panose="020B0609020204030204" pitchFamily="49" charset="0"/>
              </a:rPr>
              <a:t>window</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navigator</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appVersion</a:t>
            </a:r>
            <a:r>
              <a:rPr lang="fr-FR" b="0" dirty="0">
                <a:solidFill>
                  <a:srgbClr val="D4D4D4"/>
                </a:solidFill>
                <a:effectLst/>
                <a:latin typeface="Consolas" panose="020B0609020204030204" pitchFamily="49" charset="0"/>
              </a:rPr>
              <a:t>)</a:t>
            </a:r>
          </a:p>
          <a:p>
            <a:pPr marL="0" indent="0">
              <a:buNone/>
            </a:pP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"Cookies : "</a:t>
            </a:r>
            <a:r>
              <a:rPr lang="fr-FR" b="0" dirty="0">
                <a:solidFill>
                  <a:srgbClr val="D4D4D4"/>
                </a:solidFill>
                <a:effectLst/>
                <a:latin typeface="Consolas" panose="020B0609020204030204" pitchFamily="49" charset="0"/>
              </a:rPr>
              <a:t> + </a:t>
            </a:r>
            <a:r>
              <a:rPr lang="fr-FR" b="0" dirty="0" err="1">
                <a:solidFill>
                  <a:srgbClr val="9CDCFE"/>
                </a:solidFill>
                <a:effectLst/>
                <a:latin typeface="Consolas" panose="020B0609020204030204" pitchFamily="49" charset="0"/>
              </a:rPr>
              <a:t>window</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navigator</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cookieEnabled</a:t>
            </a:r>
            <a:r>
              <a:rPr lang="fr-FR" b="0" dirty="0">
                <a:solidFill>
                  <a:srgbClr val="D4D4D4"/>
                </a:solidFill>
                <a:effectLst/>
                <a:latin typeface="Consolas" panose="020B0609020204030204" pitchFamily="49" charset="0"/>
              </a:rPr>
              <a:t>) </a:t>
            </a:r>
            <a:r>
              <a:rPr lang="fr-FR" dirty="0">
                <a:solidFill>
                  <a:srgbClr val="6A9955"/>
                </a:solidFill>
                <a:effectLst/>
                <a:latin typeface="Consolas" panose="020B0609020204030204" pitchFamily="49" charset="0"/>
              </a:rPr>
              <a:t>// Indique si le navigateur autorise les cookies.</a:t>
            </a:r>
          </a:p>
          <a:p>
            <a:pPr marL="0" indent="0">
              <a:buNone/>
            </a:pPr>
            <a:r>
              <a:rPr lang="fr-FR" b="0" dirty="0">
                <a:solidFill>
                  <a:srgbClr val="6A9955"/>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pPr marL="0" indent="0">
              <a:buNone/>
            </a:pPr>
            <a:r>
              <a:rPr lang="fr-FR" b="0" dirty="0">
                <a:solidFill>
                  <a:srgbClr val="6A9955"/>
                </a:solidFill>
                <a:effectLst/>
                <a:latin typeface="Consolas" panose="020B0609020204030204" pitchFamily="49" charset="0"/>
              </a:rPr>
              <a:t>    Navigateur: </a:t>
            </a:r>
            <a:r>
              <a:rPr lang="fr-FR" b="0" dirty="0" err="1">
                <a:solidFill>
                  <a:srgbClr val="6A9955"/>
                </a:solidFill>
                <a:effectLst/>
                <a:latin typeface="Consolas" panose="020B0609020204030204" pitchFamily="49" charset="0"/>
              </a:rPr>
              <a:t>fr-FR</a:t>
            </a:r>
            <a:endParaRPr lang="fr-FR" b="0" dirty="0">
              <a:solidFill>
                <a:srgbClr val="D4D4D4"/>
              </a:solidFill>
              <a:effectLst/>
              <a:latin typeface="Consolas" panose="020B0609020204030204" pitchFamily="49" charset="0"/>
            </a:endParaRPr>
          </a:p>
          <a:p>
            <a:pPr marL="0" indent="0">
              <a:buNone/>
            </a:pPr>
            <a:r>
              <a:rPr lang="fr-FR" b="0" dirty="0">
                <a:solidFill>
                  <a:srgbClr val="6A9955"/>
                </a:solidFill>
                <a:effectLst/>
                <a:latin typeface="Consolas" panose="020B0609020204030204" pitchFamily="49" charset="0"/>
              </a:rPr>
              <a:t>    Navigateur: Netscape</a:t>
            </a:r>
            <a:endParaRPr lang="fr-FR" b="0" dirty="0">
              <a:solidFill>
                <a:srgbClr val="D4D4D4"/>
              </a:solidFill>
              <a:effectLst/>
              <a:latin typeface="Consolas" panose="020B0609020204030204" pitchFamily="49" charset="0"/>
            </a:endParaRPr>
          </a:p>
          <a:p>
            <a:pPr marL="0" indent="0">
              <a:buNone/>
            </a:pPr>
            <a:r>
              <a:rPr lang="fr-FR" b="0" dirty="0">
                <a:solidFill>
                  <a:srgbClr val="6A9955"/>
                </a:solidFill>
                <a:effectLst/>
                <a:latin typeface="Consolas" panose="020B0609020204030204" pitchFamily="49" charset="0"/>
              </a:rPr>
              <a:t>    Version : 5.0 (Windows NT 10.0; Win64; x64) </a:t>
            </a:r>
            <a:r>
              <a:rPr lang="fr-FR" b="0" dirty="0" err="1">
                <a:solidFill>
                  <a:srgbClr val="6A9955"/>
                </a:solidFill>
                <a:effectLst/>
                <a:latin typeface="Consolas" panose="020B0609020204030204" pitchFamily="49" charset="0"/>
              </a:rPr>
              <a:t>AppleWebKit</a:t>
            </a:r>
            <a:r>
              <a:rPr lang="fr-FR" b="0" dirty="0">
                <a:solidFill>
                  <a:srgbClr val="6A9955"/>
                </a:solidFill>
                <a:effectLst/>
                <a:latin typeface="Consolas" panose="020B0609020204030204" pitchFamily="49" charset="0"/>
              </a:rPr>
              <a:t>/537.36 (KHTML, like Gecko) Chrome/93.0.4577.82 Safari/537.36</a:t>
            </a:r>
            <a:endParaRPr lang="fr-FR" b="0" dirty="0">
              <a:solidFill>
                <a:srgbClr val="D4D4D4"/>
              </a:solidFill>
              <a:effectLst/>
              <a:latin typeface="Consolas" panose="020B0609020204030204" pitchFamily="49" charset="0"/>
            </a:endParaRPr>
          </a:p>
          <a:p>
            <a:pPr marL="0" indent="0">
              <a:buNone/>
            </a:pPr>
            <a:r>
              <a:rPr lang="fr-FR" b="0" dirty="0">
                <a:solidFill>
                  <a:srgbClr val="6A9955"/>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pPr marL="0" indent="0">
              <a:buNone/>
            </a:pPr>
            <a:r>
              <a:rPr lang="fr-FR" b="0" dirty="0">
                <a:solidFill>
                  <a:srgbClr val="D4D4D4"/>
                </a:solidFill>
                <a:effectLst/>
                <a:latin typeface="Consolas" panose="020B0609020204030204" pitchFamily="49" charset="0"/>
              </a:rPr>
              <a:t> </a:t>
            </a:r>
            <a:endParaRPr lang="fr-FR" dirty="0"/>
          </a:p>
          <a:p>
            <a:pPr marL="0" indent="0">
              <a:buNone/>
            </a:pPr>
            <a:r>
              <a:rPr lang="fr-FR" dirty="0"/>
              <a:t>Cet objet Permet d'afficher des informations différentes selon le navigateur utilisé par le client </a:t>
            </a:r>
            <a:r>
              <a:rPr lang="fr-FR" dirty="0">
                <a:sym typeface="Wingdings" panose="05000000000000000000" pitchFamily="2" charset="2"/>
              </a:rPr>
              <a:t> </a:t>
            </a:r>
            <a:endParaRPr lang="fr-FR" dirty="0"/>
          </a:p>
        </p:txBody>
      </p:sp>
    </p:spTree>
    <p:extLst>
      <p:ext uri="{BB962C8B-B14F-4D97-AF65-F5344CB8AC3E}">
        <p14:creationId xmlns:p14="http://schemas.microsoft.com/office/powerpoint/2010/main" val="32947442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400"/>
              <a:buFont typeface="Impact"/>
              <a:buNone/>
            </a:pPr>
            <a:r>
              <a:rPr lang="en-US" sz="4400"/>
              <a:t>LES OBJETS PRÉDÉFINIS TYPE ARRAY (TABLEAU)</a:t>
            </a:r>
            <a:endParaRPr/>
          </a:p>
        </p:txBody>
      </p:sp>
      <p:pic>
        <p:nvPicPr>
          <p:cNvPr id="471" name="Google Shape;471;p52"/>
          <p:cNvPicPr preferRelativeResize="0">
            <a:picLocks noGrp="1"/>
          </p:cNvPicPr>
          <p:nvPr>
            <p:ph type="body" idx="1"/>
          </p:nvPr>
        </p:nvPicPr>
        <p:blipFill rotWithShape="1">
          <a:blip r:embed="rId3">
            <a:alphaModFix/>
          </a:blip>
          <a:srcRect/>
          <a:stretch/>
        </p:blipFill>
        <p:spPr>
          <a:xfrm>
            <a:off x="1440942" y="2324327"/>
            <a:ext cx="8408343" cy="3721063"/>
          </a:xfrm>
          <a:prstGeom prst="rect">
            <a:avLst/>
          </a:prstGeom>
          <a:noFill/>
          <a:ln>
            <a:noFill/>
          </a:ln>
        </p:spPr>
      </p:pic>
    </p:spTree>
    <p:extLst>
      <p:ext uri="{BB962C8B-B14F-4D97-AF65-F5344CB8AC3E}">
        <p14:creationId xmlns:p14="http://schemas.microsoft.com/office/powerpoint/2010/main" val="28205518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400"/>
              <a:buFont typeface="Impact"/>
              <a:buNone/>
            </a:pPr>
            <a:r>
              <a:rPr lang="en-US" sz="4400"/>
              <a:t>LES OBJETS PRÉDÉFINIS TYPE ARRAY (TABLEAU)</a:t>
            </a:r>
            <a:endParaRPr sz="4400"/>
          </a:p>
        </p:txBody>
      </p:sp>
      <p:pic>
        <p:nvPicPr>
          <p:cNvPr id="477" name="Google Shape;477;p53"/>
          <p:cNvPicPr preferRelativeResize="0">
            <a:picLocks noGrp="1"/>
          </p:cNvPicPr>
          <p:nvPr>
            <p:ph type="body" idx="1"/>
          </p:nvPr>
        </p:nvPicPr>
        <p:blipFill rotWithShape="1">
          <a:blip r:embed="rId3">
            <a:alphaModFix/>
          </a:blip>
          <a:srcRect/>
          <a:stretch/>
        </p:blipFill>
        <p:spPr>
          <a:xfrm>
            <a:off x="1031946" y="2599216"/>
            <a:ext cx="9144000" cy="3508218"/>
          </a:xfrm>
          <a:prstGeom prst="rect">
            <a:avLst/>
          </a:prstGeom>
          <a:noFill/>
          <a:ln>
            <a:noFill/>
          </a:ln>
        </p:spPr>
      </p:pic>
    </p:spTree>
    <p:extLst>
      <p:ext uri="{BB962C8B-B14F-4D97-AF65-F5344CB8AC3E}">
        <p14:creationId xmlns:p14="http://schemas.microsoft.com/office/powerpoint/2010/main" val="10578738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LES OBJETS PRÉDÉFINIS TYPE DATE</a:t>
            </a:r>
            <a:endParaRPr/>
          </a:p>
        </p:txBody>
      </p:sp>
      <p:pic>
        <p:nvPicPr>
          <p:cNvPr id="483" name="Google Shape;483;p54"/>
          <p:cNvPicPr preferRelativeResize="0">
            <a:picLocks noGrp="1"/>
          </p:cNvPicPr>
          <p:nvPr>
            <p:ph type="body" idx="1"/>
          </p:nvPr>
        </p:nvPicPr>
        <p:blipFill rotWithShape="1">
          <a:blip r:embed="rId3">
            <a:alphaModFix/>
          </a:blip>
          <a:srcRect/>
          <a:stretch/>
        </p:blipFill>
        <p:spPr>
          <a:xfrm>
            <a:off x="1599250" y="1901228"/>
            <a:ext cx="8569983" cy="3693814"/>
          </a:xfrm>
          <a:prstGeom prst="rect">
            <a:avLst/>
          </a:prstGeom>
          <a:noFill/>
          <a:ln>
            <a:noFill/>
          </a:ln>
        </p:spPr>
      </p:pic>
    </p:spTree>
    <p:extLst>
      <p:ext uri="{BB962C8B-B14F-4D97-AF65-F5344CB8AC3E}">
        <p14:creationId xmlns:p14="http://schemas.microsoft.com/office/powerpoint/2010/main" val="10412276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860"/>
              <a:buFont typeface="Impact"/>
              <a:buNone/>
            </a:pPr>
            <a:r>
              <a:rPr lang="en-US" sz="4860"/>
              <a:t>LES OBJETS PRÉDÉFINIS TYPE NAVIGATOR</a:t>
            </a:r>
            <a:endParaRPr sz="4860"/>
          </a:p>
        </p:txBody>
      </p:sp>
      <p:pic>
        <p:nvPicPr>
          <p:cNvPr id="489" name="Google Shape;489;p55"/>
          <p:cNvPicPr preferRelativeResize="0">
            <a:picLocks noGrp="1"/>
          </p:cNvPicPr>
          <p:nvPr>
            <p:ph type="body" idx="1"/>
          </p:nvPr>
        </p:nvPicPr>
        <p:blipFill rotWithShape="1">
          <a:blip r:embed="rId3">
            <a:alphaModFix/>
          </a:blip>
          <a:srcRect/>
          <a:stretch/>
        </p:blipFill>
        <p:spPr>
          <a:xfrm>
            <a:off x="1205082" y="1837765"/>
            <a:ext cx="8776964" cy="3748223"/>
          </a:xfrm>
          <a:prstGeom prst="rect">
            <a:avLst/>
          </a:prstGeom>
          <a:noFill/>
          <a:ln>
            <a:noFill/>
          </a:ln>
        </p:spPr>
      </p:pic>
    </p:spTree>
    <p:extLst>
      <p:ext uri="{BB962C8B-B14F-4D97-AF65-F5344CB8AC3E}">
        <p14:creationId xmlns:p14="http://schemas.microsoft.com/office/powerpoint/2010/main" val="299421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a:t>TP Faire l’exo ci-dessous + </a:t>
            </a:r>
            <a:r>
              <a:rPr lang="fr-FR" sz="3600" dirty="0" err="1"/>
              <a:t>Series</a:t>
            </a:r>
            <a:r>
              <a:rPr lang="fr-FR" sz="3600" dirty="0"/>
              <a:t> d’exercices</a:t>
            </a:r>
          </a:p>
        </p:txBody>
      </p:sp>
      <p:pic>
        <p:nvPicPr>
          <p:cNvPr id="4" name="Image 3"/>
          <p:cNvPicPr>
            <a:picLocks noChangeAspect="1"/>
          </p:cNvPicPr>
          <p:nvPr/>
        </p:nvPicPr>
        <p:blipFill>
          <a:blip r:embed="rId2"/>
          <a:stretch>
            <a:fillRect/>
          </a:stretch>
        </p:blipFill>
        <p:spPr>
          <a:xfrm>
            <a:off x="7563708" y="1994545"/>
            <a:ext cx="4431661" cy="2129094"/>
          </a:xfrm>
          <a:prstGeom prst="rect">
            <a:avLst/>
          </a:prstGeom>
        </p:spPr>
      </p:pic>
      <p:sp>
        <p:nvSpPr>
          <p:cNvPr id="6" name="ZoneTexte 5">
            <a:extLst>
              <a:ext uri="{FF2B5EF4-FFF2-40B4-BE49-F238E27FC236}">
                <a16:creationId xmlns:a16="http://schemas.microsoft.com/office/drawing/2014/main" id="{E7D274F0-536D-4A27-A5AA-3B09A4AC3037}"/>
              </a:ext>
            </a:extLst>
          </p:cNvPr>
          <p:cNvSpPr txBox="1"/>
          <p:nvPr/>
        </p:nvSpPr>
        <p:spPr>
          <a:xfrm>
            <a:off x="196630" y="2112707"/>
            <a:ext cx="7296369" cy="4159921"/>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Faire un algorithme permettant d’identifier la liste des étudiants admis avec une moyenne supérieure à 9 et dans non-admis avec une moyenne inférieure à 10. </a:t>
            </a: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Etudiant=[[‘Moussa’,14], [‘Vanessa’,17], [‘Jean’,8], [‘Afpa’,5]]</a:t>
            </a: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Afficher : </a:t>
            </a: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Moussa est admis(e) avec une moyenne de 15</a:t>
            </a: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Vanessa est admis(e) avec une moyenne de 17</a:t>
            </a: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Afpa n’est pas admis</a:t>
            </a:r>
          </a:p>
        </p:txBody>
      </p:sp>
    </p:spTree>
    <p:extLst>
      <p:ext uri="{BB962C8B-B14F-4D97-AF65-F5344CB8AC3E}">
        <p14:creationId xmlns:p14="http://schemas.microsoft.com/office/powerpoint/2010/main" val="1652044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82F225-09A9-4C57-AAC8-37FC1A2DD4B4}"/>
              </a:ext>
            </a:extLst>
          </p:cNvPr>
          <p:cNvSpPr>
            <a:spLocks noGrp="1"/>
          </p:cNvSpPr>
          <p:nvPr>
            <p:ph type="title"/>
          </p:nvPr>
        </p:nvSpPr>
        <p:spPr>
          <a:xfrm>
            <a:off x="1742113" y="450209"/>
            <a:ext cx="8707773" cy="715861"/>
          </a:xfrm>
        </p:spPr>
        <p:txBody>
          <a:bodyPr/>
          <a:lstStyle/>
          <a:p>
            <a:r>
              <a:rPr lang="en-US" dirty="0"/>
              <a:t>Correction </a:t>
            </a:r>
            <a:endParaRPr lang="fr-FR" dirty="0"/>
          </a:p>
        </p:txBody>
      </p:sp>
      <p:pic>
        <p:nvPicPr>
          <p:cNvPr id="4" name="Picture 2" descr="▷ 5 conseils pour corriger un mauvais logo">
            <a:extLst>
              <a:ext uri="{FF2B5EF4-FFF2-40B4-BE49-F238E27FC236}">
                <a16:creationId xmlns:a16="http://schemas.microsoft.com/office/drawing/2014/main" id="{77264448-36D8-4F34-AE03-963348B0CB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7797" y="2226733"/>
            <a:ext cx="8237989" cy="433493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956390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OBJETS</a:t>
            </a:r>
            <a:endParaRPr/>
          </a:p>
        </p:txBody>
      </p:sp>
      <p:sp>
        <p:nvSpPr>
          <p:cNvPr id="367" name="Google Shape;367;p34"/>
          <p:cNvSpPr txBox="1">
            <a:spLocks noGrp="1"/>
          </p:cNvSpPr>
          <p:nvPr>
            <p:ph type="body" idx="1"/>
          </p:nvPr>
        </p:nvSpPr>
        <p:spPr>
          <a:xfrm>
            <a:off x="685801" y="2427463"/>
            <a:ext cx="10394707" cy="3311189"/>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3040"/>
              <a:buNone/>
            </a:pPr>
            <a:r>
              <a:rPr lang="en-US" sz="1900" b="1" dirty="0">
                <a:latin typeface="Calibri"/>
                <a:ea typeface="Calibri"/>
                <a:cs typeface="Calibri"/>
                <a:sym typeface="Calibri"/>
              </a:rPr>
              <a:t>UN OBJET POSSÈDE UNE STRUCTURE SPÉCIFIQUE SÉPARÉ EN 3 PARTIES. LE CONSTRUCTEUR, LES PROPRIÉTÉS ET LES MÉTHODES. LE CONSTRUCTEUR EST UN BOUT DE CODE QUI EST EXÉCUTÉ À CHAQUE FOIS QU’ON UTILISE UN NOUVEL OBJET. LES PROPRIÉTÉS SONT LES VARIABLES AU SEIN D’UN OBJET ET LES MÉTHODES SONT LES FONCTIONS CONTENUES DANS L’OBJET QU’ON UTILISERA POUR MODIFIER L’OBJET.</a:t>
            </a:r>
            <a:endParaRPr dirty="0"/>
          </a:p>
          <a:p>
            <a:pPr marL="0" lvl="0" indent="0" algn="l" rtl="0">
              <a:lnSpc>
                <a:spcPct val="110000"/>
              </a:lnSpc>
              <a:spcBef>
                <a:spcPts val="1000"/>
              </a:spcBef>
              <a:spcAft>
                <a:spcPts val="0"/>
              </a:spcAft>
              <a:buSzPts val="3040"/>
              <a:buNone/>
            </a:pPr>
            <a:br>
              <a:rPr lang="en-US" sz="1900" b="1" dirty="0">
                <a:latin typeface="Calibri"/>
                <a:ea typeface="Calibri"/>
                <a:cs typeface="Calibri"/>
                <a:sym typeface="Calibri"/>
              </a:rPr>
            </a:br>
            <a:r>
              <a:rPr lang="en-US" sz="1900" b="1" dirty="0">
                <a:latin typeface="Calibri"/>
                <a:ea typeface="Calibri"/>
                <a:cs typeface="Calibri"/>
                <a:sym typeface="Calibri"/>
              </a:rPr>
              <a:t>LE LANGAGE DISPOSE D’OBJETS NATIFS QUI ONT DONC DÉJÀ LEURS PROPRIÉTÉS ET MÉTHODES. CES OBJETS NOUS LES AVONS DÉJÀ UTILISÉS.</a:t>
            </a:r>
            <a:br>
              <a:rPr lang="en-US" dirty="0">
                <a:latin typeface="Calibri"/>
                <a:ea typeface="Calibri"/>
                <a:cs typeface="Calibri"/>
                <a:sym typeface="Calibri"/>
              </a:rPr>
            </a:br>
            <a:endParaRPr dirty="0">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5"/>
          <p:cNvSpPr/>
          <p:nvPr/>
        </p:nvSpPr>
        <p:spPr>
          <a:xfrm>
            <a:off x="916061" y="806997"/>
            <a:ext cx="10511074"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cap="none" dirty="0">
                <a:latin typeface="Calibri"/>
                <a:ea typeface="Calibri"/>
                <a:cs typeface="Calibri"/>
                <a:sym typeface="Calibri"/>
              </a:rPr>
              <a:t>EXEMPLE :</a:t>
            </a:r>
            <a:endParaRPr dirty="0"/>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VAR CHAINE = 'CECI EST UN OBJET STRING';</a:t>
            </a:r>
            <a:endParaRPr dirty="0"/>
          </a:p>
          <a:p>
            <a:pPr marL="0" marR="0" lvl="0" indent="0" algn="l" rtl="0">
              <a:spcBef>
                <a:spcPts val="0"/>
              </a:spcBef>
              <a:spcAft>
                <a:spcPts val="0"/>
              </a:spcAft>
              <a:buNone/>
            </a:pPr>
            <a:r>
              <a:rPr lang="en-US" sz="1800" b="1" cap="none" dirty="0">
                <a:latin typeface="Calibri"/>
                <a:ea typeface="Calibri"/>
                <a:cs typeface="Calibri"/>
                <a:sym typeface="Calibri"/>
              </a:rPr>
              <a:t>ALERT(CHAINE.LENGTH);</a:t>
            </a:r>
            <a:endParaRPr dirty="0"/>
          </a:p>
          <a:p>
            <a:pPr marL="0" marR="0" lvl="0" indent="0" algn="l" rtl="0">
              <a:spcBef>
                <a:spcPts val="0"/>
              </a:spcBef>
              <a:spcAft>
                <a:spcPts val="0"/>
              </a:spcAft>
              <a:buNone/>
            </a:pPr>
            <a:r>
              <a:rPr lang="en-US" sz="1800" b="1" cap="none" dirty="0">
                <a:latin typeface="Calibri"/>
                <a:ea typeface="Calibri"/>
                <a:cs typeface="Calibri"/>
                <a:sym typeface="Calibri"/>
              </a:rPr>
              <a:t>ALERT(CHAINE.TOUPPERCASE());</a:t>
            </a:r>
            <a:endParaRPr dirty="0"/>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COMME VOUS LE VOYEZ J’UTILISE ICI LA PROPRIÉTÉ LENGTH DE L’OBJET STRING ET SA MÉTHODE TOUPPERCASE() QUI TRANSFORMERA VOTRE CHAINE DE CARACTÈRE EN MAJUSCULE.</a:t>
            </a:r>
            <a:endParaRPr dirty="0"/>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POUR CRÉER UN OBJET ON FERA :</a:t>
            </a:r>
            <a:endParaRPr dirty="0"/>
          </a:p>
          <a:p>
            <a:pPr marL="0" marR="0" lvl="0" indent="0" algn="l" rtl="0">
              <a:spcBef>
                <a:spcPts val="0"/>
              </a:spcBef>
              <a:spcAft>
                <a:spcPts val="0"/>
              </a:spcAft>
              <a:buNone/>
            </a:pPr>
            <a:r>
              <a:rPr lang="en-US" sz="1800" b="1" cap="none" dirty="0">
                <a:latin typeface="Calibri"/>
                <a:ea typeface="Calibri"/>
                <a:cs typeface="Calibri"/>
                <a:sym typeface="Calibri"/>
              </a:rPr>
              <a:t>VAR PERSONNES = {</a:t>
            </a:r>
            <a:endParaRPr dirty="0"/>
          </a:p>
          <a:p>
            <a:pPr marL="0" marR="0" lvl="0" indent="0" algn="l" rtl="0">
              <a:spcBef>
                <a:spcPts val="0"/>
              </a:spcBef>
              <a:spcAft>
                <a:spcPts val="0"/>
              </a:spcAft>
              <a:buNone/>
            </a:pPr>
            <a:r>
              <a:rPr lang="en-US" sz="1800" b="1" cap="none" dirty="0">
                <a:latin typeface="Calibri"/>
                <a:ea typeface="Calibri"/>
                <a:cs typeface="Calibri"/>
                <a:sym typeface="Calibri"/>
              </a:rPr>
              <a:t>   NOM: MOUSSA', </a:t>
            </a:r>
            <a:endParaRPr dirty="0"/>
          </a:p>
          <a:p>
            <a:pPr marL="0" marR="0" lvl="0" indent="0" algn="l" rtl="0">
              <a:spcBef>
                <a:spcPts val="0"/>
              </a:spcBef>
              <a:spcAft>
                <a:spcPts val="0"/>
              </a:spcAft>
              <a:buNone/>
            </a:pPr>
            <a:r>
              <a:rPr lang="en-US" sz="1800" b="1" cap="none" dirty="0">
                <a:latin typeface="Calibri"/>
                <a:ea typeface="Calibri"/>
                <a:cs typeface="Calibri"/>
                <a:sym typeface="Calibri"/>
              </a:rPr>
              <a:t>   MOYENNE: ‘15', </a:t>
            </a:r>
            <a:endParaRPr dirty="0"/>
          </a:p>
          <a:p>
            <a:pPr marL="0" marR="0" lvl="0" indent="0" algn="l" rtl="0">
              <a:spcBef>
                <a:spcPts val="0"/>
              </a:spcBef>
              <a:spcAft>
                <a:spcPts val="0"/>
              </a:spcAft>
              <a:buNone/>
            </a:pPr>
            <a:r>
              <a:rPr lang="en-US" sz="1800" b="1" cap="none" dirty="0">
                <a:latin typeface="Calibri"/>
                <a:ea typeface="Calibri"/>
                <a:cs typeface="Calibri"/>
                <a:sym typeface="Calibri"/>
              </a:rPr>
              <a:t>   ADMIS: 'OUI', </a:t>
            </a:r>
            <a:endParaRPr dirty="0"/>
          </a:p>
          <a:p>
            <a:pPr marL="0" marR="0" lvl="0" indent="0" algn="l" rtl="0">
              <a:spcBef>
                <a:spcPts val="0"/>
              </a:spcBef>
              <a:spcAft>
                <a:spcPts val="0"/>
              </a:spcAft>
              <a:buNone/>
            </a:pPr>
            <a:r>
              <a:rPr lang="en-US" sz="1800" b="1" cap="none" dirty="0">
                <a:latin typeface="Calibri"/>
                <a:ea typeface="Calibri"/>
                <a:cs typeface="Calibri"/>
                <a:sym typeface="Calibri"/>
              </a:rPr>
              <a:t>};</a:t>
            </a:r>
            <a:endParaRPr dirty="0"/>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LA SYNTAXE RESSEMBLE UN PEU À LA SYNTAXE DE TABLEAU MAIS IL Y A QUAND MÊME QUELQUES DIFFÉRENCES.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EN QUELQUES LIGNES</a:t>
            </a:r>
            <a:endParaRPr/>
          </a:p>
        </p:txBody>
      </p:sp>
      <p:sp>
        <p:nvSpPr>
          <p:cNvPr id="174" name="Google Shape;174;p5"/>
          <p:cNvSpPr txBox="1">
            <a:spLocks noGrp="1"/>
          </p:cNvSpPr>
          <p:nvPr>
            <p:ph type="body" idx="1"/>
          </p:nvPr>
        </p:nvSpPr>
        <p:spPr>
          <a:xfrm>
            <a:off x="754144" y="2130458"/>
            <a:ext cx="4967926" cy="3244127"/>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15"/>
              <a:buNone/>
            </a:pPr>
            <a:r>
              <a:rPr lang="en-US" sz="1572" dirty="0">
                <a:solidFill>
                  <a:schemeClr val="accent1"/>
                </a:solidFill>
              </a:rPr>
              <a:t>HTML</a:t>
            </a:r>
            <a:endParaRPr dirty="0"/>
          </a:p>
          <a:p>
            <a:pPr marL="228600" lvl="0" indent="-228600" algn="l" rtl="0">
              <a:lnSpc>
                <a:spcPct val="100000"/>
              </a:lnSpc>
              <a:spcBef>
                <a:spcPts val="1000"/>
              </a:spcBef>
              <a:spcAft>
                <a:spcPts val="0"/>
              </a:spcAft>
              <a:buSzPts val="2960"/>
              <a:buChar char="•"/>
            </a:pPr>
            <a:r>
              <a:rPr lang="en-US" sz="1850" dirty="0"/>
              <a:t> DYNAMISATION DES PAGES</a:t>
            </a:r>
            <a:endParaRPr dirty="0"/>
          </a:p>
          <a:p>
            <a:pPr marL="685800" lvl="1" indent="-228600" algn="l" rtl="0">
              <a:lnSpc>
                <a:spcPct val="100000"/>
              </a:lnSpc>
              <a:spcBef>
                <a:spcPts val="500"/>
              </a:spcBef>
              <a:spcAft>
                <a:spcPts val="0"/>
              </a:spcAft>
              <a:buSzPts val="2664"/>
              <a:buFont typeface="Noto Sans Symbols"/>
              <a:buChar char="✔"/>
            </a:pPr>
            <a:r>
              <a:rPr lang="en-US" sz="1665" dirty="0"/>
              <a:t>AFFICHAGE RÉACTIF AUX MOUVEMENTS DE SOURIS</a:t>
            </a:r>
            <a:endParaRPr dirty="0"/>
          </a:p>
          <a:p>
            <a:pPr marL="685800" lvl="1" indent="-228600" algn="l" rtl="0">
              <a:lnSpc>
                <a:spcPct val="100000"/>
              </a:lnSpc>
              <a:spcBef>
                <a:spcPts val="500"/>
              </a:spcBef>
              <a:spcAft>
                <a:spcPts val="0"/>
              </a:spcAft>
              <a:buSzPts val="2664"/>
              <a:buFont typeface="Noto Sans Symbols"/>
              <a:buChar char="✔"/>
            </a:pPr>
            <a:r>
              <a:rPr lang="en-US" sz="1665" dirty="0"/>
              <a:t>MENUS DÉROULANTS</a:t>
            </a:r>
            <a:endParaRPr dirty="0"/>
          </a:p>
          <a:p>
            <a:pPr marL="228600" lvl="0" indent="-228600" algn="l" rtl="0">
              <a:lnSpc>
                <a:spcPct val="100000"/>
              </a:lnSpc>
              <a:spcBef>
                <a:spcPts val="1000"/>
              </a:spcBef>
              <a:spcAft>
                <a:spcPts val="0"/>
              </a:spcAft>
              <a:buSzPts val="2960"/>
              <a:buChar char="•"/>
            </a:pPr>
            <a:r>
              <a:rPr lang="en-US" sz="1850" dirty="0"/>
              <a:t>PAGES PERSONNALISÉES PAR RAPPORT À L’ENVIRONNEMENT DU VISITEUR.</a:t>
            </a:r>
            <a:endParaRPr dirty="0"/>
          </a:p>
          <a:p>
            <a:pPr marL="685800" lvl="1" indent="-228600" algn="l" rtl="0">
              <a:lnSpc>
                <a:spcPct val="100000"/>
              </a:lnSpc>
              <a:spcBef>
                <a:spcPts val="500"/>
              </a:spcBef>
              <a:spcAft>
                <a:spcPts val="0"/>
              </a:spcAft>
              <a:buSzPts val="2664"/>
              <a:buFont typeface="Noto Sans Symbols"/>
              <a:buChar char="✔"/>
            </a:pPr>
            <a:r>
              <a:rPr lang="en-US" sz="1665" dirty="0"/>
              <a:t>EN FONCTION DU NAVIGATEUR</a:t>
            </a:r>
            <a:endParaRPr dirty="0"/>
          </a:p>
          <a:p>
            <a:pPr marL="685800" lvl="1" indent="-228600" algn="l" rtl="0">
              <a:lnSpc>
                <a:spcPct val="100000"/>
              </a:lnSpc>
              <a:spcBef>
                <a:spcPts val="500"/>
              </a:spcBef>
              <a:spcAft>
                <a:spcPts val="0"/>
              </a:spcAft>
              <a:buSzPts val="2664"/>
              <a:buFont typeface="Noto Sans Symbols"/>
              <a:buChar char="✔"/>
            </a:pPr>
            <a:r>
              <a:rPr lang="en-US" sz="1665" dirty="0"/>
              <a:t>EN FONCTION DES CONTRAINTES DE SON ÉCRAN</a:t>
            </a:r>
            <a:endParaRPr sz="1665" dirty="0"/>
          </a:p>
        </p:txBody>
      </p:sp>
      <p:sp>
        <p:nvSpPr>
          <p:cNvPr id="175" name="Google Shape;175;p5"/>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560"/>
              <a:buNone/>
            </a:pPr>
            <a:r>
              <a:rPr lang="en-US" sz="1600">
                <a:solidFill>
                  <a:schemeClr val="accent1"/>
                </a:solidFill>
              </a:rPr>
              <a:t> AJAX</a:t>
            </a:r>
            <a:endParaRPr/>
          </a:p>
          <a:p>
            <a:pPr marL="228600" lvl="0" indent="-228600" algn="l" rtl="0">
              <a:lnSpc>
                <a:spcPct val="120000"/>
              </a:lnSpc>
              <a:spcBef>
                <a:spcPts val="1000"/>
              </a:spcBef>
              <a:spcAft>
                <a:spcPts val="0"/>
              </a:spcAft>
              <a:buSzPts val="3200"/>
              <a:buChar char="•"/>
            </a:pPr>
            <a:r>
              <a:rPr lang="en-US"/>
              <a:t>POUR DES RECHARGEMENTS TRANSPARENTS ET UNE MISE À JOUR DE FRAGMENTS DE PAGE UNIQUEMENT.</a:t>
            </a:r>
            <a:endParaRPr/>
          </a:p>
          <a:p>
            <a:pPr marL="228600" lvl="0" indent="-228600" algn="l" rtl="0">
              <a:lnSpc>
                <a:spcPct val="120000"/>
              </a:lnSpc>
              <a:spcBef>
                <a:spcPts val="1000"/>
              </a:spcBef>
              <a:spcAft>
                <a:spcPts val="0"/>
              </a:spcAft>
              <a:buSzPts val="3200"/>
              <a:buChar char="•"/>
            </a:pPr>
            <a:r>
              <a:rPr lang="en-US"/>
              <a:t>POUR LA VALIDATION DES FORMULAIRES SANS RECHARGEMENT DE LA PAGE.</a:t>
            </a:r>
            <a:endParaRPr/>
          </a:p>
        </p:txBody>
      </p:sp>
      <p:sp>
        <p:nvSpPr>
          <p:cNvPr id="176" name="Google Shape;176;p5"/>
          <p:cNvSpPr/>
          <p:nvPr/>
        </p:nvSpPr>
        <p:spPr>
          <a:xfrm>
            <a:off x="754144" y="2130458"/>
            <a:ext cx="4967926" cy="3244127"/>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Impact"/>
              <a:ea typeface="Impact"/>
              <a:cs typeface="Impact"/>
              <a:sym typeface="Impact"/>
            </a:endParaRPr>
          </a:p>
        </p:txBody>
      </p:sp>
      <p:sp>
        <p:nvSpPr>
          <p:cNvPr id="177" name="Google Shape;177;p5"/>
          <p:cNvSpPr/>
          <p:nvPr/>
        </p:nvSpPr>
        <p:spPr>
          <a:xfrm>
            <a:off x="6023728" y="2130458"/>
            <a:ext cx="5058955" cy="3244127"/>
          </a:xfrm>
          <a:prstGeom prst="rect">
            <a:avLst/>
          </a:prstGeom>
          <a:noFill/>
          <a:ln w="19050" cap="flat" cmpd="sng">
            <a:solidFill>
              <a:srgbClr val="860A0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Impact"/>
              <a:ea typeface="Impact"/>
              <a:cs typeface="Impact"/>
              <a:sym typeface="Impac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p:nvPr/>
        </p:nvSpPr>
        <p:spPr>
          <a:xfrm>
            <a:off x="2062998" y="1505016"/>
            <a:ext cx="8607797" cy="4247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cap="none" dirty="0">
                <a:latin typeface="Calibri"/>
                <a:ea typeface="Calibri"/>
                <a:cs typeface="Calibri"/>
                <a:sym typeface="Calibri"/>
              </a:rPr>
              <a:t>POUR RÉCUPÉRER LA VALEUR DU NOM ON FERA AINSI :</a:t>
            </a:r>
            <a:endParaRPr dirty="0"/>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VAR PERSONNES = {</a:t>
            </a:r>
            <a:endParaRPr dirty="0"/>
          </a:p>
          <a:p>
            <a:pPr marL="0" marR="0" lvl="0" indent="0" algn="l" rtl="0">
              <a:spcBef>
                <a:spcPts val="0"/>
              </a:spcBef>
              <a:spcAft>
                <a:spcPts val="0"/>
              </a:spcAft>
              <a:buNone/>
            </a:pPr>
            <a:r>
              <a:rPr lang="en-US" sz="1800" b="1" cap="none" dirty="0">
                <a:latin typeface="Calibri"/>
                <a:ea typeface="Calibri"/>
                <a:cs typeface="Calibri"/>
                <a:sym typeface="Calibri"/>
              </a:rPr>
              <a:t>   NOM: MOUSSA', </a:t>
            </a:r>
            <a:endParaRPr dirty="0"/>
          </a:p>
          <a:p>
            <a:pPr marL="0" marR="0" lvl="0" indent="0" algn="l" rtl="0">
              <a:spcBef>
                <a:spcPts val="0"/>
              </a:spcBef>
              <a:spcAft>
                <a:spcPts val="0"/>
              </a:spcAft>
              <a:buNone/>
            </a:pPr>
            <a:r>
              <a:rPr lang="en-US" sz="1800" b="1" cap="none" dirty="0">
                <a:latin typeface="Calibri"/>
                <a:ea typeface="Calibri"/>
                <a:cs typeface="Calibri"/>
                <a:sym typeface="Calibri"/>
              </a:rPr>
              <a:t>   MOYENNE: ‘15', </a:t>
            </a:r>
            <a:endParaRPr dirty="0"/>
          </a:p>
          <a:p>
            <a:pPr marL="0" marR="0" lvl="0" indent="0" algn="l" rtl="0">
              <a:spcBef>
                <a:spcPts val="0"/>
              </a:spcBef>
              <a:spcAft>
                <a:spcPts val="0"/>
              </a:spcAft>
              <a:buNone/>
            </a:pPr>
            <a:r>
              <a:rPr lang="en-US" sz="1800" b="1" cap="none" dirty="0">
                <a:latin typeface="Calibri"/>
                <a:ea typeface="Calibri"/>
                <a:cs typeface="Calibri"/>
                <a:sym typeface="Calibri"/>
              </a:rPr>
              <a:t>   ADMIS: 'OUI', </a:t>
            </a:r>
            <a:endParaRPr dirty="0"/>
          </a:p>
          <a:p>
            <a:pPr marL="0" marR="0" lvl="0" indent="0" algn="l" rtl="0">
              <a:spcBef>
                <a:spcPts val="0"/>
              </a:spcBef>
              <a:spcAft>
                <a:spcPts val="0"/>
              </a:spcAft>
              <a:buNone/>
            </a:pPr>
            <a:r>
              <a:rPr lang="en-US" sz="1800" b="1" cap="none" dirty="0">
                <a:latin typeface="Calibri"/>
                <a:ea typeface="Calibri"/>
                <a:cs typeface="Calibri"/>
                <a:sym typeface="Calibri"/>
              </a:rPr>
              <a:t>};</a:t>
            </a:r>
            <a:endParaRPr dirty="0"/>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ALERT(PERSONNES.NOM);</a:t>
            </a:r>
            <a:endParaRPr dirty="0"/>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ET POUR AFFECTER UNE VALEUR ON FERA :</a:t>
            </a:r>
            <a:endParaRPr dirty="0"/>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PERSONNES.NOM = ‘Moussa';</a:t>
            </a:r>
            <a:endParaRPr dirty="0"/>
          </a:p>
          <a:p>
            <a:pPr marL="0" marR="0" lvl="0" indent="0" algn="l" rtl="0">
              <a:spcBef>
                <a:spcPts val="0"/>
              </a:spcBef>
              <a:spcAft>
                <a:spcPts val="0"/>
              </a:spcAft>
              <a:buNone/>
            </a:pPr>
            <a:br>
              <a:rPr lang="en-US" sz="1800" dirty="0">
                <a:latin typeface="Calibri"/>
                <a:ea typeface="Calibri"/>
                <a:cs typeface="Calibri"/>
                <a:sym typeface="Calibri"/>
              </a:rPr>
            </a:br>
            <a:endParaRPr sz="1800" dirty="0">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7"/>
          <p:cNvSpPr/>
          <p:nvPr/>
        </p:nvSpPr>
        <p:spPr>
          <a:xfrm>
            <a:off x="896293" y="1126009"/>
            <a:ext cx="8383509"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r>
              <a:rPr lang="en-US" sz="1800" b="1" cap="none" dirty="0">
                <a:latin typeface="Calibri"/>
                <a:ea typeface="Calibri"/>
                <a:cs typeface="Calibri"/>
                <a:sym typeface="Calibri"/>
              </a:rPr>
              <a:t>NOUS AVONS VU DANS CE CHAPITRE LES BASES DU JAVASCRIPT, COMMENT DÉCLARER LES VARIABLES, FAIRE DES BOUCLES SUR DES TABLEAUX OU ENCORE FAIRE DES FONCTIONS ET LES UTILISER. MAIS LE JAVASCRIPT NOUS PERMETS DE FAIRE BIEN PLUS QUE DE LA PROGRAMMATION ALGORITHMIQUE, ELLE NOUS PERMET ENTRE AUTRE DE MODIFIER LE DOM, ET C’EST CE QUE NOUS ALLONS VOIR DANS LE CHAPITRE SUIVANT. </a:t>
            </a:r>
            <a:endParaRPr dirty="0"/>
          </a:p>
          <a:p>
            <a:pPr marL="0" marR="0" lvl="0" indent="0" algn="l" rtl="0">
              <a:spcBef>
                <a:spcPts val="0"/>
              </a:spcBef>
              <a:spcAft>
                <a:spcPts val="0"/>
              </a:spcAft>
              <a:buNone/>
            </a:pPr>
            <a:endParaRPr sz="1800" b="1" cap="none" dirty="0">
              <a:latin typeface="Calibri"/>
              <a:ea typeface="Calibri"/>
              <a:cs typeface="Calibri"/>
              <a:sym typeface="Calibri"/>
            </a:endParaRPr>
          </a:p>
          <a:p>
            <a:pPr marL="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a:latin typeface="Calibri"/>
                <a:ea typeface="Calibri"/>
                <a:cs typeface="Calibri"/>
                <a:sym typeface="Calibri"/>
              </a:rPr>
              <a:t>MAIS AVANT </a:t>
            </a:r>
            <a:r>
              <a:rPr lang="en-US" sz="1800" b="1" u="sng" cap="none" dirty="0">
                <a:solidFill>
                  <a:srgbClr val="FFC000"/>
                </a:solidFill>
                <a:latin typeface="Calibri"/>
                <a:ea typeface="Calibri"/>
                <a:cs typeface="Calibri"/>
                <a:sym typeface="Calibri"/>
              </a:rPr>
              <a:t>UN PETIT TP DE VALIDATION DE QUESTION. </a:t>
            </a:r>
            <a:endParaRPr b="1" u="sng" dirty="0">
              <a:solidFill>
                <a:srgbClr val="FFC000"/>
              </a:solidFill>
            </a:endParaRPr>
          </a:p>
          <a:p>
            <a:pPr marL="0" marR="0" lvl="0" indent="0" algn="l" rtl="0">
              <a:spcBef>
                <a:spcPts val="0"/>
              </a:spcBef>
              <a:spcAft>
                <a:spcPts val="0"/>
              </a:spcAft>
              <a:buNone/>
            </a:pPr>
            <a:br>
              <a:rPr lang="en-US" sz="1800" b="1" u="sng" dirty="0">
                <a:latin typeface="Impact"/>
                <a:ea typeface="Impact"/>
                <a:cs typeface="Impact"/>
                <a:sym typeface="Impact"/>
              </a:rPr>
            </a:br>
            <a:endParaRPr sz="1800" b="1" u="sng" dirty="0">
              <a:latin typeface="Impact"/>
              <a:ea typeface="Impact"/>
              <a:cs typeface="Impact"/>
              <a:sym typeface="Impac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8"/>
          <p:cNvSpPr/>
          <p:nvPr/>
        </p:nvSpPr>
        <p:spPr>
          <a:xfrm>
            <a:off x="721259" y="520117"/>
            <a:ext cx="11470741" cy="6124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cap="none" dirty="0">
                <a:solidFill>
                  <a:srgbClr val="FFC000"/>
                </a:solidFill>
                <a:latin typeface="Calibri"/>
                <a:ea typeface="Calibri"/>
                <a:cs typeface="Calibri"/>
                <a:sym typeface="Calibri"/>
              </a:rPr>
              <a:t>VOUS AVEZ UN TABLEAU CONTENANT DES OBJETS DE QUESTIONS ET RÉPONSES.</a:t>
            </a:r>
            <a:endParaRPr sz="1400" dirty="0">
              <a:solidFill>
                <a:srgbClr val="FFC000"/>
              </a:solidFill>
            </a:endParaRPr>
          </a:p>
          <a:p>
            <a:pPr marL="0" marR="0" lvl="0" indent="0" algn="l" rtl="0">
              <a:spcBef>
                <a:spcPts val="0"/>
              </a:spcBef>
              <a:spcAft>
                <a:spcPts val="0"/>
              </a:spcAft>
              <a:buNone/>
            </a:pPr>
            <a:br>
              <a:rPr lang="en-US" sz="1400" b="1" cap="none" dirty="0">
                <a:solidFill>
                  <a:srgbClr val="FFC000"/>
                </a:solidFill>
                <a:latin typeface="Calibri"/>
                <a:ea typeface="Calibri"/>
                <a:cs typeface="Calibri"/>
                <a:sym typeface="Calibri"/>
              </a:rPr>
            </a:br>
            <a:r>
              <a:rPr lang="en-US" sz="1400" b="1" cap="none" dirty="0">
                <a:solidFill>
                  <a:srgbClr val="FFC000"/>
                </a:solidFill>
                <a:latin typeface="Calibri"/>
                <a:ea typeface="Calibri"/>
                <a:cs typeface="Calibri"/>
                <a:sym typeface="Calibri"/>
              </a:rPr>
              <a:t>       </a:t>
            </a:r>
            <a:r>
              <a:rPr lang="fr-FR" sz="1400" b="1" cap="none" dirty="0">
                <a:solidFill>
                  <a:srgbClr val="FFC000"/>
                </a:solidFill>
                <a:latin typeface="Calibri"/>
                <a:ea typeface="Calibri"/>
                <a:cs typeface="Calibri"/>
                <a:sym typeface="Calibri"/>
              </a:rPr>
              <a:t> var questions =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question: 'Est-ce que tu aimes le JavaScript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r>
              <a:rPr lang="fr-FR" sz="1400" b="1" cap="none" dirty="0" err="1">
                <a:solidFill>
                  <a:srgbClr val="FFC000"/>
                </a:solidFill>
                <a:latin typeface="Calibri"/>
                <a:ea typeface="Calibri"/>
                <a:cs typeface="Calibri"/>
                <a:sym typeface="Calibri"/>
              </a:rPr>
              <a:t>reponse</a:t>
            </a:r>
            <a:r>
              <a:rPr lang="fr-FR" sz="1400" b="1" cap="none" dirty="0">
                <a:solidFill>
                  <a:srgbClr val="FFC000"/>
                </a:solidFill>
                <a:latin typeface="Calibri"/>
                <a:ea typeface="Calibri"/>
                <a:cs typeface="Calibri"/>
                <a:sym typeface="Calibri"/>
              </a:rPr>
              <a:t> : 'Oui'</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question: 'Le JavaScript est une évolution du Java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r>
              <a:rPr lang="fr-FR" sz="1400" b="1" cap="none" dirty="0" err="1">
                <a:solidFill>
                  <a:srgbClr val="FFC000"/>
                </a:solidFill>
                <a:latin typeface="Calibri"/>
                <a:ea typeface="Calibri"/>
                <a:cs typeface="Calibri"/>
                <a:sym typeface="Calibri"/>
              </a:rPr>
              <a:t>reponse</a:t>
            </a:r>
            <a:r>
              <a:rPr lang="fr-FR" sz="1400" b="1" cap="none" dirty="0">
                <a:solidFill>
                  <a:srgbClr val="FFC000"/>
                </a:solidFill>
                <a:latin typeface="Calibri"/>
                <a:ea typeface="Calibri"/>
                <a:cs typeface="Calibri"/>
                <a:sym typeface="Calibri"/>
              </a:rPr>
              <a:t> : 'Non'</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question: 'Le JavaScript est proche du Java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r>
              <a:rPr lang="fr-FR" sz="1400" b="1" cap="none" dirty="0" err="1">
                <a:solidFill>
                  <a:srgbClr val="FFC000"/>
                </a:solidFill>
                <a:latin typeface="Calibri"/>
                <a:ea typeface="Calibri"/>
                <a:cs typeface="Calibri"/>
                <a:sym typeface="Calibri"/>
              </a:rPr>
              <a:t>reponse</a:t>
            </a:r>
            <a:r>
              <a:rPr lang="fr-FR" sz="1400" b="1" cap="none" dirty="0">
                <a:solidFill>
                  <a:srgbClr val="FFC000"/>
                </a:solidFill>
                <a:latin typeface="Calibri"/>
                <a:ea typeface="Calibri"/>
                <a:cs typeface="Calibri"/>
                <a:sym typeface="Calibri"/>
              </a:rPr>
              <a:t> : 'Non'</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question: 'Le JavaScript est un langage d\'objet par prototypage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r>
              <a:rPr lang="fr-FR" sz="1400" b="1" cap="none" dirty="0" err="1">
                <a:solidFill>
                  <a:srgbClr val="FFC000"/>
                </a:solidFill>
                <a:latin typeface="Calibri"/>
                <a:ea typeface="Calibri"/>
                <a:cs typeface="Calibri"/>
                <a:sym typeface="Calibri"/>
              </a:rPr>
              <a:t>reponse</a:t>
            </a:r>
            <a:r>
              <a:rPr lang="fr-FR" sz="1400" b="1" cap="none" dirty="0">
                <a:solidFill>
                  <a:srgbClr val="FFC000"/>
                </a:solidFill>
                <a:latin typeface="Calibri"/>
                <a:ea typeface="Calibri"/>
                <a:cs typeface="Calibri"/>
                <a:sym typeface="Calibri"/>
              </a:rPr>
              <a:t> : 'Oui'</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question: 'Le JavaScript est souvent utilisé coté client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r>
              <a:rPr lang="fr-FR" sz="1400" b="1" cap="none" dirty="0" err="1">
                <a:solidFill>
                  <a:srgbClr val="FFC000"/>
                </a:solidFill>
                <a:latin typeface="Calibri"/>
                <a:ea typeface="Calibri"/>
                <a:cs typeface="Calibri"/>
                <a:sym typeface="Calibri"/>
              </a:rPr>
              <a:t>reponse</a:t>
            </a:r>
            <a:r>
              <a:rPr lang="fr-FR" sz="1400" b="1" cap="none" dirty="0">
                <a:solidFill>
                  <a:srgbClr val="FFC000"/>
                </a:solidFill>
                <a:latin typeface="Calibri"/>
                <a:ea typeface="Calibri"/>
                <a:cs typeface="Calibri"/>
                <a:sym typeface="Calibri"/>
              </a:rPr>
              <a:t> : 'Oui'</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question: 'Le JavaScript peut être utilisé coté client et serveur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r>
              <a:rPr lang="fr-FR" sz="1400" b="1" cap="none" dirty="0" err="1">
                <a:solidFill>
                  <a:srgbClr val="FFC000"/>
                </a:solidFill>
                <a:latin typeface="Calibri"/>
                <a:ea typeface="Calibri"/>
                <a:cs typeface="Calibri"/>
                <a:sym typeface="Calibri"/>
              </a:rPr>
              <a:t>reponse</a:t>
            </a:r>
            <a:r>
              <a:rPr lang="fr-FR" sz="1400" b="1" cap="none" dirty="0">
                <a:solidFill>
                  <a:srgbClr val="FFC000"/>
                </a:solidFill>
                <a:latin typeface="Calibri"/>
                <a:ea typeface="Calibri"/>
                <a:cs typeface="Calibri"/>
                <a:sym typeface="Calibri"/>
              </a:rPr>
              <a:t> : 'Oui'</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p>
          <a:p>
            <a:pPr marL="0" marR="0" lvl="0" indent="0" algn="l" rtl="0">
              <a:spcBef>
                <a:spcPts val="0"/>
              </a:spcBef>
              <a:spcAft>
                <a:spcPts val="0"/>
              </a:spcAft>
              <a:buNone/>
            </a:pPr>
            <a:r>
              <a:rPr lang="fr-FR" sz="1400" b="1" cap="none" dirty="0">
                <a:solidFill>
                  <a:srgbClr val="FFC000"/>
                </a:solidFill>
                <a:latin typeface="Calibri"/>
                <a:ea typeface="Calibri"/>
                <a:cs typeface="Calibri"/>
                <a:sym typeface="Calibri"/>
              </a:rPr>
              <a:t>        ];</a:t>
            </a:r>
            <a:endParaRPr sz="1400" dirty="0">
              <a:solidFill>
                <a:srgbClr val="FFC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9"/>
          <p:cNvSpPr/>
          <p:nvPr/>
        </p:nvSpPr>
        <p:spPr>
          <a:xfrm>
            <a:off x="422173" y="1574141"/>
            <a:ext cx="11144816" cy="3970277"/>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r>
              <a:rPr lang="en-US" sz="1800" b="1" cap="none" dirty="0">
                <a:latin typeface="Calibri"/>
                <a:ea typeface="Calibri"/>
                <a:cs typeface="Calibri"/>
                <a:sym typeface="Calibri"/>
              </a:rPr>
              <a:t>VOUS DEVEZ AFFICHER UN </a:t>
            </a:r>
            <a:r>
              <a:rPr lang="en-US" sz="1800" b="1" dirty="0">
                <a:latin typeface="Calibri"/>
                <a:ea typeface="Calibri"/>
                <a:cs typeface="Calibri"/>
                <a:sym typeface="Calibri"/>
              </a:rPr>
              <a:t>PROMPT</a:t>
            </a:r>
            <a:r>
              <a:rPr lang="en-US" sz="1800" b="1" cap="none" dirty="0">
                <a:latin typeface="Calibri"/>
                <a:ea typeface="Calibri"/>
                <a:cs typeface="Calibri"/>
                <a:sym typeface="Calibri"/>
              </a:rPr>
              <a:t> AVEC LA QUESTION OU L’UTILISATEUR PEUT DONNER LA RÉPONSE. </a:t>
            </a:r>
          </a:p>
          <a:p>
            <a:pPr marL="457200" marR="0" lvl="0" indent="0" algn="l" rtl="0">
              <a:spcBef>
                <a:spcPts val="0"/>
              </a:spcBef>
              <a:spcAft>
                <a:spcPts val="0"/>
              </a:spcAft>
              <a:buNone/>
            </a:pPr>
            <a:endParaRPr lang="en-US" sz="1800" b="1" dirty="0">
              <a:latin typeface="Calibri"/>
              <a:ea typeface="Calibri"/>
              <a:cs typeface="Calibri"/>
              <a:sym typeface="Calibri"/>
            </a:endParaRPr>
          </a:p>
          <a:p>
            <a:pPr marL="457200" marR="0" lvl="0" indent="0" algn="l" rtl="0">
              <a:spcBef>
                <a:spcPts val="0"/>
              </a:spcBef>
              <a:spcAft>
                <a:spcPts val="0"/>
              </a:spcAft>
              <a:buNone/>
            </a:pPr>
            <a:r>
              <a:rPr lang="en-US" sz="1800" b="1" cap="none" dirty="0">
                <a:latin typeface="Calibri"/>
                <a:ea typeface="Calibri"/>
                <a:cs typeface="Calibri"/>
                <a:sym typeface="Calibri"/>
              </a:rPr>
              <a:t>SI LA RÉPONSE EST BONNE, ON LOG UN MESSAGE ‘BONNE RÉPONSE POUR LA QUESTION’ ET LA QUESTION DANS LA CONSOLE ET ON PASSE À LA PROCHAINE QUESTION </a:t>
            </a:r>
          </a:p>
          <a:p>
            <a:pPr marL="457200" marR="0" lvl="0" indent="0" algn="l" rtl="0">
              <a:spcBef>
                <a:spcPts val="0"/>
              </a:spcBef>
              <a:spcAft>
                <a:spcPts val="0"/>
              </a:spcAft>
              <a:buNone/>
            </a:pPr>
            <a:endParaRPr lang="en-US" sz="1800" b="1" dirty="0">
              <a:latin typeface="Calibri"/>
              <a:ea typeface="Calibri"/>
              <a:cs typeface="Calibri"/>
              <a:sym typeface="Calibri"/>
            </a:endParaRPr>
          </a:p>
          <a:p>
            <a:pPr marL="457200" marR="0" lvl="0" indent="0" algn="l" rtl="0">
              <a:spcBef>
                <a:spcPts val="0"/>
              </a:spcBef>
              <a:spcAft>
                <a:spcPts val="0"/>
              </a:spcAft>
              <a:buNone/>
            </a:pPr>
            <a:r>
              <a:rPr lang="en-US" sz="1800" b="1" cap="none" dirty="0">
                <a:latin typeface="Calibri"/>
                <a:ea typeface="Calibri"/>
                <a:cs typeface="Calibri"/>
                <a:sym typeface="Calibri"/>
              </a:rPr>
              <a:t>SINON ON LOG DANS LA CONSOLE ‘MAUVAISE RÉPONSE POUR LA QUESTION’ ET LA QUESTION.</a:t>
            </a:r>
            <a:endParaRPr dirty="0"/>
          </a:p>
          <a:p>
            <a:pPr marL="457200" marR="0" lvl="0" indent="0" algn="l" rtl="0">
              <a:spcBef>
                <a:spcPts val="0"/>
              </a:spcBef>
              <a:spcAft>
                <a:spcPts val="0"/>
              </a:spcAft>
              <a:buNone/>
            </a:pPr>
            <a:br>
              <a:rPr lang="en-US" sz="1800" b="1" cap="none" dirty="0">
                <a:latin typeface="Calibri"/>
                <a:ea typeface="Calibri"/>
                <a:cs typeface="Calibri"/>
                <a:sym typeface="Calibri"/>
              </a:rPr>
            </a:br>
            <a:r>
              <a:rPr lang="en-US" sz="1800" b="1" cap="none" dirty="0" err="1">
                <a:latin typeface="Calibri"/>
                <a:ea typeface="Calibri"/>
                <a:cs typeface="Calibri"/>
                <a:sym typeface="Calibri"/>
              </a:rPr>
              <a:t>Resultat</a:t>
            </a:r>
            <a:r>
              <a:rPr lang="en-US" sz="1800" b="1" cap="none" dirty="0">
                <a:latin typeface="Calibri"/>
                <a:ea typeface="Calibri"/>
                <a:cs typeface="Calibri"/>
                <a:sym typeface="Calibri"/>
              </a:rPr>
              <a:t> </a:t>
            </a:r>
            <a:r>
              <a:rPr lang="en-US" sz="1800" b="1" cap="none" dirty="0" err="1">
                <a:latin typeface="Calibri"/>
                <a:ea typeface="Calibri"/>
                <a:cs typeface="Calibri"/>
                <a:sym typeface="Calibri"/>
              </a:rPr>
              <a:t>attendu</a:t>
            </a:r>
            <a:r>
              <a:rPr lang="en-US" sz="1800" b="1" cap="none" dirty="0">
                <a:latin typeface="Calibri"/>
                <a:ea typeface="Calibri"/>
                <a:cs typeface="Calibri"/>
                <a:sym typeface="Calibri"/>
              </a:rPr>
              <a:t>:</a:t>
            </a:r>
          </a:p>
          <a:p>
            <a:pPr marL="457200" marR="0" lvl="0" indent="0" algn="l" rtl="0">
              <a:spcBef>
                <a:spcPts val="0"/>
              </a:spcBef>
              <a:spcAft>
                <a:spcPts val="0"/>
              </a:spcAft>
              <a:buNone/>
            </a:pPr>
            <a:r>
              <a:rPr lang="en-US" sz="1800" b="1" dirty="0">
                <a:latin typeface="Calibri"/>
                <a:cs typeface="Calibri"/>
                <a:sym typeface="Calibri"/>
              </a:rPr>
              <a:t>	</a:t>
            </a:r>
            <a:endParaRPr dirty="0"/>
          </a:p>
          <a:p>
            <a:pPr marL="457200" marR="0" lvl="0" indent="0" algn="l" rtl="0">
              <a:spcBef>
                <a:spcPts val="0"/>
              </a:spcBef>
              <a:spcAft>
                <a:spcPts val="0"/>
              </a:spcAft>
              <a:buNone/>
            </a:pPr>
            <a:r>
              <a:rPr lang="en-US" sz="1800" b="1" cap="none" dirty="0">
                <a:latin typeface="Calibri"/>
                <a:ea typeface="Calibri"/>
                <a:cs typeface="Calibri"/>
                <a:sym typeface="Calibri"/>
              </a:rPr>
              <a:t>Dans  console.log</a:t>
            </a:r>
          </a:p>
          <a:p>
            <a:pPr marL="457200" marR="0" lvl="0" indent="0" algn="l" rtl="0">
              <a:spcBef>
                <a:spcPts val="0"/>
              </a:spcBef>
              <a:spcAft>
                <a:spcPts val="0"/>
              </a:spcAft>
              <a:buNone/>
            </a:pPr>
            <a:r>
              <a:rPr lang="en-US" sz="1800" b="1" dirty="0">
                <a:latin typeface="Calibri"/>
                <a:ea typeface="Calibri"/>
                <a:cs typeface="Calibri"/>
                <a:sym typeface="Calibri"/>
              </a:rPr>
              <a:t>	</a:t>
            </a:r>
            <a:r>
              <a:rPr lang="fr-FR" sz="1800" b="1" i="1" dirty="0">
                <a:latin typeface="Calibri"/>
                <a:ea typeface="Calibri"/>
                <a:cs typeface="Calibri"/>
                <a:sym typeface="Calibri"/>
              </a:rPr>
              <a:t>Bonne réponse pour la question Est-ce que tu aimes le JavaScript ?</a:t>
            </a:r>
            <a:endParaRPr lang="en-US" sz="1800" b="1" i="1" dirty="0">
              <a:latin typeface="Calibri"/>
              <a:ea typeface="Calibri"/>
              <a:cs typeface="Calibri"/>
              <a:sym typeface="Calibri"/>
            </a:endParaRPr>
          </a:p>
          <a:p>
            <a:pPr marL="457200" marR="0" lvl="0" indent="0" algn="l" rtl="0">
              <a:spcBef>
                <a:spcPts val="0"/>
              </a:spcBef>
              <a:spcAft>
                <a:spcPts val="0"/>
              </a:spcAft>
              <a:buNone/>
            </a:pPr>
            <a:r>
              <a:rPr lang="en-US" sz="1800" b="1" i="1" cap="none" dirty="0">
                <a:latin typeface="Calibri"/>
                <a:ea typeface="Calibri"/>
                <a:cs typeface="Calibri"/>
                <a:sym typeface="Calibri"/>
              </a:rPr>
              <a:t>	</a:t>
            </a:r>
            <a:r>
              <a:rPr lang="fr-FR" sz="1800" b="1" i="1" cap="none" dirty="0">
                <a:latin typeface="Calibri"/>
                <a:ea typeface="Calibri"/>
                <a:cs typeface="Calibri"/>
                <a:sym typeface="Calibri"/>
              </a:rPr>
              <a:t>Faux! La bonne réponse à la question Le JavaScript est une évolution du Java ? était Non</a:t>
            </a:r>
            <a:br>
              <a:rPr lang="en-US" sz="1800" b="1" cap="none" dirty="0">
                <a:latin typeface="Calibri"/>
                <a:ea typeface="Calibri"/>
                <a:cs typeface="Calibri"/>
                <a:sym typeface="Calibri"/>
              </a:rPr>
            </a:br>
            <a:endParaRPr dirty="0"/>
          </a:p>
          <a:p>
            <a:pPr marL="457200" marR="0" lvl="0" indent="0" algn="l" rtl="0">
              <a:spcBef>
                <a:spcPts val="0"/>
              </a:spcBef>
              <a:spcAft>
                <a:spcPts val="0"/>
              </a:spcAft>
              <a:buNone/>
            </a:pPr>
            <a:endParaRPr sz="1800" dirty="0">
              <a:latin typeface="Impact"/>
              <a:ea typeface="Impact"/>
              <a:cs typeface="Impact"/>
              <a:sym typeface="Impact"/>
            </a:endParaRPr>
          </a:p>
        </p:txBody>
      </p:sp>
      <p:sp>
        <p:nvSpPr>
          <p:cNvPr id="5" name="ZoneTexte 4">
            <a:extLst>
              <a:ext uri="{FF2B5EF4-FFF2-40B4-BE49-F238E27FC236}">
                <a16:creationId xmlns:a16="http://schemas.microsoft.com/office/drawing/2014/main" id="{7B0833CA-F66A-4517-A7F1-6EA3F798F82D}"/>
              </a:ext>
            </a:extLst>
          </p:cNvPr>
          <p:cNvSpPr txBox="1"/>
          <p:nvPr/>
        </p:nvSpPr>
        <p:spPr>
          <a:xfrm>
            <a:off x="1913138" y="449794"/>
            <a:ext cx="6134470" cy="369332"/>
          </a:xfrm>
          <a:prstGeom prst="rect">
            <a:avLst/>
          </a:prstGeom>
          <a:noFill/>
        </p:spPr>
        <p:txBody>
          <a:bodyPr wrap="square">
            <a:spAutoFit/>
          </a:bodyPr>
          <a:lstStyle/>
          <a:p>
            <a:r>
              <a:rPr lang="fr-FR" b="0" i="0" dirty="0">
                <a:effectLst/>
                <a:latin typeface="Arial" panose="020B0604020202020204" pitchFamily="34" charset="0"/>
              </a:rPr>
              <a:t>TP – QUESTIONS –REPONSES -- </a:t>
            </a:r>
            <a:r>
              <a:rPr lang="fr-FR" b="0" i="0" dirty="0" err="1">
                <a:effectLst/>
                <a:latin typeface="Arial" panose="020B0604020202020204" pitchFamily="34" charset="0"/>
              </a:rPr>
              <a:t>pdf</a:t>
            </a:r>
            <a:endParaRPr lang="fr-F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70A8D-E473-45FF-971A-D68C2E1D2CCD}"/>
              </a:ext>
            </a:extLst>
          </p:cNvPr>
          <p:cNvSpPr>
            <a:spLocks noGrp="1"/>
          </p:cNvSpPr>
          <p:nvPr>
            <p:ph type="title"/>
          </p:nvPr>
        </p:nvSpPr>
        <p:spPr/>
        <p:txBody>
          <a:bodyPr/>
          <a:lstStyle/>
          <a:p>
            <a:r>
              <a:rPr lang="en-US" dirty="0"/>
              <a:t>Les 10 JS</a:t>
            </a:r>
            <a:endParaRPr lang="fr-FR" dirty="0"/>
          </a:p>
        </p:txBody>
      </p:sp>
      <p:pic>
        <p:nvPicPr>
          <p:cNvPr id="1026" name="Picture 2" descr="Pourquoi choisir JavaScript">
            <a:extLst>
              <a:ext uri="{FF2B5EF4-FFF2-40B4-BE49-F238E27FC236}">
                <a16:creationId xmlns:a16="http://schemas.microsoft.com/office/drawing/2014/main" id="{2240D60D-D484-4D62-99E6-9960B7853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266" y="2073155"/>
            <a:ext cx="6510868" cy="470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658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LES FONCTIONS</a:t>
            </a:r>
            <a:endParaRPr/>
          </a:p>
        </p:txBody>
      </p:sp>
      <p:sp>
        <p:nvSpPr>
          <p:cNvPr id="400" name="Google Shape;400;p40"/>
          <p:cNvSpPr txBox="1">
            <a:spLocks noGrp="1"/>
          </p:cNvSpPr>
          <p:nvPr>
            <p:ph type="body" idx="1"/>
          </p:nvPr>
        </p:nvSpPr>
        <p:spPr>
          <a:xfrm>
            <a:off x="685800" y="2063396"/>
            <a:ext cx="10394707" cy="4278681"/>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2560"/>
              <a:buNone/>
            </a:pPr>
            <a:r>
              <a:rPr lang="en-US" sz="1600" b="1" dirty="0">
                <a:latin typeface="Calibri"/>
                <a:ea typeface="Calibri"/>
                <a:cs typeface="Calibri"/>
                <a:sym typeface="Calibri"/>
              </a:rPr>
              <a:t>ON APPELLE FONCTION UN SOUS-PROGRAMME QUI PERMET D'EFFECTUER UN ENSEMBLE D'INSTRUCTIONS PAR SIMPLE APPEL DE LA FONCTION DANS LE CORPS DU PROGRAMME PRINCIPAL. CETTE NOTION DE SOUS-PROGRAMME EST GÉNÉRALEMENT APPELÉE FONCTION DANS LES LANGAGES AUTRES QUE LE JAVASCRIPT (TOUTEFOIS LEUR SYNTAXE EST GÉNÉRALEMENT DIFFÉRENTE...). LES FONCTIONS PERMETTENT D'EXÉCUTER DANS PLUSIEURS PARTIES DU PROGRAMME UNE SÉRIE D'INSTRUCTIONS, CELA PERMET UNE SIMPLICITÉ DU CODE ET DONC UNE TAILLE DE PROGRAMME MINIMALE.</a:t>
            </a:r>
          </a:p>
          <a:p>
            <a:pPr marL="0" lvl="0" indent="0" algn="l" rtl="0">
              <a:lnSpc>
                <a:spcPct val="120000"/>
              </a:lnSpc>
              <a:spcBef>
                <a:spcPts val="0"/>
              </a:spcBef>
              <a:spcAft>
                <a:spcPts val="0"/>
              </a:spcAft>
              <a:buSzPts val="2560"/>
              <a:buNone/>
            </a:pPr>
            <a:endParaRPr b="1" dirty="0"/>
          </a:p>
          <a:p>
            <a:pPr marL="285750" indent="-285750">
              <a:buSzPts val="2560"/>
              <a:buFont typeface="Wingdings" panose="05000000000000000000" pitchFamily="2" charset="2"/>
              <a:buChar char="Ø"/>
            </a:pPr>
            <a:r>
              <a:rPr lang="en-US" sz="1600" b="1" dirty="0">
                <a:solidFill>
                  <a:srgbClr val="FF0000"/>
                </a:solidFill>
                <a:latin typeface="Calibri"/>
                <a:ea typeface="Calibri"/>
                <a:cs typeface="Calibri"/>
                <a:sym typeface="Calibri"/>
              </a:rPr>
              <a:t>UNE FONCTION C’EST UN BLOC DE CODE QU’ON POURRA EXÉCUTER À LA DEMANDE. CE SONT UN PEU COMME DES VARIABLES. CE SONT DES CONTENEURS.</a:t>
            </a:r>
            <a:endParaRPr b="1" dirty="0">
              <a:solidFill>
                <a:srgbClr val="FF0000"/>
              </a:solidFill>
            </a:endParaRPr>
          </a:p>
          <a:p>
            <a:pPr marL="0" lvl="0" indent="0" algn="l" rtl="0">
              <a:lnSpc>
                <a:spcPct val="120000"/>
              </a:lnSpc>
              <a:spcBef>
                <a:spcPts val="1000"/>
              </a:spcBef>
              <a:spcAft>
                <a:spcPts val="0"/>
              </a:spcAft>
              <a:buSzPts val="2560"/>
              <a:buNone/>
            </a:pPr>
            <a:br>
              <a:rPr lang="en-US" sz="1600" b="1" dirty="0">
                <a:latin typeface="Calibri"/>
                <a:ea typeface="Calibri"/>
                <a:cs typeface="Calibri"/>
                <a:sym typeface="Calibri"/>
              </a:rPr>
            </a:br>
            <a:r>
              <a:rPr lang="en-US" sz="1600" b="1" dirty="0">
                <a:latin typeface="Calibri"/>
                <a:ea typeface="Calibri"/>
                <a:cs typeface="Calibri"/>
                <a:sym typeface="Calibri"/>
              </a:rPr>
              <a:t>CONTRAIREMENT AUX VARIABLES ILS POURRONT CONTENIR PLUSIEURS CHOSES ET ON POURRA MÊME LUI DIRE D’EXÉCUTER UN CODE DIFFÉREMMENT AVEC UN OU PLUSIEURS PARAMÈTRES.</a:t>
            </a:r>
            <a:endParaRPr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E94D05-6943-4244-A539-7E0D2CBC2FE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AA533F2-E1A9-4060-A272-46BEB2DCA148}"/>
              </a:ext>
            </a:extLst>
          </p:cNvPr>
          <p:cNvSpPr>
            <a:spLocks noGrp="1"/>
          </p:cNvSpPr>
          <p:nvPr>
            <p:ph idx="1"/>
          </p:nvPr>
        </p:nvSpPr>
        <p:spPr>
          <a:xfrm>
            <a:off x="913795" y="2000897"/>
            <a:ext cx="10353762" cy="4058751"/>
          </a:xfrm>
        </p:spPr>
        <p:txBody>
          <a:bodyPr/>
          <a:lstStyle/>
          <a:p>
            <a:pPr marL="36900" indent="0" algn="l">
              <a:buNone/>
            </a:pPr>
            <a:r>
              <a:rPr lang="fr-FR" sz="1800" b="0" i="0" u="none" strike="noStrike" baseline="0" dirty="0">
                <a:latin typeface="Calibri" panose="020F0502020204030204" pitchFamily="34" charset="0"/>
              </a:rPr>
              <a:t>JavaScript met à notre disposition un ensemble très vaste de fonctions prédéfinies, couvrant les besoins de base propres à toute programmation. Il y en a un certain nombre.</a:t>
            </a:r>
          </a:p>
          <a:p>
            <a:pPr marL="36900" indent="0" algn="l">
              <a:buNone/>
            </a:pPr>
            <a:r>
              <a:rPr lang="fr-FR" sz="1800" b="0" i="0" u="none" strike="noStrike" baseline="0" dirty="0">
                <a:latin typeface="Calibri" panose="020F0502020204030204" pitchFamily="34" charset="0"/>
              </a:rPr>
              <a:t>A l’inverse et en complément, une fonction utilisateur est une fonction écrite par le développeur.</a:t>
            </a:r>
          </a:p>
          <a:p>
            <a:pPr marL="36900" indent="0" algn="l">
              <a:buNone/>
            </a:pPr>
            <a:r>
              <a:rPr lang="fr-FR" sz="1800" b="0" i="0" u="none" strike="noStrike" baseline="0" dirty="0">
                <a:latin typeface="Calibri" panose="020F0502020204030204" pitchFamily="34" charset="0"/>
              </a:rPr>
              <a:t>Une fonction est un ensemble d'instructions exécutées à l'appel de celle-ci.</a:t>
            </a:r>
          </a:p>
          <a:p>
            <a:pPr marL="36900" indent="0" algn="l">
              <a:buNone/>
            </a:pPr>
            <a:r>
              <a:rPr lang="fr-FR" sz="1800" b="0" i="0" u="none" strike="noStrike" baseline="0" dirty="0">
                <a:latin typeface="Calibri" panose="020F0502020204030204" pitchFamily="34" charset="0"/>
              </a:rPr>
              <a:t>L'intérêt des fonctions est de permettre la réutilisation à l’envi d’un ensemble d'instructions. Cela diminue alors le nombre de lignes de codes (donc le poids des fichiers) et surtout cela simplifie la vie du développeur.</a:t>
            </a:r>
          </a:p>
          <a:p>
            <a:pPr marL="36900" indent="0" algn="l">
              <a:buNone/>
            </a:pPr>
            <a:r>
              <a:rPr lang="fr-FR" sz="1800" b="0" i="0" u="none" strike="noStrike" baseline="0" dirty="0">
                <a:latin typeface="Calibri" panose="020F0502020204030204" pitchFamily="34" charset="0"/>
              </a:rPr>
              <a:t>Une fonction se fait toujours en deux étapes </a:t>
            </a:r>
            <a:r>
              <a:rPr lang="fr-FR" sz="1800" b="1" i="0" u="none" strike="noStrike" baseline="0" dirty="0">
                <a:solidFill>
                  <a:srgbClr val="FF0000"/>
                </a:solidFill>
                <a:latin typeface="Calibri" panose="020F0502020204030204" pitchFamily="34" charset="0"/>
              </a:rPr>
              <a:t>: la déclaration, puis l’exécution.</a:t>
            </a:r>
            <a:endParaRPr lang="fr-FR" b="1" dirty="0">
              <a:solidFill>
                <a:srgbClr val="FF0000"/>
              </a:solidFill>
            </a:endParaRPr>
          </a:p>
        </p:txBody>
      </p:sp>
    </p:spTree>
    <p:extLst>
      <p:ext uri="{BB962C8B-B14F-4D97-AF65-F5344CB8AC3E}">
        <p14:creationId xmlns:p14="http://schemas.microsoft.com/office/powerpoint/2010/main" val="22405110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2C8F74-D75D-4304-9260-A9FB26212211}"/>
              </a:ext>
            </a:extLst>
          </p:cNvPr>
          <p:cNvSpPr>
            <a:spLocks noGrp="1"/>
          </p:cNvSpPr>
          <p:nvPr>
            <p:ph type="title"/>
          </p:nvPr>
        </p:nvSpPr>
        <p:spPr>
          <a:xfrm>
            <a:off x="913795" y="114650"/>
            <a:ext cx="10353762" cy="970450"/>
          </a:xfrm>
        </p:spPr>
        <p:txBody>
          <a:bodyPr/>
          <a:lstStyle/>
          <a:p>
            <a:r>
              <a:rPr lang="fr-FR" dirty="0"/>
              <a:t>Les fonctions</a:t>
            </a:r>
          </a:p>
        </p:txBody>
      </p:sp>
      <p:sp>
        <p:nvSpPr>
          <p:cNvPr id="3" name="Espace réservé du contenu 2">
            <a:extLst>
              <a:ext uri="{FF2B5EF4-FFF2-40B4-BE49-F238E27FC236}">
                <a16:creationId xmlns:a16="http://schemas.microsoft.com/office/drawing/2014/main" id="{EA169157-7796-49B5-8167-7240C227057E}"/>
              </a:ext>
            </a:extLst>
          </p:cNvPr>
          <p:cNvSpPr>
            <a:spLocks noGrp="1"/>
          </p:cNvSpPr>
          <p:nvPr>
            <p:ph idx="1"/>
          </p:nvPr>
        </p:nvSpPr>
        <p:spPr>
          <a:xfrm>
            <a:off x="440690" y="1747829"/>
            <a:ext cx="11299971" cy="4995521"/>
          </a:xfrm>
        </p:spPr>
        <p:txBody>
          <a:bodyPr>
            <a:normAutofit/>
          </a:bodyPr>
          <a:lstStyle/>
          <a:p>
            <a:pPr marL="36900" indent="0" algn="l">
              <a:buNone/>
            </a:pPr>
            <a:r>
              <a:rPr lang="fr-FR" sz="1800" b="0" i="0" u="none" strike="noStrike" baseline="0" dirty="0">
                <a:latin typeface="Calibri" panose="020F0502020204030204" pitchFamily="34" charset="0"/>
              </a:rPr>
              <a:t>En Javascript comme dans tous les langages de programmation, nous utilisons des fonctions.</a:t>
            </a:r>
          </a:p>
          <a:p>
            <a:pPr marL="36900" indent="0" algn="l">
              <a:buNone/>
            </a:pPr>
            <a:r>
              <a:rPr lang="fr-FR" sz="1800" b="0" i="0" u="none" strike="noStrike" baseline="0" dirty="0">
                <a:latin typeface="Calibri" panose="020F0502020204030204" pitchFamily="34" charset="0"/>
              </a:rPr>
              <a:t>On distingue les fonctions prédéfinies (ce sont les fonctions déjà présentent dans le code Javascript),</a:t>
            </a:r>
          </a:p>
          <a:p>
            <a:pPr marL="36900" indent="0" algn="l">
              <a:buNone/>
            </a:pPr>
            <a:r>
              <a:rPr lang="fr-FR" sz="1800" b="0" i="0" u="none" strike="noStrike" baseline="0" dirty="0">
                <a:latin typeface="Calibri" panose="020F0502020204030204" pitchFamily="34" charset="0"/>
              </a:rPr>
              <a:t>et les fonctions utilisateurs (ce sont des fonctions que nous créons nous même).</a:t>
            </a:r>
          </a:p>
          <a:p>
            <a:pPr marL="36900" indent="0" algn="l">
              <a:buNone/>
            </a:pPr>
            <a:r>
              <a:rPr lang="fr-FR" sz="1800" b="0" i="0" u="none" strike="noStrike" baseline="0" dirty="0">
                <a:latin typeface="Calibri" panose="020F0502020204030204" pitchFamily="34" charset="0"/>
              </a:rPr>
              <a:t>L’objectif des fonctions est de nous simplifier la vie.</a:t>
            </a:r>
          </a:p>
          <a:p>
            <a:pPr marL="36900" indent="0" algn="l">
              <a:buNone/>
            </a:pPr>
            <a:r>
              <a:rPr lang="fr-FR" sz="1800" b="0" i="0" u="none" strike="noStrike" baseline="0" dirty="0">
                <a:latin typeface="Calibri" panose="020F0502020204030204" pitchFamily="34" charset="0"/>
              </a:rPr>
              <a:t>Typiquement, lorsque l’on répète souvent le même bloc d’instructions, nous rentrerons ce bloc une</a:t>
            </a:r>
          </a:p>
          <a:p>
            <a:pPr marL="36900" indent="0" algn="l">
              <a:buNone/>
            </a:pPr>
            <a:r>
              <a:rPr lang="fr-FR" sz="1800" b="0" i="0" u="none" strike="noStrike" baseline="0" dirty="0">
                <a:latin typeface="Calibri" panose="020F0502020204030204" pitchFamily="34" charset="0"/>
              </a:rPr>
              <a:t>seule fois dans une fonction que nous créons (utilisateur) et chaque fois que l’on va exécuter cette</a:t>
            </a:r>
          </a:p>
          <a:p>
            <a:pPr marL="36900" indent="0" algn="l">
              <a:buNone/>
            </a:pPr>
            <a:r>
              <a:rPr lang="fr-FR" sz="1800" b="0" i="0" u="none" strike="noStrike" baseline="0" dirty="0">
                <a:latin typeface="Calibri" panose="020F0502020204030204" pitchFamily="34" charset="0"/>
              </a:rPr>
              <a:t>fonction, cela aura pour effet d’exécuter toutes les instructions qui s’y trouvent sans devoir les réécrire à chaque fois.</a:t>
            </a:r>
          </a:p>
          <a:p>
            <a:pPr marL="36900" indent="0" algn="l">
              <a:buNone/>
            </a:pPr>
            <a:r>
              <a:rPr lang="fr-FR" sz="1800" b="0" i="0" u="none" strike="noStrike" baseline="0" dirty="0">
                <a:latin typeface="Calibri" panose="020F0502020204030204" pitchFamily="34" charset="0"/>
              </a:rPr>
              <a:t>La fonction prédéfinie </a:t>
            </a:r>
            <a:r>
              <a:rPr lang="fr-FR" sz="1800" b="0" i="0" u="none" strike="noStrike" baseline="0" dirty="0" err="1">
                <a:latin typeface="Calibri" panose="020F0502020204030204" pitchFamily="34" charset="0"/>
              </a:rPr>
              <a:t>alert</a:t>
            </a:r>
            <a:r>
              <a:rPr lang="fr-FR" sz="1800" b="0" i="0" u="none" strike="noStrike" baseline="0" dirty="0">
                <a:latin typeface="Calibri" panose="020F0502020204030204" pitchFamily="34" charset="0"/>
              </a:rPr>
              <a:t>() que nous avons vu permet de générer une boîte de dialogue.</a:t>
            </a:r>
          </a:p>
          <a:p>
            <a:pPr marL="36900" indent="0" algn="l">
              <a:buNone/>
            </a:pPr>
            <a:r>
              <a:rPr lang="fr-FR" sz="1800" b="0" i="0" u="none" strike="noStrike" baseline="0" dirty="0">
                <a:latin typeface="Calibri" panose="020F0502020204030204" pitchFamily="34" charset="0"/>
              </a:rPr>
              <a:t>La fonction prédéfinie </a:t>
            </a:r>
            <a:r>
              <a:rPr lang="fr-FR" sz="1800" b="0" i="0" u="none" strike="noStrike" baseline="0" dirty="0" err="1">
                <a:latin typeface="Calibri" panose="020F0502020204030204" pitchFamily="34" charset="0"/>
              </a:rPr>
              <a:t>typeof</a:t>
            </a:r>
            <a:r>
              <a:rPr lang="fr-FR" sz="1800" b="0" i="0" u="none" strike="noStrike" baseline="0" dirty="0">
                <a:latin typeface="Calibri" panose="020F0502020204030204" pitchFamily="34" charset="0"/>
              </a:rPr>
              <a:t>() que nous avons vu aussi permet d’obtenir le type d’une donnée.</a:t>
            </a:r>
          </a:p>
          <a:p>
            <a:pPr marL="36900" indent="0" algn="l">
              <a:buNone/>
            </a:pPr>
            <a:r>
              <a:rPr lang="fr-FR" sz="1800" b="1" i="0" u="sng" strike="noStrike" baseline="0" dirty="0">
                <a:solidFill>
                  <a:srgbClr val="FF0000"/>
                </a:solidFill>
                <a:latin typeface="Calibri" panose="020F0502020204030204" pitchFamily="34" charset="0"/>
              </a:rPr>
              <a:t>Important : les fonctions s’écrivent toujours avec des parenthèses.</a:t>
            </a:r>
            <a:endParaRPr lang="fr-FR" b="1" u="sng" dirty="0">
              <a:solidFill>
                <a:srgbClr val="FF0000"/>
              </a:solidFill>
            </a:endParaRPr>
          </a:p>
        </p:txBody>
      </p:sp>
    </p:spTree>
    <p:extLst>
      <p:ext uri="{BB962C8B-B14F-4D97-AF65-F5344CB8AC3E}">
        <p14:creationId xmlns:p14="http://schemas.microsoft.com/office/powerpoint/2010/main" val="26602026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39C27-5BBC-41AA-9FB1-03E72A87133B}"/>
              </a:ext>
            </a:extLst>
          </p:cNvPr>
          <p:cNvSpPr>
            <a:spLocks noGrp="1"/>
          </p:cNvSpPr>
          <p:nvPr>
            <p:ph type="title"/>
          </p:nvPr>
        </p:nvSpPr>
        <p:spPr>
          <a:xfrm>
            <a:off x="729237" y="81094"/>
            <a:ext cx="10353762" cy="970450"/>
          </a:xfrm>
        </p:spPr>
        <p:txBody>
          <a:bodyPr>
            <a:normAutofit/>
          </a:bodyPr>
          <a:lstStyle/>
          <a:p>
            <a:r>
              <a:rPr lang="fr-FR" sz="3200" dirty="0"/>
              <a:t>LES FONCTIONS PREDEFINIES OU NATIVES</a:t>
            </a:r>
          </a:p>
        </p:txBody>
      </p:sp>
      <p:sp>
        <p:nvSpPr>
          <p:cNvPr id="3" name="Espace réservé du contenu 2">
            <a:extLst>
              <a:ext uri="{FF2B5EF4-FFF2-40B4-BE49-F238E27FC236}">
                <a16:creationId xmlns:a16="http://schemas.microsoft.com/office/drawing/2014/main" id="{88514F7A-4E7E-4462-99FC-672F713BAFE9}"/>
              </a:ext>
            </a:extLst>
          </p:cNvPr>
          <p:cNvSpPr>
            <a:spLocks noGrp="1"/>
          </p:cNvSpPr>
          <p:nvPr>
            <p:ph idx="1"/>
          </p:nvPr>
        </p:nvSpPr>
        <p:spPr>
          <a:xfrm>
            <a:off x="483765" y="1563271"/>
            <a:ext cx="11224470" cy="5213635"/>
          </a:xfrm>
        </p:spPr>
        <p:txBody>
          <a:bodyPr>
            <a:normAutofit fontScale="92500" lnSpcReduction="10000"/>
          </a:bodyPr>
          <a:lstStyle/>
          <a:p>
            <a:pPr marL="0" indent="0" algn="l">
              <a:buNone/>
            </a:pPr>
            <a:r>
              <a:rPr lang="fr-FR" sz="1800" b="1" i="0" u="none" strike="noStrike" baseline="0" dirty="0">
                <a:solidFill>
                  <a:schemeClr val="tx1"/>
                </a:solidFill>
                <a:latin typeface="Courier"/>
              </a:rPr>
              <a:t>var </a:t>
            </a:r>
            <a:r>
              <a:rPr lang="fr-FR" sz="1800" b="1" i="0" u="none" strike="noStrike" baseline="0" dirty="0" err="1">
                <a:solidFill>
                  <a:schemeClr val="tx1"/>
                </a:solidFill>
                <a:latin typeface="Courier"/>
              </a:rPr>
              <a:t>maVariable</a:t>
            </a:r>
            <a:r>
              <a:rPr lang="fr-FR" sz="1800" b="1" i="0" u="none" strike="noStrike" baseline="0" dirty="0">
                <a:solidFill>
                  <a:schemeClr val="tx1"/>
                </a:solidFill>
                <a:latin typeface="Courier"/>
              </a:rPr>
              <a:t> = 15;</a:t>
            </a:r>
          </a:p>
          <a:p>
            <a:pPr marL="0" indent="0" algn="l">
              <a:buNone/>
            </a:pPr>
            <a:r>
              <a:rPr lang="fr-FR" sz="1800" b="1" dirty="0" err="1">
                <a:solidFill>
                  <a:schemeClr val="tx1"/>
                </a:solidFill>
                <a:latin typeface="Courier"/>
              </a:rPr>
              <a:t>typeof</a:t>
            </a:r>
            <a:r>
              <a:rPr lang="fr-FR" sz="1800" b="1" dirty="0">
                <a:solidFill>
                  <a:schemeClr val="tx1"/>
                </a:solidFill>
                <a:latin typeface="Courier"/>
              </a:rPr>
              <a:t>(</a:t>
            </a:r>
            <a:r>
              <a:rPr lang="fr-FR" sz="1800" b="1" dirty="0" err="1">
                <a:solidFill>
                  <a:schemeClr val="tx1"/>
                </a:solidFill>
                <a:latin typeface="Courier"/>
              </a:rPr>
              <a:t>maVariable</a:t>
            </a:r>
            <a:r>
              <a:rPr lang="fr-FR" sz="1800" b="1" dirty="0">
                <a:solidFill>
                  <a:schemeClr val="tx1"/>
                </a:solidFill>
                <a:latin typeface="Courier"/>
              </a:rPr>
              <a:t>); </a:t>
            </a:r>
            <a:r>
              <a:rPr lang="fr-FR" sz="1800" b="0" i="0" u="none" strike="noStrike" baseline="0" dirty="0">
                <a:solidFill>
                  <a:srgbClr val="00B150"/>
                </a:solidFill>
                <a:latin typeface="Courier"/>
              </a:rPr>
              <a:t>// fonction </a:t>
            </a:r>
            <a:r>
              <a:rPr lang="fr-FR" sz="1800" b="0" i="0" u="none" strike="noStrike" baseline="0" dirty="0" err="1">
                <a:solidFill>
                  <a:srgbClr val="00B150"/>
                </a:solidFill>
                <a:latin typeface="Courier"/>
              </a:rPr>
              <a:t>typeof</a:t>
            </a:r>
            <a:r>
              <a:rPr lang="fr-FR" sz="1800" b="0" i="0" u="none" strike="noStrike" baseline="0" dirty="0">
                <a:solidFill>
                  <a:srgbClr val="00B150"/>
                </a:solidFill>
                <a:latin typeface="Courier"/>
              </a:rPr>
              <a:t>() qui m’indique le type de ma donnée</a:t>
            </a:r>
          </a:p>
          <a:p>
            <a:pPr marL="0" indent="0" algn="l">
              <a:buNone/>
            </a:pPr>
            <a:r>
              <a:rPr lang="fr-FR" sz="1800" b="1" dirty="0" err="1">
                <a:solidFill>
                  <a:schemeClr val="tx1"/>
                </a:solidFill>
                <a:latin typeface="Courier"/>
              </a:rPr>
              <a:t>isNaN</a:t>
            </a:r>
            <a:r>
              <a:rPr lang="fr-FR" sz="1800" b="1" dirty="0">
                <a:solidFill>
                  <a:schemeClr val="tx1"/>
                </a:solidFill>
                <a:latin typeface="Courier"/>
              </a:rPr>
              <a:t>(</a:t>
            </a:r>
            <a:r>
              <a:rPr lang="fr-FR" sz="1800" b="1" dirty="0" err="1">
                <a:solidFill>
                  <a:schemeClr val="tx1"/>
                </a:solidFill>
                <a:latin typeface="Courier"/>
              </a:rPr>
              <a:t>maVariable</a:t>
            </a:r>
            <a:r>
              <a:rPr lang="fr-FR" sz="1800" b="1" dirty="0">
                <a:solidFill>
                  <a:schemeClr val="tx1"/>
                </a:solidFill>
                <a:latin typeface="Courier"/>
              </a:rPr>
              <a:t>); </a:t>
            </a:r>
            <a:r>
              <a:rPr lang="fr-FR" sz="1800" b="0" i="0" u="none" strike="noStrike" baseline="0" dirty="0">
                <a:solidFill>
                  <a:srgbClr val="00B150"/>
                </a:solidFill>
                <a:latin typeface="Courier"/>
              </a:rPr>
              <a:t>// fonction </a:t>
            </a:r>
            <a:r>
              <a:rPr lang="fr-FR" sz="1800" b="0" i="0" u="none" strike="noStrike" baseline="0" dirty="0" err="1">
                <a:solidFill>
                  <a:srgbClr val="00B150"/>
                </a:solidFill>
                <a:latin typeface="Courier"/>
              </a:rPr>
              <a:t>isNaN</a:t>
            </a:r>
            <a:r>
              <a:rPr lang="fr-FR" sz="1800" b="0" i="0" u="none" strike="noStrike" baseline="0" dirty="0">
                <a:solidFill>
                  <a:srgbClr val="00B150"/>
                </a:solidFill>
                <a:latin typeface="Courier"/>
              </a:rPr>
              <a:t>() qui teste ma variable et me renvoie « NaN » (pour Not a </a:t>
            </a:r>
            <a:r>
              <a:rPr lang="fr-FR" sz="1800" b="0" i="0" u="none" strike="noStrike" baseline="0" dirty="0" err="1">
                <a:solidFill>
                  <a:srgbClr val="00B150"/>
                </a:solidFill>
                <a:latin typeface="Courier"/>
              </a:rPr>
              <a:t>Number</a:t>
            </a:r>
            <a:r>
              <a:rPr lang="fr-FR" sz="1800" b="0" i="0" u="none" strike="noStrike" baseline="0" dirty="0">
                <a:solidFill>
                  <a:srgbClr val="00B150"/>
                </a:solidFill>
                <a:latin typeface="Courier"/>
              </a:rPr>
              <a:t>) si ce n’est pas un nombre</a:t>
            </a:r>
          </a:p>
          <a:p>
            <a:pPr marL="0" indent="0" algn="l">
              <a:buNone/>
            </a:pPr>
            <a:r>
              <a:rPr lang="fr-FR" sz="1800" b="1" dirty="0" err="1">
                <a:solidFill>
                  <a:schemeClr val="tx1"/>
                </a:solidFill>
                <a:latin typeface="Courier"/>
              </a:rPr>
              <a:t>maVariable.substring</a:t>
            </a:r>
            <a:r>
              <a:rPr lang="fr-FR" sz="1800" b="1" dirty="0">
                <a:solidFill>
                  <a:schemeClr val="tx1"/>
                </a:solidFill>
                <a:latin typeface="Courier"/>
              </a:rPr>
              <a:t>(3,10); </a:t>
            </a:r>
            <a:r>
              <a:rPr lang="fr-FR" sz="1800" b="0" i="0" u="none" strike="noStrike" baseline="0" dirty="0">
                <a:solidFill>
                  <a:srgbClr val="00B150"/>
                </a:solidFill>
                <a:latin typeface="Courier"/>
              </a:rPr>
              <a:t>// me renverra une erreur car la fonction </a:t>
            </a:r>
            <a:r>
              <a:rPr lang="fr-FR" sz="1800" b="0" i="0" u="none" strike="noStrike" baseline="0" dirty="0" err="1">
                <a:solidFill>
                  <a:srgbClr val="00B150"/>
                </a:solidFill>
                <a:latin typeface="Courier"/>
              </a:rPr>
              <a:t>substring</a:t>
            </a:r>
            <a:r>
              <a:rPr lang="fr-FR" sz="1800" b="0" i="0" u="none" strike="noStrike" baseline="0" dirty="0">
                <a:solidFill>
                  <a:srgbClr val="00B150"/>
                </a:solidFill>
                <a:latin typeface="Courier"/>
              </a:rPr>
              <a:t>() attend un type STRING et non NUMBER dans ses parenthèses</a:t>
            </a:r>
          </a:p>
          <a:p>
            <a:pPr marL="0" indent="0" algn="l">
              <a:buNone/>
            </a:pPr>
            <a:r>
              <a:rPr lang="fr-FR" sz="1800" b="1" dirty="0" err="1">
                <a:solidFill>
                  <a:schemeClr val="tx1"/>
                </a:solidFill>
                <a:latin typeface="Courier"/>
              </a:rPr>
              <a:t>maVariable</a:t>
            </a:r>
            <a:r>
              <a:rPr lang="fr-FR" sz="1800" b="1" dirty="0">
                <a:solidFill>
                  <a:schemeClr val="tx1"/>
                </a:solidFill>
                <a:latin typeface="Courier"/>
              </a:rPr>
              <a:t> = ‘Hamburger’;</a:t>
            </a:r>
          </a:p>
          <a:p>
            <a:pPr marL="0" indent="0" algn="l">
              <a:buNone/>
            </a:pPr>
            <a:r>
              <a:rPr lang="it-IT" sz="1800" b="1" dirty="0">
                <a:solidFill>
                  <a:schemeClr val="tx1"/>
                </a:solidFill>
                <a:latin typeface="Courier"/>
              </a:rPr>
              <a:t>maVariable.substring(3,9); </a:t>
            </a:r>
            <a:r>
              <a:rPr lang="it-IT" sz="1800" b="0" i="0" u="none" strike="noStrike" baseline="0" dirty="0">
                <a:solidFill>
                  <a:srgbClr val="00B150"/>
                </a:solidFill>
                <a:latin typeface="Courier"/>
              </a:rPr>
              <a:t>// affichera « burger »</a:t>
            </a:r>
          </a:p>
          <a:p>
            <a:pPr marL="0" indent="0" algn="l">
              <a:buNone/>
            </a:pPr>
            <a:r>
              <a:rPr lang="fr-FR" sz="1800" b="1" dirty="0">
                <a:solidFill>
                  <a:schemeClr val="tx1"/>
                </a:solidFill>
                <a:latin typeface="Courier"/>
              </a:rPr>
              <a:t>Tout ce qui est entré entre parenthèses s’appel des arguments ou paramètres (ce sont des synonymes).</a:t>
            </a:r>
          </a:p>
          <a:p>
            <a:pPr marL="0" indent="0" algn="l">
              <a:buNone/>
            </a:pPr>
            <a:r>
              <a:rPr lang="fr-FR" sz="1800" b="1" dirty="0">
                <a:solidFill>
                  <a:schemeClr val="tx1"/>
                </a:solidFill>
                <a:latin typeface="Courier"/>
              </a:rPr>
              <a:t>Les arguments sont les données à entrer dans les parenthèses, données sur lesquelles notre fonction va travailler.</a:t>
            </a:r>
          </a:p>
          <a:p>
            <a:pPr marL="0" indent="0" algn="l">
              <a:buNone/>
            </a:pPr>
            <a:r>
              <a:rPr lang="fr-FR" sz="1800" b="1" dirty="0">
                <a:solidFill>
                  <a:schemeClr val="tx1"/>
                </a:solidFill>
                <a:latin typeface="Courier"/>
              </a:rPr>
              <a:t>Exemple pour la fonction </a:t>
            </a:r>
            <a:r>
              <a:rPr lang="fr-FR" sz="1800" b="1" dirty="0" err="1">
                <a:solidFill>
                  <a:schemeClr val="tx1"/>
                </a:solidFill>
                <a:latin typeface="Courier"/>
              </a:rPr>
              <a:t>typeof</a:t>
            </a:r>
            <a:r>
              <a:rPr lang="fr-FR" sz="1800" b="1" dirty="0">
                <a:solidFill>
                  <a:schemeClr val="tx1"/>
                </a:solidFill>
                <a:latin typeface="Courier"/>
              </a:rPr>
              <a:t>(). Je rentre en argument la variable dont je veux connaitre le type.</a:t>
            </a:r>
          </a:p>
          <a:p>
            <a:pPr marL="0" indent="0" algn="l">
              <a:buNone/>
            </a:pPr>
            <a:r>
              <a:rPr lang="fr-FR" sz="1800" b="1" dirty="0">
                <a:solidFill>
                  <a:schemeClr val="tx1"/>
                </a:solidFill>
                <a:latin typeface="Courier"/>
              </a:rPr>
              <a:t>Lien utile qui référence les fonctions prédéfinies par type : </a:t>
            </a:r>
            <a:r>
              <a:rPr lang="fr-FR" sz="1800" b="1" dirty="0">
                <a:solidFill>
                  <a:schemeClr val="tx1"/>
                </a:solidFill>
                <a:latin typeface="Courier"/>
                <a:hlinkClick r:id="rId2"/>
              </a:rPr>
              <a:t>www.toutjavascript.com/reference/</a:t>
            </a:r>
            <a:endParaRPr lang="fr-FR" sz="1800" b="1" dirty="0">
              <a:solidFill>
                <a:schemeClr val="tx1"/>
              </a:solidFill>
              <a:latin typeface="Courier"/>
            </a:endParaRPr>
          </a:p>
          <a:p>
            <a:pPr marL="0" indent="0" algn="l">
              <a:buNone/>
            </a:pPr>
            <a:endParaRPr lang="fr-FR" sz="1800" b="1" dirty="0">
              <a:solidFill>
                <a:schemeClr val="tx1"/>
              </a:solidFill>
              <a:latin typeface="Courier"/>
            </a:endParaRPr>
          </a:p>
        </p:txBody>
      </p:sp>
    </p:spTree>
    <p:extLst>
      <p:ext uri="{BB962C8B-B14F-4D97-AF65-F5344CB8AC3E}">
        <p14:creationId xmlns:p14="http://schemas.microsoft.com/office/powerpoint/2010/main" val="33364966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576028-3E92-45FD-AF28-AC0FBDEF0630}"/>
              </a:ext>
            </a:extLst>
          </p:cNvPr>
          <p:cNvSpPr>
            <a:spLocks noGrp="1"/>
          </p:cNvSpPr>
          <p:nvPr>
            <p:ph type="title"/>
          </p:nvPr>
        </p:nvSpPr>
        <p:spPr>
          <a:xfrm>
            <a:off x="720849" y="0"/>
            <a:ext cx="10353762" cy="970450"/>
          </a:xfrm>
        </p:spPr>
        <p:txBody>
          <a:bodyPr/>
          <a:lstStyle/>
          <a:p>
            <a:r>
              <a:rPr lang="fr-FR" dirty="0"/>
              <a:t>LES FONCTIONS UTIILISATEUR</a:t>
            </a:r>
          </a:p>
        </p:txBody>
      </p:sp>
      <p:sp>
        <p:nvSpPr>
          <p:cNvPr id="3" name="Espace réservé du contenu 2">
            <a:extLst>
              <a:ext uri="{FF2B5EF4-FFF2-40B4-BE49-F238E27FC236}">
                <a16:creationId xmlns:a16="http://schemas.microsoft.com/office/drawing/2014/main" id="{72AF3BDD-D596-4398-98D8-52D93D983FE5}"/>
              </a:ext>
            </a:extLst>
          </p:cNvPr>
          <p:cNvSpPr>
            <a:spLocks noGrp="1"/>
          </p:cNvSpPr>
          <p:nvPr>
            <p:ph idx="1"/>
          </p:nvPr>
        </p:nvSpPr>
        <p:spPr>
          <a:xfrm>
            <a:off x="326681" y="1546184"/>
            <a:ext cx="11538637" cy="5213635"/>
          </a:xfrm>
        </p:spPr>
        <p:txBody>
          <a:bodyPr>
            <a:normAutofit fontScale="92500" lnSpcReduction="10000"/>
          </a:bodyPr>
          <a:lstStyle/>
          <a:p>
            <a:pPr marL="36900" indent="0" algn="l">
              <a:buNone/>
            </a:pPr>
            <a:r>
              <a:rPr lang="fr-FR" sz="1800" b="1" i="0" u="none" strike="noStrike" baseline="0" dirty="0">
                <a:solidFill>
                  <a:schemeClr val="tx1"/>
                </a:solidFill>
                <a:latin typeface="Calibri" panose="020F0502020204030204" pitchFamily="34" charset="0"/>
              </a:rPr>
              <a:t>Déclarer une fonction utilisateur sans argument :</a:t>
            </a:r>
          </a:p>
          <a:p>
            <a:pPr marL="450000" lvl="1" indent="0">
              <a:buNone/>
            </a:pPr>
            <a:r>
              <a:rPr lang="fr-FR" sz="1600" b="1" i="0" u="none" strike="noStrike" baseline="0" dirty="0">
                <a:solidFill>
                  <a:schemeClr val="tx1"/>
                </a:solidFill>
                <a:latin typeface="Courier"/>
              </a:rPr>
              <a:t>var coucou = </a:t>
            </a:r>
            <a:r>
              <a:rPr lang="fr-FR" sz="1600" b="1" i="0" u="none" strike="noStrike" baseline="0" dirty="0" err="1">
                <a:solidFill>
                  <a:schemeClr val="tx1"/>
                </a:solidFill>
                <a:latin typeface="Courier"/>
              </a:rPr>
              <a:t>function</a:t>
            </a:r>
            <a:r>
              <a:rPr lang="fr-FR" sz="1600" b="1" i="0" u="none" strike="noStrike" baseline="0" dirty="0">
                <a:solidFill>
                  <a:schemeClr val="tx1"/>
                </a:solidFill>
                <a:latin typeface="Courier"/>
              </a:rPr>
              <a:t>(){</a:t>
            </a:r>
          </a:p>
          <a:p>
            <a:pPr marL="450000" lvl="1" indent="0">
              <a:buNone/>
            </a:pPr>
            <a:r>
              <a:rPr lang="fr-FR" sz="1600" b="1" i="0" u="none" strike="noStrike" baseline="0" dirty="0" err="1">
                <a:solidFill>
                  <a:schemeClr val="tx1"/>
                </a:solidFill>
                <a:latin typeface="Courier"/>
              </a:rPr>
              <a:t>alert</a:t>
            </a:r>
            <a:r>
              <a:rPr lang="fr-FR" sz="1600" b="1" i="0" u="none" strike="noStrike" baseline="0" dirty="0">
                <a:solidFill>
                  <a:schemeClr val="tx1"/>
                </a:solidFill>
                <a:latin typeface="Courier"/>
              </a:rPr>
              <a:t>(‘salut) ;</a:t>
            </a:r>
          </a:p>
          <a:p>
            <a:pPr marL="450000" lvl="1" indent="0">
              <a:buNone/>
            </a:pPr>
            <a:r>
              <a:rPr lang="fr-FR" sz="1600" b="1" i="0" u="none" strike="noStrike" baseline="0" dirty="0">
                <a:solidFill>
                  <a:schemeClr val="tx1"/>
                </a:solidFill>
                <a:latin typeface="Courier"/>
              </a:rPr>
              <a:t>} ;</a:t>
            </a:r>
          </a:p>
          <a:p>
            <a:pPr marL="36900" indent="0" algn="l">
              <a:buNone/>
            </a:pPr>
            <a:r>
              <a:rPr lang="fr-FR" sz="1800" b="1" i="0" u="none" strike="noStrike" baseline="0" dirty="0" err="1">
                <a:solidFill>
                  <a:schemeClr val="tx1"/>
                </a:solidFill>
                <a:latin typeface="Calibri" panose="020F0502020204030204" pitchFamily="34" charset="0"/>
              </a:rPr>
              <a:t>Executer</a:t>
            </a:r>
            <a:r>
              <a:rPr lang="fr-FR" sz="1800" b="1" i="0" u="none" strike="noStrike" baseline="0" dirty="0">
                <a:solidFill>
                  <a:schemeClr val="tx1"/>
                </a:solidFill>
                <a:latin typeface="Calibri" panose="020F0502020204030204" pitchFamily="34" charset="0"/>
              </a:rPr>
              <a:t> cette fonction :</a:t>
            </a:r>
          </a:p>
          <a:p>
            <a:pPr marL="36900" indent="0" algn="l">
              <a:buNone/>
            </a:pPr>
            <a:r>
              <a:rPr lang="fr-FR" sz="1800" b="1" i="0" u="none" strike="noStrike" baseline="0" dirty="0">
                <a:solidFill>
                  <a:schemeClr val="tx1"/>
                </a:solidFill>
                <a:latin typeface="Courier"/>
              </a:rPr>
              <a:t>coucou() ; </a:t>
            </a:r>
            <a:r>
              <a:rPr lang="fr-FR" sz="1800" dirty="0">
                <a:solidFill>
                  <a:srgbClr val="00B150"/>
                </a:solidFill>
                <a:latin typeface="Courier"/>
              </a:rPr>
              <a:t>//J’ai crée une fonction qui me permet d’écrire ‘salut’ chaque fois que je l’exécute.</a:t>
            </a:r>
          </a:p>
          <a:p>
            <a:pPr marL="36900" indent="0" algn="l">
              <a:buNone/>
            </a:pPr>
            <a:r>
              <a:rPr lang="fr-FR" sz="1800" b="1" i="1" u="sng" strike="noStrike" baseline="0" dirty="0">
                <a:solidFill>
                  <a:schemeClr val="tx1"/>
                </a:solidFill>
                <a:latin typeface="Calibri" panose="020F0502020204030204" pitchFamily="34" charset="0"/>
              </a:rPr>
              <a:t>Déclarer une fonction avec 1 argument :</a:t>
            </a:r>
          </a:p>
          <a:p>
            <a:pPr marL="36900" indent="0" algn="l">
              <a:buNone/>
            </a:pPr>
            <a:r>
              <a:rPr lang="fr-FR" sz="1800" b="1" i="0" u="none" strike="noStrike" baseline="0" dirty="0">
                <a:solidFill>
                  <a:schemeClr val="tx1"/>
                </a:solidFill>
                <a:latin typeface="Courier"/>
              </a:rPr>
              <a:t>var carre = </a:t>
            </a:r>
            <a:r>
              <a:rPr lang="fr-FR" sz="1800" b="1" i="0" u="none" strike="noStrike" baseline="0" dirty="0" err="1">
                <a:solidFill>
                  <a:schemeClr val="tx1"/>
                </a:solidFill>
                <a:latin typeface="Courier"/>
              </a:rPr>
              <a:t>function</a:t>
            </a:r>
            <a:r>
              <a:rPr lang="fr-FR" sz="1800" b="1" i="0" u="none" strike="noStrike" baseline="0" dirty="0">
                <a:solidFill>
                  <a:schemeClr val="tx1"/>
                </a:solidFill>
                <a:latin typeface="Courier"/>
              </a:rPr>
              <a:t>(nombre){</a:t>
            </a:r>
          </a:p>
          <a:p>
            <a:pPr marL="36900" indent="0" algn="l">
              <a:buNone/>
            </a:pPr>
            <a:r>
              <a:rPr lang="fr-FR" sz="1800" b="1" i="0" u="none" strike="noStrike" baseline="0" dirty="0">
                <a:solidFill>
                  <a:schemeClr val="tx1"/>
                </a:solidFill>
                <a:latin typeface="Courier"/>
              </a:rPr>
              <a:t>return nombre * nombre ;</a:t>
            </a:r>
          </a:p>
          <a:p>
            <a:pPr marL="36900" indent="0" algn="l">
              <a:buNone/>
            </a:pPr>
            <a:r>
              <a:rPr lang="fr-FR" sz="1800" b="1" i="0" u="none" strike="noStrike" baseline="0" dirty="0">
                <a:solidFill>
                  <a:schemeClr val="tx1"/>
                </a:solidFill>
                <a:latin typeface="Courier"/>
              </a:rPr>
              <a:t>} ; </a:t>
            </a:r>
            <a:r>
              <a:rPr lang="fr-FR" sz="1800" b="0" i="0" u="none" strike="noStrike" baseline="0" dirty="0">
                <a:solidFill>
                  <a:srgbClr val="00B150"/>
                </a:solidFill>
                <a:latin typeface="Courier"/>
              </a:rPr>
              <a:t>// ATTENTION au point virgule</a:t>
            </a:r>
          </a:p>
          <a:p>
            <a:pPr marL="36900" indent="0" algn="l">
              <a:buNone/>
            </a:pPr>
            <a:r>
              <a:rPr lang="fr-FR" sz="1800" b="0" i="0" u="sng" strike="noStrike" baseline="0" dirty="0" err="1">
                <a:solidFill>
                  <a:schemeClr val="tx1"/>
                </a:solidFill>
                <a:latin typeface="Calibri" panose="020F0502020204030204" pitchFamily="34" charset="0"/>
              </a:rPr>
              <a:t>Executer</a:t>
            </a:r>
            <a:r>
              <a:rPr lang="fr-FR" sz="1800" b="0" i="0" u="sng" strike="noStrike" baseline="0" dirty="0">
                <a:solidFill>
                  <a:schemeClr val="tx1"/>
                </a:solidFill>
                <a:latin typeface="Calibri" panose="020F0502020204030204" pitchFamily="34" charset="0"/>
              </a:rPr>
              <a:t> cette fonction :</a:t>
            </a:r>
          </a:p>
          <a:p>
            <a:pPr marL="36900" indent="0" algn="l">
              <a:buNone/>
            </a:pPr>
            <a:r>
              <a:rPr lang="fr-FR" sz="1800" b="1" i="0" u="none" strike="noStrike" baseline="0" dirty="0">
                <a:solidFill>
                  <a:schemeClr val="tx1"/>
                </a:solidFill>
                <a:latin typeface="Courier"/>
              </a:rPr>
              <a:t>carre(5) ; </a:t>
            </a:r>
            <a:r>
              <a:rPr lang="fr-FR" sz="1800" b="0" i="0" u="none" strike="noStrike" baseline="0" dirty="0">
                <a:solidFill>
                  <a:srgbClr val="00B150"/>
                </a:solidFill>
                <a:latin typeface="Courier"/>
              </a:rPr>
              <a:t>// affichera 25</a:t>
            </a:r>
          </a:p>
          <a:p>
            <a:pPr marL="36900" indent="0" algn="l">
              <a:buNone/>
            </a:pPr>
            <a:r>
              <a:rPr lang="fr-FR" sz="1800" b="1" i="1" u="none" strike="noStrike" baseline="0" dirty="0">
                <a:solidFill>
                  <a:schemeClr val="tx1"/>
                </a:solidFill>
                <a:latin typeface="Calibri,Italic"/>
              </a:rPr>
              <a:t>J’ai crée une fonction avec un argument. Qui me permet de calculer le carré d’un nombre chaque fois</a:t>
            </a:r>
            <a:r>
              <a:rPr lang="fr-FR" sz="1800" b="1" i="1" u="none" strike="noStrike" dirty="0">
                <a:solidFill>
                  <a:schemeClr val="tx1"/>
                </a:solidFill>
                <a:latin typeface="Calibri,Italic"/>
              </a:rPr>
              <a:t> </a:t>
            </a:r>
            <a:r>
              <a:rPr lang="fr-FR" sz="1800" b="1" i="1" u="none" strike="noStrike" baseline="0" dirty="0">
                <a:solidFill>
                  <a:schemeClr val="tx1"/>
                </a:solidFill>
                <a:latin typeface="Calibri,Italic"/>
              </a:rPr>
              <a:t>que celui-ci est indiqué dans les parenthèses lors de l’exécution.</a:t>
            </a:r>
            <a:endParaRPr lang="fr-FR" b="1" dirty="0">
              <a:solidFill>
                <a:schemeClr val="tx1"/>
              </a:solidFill>
            </a:endParaRPr>
          </a:p>
        </p:txBody>
      </p:sp>
    </p:spTree>
    <p:extLst>
      <p:ext uri="{BB962C8B-B14F-4D97-AF65-F5344CB8AC3E}">
        <p14:creationId xmlns:p14="http://schemas.microsoft.com/office/powerpoint/2010/main" val="145619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48F213-766F-4D03-A9E4-722D059BB6DC}"/>
              </a:ext>
            </a:extLst>
          </p:cNvPr>
          <p:cNvSpPr>
            <a:spLocks noGrp="1"/>
          </p:cNvSpPr>
          <p:nvPr>
            <p:ph type="title"/>
          </p:nvPr>
        </p:nvSpPr>
        <p:spPr>
          <a:xfrm>
            <a:off x="685801" y="321216"/>
            <a:ext cx="10396882" cy="802341"/>
          </a:xfrm>
        </p:spPr>
        <p:txBody>
          <a:bodyPr>
            <a:normAutofit/>
          </a:bodyPr>
          <a:lstStyle/>
          <a:p>
            <a:r>
              <a:rPr lang="en-US" dirty="0"/>
              <a:t>Les </a:t>
            </a:r>
            <a:r>
              <a:rPr lang="en-US" dirty="0" err="1"/>
              <a:t>bibliothéques</a:t>
            </a:r>
            <a:endParaRPr lang="fr-FR" dirty="0"/>
          </a:p>
        </p:txBody>
      </p:sp>
      <p:sp>
        <p:nvSpPr>
          <p:cNvPr id="3" name="Espace réservé du texte 2">
            <a:extLst>
              <a:ext uri="{FF2B5EF4-FFF2-40B4-BE49-F238E27FC236}">
                <a16:creationId xmlns:a16="http://schemas.microsoft.com/office/drawing/2014/main" id="{ECFEC299-C132-43FA-B6A6-F09FFFCCF2B6}"/>
              </a:ext>
            </a:extLst>
          </p:cNvPr>
          <p:cNvSpPr>
            <a:spLocks noGrp="1"/>
          </p:cNvSpPr>
          <p:nvPr>
            <p:ph type="body" idx="1"/>
          </p:nvPr>
        </p:nvSpPr>
        <p:spPr>
          <a:xfrm>
            <a:off x="455209" y="1953290"/>
            <a:ext cx="1645024" cy="437757"/>
          </a:xfrm>
        </p:spPr>
        <p:txBody>
          <a:bodyPr>
            <a:normAutofit/>
          </a:bodyPr>
          <a:lstStyle/>
          <a:p>
            <a:r>
              <a:rPr lang="en-US" dirty="0"/>
              <a:t>Front</a:t>
            </a:r>
            <a:endParaRPr lang="fr-FR" dirty="0"/>
          </a:p>
        </p:txBody>
      </p:sp>
      <p:pic>
        <p:nvPicPr>
          <p:cNvPr id="1026" name="Picture 2" descr="Top Front End Frameworks in 2021 – Novateus">
            <a:extLst>
              <a:ext uri="{FF2B5EF4-FFF2-40B4-BE49-F238E27FC236}">
                <a16:creationId xmlns:a16="http://schemas.microsoft.com/office/drawing/2014/main" id="{AEDBAFD7-8704-4F69-9E7E-9C8DF305E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2" y="2636581"/>
            <a:ext cx="11261352" cy="403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0163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1"/>
          <p:cNvSpPr/>
          <p:nvPr/>
        </p:nvSpPr>
        <p:spPr>
          <a:xfrm>
            <a:off x="981512" y="1217058"/>
            <a:ext cx="9507135"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latin typeface="Calibri"/>
                <a:ea typeface="Calibri"/>
                <a:cs typeface="Calibri"/>
                <a:sym typeface="Calibri"/>
              </a:rPr>
              <a:t>Passons</a:t>
            </a:r>
            <a:r>
              <a:rPr lang="en-US" sz="1800" dirty="0">
                <a:latin typeface="Calibri"/>
                <a:ea typeface="Calibri"/>
                <a:cs typeface="Calibri"/>
                <a:sym typeface="Calibri"/>
              </a:rPr>
              <a:t> </a:t>
            </a:r>
            <a:r>
              <a:rPr lang="en-US" sz="1800" dirty="0" err="1">
                <a:latin typeface="Calibri"/>
                <a:ea typeface="Calibri"/>
                <a:cs typeface="Calibri"/>
                <a:sym typeface="Calibri"/>
              </a:rPr>
              <a:t>directement</a:t>
            </a:r>
            <a:r>
              <a:rPr lang="en-US" sz="1800" dirty="0">
                <a:latin typeface="Calibri"/>
                <a:ea typeface="Calibri"/>
                <a:cs typeface="Calibri"/>
                <a:sym typeface="Calibri"/>
              </a:rPr>
              <a:t> à un </a:t>
            </a:r>
            <a:r>
              <a:rPr lang="en-US" sz="1800" dirty="0" err="1">
                <a:latin typeface="Calibri"/>
                <a:ea typeface="Calibri"/>
                <a:cs typeface="Calibri"/>
                <a:sym typeface="Calibri"/>
              </a:rPr>
              <a:t>exemple</a:t>
            </a:r>
            <a:r>
              <a:rPr lang="en-US" sz="1800" dirty="0">
                <a:latin typeface="Calibri"/>
                <a:ea typeface="Calibri"/>
                <a:cs typeface="Calibri"/>
                <a:sym typeface="Calibri"/>
              </a:rPr>
              <a:t>.</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r>
              <a:rPr lang="en-US" sz="1800" dirty="0">
                <a:latin typeface="Arial"/>
                <a:ea typeface="Arial"/>
                <a:cs typeface="Arial"/>
                <a:sym typeface="Arial"/>
              </a:rPr>
              <a:t>function </a:t>
            </a:r>
            <a:r>
              <a:rPr lang="en-US" sz="1800" dirty="0" err="1">
                <a:latin typeface="Arial"/>
                <a:ea typeface="Arial"/>
                <a:cs typeface="Arial"/>
                <a:sym typeface="Arial"/>
              </a:rPr>
              <a:t>afficheHelloWorld</a:t>
            </a:r>
            <a:r>
              <a:rPr lang="en-US" sz="1800" dirty="0">
                <a:latin typeface="Arial"/>
                <a:ea typeface="Arial"/>
                <a:cs typeface="Arial"/>
                <a:sym typeface="Arial"/>
              </a:rPr>
              <a:t>()</a:t>
            </a:r>
            <a:endParaRPr sz="1800" dirty="0">
              <a:latin typeface="Impact"/>
              <a:ea typeface="Impact"/>
              <a:cs typeface="Impact"/>
              <a:sym typeface="Impact"/>
            </a:endParaRPr>
          </a:p>
          <a:p>
            <a:pPr marL="0" marR="0" lvl="0" indent="0" algn="l" rtl="0">
              <a:spcBef>
                <a:spcPts val="0"/>
              </a:spcBef>
              <a:spcAft>
                <a:spcPts val="0"/>
              </a:spcAft>
              <a:buNone/>
            </a:pPr>
            <a:r>
              <a:rPr lang="en-US" sz="1800" dirty="0">
                <a:latin typeface="Arial"/>
                <a:ea typeface="Arial"/>
                <a:cs typeface="Arial"/>
                <a:sym typeface="Arial"/>
              </a:rPr>
              <a:t>{</a:t>
            </a:r>
            <a:endParaRPr sz="1800" dirty="0">
              <a:latin typeface="Impact"/>
              <a:ea typeface="Impact"/>
              <a:cs typeface="Impact"/>
              <a:sym typeface="Impact"/>
            </a:endParaRPr>
          </a:p>
          <a:p>
            <a:pPr marL="0" marR="0" lvl="0" indent="0" algn="l" rtl="0">
              <a:spcBef>
                <a:spcPts val="0"/>
              </a:spcBef>
              <a:spcAft>
                <a:spcPts val="0"/>
              </a:spcAft>
              <a:buNone/>
            </a:pPr>
            <a:r>
              <a:rPr lang="en-US" sz="1800" dirty="0">
                <a:latin typeface="Arial"/>
                <a:ea typeface="Arial"/>
                <a:cs typeface="Arial"/>
                <a:sym typeface="Arial"/>
              </a:rPr>
              <a:t>   var hello = 'hello world';</a:t>
            </a:r>
            <a:endParaRPr sz="1800" dirty="0">
              <a:latin typeface="Impact"/>
              <a:ea typeface="Impact"/>
              <a:cs typeface="Impact"/>
              <a:sym typeface="Impact"/>
            </a:endParaRPr>
          </a:p>
          <a:p>
            <a:pPr marL="0" marR="0" lvl="0" indent="0" algn="l" rtl="0">
              <a:spcBef>
                <a:spcPts val="0"/>
              </a:spcBef>
              <a:spcAft>
                <a:spcPts val="0"/>
              </a:spcAft>
              <a:buNone/>
            </a:pPr>
            <a:r>
              <a:rPr lang="en-US" sz="1800" dirty="0">
                <a:latin typeface="Arial"/>
                <a:ea typeface="Arial"/>
                <a:cs typeface="Arial"/>
                <a:sym typeface="Arial"/>
              </a:rPr>
              <a:t>   alert(hello);</a:t>
            </a:r>
            <a:endParaRPr sz="1800" dirty="0">
              <a:latin typeface="Impact"/>
              <a:ea typeface="Impact"/>
              <a:cs typeface="Impact"/>
              <a:sym typeface="Impact"/>
            </a:endParaRPr>
          </a:p>
          <a:p>
            <a:pPr marL="0" marR="0" lvl="0" indent="0" algn="l" rtl="0">
              <a:spcBef>
                <a:spcPts val="0"/>
              </a:spcBef>
              <a:spcAft>
                <a:spcPts val="0"/>
              </a:spcAft>
              <a:buNone/>
            </a:pPr>
            <a:r>
              <a:rPr lang="en-US" sz="1800" dirty="0">
                <a:latin typeface="Arial"/>
                <a:ea typeface="Arial"/>
                <a:cs typeface="Arial"/>
                <a:sym typeface="Arial"/>
              </a:rPr>
              <a:t>}</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r>
              <a:rPr lang="en-US" sz="1800" dirty="0" err="1">
                <a:latin typeface="Calibri"/>
                <a:ea typeface="Calibri"/>
                <a:cs typeface="Calibri"/>
                <a:sym typeface="Calibri"/>
              </a:rPr>
              <a:t>Détaillons</a:t>
            </a:r>
            <a:r>
              <a:rPr lang="en-US" sz="1800" dirty="0">
                <a:latin typeface="Calibri"/>
                <a:ea typeface="Calibri"/>
                <a:cs typeface="Calibri"/>
                <a:sym typeface="Calibri"/>
              </a:rPr>
              <a:t> un </a:t>
            </a:r>
            <a:r>
              <a:rPr lang="en-US" sz="1800" dirty="0" err="1">
                <a:latin typeface="Calibri"/>
                <a:ea typeface="Calibri"/>
                <a:cs typeface="Calibri"/>
                <a:sym typeface="Calibri"/>
              </a:rPr>
              <a:t>peu</a:t>
            </a:r>
            <a:r>
              <a:rPr lang="en-US" sz="1800" dirty="0">
                <a:latin typeface="Calibri"/>
                <a:ea typeface="Calibri"/>
                <a:cs typeface="Calibri"/>
                <a:sym typeface="Calibri"/>
              </a:rPr>
              <a:t> </a:t>
            </a:r>
            <a:r>
              <a:rPr lang="en-US" sz="1800" dirty="0" err="1">
                <a:latin typeface="Calibri"/>
                <a:ea typeface="Calibri"/>
                <a:cs typeface="Calibri"/>
                <a:sym typeface="Calibri"/>
              </a:rPr>
              <a:t>ce</a:t>
            </a:r>
            <a:r>
              <a:rPr lang="en-US" sz="1800" dirty="0">
                <a:latin typeface="Calibri"/>
                <a:ea typeface="Calibri"/>
                <a:cs typeface="Calibri"/>
                <a:sym typeface="Calibri"/>
              </a:rPr>
              <a:t> bout de code. Tout </a:t>
            </a:r>
            <a:r>
              <a:rPr lang="en-US" sz="1800" dirty="0" err="1">
                <a:latin typeface="Calibri"/>
                <a:ea typeface="Calibri"/>
                <a:cs typeface="Calibri"/>
                <a:sym typeface="Calibri"/>
              </a:rPr>
              <a:t>d’abord</a:t>
            </a:r>
            <a:r>
              <a:rPr lang="en-US" sz="1800" dirty="0">
                <a:latin typeface="Calibri"/>
                <a:ea typeface="Calibri"/>
                <a:cs typeface="Calibri"/>
                <a:sym typeface="Calibri"/>
              </a:rPr>
              <a:t> pour </a:t>
            </a:r>
            <a:r>
              <a:rPr lang="en-US" sz="1800" dirty="0" err="1">
                <a:latin typeface="Calibri"/>
                <a:ea typeface="Calibri"/>
                <a:cs typeface="Calibri"/>
                <a:sym typeface="Calibri"/>
              </a:rPr>
              <a:t>créer</a:t>
            </a:r>
            <a:r>
              <a:rPr lang="en-US" sz="1800" dirty="0">
                <a:latin typeface="Calibri"/>
                <a:ea typeface="Calibri"/>
                <a:cs typeface="Calibri"/>
                <a:sym typeface="Calibri"/>
              </a:rPr>
              <a:t> </a:t>
            </a:r>
            <a:r>
              <a:rPr lang="en-US" sz="1800" dirty="0" err="1">
                <a:latin typeface="Calibri"/>
                <a:ea typeface="Calibri"/>
                <a:cs typeface="Calibri"/>
                <a:sym typeface="Calibri"/>
              </a:rPr>
              <a:t>une</a:t>
            </a:r>
            <a:r>
              <a:rPr lang="en-US" sz="1800" dirty="0">
                <a:latin typeface="Calibri"/>
                <a:ea typeface="Calibri"/>
                <a:cs typeface="Calibri"/>
                <a:sym typeface="Calibri"/>
              </a:rPr>
              <a:t> </a:t>
            </a:r>
            <a:r>
              <a:rPr lang="en-US" sz="1800" dirty="0" err="1">
                <a:latin typeface="Calibri"/>
                <a:ea typeface="Calibri"/>
                <a:cs typeface="Calibri"/>
                <a:sym typeface="Calibri"/>
              </a:rPr>
              <a:t>fonction</a:t>
            </a:r>
            <a:r>
              <a:rPr lang="en-US" sz="1800" dirty="0">
                <a:latin typeface="Calibri"/>
                <a:ea typeface="Calibri"/>
                <a:cs typeface="Calibri"/>
                <a:sym typeface="Calibri"/>
              </a:rPr>
              <a:t> il faut le mot </a:t>
            </a:r>
            <a:r>
              <a:rPr lang="en-US" sz="1800" dirty="0" err="1">
                <a:latin typeface="Calibri"/>
                <a:ea typeface="Calibri"/>
                <a:cs typeface="Calibri"/>
                <a:sym typeface="Calibri"/>
              </a:rPr>
              <a:t>clé</a:t>
            </a:r>
            <a:r>
              <a:rPr lang="en-US" sz="1800" dirty="0">
                <a:latin typeface="Calibri"/>
                <a:ea typeface="Calibri"/>
                <a:cs typeface="Calibri"/>
                <a:sym typeface="Calibri"/>
              </a:rPr>
              <a:t> function, le nom de la </a:t>
            </a:r>
            <a:r>
              <a:rPr lang="en-US" sz="1800" dirty="0" err="1">
                <a:latin typeface="Calibri"/>
                <a:ea typeface="Calibri"/>
                <a:cs typeface="Calibri"/>
                <a:sym typeface="Calibri"/>
              </a:rPr>
              <a:t>fonction</a:t>
            </a:r>
            <a:r>
              <a:rPr lang="en-US" sz="1800" dirty="0">
                <a:latin typeface="Calibri"/>
                <a:ea typeface="Calibri"/>
                <a:cs typeface="Calibri"/>
                <a:sym typeface="Calibri"/>
              </a:rPr>
              <a:t>, des </a:t>
            </a:r>
            <a:r>
              <a:rPr lang="en-US" sz="1800" dirty="0" err="1">
                <a:latin typeface="Calibri"/>
                <a:ea typeface="Calibri"/>
                <a:cs typeface="Calibri"/>
                <a:sym typeface="Calibri"/>
              </a:rPr>
              <a:t>parenthèses</a:t>
            </a:r>
            <a:r>
              <a:rPr lang="en-US" sz="1800" dirty="0">
                <a:latin typeface="Calibri"/>
                <a:ea typeface="Calibri"/>
                <a:cs typeface="Calibri"/>
                <a:sym typeface="Calibri"/>
              </a:rPr>
              <a:t> et des accolades.</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r>
              <a:rPr lang="en-US" sz="1800" dirty="0">
                <a:latin typeface="Calibri"/>
                <a:ea typeface="Calibri"/>
                <a:cs typeface="Calibri"/>
                <a:sym typeface="Calibri"/>
              </a:rPr>
              <a:t>On verra par la suite que le JavaScript </a:t>
            </a:r>
            <a:r>
              <a:rPr lang="en-US" sz="1800" dirty="0" err="1">
                <a:latin typeface="Calibri"/>
                <a:ea typeface="Calibri"/>
                <a:cs typeface="Calibri"/>
                <a:sym typeface="Calibri"/>
              </a:rPr>
              <a:t>est</a:t>
            </a:r>
            <a:r>
              <a:rPr lang="en-US" sz="1800" dirty="0">
                <a:latin typeface="Calibri"/>
                <a:ea typeface="Calibri"/>
                <a:cs typeface="Calibri"/>
                <a:sym typeface="Calibri"/>
              </a:rPr>
              <a:t> plus flexible que </a:t>
            </a:r>
            <a:r>
              <a:rPr lang="en-US" sz="1800" dirty="0" err="1">
                <a:latin typeface="Calibri"/>
                <a:ea typeface="Calibri"/>
                <a:cs typeface="Calibri"/>
                <a:sym typeface="Calibri"/>
              </a:rPr>
              <a:t>ça</a:t>
            </a:r>
            <a:r>
              <a:rPr lang="en-US" sz="1800" dirty="0">
                <a:latin typeface="Calibri"/>
                <a:ea typeface="Calibri"/>
                <a:cs typeface="Calibri"/>
                <a:sym typeface="Calibri"/>
              </a:rPr>
              <a:t> </a:t>
            </a:r>
            <a:r>
              <a:rPr lang="en-US" sz="1800" dirty="0" err="1">
                <a:latin typeface="Calibri"/>
                <a:ea typeface="Calibri"/>
                <a:cs typeface="Calibri"/>
                <a:sym typeface="Calibri"/>
              </a:rPr>
              <a:t>mais</a:t>
            </a:r>
            <a:r>
              <a:rPr lang="en-US" sz="1800" dirty="0">
                <a:latin typeface="Calibri"/>
                <a:ea typeface="Calibri"/>
                <a:cs typeface="Calibri"/>
                <a:sym typeface="Calibri"/>
              </a:rPr>
              <a:t> pour le moment on </a:t>
            </a:r>
            <a:r>
              <a:rPr lang="en-US" sz="1800" dirty="0" err="1">
                <a:latin typeface="Calibri"/>
                <a:ea typeface="Calibri"/>
                <a:cs typeface="Calibri"/>
                <a:sym typeface="Calibri"/>
              </a:rPr>
              <a:t>s’en</a:t>
            </a:r>
            <a:r>
              <a:rPr lang="en-US" sz="1800" dirty="0">
                <a:latin typeface="Calibri"/>
                <a:ea typeface="Calibri"/>
                <a:cs typeface="Calibri"/>
                <a:sym typeface="Calibri"/>
              </a:rPr>
              <a:t> </a:t>
            </a:r>
            <a:r>
              <a:rPr lang="en-US" sz="1800" dirty="0" err="1">
                <a:latin typeface="Calibri"/>
                <a:ea typeface="Calibri"/>
                <a:cs typeface="Calibri"/>
                <a:sym typeface="Calibri"/>
              </a:rPr>
              <a:t>tiendra</a:t>
            </a:r>
            <a:r>
              <a:rPr lang="en-US" sz="1800" dirty="0">
                <a:latin typeface="Calibri"/>
                <a:ea typeface="Calibri"/>
                <a:cs typeface="Calibri"/>
                <a:sym typeface="Calibri"/>
              </a:rPr>
              <a:t> à </a:t>
            </a:r>
            <a:r>
              <a:rPr lang="en-US" sz="1800" dirty="0" err="1">
                <a:latin typeface="Calibri"/>
                <a:ea typeface="Calibri"/>
                <a:cs typeface="Calibri"/>
                <a:sym typeface="Calibri"/>
              </a:rPr>
              <a:t>cette</a:t>
            </a:r>
            <a:r>
              <a:rPr lang="en-US" sz="1800" dirty="0">
                <a:latin typeface="Calibri"/>
                <a:ea typeface="Calibri"/>
                <a:cs typeface="Calibri"/>
                <a:sym typeface="Calibri"/>
              </a:rPr>
              <a:t> </a:t>
            </a:r>
            <a:r>
              <a:rPr lang="en-US" sz="1800" dirty="0" err="1">
                <a:latin typeface="Calibri"/>
                <a:ea typeface="Calibri"/>
                <a:cs typeface="Calibri"/>
                <a:sym typeface="Calibri"/>
              </a:rPr>
              <a:t>syntaxe</a:t>
            </a:r>
            <a:r>
              <a:rPr lang="en-US" sz="1800" dirty="0">
                <a:latin typeface="Calibri"/>
                <a:ea typeface="Calibri"/>
                <a:cs typeface="Calibri"/>
                <a:sym typeface="Calibri"/>
              </a:rPr>
              <a:t>.</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r>
              <a:rPr lang="en-US" sz="1800" dirty="0">
                <a:latin typeface="Calibri"/>
                <a:ea typeface="Calibri"/>
                <a:cs typeface="Calibri"/>
                <a:sym typeface="Calibri"/>
              </a:rPr>
              <a:t>A </a:t>
            </a:r>
            <a:r>
              <a:rPr lang="en-US" sz="1800" dirty="0" err="1">
                <a:latin typeface="Calibri"/>
                <a:ea typeface="Calibri"/>
                <a:cs typeface="Calibri"/>
                <a:sym typeface="Calibri"/>
              </a:rPr>
              <a:t>l’exécution</a:t>
            </a:r>
            <a:r>
              <a:rPr lang="en-US" sz="1800" dirty="0">
                <a:latin typeface="Calibri"/>
                <a:ea typeface="Calibri"/>
                <a:cs typeface="Calibri"/>
                <a:sym typeface="Calibri"/>
              </a:rPr>
              <a:t> de </a:t>
            </a:r>
            <a:r>
              <a:rPr lang="en-US" sz="1800" dirty="0" err="1">
                <a:latin typeface="Calibri"/>
                <a:ea typeface="Calibri"/>
                <a:cs typeface="Calibri"/>
                <a:sym typeface="Calibri"/>
              </a:rPr>
              <a:t>ce</a:t>
            </a:r>
            <a:r>
              <a:rPr lang="en-US" sz="1800" dirty="0">
                <a:latin typeface="Calibri"/>
                <a:ea typeface="Calibri"/>
                <a:cs typeface="Calibri"/>
                <a:sym typeface="Calibri"/>
              </a:rPr>
              <a:t> code dans la console de </a:t>
            </a:r>
            <a:r>
              <a:rPr lang="en-US" sz="1800" dirty="0" err="1">
                <a:latin typeface="Calibri"/>
                <a:ea typeface="Calibri"/>
                <a:cs typeface="Calibri"/>
                <a:sym typeface="Calibri"/>
              </a:rPr>
              <a:t>votre</a:t>
            </a:r>
            <a:r>
              <a:rPr lang="en-US" sz="1800" dirty="0">
                <a:latin typeface="Calibri"/>
                <a:ea typeface="Calibri"/>
                <a:cs typeface="Calibri"/>
                <a:sym typeface="Calibri"/>
              </a:rPr>
              <a:t> </a:t>
            </a:r>
            <a:r>
              <a:rPr lang="en-US" sz="1800" dirty="0" err="1">
                <a:latin typeface="Calibri"/>
                <a:ea typeface="Calibri"/>
                <a:cs typeface="Calibri"/>
                <a:sym typeface="Calibri"/>
              </a:rPr>
              <a:t>navigateur</a:t>
            </a:r>
            <a:r>
              <a:rPr lang="en-US" sz="1800" dirty="0">
                <a:latin typeface="Calibri"/>
                <a:ea typeface="Calibri"/>
                <a:cs typeface="Calibri"/>
                <a:sym typeface="Calibri"/>
              </a:rPr>
              <a:t>, </a:t>
            </a:r>
            <a:r>
              <a:rPr lang="en-US" sz="1800" dirty="0" err="1">
                <a:latin typeface="Calibri"/>
                <a:ea typeface="Calibri"/>
                <a:cs typeface="Calibri"/>
                <a:sym typeface="Calibri"/>
              </a:rPr>
              <a:t>vous</a:t>
            </a:r>
            <a:r>
              <a:rPr lang="en-US" sz="1800" dirty="0">
                <a:latin typeface="Calibri"/>
                <a:ea typeface="Calibri"/>
                <a:cs typeface="Calibri"/>
                <a:sym typeface="Calibri"/>
              </a:rPr>
              <a:t> </a:t>
            </a:r>
            <a:r>
              <a:rPr lang="en-US" sz="1800" dirty="0" err="1">
                <a:latin typeface="Calibri"/>
                <a:ea typeface="Calibri"/>
                <a:cs typeface="Calibri"/>
                <a:sym typeface="Calibri"/>
              </a:rPr>
              <a:t>voyez</a:t>
            </a:r>
            <a:r>
              <a:rPr lang="en-US" sz="1800" dirty="0">
                <a:latin typeface="Calibri"/>
                <a:ea typeface="Calibri"/>
                <a:cs typeface="Calibri"/>
                <a:sym typeface="Calibri"/>
              </a:rPr>
              <a:t>… </a:t>
            </a:r>
            <a:r>
              <a:rPr lang="en-US" sz="1800" dirty="0" err="1">
                <a:latin typeface="Calibri"/>
                <a:ea typeface="Calibri"/>
                <a:cs typeface="Calibri"/>
                <a:sym typeface="Calibri"/>
              </a:rPr>
              <a:t>rien</a:t>
            </a:r>
            <a:r>
              <a:rPr lang="en-US" sz="1800" dirty="0">
                <a:latin typeface="Calibri"/>
                <a:ea typeface="Calibri"/>
                <a:cs typeface="Calibri"/>
                <a:sym typeface="Calibri"/>
              </a:rPr>
              <a:t> !</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endParaRPr sz="1800" dirty="0">
              <a:latin typeface="Impact"/>
              <a:ea typeface="Impact"/>
              <a:cs typeface="Impact"/>
              <a:sym typeface="Impac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2"/>
          <p:cNvSpPr/>
          <p:nvPr/>
        </p:nvSpPr>
        <p:spPr>
          <a:xfrm>
            <a:off x="867623" y="1624135"/>
            <a:ext cx="10456753"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latin typeface="Calibri"/>
                <a:ea typeface="Calibri"/>
                <a:cs typeface="Calibri"/>
                <a:sym typeface="Calibri"/>
              </a:rPr>
              <a:t>Comme </a:t>
            </a:r>
            <a:r>
              <a:rPr lang="en-US" sz="1800" dirty="0" err="1">
                <a:latin typeface="Calibri"/>
                <a:ea typeface="Calibri"/>
                <a:cs typeface="Calibri"/>
                <a:sym typeface="Calibri"/>
              </a:rPr>
              <a:t>mentionné</a:t>
            </a:r>
            <a:r>
              <a:rPr lang="en-US" sz="1800" dirty="0">
                <a:latin typeface="Calibri"/>
                <a:ea typeface="Calibri"/>
                <a:cs typeface="Calibri"/>
                <a:sym typeface="Calibri"/>
              </a:rPr>
              <a:t> un </a:t>
            </a:r>
            <a:r>
              <a:rPr lang="en-US" sz="1800" dirty="0" err="1">
                <a:latin typeface="Calibri"/>
                <a:ea typeface="Calibri"/>
                <a:cs typeface="Calibri"/>
                <a:sym typeface="Calibri"/>
              </a:rPr>
              <a:t>peu</a:t>
            </a:r>
            <a:r>
              <a:rPr lang="en-US" sz="1800" dirty="0">
                <a:latin typeface="Calibri"/>
                <a:ea typeface="Calibri"/>
                <a:cs typeface="Calibri"/>
                <a:sym typeface="Calibri"/>
              </a:rPr>
              <a:t> plus haut, la </a:t>
            </a:r>
            <a:r>
              <a:rPr lang="en-US" sz="1800" dirty="0" err="1">
                <a:latin typeface="Calibri"/>
                <a:ea typeface="Calibri"/>
                <a:cs typeface="Calibri"/>
                <a:sym typeface="Calibri"/>
              </a:rPr>
              <a:t>fonction</a:t>
            </a:r>
            <a:r>
              <a:rPr lang="en-US" sz="1800" dirty="0">
                <a:latin typeface="Calibri"/>
                <a:ea typeface="Calibri"/>
                <a:cs typeface="Calibri"/>
                <a:sym typeface="Calibri"/>
              </a:rPr>
              <a:t> </a:t>
            </a:r>
            <a:r>
              <a:rPr lang="en-US" sz="1800" dirty="0" err="1">
                <a:latin typeface="Calibri"/>
                <a:ea typeface="Calibri"/>
                <a:cs typeface="Calibri"/>
                <a:sym typeface="Calibri"/>
              </a:rPr>
              <a:t>s’exécute</a:t>
            </a:r>
            <a:r>
              <a:rPr lang="en-US" sz="1800" dirty="0">
                <a:latin typeface="Calibri"/>
                <a:ea typeface="Calibri"/>
                <a:cs typeface="Calibri"/>
                <a:sym typeface="Calibri"/>
              </a:rPr>
              <a:t> à la </a:t>
            </a:r>
            <a:r>
              <a:rPr lang="en-US" sz="1800" dirty="0" err="1">
                <a:latin typeface="Calibri"/>
                <a:ea typeface="Calibri"/>
                <a:cs typeface="Calibri"/>
                <a:sym typeface="Calibri"/>
              </a:rPr>
              <a:t>demande</a:t>
            </a:r>
            <a:r>
              <a:rPr lang="en-US" sz="1800" dirty="0">
                <a:latin typeface="Calibri"/>
                <a:ea typeface="Calibri"/>
                <a:cs typeface="Calibri"/>
                <a:sym typeface="Calibri"/>
              </a:rPr>
              <a:t>. Il </a:t>
            </a:r>
            <a:r>
              <a:rPr lang="en-US" sz="1800" dirty="0" err="1">
                <a:latin typeface="Calibri"/>
                <a:ea typeface="Calibri"/>
                <a:cs typeface="Calibri"/>
                <a:sym typeface="Calibri"/>
              </a:rPr>
              <a:t>vous</a:t>
            </a:r>
            <a:r>
              <a:rPr lang="en-US" sz="1800" dirty="0">
                <a:latin typeface="Calibri"/>
                <a:ea typeface="Calibri"/>
                <a:cs typeface="Calibri"/>
                <a:sym typeface="Calibri"/>
              </a:rPr>
              <a:t> faut </a:t>
            </a:r>
            <a:r>
              <a:rPr lang="en-US" sz="1800" dirty="0" err="1">
                <a:latin typeface="Calibri"/>
                <a:ea typeface="Calibri"/>
                <a:cs typeface="Calibri"/>
                <a:sym typeface="Calibri"/>
              </a:rPr>
              <a:t>donc</a:t>
            </a:r>
            <a:r>
              <a:rPr lang="en-US" sz="1800" dirty="0">
                <a:latin typeface="Calibri"/>
                <a:ea typeface="Calibri"/>
                <a:cs typeface="Calibri"/>
                <a:sym typeface="Calibri"/>
              </a:rPr>
              <a:t> demander à la </a:t>
            </a:r>
            <a:r>
              <a:rPr lang="en-US" sz="1800" dirty="0" err="1">
                <a:latin typeface="Calibri"/>
                <a:ea typeface="Calibri"/>
                <a:cs typeface="Calibri"/>
                <a:sym typeface="Calibri"/>
              </a:rPr>
              <a:t>fonction</a:t>
            </a:r>
            <a:r>
              <a:rPr lang="en-US" sz="1800" dirty="0">
                <a:latin typeface="Calibri"/>
                <a:ea typeface="Calibri"/>
                <a:cs typeface="Calibri"/>
                <a:sym typeface="Calibri"/>
              </a:rPr>
              <a:t> de </a:t>
            </a:r>
            <a:r>
              <a:rPr lang="en-US" sz="1800" dirty="0" err="1">
                <a:latin typeface="Calibri"/>
                <a:ea typeface="Calibri"/>
                <a:cs typeface="Calibri"/>
                <a:sym typeface="Calibri"/>
              </a:rPr>
              <a:t>s’exécuter</a:t>
            </a:r>
            <a:r>
              <a:rPr lang="en-US" sz="1800" dirty="0">
                <a:latin typeface="Calibri"/>
                <a:ea typeface="Calibri"/>
                <a:cs typeface="Calibri"/>
                <a:sym typeface="Calibri"/>
              </a:rPr>
              <a:t>. Pour </a:t>
            </a:r>
            <a:r>
              <a:rPr lang="en-US" sz="1800" dirty="0" err="1">
                <a:latin typeface="Calibri"/>
                <a:ea typeface="Calibri"/>
                <a:cs typeface="Calibri"/>
                <a:sym typeface="Calibri"/>
              </a:rPr>
              <a:t>ce</a:t>
            </a:r>
            <a:r>
              <a:rPr lang="en-US" sz="1800" dirty="0">
                <a:latin typeface="Calibri"/>
                <a:ea typeface="Calibri"/>
                <a:cs typeface="Calibri"/>
                <a:sym typeface="Calibri"/>
              </a:rPr>
              <a:t> faire </a:t>
            </a:r>
            <a:r>
              <a:rPr lang="en-US" sz="1800" dirty="0" err="1">
                <a:latin typeface="Calibri"/>
                <a:ea typeface="Calibri"/>
                <a:cs typeface="Calibri"/>
                <a:sym typeface="Calibri"/>
              </a:rPr>
              <a:t>rien</a:t>
            </a:r>
            <a:r>
              <a:rPr lang="en-US" sz="1800" dirty="0">
                <a:latin typeface="Calibri"/>
                <a:ea typeface="Calibri"/>
                <a:cs typeface="Calibri"/>
                <a:sym typeface="Calibri"/>
              </a:rPr>
              <a:t> de plus simple, il </a:t>
            </a:r>
            <a:r>
              <a:rPr lang="en-US" sz="1800" dirty="0" err="1">
                <a:latin typeface="Calibri"/>
                <a:ea typeface="Calibri"/>
                <a:cs typeface="Calibri"/>
                <a:sym typeface="Calibri"/>
              </a:rPr>
              <a:t>vous</a:t>
            </a:r>
            <a:r>
              <a:rPr lang="en-US" sz="1800" dirty="0">
                <a:latin typeface="Calibri"/>
                <a:ea typeface="Calibri"/>
                <a:cs typeface="Calibri"/>
                <a:sym typeface="Calibri"/>
              </a:rPr>
              <a:t> </a:t>
            </a:r>
            <a:r>
              <a:rPr lang="en-US" sz="1800" dirty="0" err="1">
                <a:latin typeface="Calibri"/>
                <a:ea typeface="Calibri"/>
                <a:cs typeface="Calibri"/>
                <a:sym typeface="Calibri"/>
              </a:rPr>
              <a:t>suffit</a:t>
            </a:r>
            <a:r>
              <a:rPr lang="en-US" sz="1800" dirty="0">
                <a:latin typeface="Calibri"/>
                <a:ea typeface="Calibri"/>
                <a:cs typeface="Calibri"/>
                <a:sym typeface="Calibri"/>
              </a:rPr>
              <a:t> </a:t>
            </a:r>
            <a:r>
              <a:rPr lang="en-US" sz="1800" dirty="0" err="1">
                <a:latin typeface="Calibri"/>
                <a:ea typeface="Calibri"/>
                <a:cs typeface="Calibri"/>
                <a:sym typeface="Calibri"/>
              </a:rPr>
              <a:t>d’exécuter</a:t>
            </a:r>
            <a:r>
              <a:rPr lang="en-US" sz="1800" dirty="0">
                <a:latin typeface="Calibri"/>
                <a:ea typeface="Calibri"/>
                <a:cs typeface="Calibri"/>
                <a:sym typeface="Calibri"/>
              </a:rPr>
              <a:t> le nom de la </a:t>
            </a:r>
            <a:r>
              <a:rPr lang="en-US" sz="1800" dirty="0" err="1">
                <a:latin typeface="Calibri"/>
                <a:ea typeface="Calibri"/>
                <a:cs typeface="Calibri"/>
                <a:sym typeface="Calibri"/>
              </a:rPr>
              <a:t>fonction</a:t>
            </a:r>
            <a:r>
              <a:rPr lang="en-US" sz="1800" dirty="0">
                <a:latin typeface="Calibri"/>
                <a:ea typeface="Calibri"/>
                <a:cs typeface="Calibri"/>
                <a:sym typeface="Calibri"/>
              </a:rPr>
              <a:t> </a:t>
            </a:r>
            <a:r>
              <a:rPr lang="en-US" sz="1800" dirty="0" err="1">
                <a:latin typeface="Calibri"/>
                <a:ea typeface="Calibri"/>
                <a:cs typeface="Calibri"/>
                <a:sym typeface="Calibri"/>
              </a:rPr>
              <a:t>suivi</a:t>
            </a:r>
            <a:r>
              <a:rPr lang="en-US" sz="1800" dirty="0">
                <a:latin typeface="Calibri"/>
                <a:ea typeface="Calibri"/>
                <a:cs typeface="Calibri"/>
                <a:sym typeface="Calibri"/>
              </a:rPr>
              <a:t> de </a:t>
            </a:r>
            <a:r>
              <a:rPr lang="en-US" sz="1800" dirty="0" err="1">
                <a:latin typeface="Calibri"/>
                <a:ea typeface="Calibri"/>
                <a:cs typeface="Calibri"/>
                <a:sym typeface="Calibri"/>
              </a:rPr>
              <a:t>parenthèses</a:t>
            </a:r>
            <a:r>
              <a:rPr lang="en-US" sz="1800" dirty="0">
                <a:latin typeface="Calibri"/>
                <a:ea typeface="Calibri"/>
                <a:cs typeface="Calibri"/>
                <a:sym typeface="Calibri"/>
              </a:rPr>
              <a:t> </a:t>
            </a:r>
            <a:r>
              <a:rPr lang="en-US" sz="1800" dirty="0" err="1">
                <a:latin typeface="Calibri"/>
                <a:ea typeface="Calibri"/>
                <a:cs typeface="Calibri"/>
                <a:sym typeface="Calibri"/>
              </a:rPr>
              <a:t>comme</a:t>
            </a:r>
            <a:r>
              <a:rPr lang="en-US" sz="1800" dirty="0">
                <a:latin typeface="Calibri"/>
                <a:ea typeface="Calibri"/>
                <a:cs typeface="Calibri"/>
                <a:sym typeface="Calibri"/>
              </a:rPr>
              <a:t> </a:t>
            </a:r>
            <a:r>
              <a:rPr lang="en-US" sz="1800" dirty="0" err="1">
                <a:latin typeface="Calibri"/>
                <a:ea typeface="Calibri"/>
                <a:cs typeface="Calibri"/>
                <a:sym typeface="Calibri"/>
              </a:rPr>
              <a:t>ceci</a:t>
            </a:r>
            <a:r>
              <a:rPr lang="en-US" sz="1800" dirty="0">
                <a:latin typeface="Calibri"/>
                <a:ea typeface="Calibri"/>
                <a:cs typeface="Calibri"/>
                <a:sym typeface="Calibri"/>
              </a:rPr>
              <a:t> :</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r>
              <a:rPr lang="en-US" sz="1800" dirty="0" err="1">
                <a:latin typeface="Arial"/>
                <a:ea typeface="Arial"/>
                <a:cs typeface="Arial"/>
                <a:sym typeface="Arial"/>
              </a:rPr>
              <a:t>afficheHelloWorld</a:t>
            </a:r>
            <a:r>
              <a:rPr lang="en-US" sz="1800" dirty="0">
                <a:latin typeface="Arial"/>
                <a:ea typeface="Arial"/>
                <a:cs typeface="Arial"/>
                <a:sym typeface="Arial"/>
              </a:rPr>
              <a:t>();</a:t>
            </a:r>
            <a:endParaRPr sz="1800" dirty="0">
              <a:latin typeface="Impact"/>
              <a:ea typeface="Impact"/>
              <a:cs typeface="Impact"/>
              <a:sym typeface="Impact"/>
            </a:endParaRPr>
          </a:p>
          <a:p>
            <a:pPr marL="0" marR="0" lvl="0" indent="0" algn="l" rtl="0">
              <a:spcBef>
                <a:spcPts val="0"/>
              </a:spcBef>
              <a:spcAft>
                <a:spcPts val="0"/>
              </a:spcAft>
              <a:buNone/>
            </a:pPr>
            <a:r>
              <a:rPr lang="en-US" sz="1800" dirty="0">
                <a:latin typeface="Calibri"/>
                <a:ea typeface="Calibri"/>
                <a:cs typeface="Calibri"/>
                <a:sym typeface="Calibri"/>
              </a:rPr>
              <a:t>Et </a:t>
            </a:r>
            <a:r>
              <a:rPr lang="en-US" sz="1800" dirty="0" err="1">
                <a:latin typeface="Calibri"/>
                <a:ea typeface="Calibri"/>
                <a:cs typeface="Calibri"/>
                <a:sym typeface="Calibri"/>
              </a:rPr>
              <a:t>maintenant</a:t>
            </a:r>
            <a:r>
              <a:rPr lang="en-US" sz="1800" dirty="0">
                <a:latin typeface="Calibri"/>
                <a:ea typeface="Calibri"/>
                <a:cs typeface="Calibri"/>
                <a:sym typeface="Calibri"/>
              </a:rPr>
              <a:t> a </a:t>
            </a:r>
            <a:r>
              <a:rPr lang="en-US" sz="1800" dirty="0" err="1">
                <a:latin typeface="Calibri"/>
                <a:ea typeface="Calibri"/>
                <a:cs typeface="Calibri"/>
                <a:sym typeface="Calibri"/>
              </a:rPr>
              <a:t>chaque</a:t>
            </a:r>
            <a:r>
              <a:rPr lang="en-US" sz="1800" dirty="0">
                <a:latin typeface="Calibri"/>
                <a:ea typeface="Calibri"/>
                <a:cs typeface="Calibri"/>
                <a:sym typeface="Calibri"/>
              </a:rPr>
              <a:t> </a:t>
            </a:r>
            <a:r>
              <a:rPr lang="en-US" sz="1800" dirty="0" err="1">
                <a:latin typeface="Calibri"/>
                <a:ea typeface="Calibri"/>
                <a:cs typeface="Calibri"/>
                <a:sym typeface="Calibri"/>
              </a:rPr>
              <a:t>fois</a:t>
            </a:r>
            <a:r>
              <a:rPr lang="en-US" sz="1800" dirty="0">
                <a:latin typeface="Calibri"/>
                <a:ea typeface="Calibri"/>
                <a:cs typeface="Calibri"/>
                <a:sym typeface="Calibri"/>
              </a:rPr>
              <a:t> que demander la </a:t>
            </a:r>
            <a:r>
              <a:rPr lang="en-US" sz="1800" b="1" dirty="0" err="1">
                <a:latin typeface="Calibri"/>
                <a:ea typeface="Calibri"/>
                <a:cs typeface="Calibri"/>
                <a:sym typeface="Calibri"/>
              </a:rPr>
              <a:t>fonction</a:t>
            </a:r>
            <a:r>
              <a:rPr lang="en-US" sz="1800" dirty="0">
                <a:latin typeface="Calibri"/>
                <a:ea typeface="Calibri"/>
                <a:cs typeface="Calibri"/>
                <a:sym typeface="Calibri"/>
              </a:rPr>
              <a:t>, la variable hello </a:t>
            </a:r>
            <a:r>
              <a:rPr lang="en-US" sz="1800" dirty="0" err="1">
                <a:latin typeface="Calibri"/>
                <a:ea typeface="Calibri"/>
                <a:cs typeface="Calibri"/>
                <a:sym typeface="Calibri"/>
              </a:rPr>
              <a:t>est</a:t>
            </a:r>
            <a:r>
              <a:rPr lang="en-US" sz="1800" dirty="0">
                <a:latin typeface="Calibri"/>
                <a:ea typeface="Calibri"/>
                <a:cs typeface="Calibri"/>
                <a:sym typeface="Calibri"/>
              </a:rPr>
              <a:t> </a:t>
            </a:r>
            <a:r>
              <a:rPr lang="en-US" sz="1800" dirty="0" err="1">
                <a:latin typeface="Calibri"/>
                <a:ea typeface="Calibri"/>
                <a:cs typeface="Calibri"/>
                <a:sym typeface="Calibri"/>
              </a:rPr>
              <a:t>instancié</a:t>
            </a:r>
            <a:r>
              <a:rPr lang="en-US" sz="1800" dirty="0">
                <a:latin typeface="Calibri"/>
                <a:ea typeface="Calibri"/>
                <a:cs typeface="Calibri"/>
                <a:sym typeface="Calibri"/>
              </a:rPr>
              <a:t> avec la </a:t>
            </a:r>
            <a:r>
              <a:rPr lang="en-US" sz="1800" dirty="0" err="1">
                <a:latin typeface="Calibri"/>
                <a:ea typeface="Calibri"/>
                <a:cs typeface="Calibri"/>
                <a:sym typeface="Calibri"/>
              </a:rPr>
              <a:t>valeur</a:t>
            </a:r>
            <a:r>
              <a:rPr lang="en-US" sz="1800" dirty="0">
                <a:latin typeface="Calibri"/>
                <a:ea typeface="Calibri"/>
                <a:cs typeface="Calibri"/>
                <a:sym typeface="Calibri"/>
              </a:rPr>
              <a:t> ‘hello world’ la </a:t>
            </a:r>
            <a:r>
              <a:rPr lang="en-US" sz="1800" b="1" dirty="0" err="1">
                <a:latin typeface="Calibri"/>
                <a:ea typeface="Calibri"/>
                <a:cs typeface="Calibri"/>
                <a:sym typeface="Calibri"/>
              </a:rPr>
              <a:t>fonction</a:t>
            </a:r>
            <a:r>
              <a:rPr lang="en-US" sz="1800" dirty="0">
                <a:latin typeface="Calibri"/>
                <a:ea typeface="Calibri"/>
                <a:cs typeface="Calibri"/>
                <a:sym typeface="Calibri"/>
              </a:rPr>
              <a:t> alert </a:t>
            </a:r>
            <a:r>
              <a:rPr lang="en-US" sz="1800" dirty="0" err="1">
                <a:latin typeface="Calibri"/>
                <a:ea typeface="Calibri"/>
                <a:cs typeface="Calibri"/>
                <a:sym typeface="Calibri"/>
              </a:rPr>
              <a:t>est</a:t>
            </a:r>
            <a:r>
              <a:rPr lang="en-US" sz="1800" dirty="0">
                <a:latin typeface="Calibri"/>
                <a:ea typeface="Calibri"/>
                <a:cs typeface="Calibri"/>
                <a:sym typeface="Calibri"/>
              </a:rPr>
              <a:t> </a:t>
            </a:r>
            <a:r>
              <a:rPr lang="en-US" sz="1800" dirty="0" err="1">
                <a:latin typeface="Calibri"/>
                <a:ea typeface="Calibri"/>
                <a:cs typeface="Calibri"/>
                <a:sym typeface="Calibri"/>
              </a:rPr>
              <a:t>exécuter</a:t>
            </a:r>
            <a:r>
              <a:rPr lang="en-US" sz="1800" dirty="0">
                <a:latin typeface="Calibri"/>
                <a:ea typeface="Calibri"/>
                <a:cs typeface="Calibri"/>
                <a:sym typeface="Calibri"/>
              </a:rPr>
              <a:t>.</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r>
              <a:rPr lang="en-US" sz="1800" dirty="0" err="1">
                <a:latin typeface="Calibri"/>
                <a:ea typeface="Calibri"/>
                <a:cs typeface="Calibri"/>
                <a:sym typeface="Calibri"/>
              </a:rPr>
              <a:t>Heuuu</a:t>
            </a:r>
            <a:r>
              <a:rPr lang="en-US" sz="1800" dirty="0">
                <a:latin typeface="Calibri"/>
                <a:ea typeface="Calibri"/>
                <a:cs typeface="Calibri"/>
                <a:sym typeface="Calibri"/>
              </a:rPr>
              <a:t>… Comment </a:t>
            </a:r>
            <a:r>
              <a:rPr lang="en-US" sz="1800" dirty="0" err="1">
                <a:latin typeface="Calibri"/>
                <a:ea typeface="Calibri"/>
                <a:cs typeface="Calibri"/>
                <a:sym typeface="Calibri"/>
              </a:rPr>
              <a:t>ça</a:t>
            </a:r>
            <a:r>
              <a:rPr lang="en-US" sz="1800" dirty="0">
                <a:latin typeface="Calibri"/>
                <a:ea typeface="Calibri"/>
                <a:cs typeface="Calibri"/>
                <a:sym typeface="Calibri"/>
              </a:rPr>
              <a:t> ? </a:t>
            </a:r>
            <a:r>
              <a:rPr lang="en-US" sz="1800" dirty="0" err="1">
                <a:latin typeface="Calibri"/>
                <a:ea typeface="Calibri"/>
                <a:cs typeface="Calibri"/>
                <a:sym typeface="Calibri"/>
              </a:rPr>
              <a:t>Quand</a:t>
            </a:r>
            <a:r>
              <a:rPr lang="en-US" sz="1800" dirty="0">
                <a:latin typeface="Calibri"/>
                <a:ea typeface="Calibri"/>
                <a:cs typeface="Calibri"/>
                <a:sym typeface="Calibri"/>
              </a:rPr>
              <a:t> </a:t>
            </a:r>
            <a:r>
              <a:rPr lang="en-US" sz="1800" dirty="0" err="1">
                <a:latin typeface="Calibri"/>
                <a:ea typeface="Calibri"/>
                <a:cs typeface="Calibri"/>
                <a:sym typeface="Calibri"/>
              </a:rPr>
              <a:t>j’exécute</a:t>
            </a:r>
            <a:r>
              <a:rPr lang="en-US" sz="1800" dirty="0">
                <a:latin typeface="Calibri"/>
                <a:ea typeface="Calibri"/>
                <a:cs typeface="Calibri"/>
                <a:sym typeface="Calibri"/>
              </a:rPr>
              <a:t> ma </a:t>
            </a:r>
            <a:r>
              <a:rPr lang="en-US" sz="1800" dirty="0" err="1">
                <a:latin typeface="Calibri"/>
                <a:ea typeface="Calibri"/>
                <a:cs typeface="Calibri"/>
                <a:sym typeface="Calibri"/>
              </a:rPr>
              <a:t>fonction</a:t>
            </a:r>
            <a:r>
              <a:rPr lang="en-US" sz="1800" dirty="0">
                <a:latin typeface="Calibri"/>
                <a:ea typeface="Calibri"/>
                <a:cs typeface="Calibri"/>
                <a:sym typeface="Calibri"/>
              </a:rPr>
              <a:t>, </a:t>
            </a:r>
            <a:r>
              <a:rPr lang="en-US" sz="1800" dirty="0" err="1">
                <a:latin typeface="Calibri"/>
                <a:ea typeface="Calibri"/>
                <a:cs typeface="Calibri"/>
                <a:sym typeface="Calibri"/>
              </a:rPr>
              <a:t>elle</a:t>
            </a:r>
            <a:r>
              <a:rPr lang="en-US" sz="1800" dirty="0">
                <a:latin typeface="Calibri"/>
                <a:ea typeface="Calibri"/>
                <a:cs typeface="Calibri"/>
                <a:sym typeface="Calibri"/>
              </a:rPr>
              <a:t> </a:t>
            </a:r>
            <a:r>
              <a:rPr lang="en-US" sz="1800" dirty="0" err="1">
                <a:latin typeface="Calibri"/>
                <a:ea typeface="Calibri"/>
                <a:cs typeface="Calibri"/>
                <a:sym typeface="Calibri"/>
              </a:rPr>
              <a:t>exécute</a:t>
            </a:r>
            <a:r>
              <a:rPr lang="en-US" sz="1800" dirty="0">
                <a:latin typeface="Calibri"/>
                <a:ea typeface="Calibri"/>
                <a:cs typeface="Calibri"/>
                <a:sym typeface="Calibri"/>
              </a:rPr>
              <a:t> </a:t>
            </a:r>
            <a:r>
              <a:rPr lang="en-US" sz="1800" dirty="0" err="1">
                <a:latin typeface="Calibri"/>
                <a:ea typeface="Calibri"/>
                <a:cs typeface="Calibri"/>
                <a:sym typeface="Calibri"/>
              </a:rPr>
              <a:t>une</a:t>
            </a:r>
            <a:r>
              <a:rPr lang="en-US" sz="1800" dirty="0">
                <a:latin typeface="Calibri"/>
                <a:ea typeface="Calibri"/>
                <a:cs typeface="Calibri"/>
                <a:sym typeface="Calibri"/>
              </a:rPr>
              <a:t> </a:t>
            </a:r>
            <a:r>
              <a:rPr lang="en-US" sz="1800" dirty="0" err="1">
                <a:latin typeface="Calibri"/>
                <a:ea typeface="Calibri"/>
                <a:cs typeface="Calibri"/>
                <a:sym typeface="Calibri"/>
              </a:rPr>
              <a:t>fonction</a:t>
            </a:r>
            <a:r>
              <a:rPr lang="en-US" sz="1800" dirty="0">
                <a:latin typeface="Calibri"/>
                <a:ea typeface="Calibri"/>
                <a:cs typeface="Calibri"/>
                <a:sym typeface="Calibri"/>
              </a:rPr>
              <a:t> ??</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r>
              <a:rPr lang="en-US" sz="1800" dirty="0" err="1">
                <a:latin typeface="Calibri"/>
                <a:ea typeface="Calibri"/>
                <a:cs typeface="Calibri"/>
                <a:sym typeface="Calibri"/>
              </a:rPr>
              <a:t>Hé</a:t>
            </a:r>
            <a:r>
              <a:rPr lang="en-US" sz="1800" dirty="0">
                <a:latin typeface="Calibri"/>
                <a:ea typeface="Calibri"/>
                <a:cs typeface="Calibri"/>
                <a:sym typeface="Calibri"/>
              </a:rPr>
              <a:t> </a:t>
            </a:r>
            <a:r>
              <a:rPr lang="en-US" sz="1800" dirty="0" err="1">
                <a:latin typeface="Calibri"/>
                <a:ea typeface="Calibri"/>
                <a:cs typeface="Calibri"/>
                <a:sym typeface="Calibri"/>
              </a:rPr>
              <a:t>oui</a:t>
            </a:r>
            <a:r>
              <a:rPr lang="en-US" sz="1800" dirty="0">
                <a:latin typeface="Calibri"/>
                <a:ea typeface="Calibri"/>
                <a:cs typeface="Calibri"/>
                <a:sym typeface="Calibri"/>
              </a:rPr>
              <a:t> ! </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r>
              <a:rPr lang="en-US" sz="1800" dirty="0">
                <a:latin typeface="Arial"/>
                <a:ea typeface="Arial"/>
                <a:cs typeface="Arial"/>
                <a:sym typeface="Arial"/>
              </a:rPr>
              <a:t>alert();</a:t>
            </a:r>
            <a:endParaRPr sz="1800" dirty="0">
              <a:latin typeface="Impact"/>
              <a:ea typeface="Impact"/>
              <a:cs typeface="Impact"/>
              <a:sym typeface="Impact"/>
            </a:endParaRPr>
          </a:p>
          <a:p>
            <a:pPr marL="0" marR="0" lvl="0" indent="0" algn="l" rtl="0">
              <a:spcBef>
                <a:spcPts val="0"/>
              </a:spcBef>
              <a:spcAft>
                <a:spcPts val="0"/>
              </a:spcAft>
              <a:buNone/>
            </a:pPr>
            <a:r>
              <a:rPr lang="en-US" sz="1800" dirty="0">
                <a:latin typeface="Calibri"/>
                <a:ea typeface="Calibri"/>
                <a:cs typeface="Calibri"/>
                <a:sym typeface="Calibri"/>
              </a:rPr>
              <a:t>Alert </a:t>
            </a:r>
            <a:r>
              <a:rPr lang="en-US" sz="1800" dirty="0" err="1">
                <a:latin typeface="Calibri"/>
                <a:ea typeface="Calibri"/>
                <a:cs typeface="Calibri"/>
                <a:sym typeface="Calibri"/>
              </a:rPr>
              <a:t>est</a:t>
            </a:r>
            <a:r>
              <a:rPr lang="en-US" sz="1800" dirty="0">
                <a:latin typeface="Calibri"/>
                <a:ea typeface="Calibri"/>
                <a:cs typeface="Calibri"/>
                <a:sym typeface="Calibri"/>
              </a:rPr>
              <a:t> </a:t>
            </a:r>
            <a:r>
              <a:rPr lang="en-US" sz="1800" dirty="0" err="1">
                <a:latin typeface="Calibri"/>
                <a:ea typeface="Calibri"/>
                <a:cs typeface="Calibri"/>
                <a:sym typeface="Calibri"/>
              </a:rPr>
              <a:t>une</a:t>
            </a:r>
            <a:r>
              <a:rPr lang="en-US" sz="1800" dirty="0">
                <a:latin typeface="Calibri"/>
                <a:ea typeface="Calibri"/>
                <a:cs typeface="Calibri"/>
                <a:sym typeface="Calibri"/>
              </a:rPr>
              <a:t> </a:t>
            </a:r>
            <a:r>
              <a:rPr lang="en-US" sz="1800" dirty="0" err="1">
                <a:latin typeface="Calibri"/>
                <a:ea typeface="Calibri"/>
                <a:cs typeface="Calibri"/>
                <a:sym typeface="Calibri"/>
              </a:rPr>
              <a:t>fonction</a:t>
            </a:r>
            <a:r>
              <a:rPr lang="en-US" sz="1800" dirty="0">
                <a:latin typeface="Calibri"/>
                <a:ea typeface="Calibri"/>
                <a:cs typeface="Calibri"/>
                <a:sym typeface="Calibri"/>
              </a:rPr>
              <a:t> </a:t>
            </a:r>
            <a:r>
              <a:rPr lang="en-US" sz="1800" dirty="0" err="1">
                <a:latin typeface="Calibri"/>
                <a:ea typeface="Calibri"/>
                <a:cs typeface="Calibri"/>
                <a:sym typeface="Calibri"/>
              </a:rPr>
              <a:t>dite</a:t>
            </a:r>
            <a:r>
              <a:rPr lang="en-US" sz="1800" dirty="0">
                <a:latin typeface="Calibri"/>
                <a:ea typeface="Calibri"/>
                <a:cs typeface="Calibri"/>
                <a:sym typeface="Calibri"/>
              </a:rPr>
              <a:t> native du JavaScript, </a:t>
            </a:r>
            <a:r>
              <a:rPr lang="en-US" sz="1800" dirty="0" err="1">
                <a:latin typeface="Calibri"/>
                <a:ea typeface="Calibri"/>
                <a:cs typeface="Calibri"/>
                <a:sym typeface="Calibri"/>
              </a:rPr>
              <a:t>ça</a:t>
            </a:r>
            <a:r>
              <a:rPr lang="en-US" sz="1800" dirty="0">
                <a:latin typeface="Calibri"/>
                <a:ea typeface="Calibri"/>
                <a:cs typeface="Calibri"/>
                <a:sym typeface="Calibri"/>
              </a:rPr>
              <a:t> </a:t>
            </a:r>
            <a:r>
              <a:rPr lang="en-US" sz="1800" dirty="0" err="1">
                <a:latin typeface="Calibri"/>
                <a:ea typeface="Calibri"/>
                <a:cs typeface="Calibri"/>
                <a:sym typeface="Calibri"/>
              </a:rPr>
              <a:t>veut</a:t>
            </a:r>
            <a:r>
              <a:rPr lang="en-US" sz="1800" dirty="0">
                <a:latin typeface="Calibri"/>
                <a:ea typeface="Calibri"/>
                <a:cs typeface="Calibri"/>
                <a:sym typeface="Calibri"/>
              </a:rPr>
              <a:t> dire que </a:t>
            </a:r>
            <a:r>
              <a:rPr lang="en-US" sz="1800" dirty="0" err="1">
                <a:latin typeface="Calibri"/>
                <a:ea typeface="Calibri"/>
                <a:cs typeface="Calibri"/>
                <a:sym typeface="Calibri"/>
              </a:rPr>
              <a:t>cette</a:t>
            </a:r>
            <a:r>
              <a:rPr lang="en-US" sz="1800" dirty="0">
                <a:latin typeface="Calibri"/>
                <a:ea typeface="Calibri"/>
                <a:cs typeface="Calibri"/>
                <a:sym typeface="Calibri"/>
              </a:rPr>
              <a:t> </a:t>
            </a:r>
            <a:r>
              <a:rPr lang="en-US" sz="1800" dirty="0" err="1">
                <a:latin typeface="Calibri"/>
                <a:ea typeface="Calibri"/>
                <a:cs typeface="Calibri"/>
                <a:sym typeface="Calibri"/>
              </a:rPr>
              <a:t>fonction</a:t>
            </a:r>
            <a:r>
              <a:rPr lang="en-US" sz="1800" dirty="0">
                <a:latin typeface="Calibri"/>
                <a:ea typeface="Calibri"/>
                <a:cs typeface="Calibri"/>
                <a:sym typeface="Calibri"/>
              </a:rPr>
              <a:t> </a:t>
            </a:r>
            <a:r>
              <a:rPr lang="en-US" sz="1800" dirty="0" err="1">
                <a:latin typeface="Calibri"/>
                <a:ea typeface="Calibri"/>
                <a:cs typeface="Calibri"/>
                <a:sym typeface="Calibri"/>
              </a:rPr>
              <a:t>existe</a:t>
            </a:r>
            <a:r>
              <a:rPr lang="en-US" sz="1800" dirty="0">
                <a:latin typeface="Calibri"/>
                <a:ea typeface="Calibri"/>
                <a:cs typeface="Calibri"/>
                <a:sym typeface="Calibri"/>
              </a:rPr>
              <a:t> déjà dans le </a:t>
            </a:r>
            <a:r>
              <a:rPr lang="en-US" sz="1800" dirty="0" err="1">
                <a:latin typeface="Calibri"/>
                <a:ea typeface="Calibri"/>
                <a:cs typeface="Calibri"/>
                <a:sym typeface="Calibri"/>
              </a:rPr>
              <a:t>langage</a:t>
            </a:r>
            <a:r>
              <a:rPr lang="en-US" sz="1800" dirty="0">
                <a:latin typeface="Calibri"/>
                <a:ea typeface="Calibri"/>
                <a:cs typeface="Calibri"/>
                <a:sym typeface="Calibri"/>
              </a:rPr>
              <a:t>.</a:t>
            </a:r>
            <a:endParaRPr sz="1800" dirty="0">
              <a:latin typeface="Impact"/>
              <a:ea typeface="Impact"/>
              <a:cs typeface="Impact"/>
              <a:sym typeface="Impact"/>
            </a:endParaRPr>
          </a:p>
          <a:p>
            <a:pPr marL="0" marR="0" lvl="0" indent="0" algn="l" rtl="0">
              <a:spcBef>
                <a:spcPts val="0"/>
              </a:spcBef>
              <a:spcAft>
                <a:spcPts val="0"/>
              </a:spcAft>
              <a:buNone/>
            </a:pPr>
            <a:br>
              <a:rPr lang="en-US" sz="1800" dirty="0">
                <a:latin typeface="Impact"/>
                <a:ea typeface="Impact"/>
                <a:cs typeface="Impact"/>
                <a:sym typeface="Impact"/>
              </a:rPr>
            </a:br>
            <a:endParaRPr sz="1800" dirty="0">
              <a:latin typeface="Impact"/>
              <a:ea typeface="Impact"/>
              <a:cs typeface="Impact"/>
              <a:sym typeface="Impac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p:nvPr/>
        </p:nvSpPr>
        <p:spPr>
          <a:xfrm>
            <a:off x="844464" y="1372453"/>
            <a:ext cx="10287728"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err="1">
                <a:latin typeface="Calibri"/>
                <a:ea typeface="Calibri"/>
                <a:cs typeface="Calibri"/>
                <a:sym typeface="Calibri"/>
              </a:rPr>
              <a:t>Vous</a:t>
            </a:r>
            <a:r>
              <a:rPr lang="en-US" sz="1800" b="1" dirty="0">
                <a:latin typeface="Calibri"/>
                <a:ea typeface="Calibri"/>
                <a:cs typeface="Calibri"/>
                <a:sym typeface="Calibri"/>
              </a:rPr>
              <a:t> </a:t>
            </a:r>
            <a:r>
              <a:rPr lang="en-US" sz="1800" b="1" dirty="0" err="1">
                <a:latin typeface="Calibri"/>
                <a:ea typeface="Calibri"/>
                <a:cs typeface="Calibri"/>
                <a:sym typeface="Calibri"/>
              </a:rPr>
              <a:t>vous</a:t>
            </a:r>
            <a:r>
              <a:rPr lang="en-US" sz="1800" b="1" dirty="0">
                <a:latin typeface="Calibri"/>
                <a:ea typeface="Calibri"/>
                <a:cs typeface="Calibri"/>
                <a:sym typeface="Calibri"/>
              </a:rPr>
              <a:t> </a:t>
            </a:r>
            <a:r>
              <a:rPr lang="en-US" sz="1800" b="1" dirty="0" err="1">
                <a:latin typeface="Calibri"/>
                <a:ea typeface="Calibri"/>
                <a:cs typeface="Calibri"/>
                <a:sym typeface="Calibri"/>
              </a:rPr>
              <a:t>dites</a:t>
            </a:r>
            <a:r>
              <a:rPr lang="en-US" sz="1800" b="1" dirty="0">
                <a:latin typeface="Calibri"/>
                <a:ea typeface="Calibri"/>
                <a:cs typeface="Calibri"/>
                <a:sym typeface="Calibri"/>
              </a:rPr>
              <a:t> </a:t>
            </a:r>
            <a:r>
              <a:rPr lang="en-US" sz="1800" b="1" dirty="0" err="1">
                <a:latin typeface="Calibri"/>
                <a:ea typeface="Calibri"/>
                <a:cs typeface="Calibri"/>
                <a:sym typeface="Calibri"/>
              </a:rPr>
              <a:t>surement</a:t>
            </a:r>
            <a:r>
              <a:rPr lang="en-US" sz="1800" b="1" dirty="0">
                <a:latin typeface="Calibri"/>
                <a:ea typeface="Calibri"/>
                <a:cs typeface="Calibri"/>
                <a:sym typeface="Calibri"/>
              </a:rPr>
              <a:t> que </a:t>
            </a:r>
            <a:r>
              <a:rPr lang="en-US" sz="1800" b="1" dirty="0" err="1">
                <a:latin typeface="Calibri"/>
                <a:ea typeface="Calibri"/>
                <a:cs typeface="Calibri"/>
                <a:sym typeface="Calibri"/>
              </a:rPr>
              <a:t>cette</a:t>
            </a:r>
            <a:r>
              <a:rPr lang="en-US" sz="1800" b="1" dirty="0">
                <a:latin typeface="Calibri"/>
                <a:ea typeface="Calibri"/>
                <a:cs typeface="Calibri"/>
                <a:sym typeface="Calibri"/>
              </a:rPr>
              <a:t> </a:t>
            </a:r>
            <a:r>
              <a:rPr lang="en-US" sz="1800" b="1" dirty="0" err="1">
                <a:latin typeface="Calibri"/>
                <a:ea typeface="Calibri"/>
                <a:cs typeface="Calibri"/>
                <a:sym typeface="Calibri"/>
              </a:rPr>
              <a:t>fonction</a:t>
            </a:r>
            <a:r>
              <a:rPr lang="en-US" sz="1800" b="1" dirty="0">
                <a:latin typeface="Calibri"/>
                <a:ea typeface="Calibri"/>
                <a:cs typeface="Calibri"/>
                <a:sym typeface="Calibri"/>
              </a:rPr>
              <a:t> </a:t>
            </a:r>
            <a:r>
              <a:rPr lang="en-US" sz="1800" b="1" dirty="0" err="1">
                <a:latin typeface="Calibri"/>
                <a:ea typeface="Calibri"/>
                <a:cs typeface="Calibri"/>
                <a:sym typeface="Calibri"/>
              </a:rPr>
              <a:t>exécutera</a:t>
            </a:r>
            <a:r>
              <a:rPr lang="en-US" sz="1800" b="1" dirty="0">
                <a:latin typeface="Calibri"/>
                <a:ea typeface="Calibri"/>
                <a:cs typeface="Calibri"/>
                <a:sym typeface="Calibri"/>
              </a:rPr>
              <a:t> </a:t>
            </a:r>
            <a:r>
              <a:rPr lang="en-US" sz="1800" b="1" dirty="0" err="1">
                <a:latin typeface="Calibri"/>
                <a:ea typeface="Calibri"/>
                <a:cs typeface="Calibri"/>
                <a:sym typeface="Calibri"/>
              </a:rPr>
              <a:t>toujours</a:t>
            </a:r>
            <a:r>
              <a:rPr lang="en-US" sz="1800" b="1" dirty="0">
                <a:latin typeface="Calibri"/>
                <a:ea typeface="Calibri"/>
                <a:cs typeface="Calibri"/>
                <a:sym typeface="Calibri"/>
              </a:rPr>
              <a:t> la </a:t>
            </a:r>
            <a:r>
              <a:rPr lang="en-US" sz="1800" b="1" dirty="0" err="1">
                <a:latin typeface="Calibri"/>
                <a:ea typeface="Calibri"/>
                <a:cs typeface="Calibri"/>
                <a:sym typeface="Calibri"/>
              </a:rPr>
              <a:t>même</a:t>
            </a:r>
            <a:r>
              <a:rPr lang="en-US" sz="1800" b="1" dirty="0">
                <a:latin typeface="Calibri"/>
                <a:ea typeface="Calibri"/>
                <a:cs typeface="Calibri"/>
                <a:sym typeface="Calibri"/>
              </a:rPr>
              <a:t> chose à </a:t>
            </a:r>
            <a:r>
              <a:rPr lang="en-US" sz="1800" b="1" dirty="0" err="1">
                <a:latin typeface="Calibri"/>
                <a:ea typeface="Calibri"/>
                <a:cs typeface="Calibri"/>
                <a:sym typeface="Calibri"/>
              </a:rPr>
              <a:t>chaque</a:t>
            </a:r>
            <a:r>
              <a:rPr lang="en-US" sz="1800" b="1" dirty="0">
                <a:latin typeface="Calibri"/>
                <a:ea typeface="Calibri"/>
                <a:cs typeface="Calibri"/>
                <a:sym typeface="Calibri"/>
              </a:rPr>
              <a:t> </a:t>
            </a:r>
            <a:r>
              <a:rPr lang="en-US" sz="1800" b="1" dirty="0" err="1">
                <a:latin typeface="Calibri"/>
                <a:ea typeface="Calibri"/>
                <a:cs typeface="Calibri"/>
                <a:sym typeface="Calibri"/>
              </a:rPr>
              <a:t>fois</a:t>
            </a:r>
            <a:r>
              <a:rPr lang="en-US" sz="1800" b="1" dirty="0">
                <a:latin typeface="Calibri"/>
                <a:ea typeface="Calibri"/>
                <a:cs typeface="Calibri"/>
                <a:sym typeface="Calibri"/>
              </a:rPr>
              <a:t> et </a:t>
            </a:r>
            <a:r>
              <a:rPr lang="en-US" sz="1800" b="1" dirty="0" err="1">
                <a:latin typeface="Calibri"/>
                <a:ea typeface="Calibri"/>
                <a:cs typeface="Calibri"/>
                <a:sym typeface="Calibri"/>
              </a:rPr>
              <a:t>qu’il</a:t>
            </a:r>
            <a:r>
              <a:rPr lang="en-US" sz="1800" b="1" dirty="0">
                <a:latin typeface="Calibri"/>
                <a:ea typeface="Calibri"/>
                <a:cs typeface="Calibri"/>
                <a:sym typeface="Calibri"/>
              </a:rPr>
              <a:t> </a:t>
            </a:r>
            <a:r>
              <a:rPr lang="en-US" sz="1800" b="1" dirty="0" err="1">
                <a:latin typeface="Calibri"/>
                <a:ea typeface="Calibri"/>
                <a:cs typeface="Calibri"/>
                <a:sym typeface="Calibri"/>
              </a:rPr>
              <a:t>n’y</a:t>
            </a:r>
            <a:r>
              <a:rPr lang="en-US" sz="1800" b="1" dirty="0">
                <a:latin typeface="Calibri"/>
                <a:ea typeface="Calibri"/>
                <a:cs typeface="Calibri"/>
                <a:sym typeface="Calibri"/>
              </a:rPr>
              <a:t> a pas </a:t>
            </a:r>
            <a:r>
              <a:rPr lang="en-US" sz="1800" b="1" dirty="0" err="1">
                <a:latin typeface="Calibri"/>
                <a:ea typeface="Calibri"/>
                <a:cs typeface="Calibri"/>
                <a:sym typeface="Calibri"/>
              </a:rPr>
              <a:t>moyen</a:t>
            </a:r>
            <a:r>
              <a:rPr lang="en-US" sz="1800" b="1" dirty="0">
                <a:latin typeface="Calibri"/>
                <a:ea typeface="Calibri"/>
                <a:cs typeface="Calibri"/>
                <a:sym typeface="Calibri"/>
              </a:rPr>
              <a:t> de changer </a:t>
            </a:r>
            <a:r>
              <a:rPr lang="en-US" sz="1800" b="1" dirty="0" err="1">
                <a:latin typeface="Calibri"/>
                <a:ea typeface="Calibri"/>
                <a:cs typeface="Calibri"/>
                <a:sym typeface="Calibri"/>
              </a:rPr>
              <a:t>cette</a:t>
            </a:r>
            <a:r>
              <a:rPr lang="en-US" sz="1800" b="1" dirty="0">
                <a:latin typeface="Calibri"/>
                <a:ea typeface="Calibri"/>
                <a:cs typeface="Calibri"/>
                <a:sym typeface="Calibri"/>
              </a:rPr>
              <a:t> </a:t>
            </a:r>
            <a:r>
              <a:rPr lang="en-US" sz="1800" b="1" dirty="0" err="1">
                <a:latin typeface="Calibri"/>
                <a:ea typeface="Calibri"/>
                <a:cs typeface="Calibri"/>
                <a:sym typeface="Calibri"/>
              </a:rPr>
              <a:t>fonction</a:t>
            </a:r>
            <a:r>
              <a:rPr lang="en-US" sz="1800" b="1" dirty="0">
                <a:latin typeface="Calibri"/>
                <a:ea typeface="Calibri"/>
                <a:cs typeface="Calibri"/>
                <a:sym typeface="Calibri"/>
              </a:rPr>
              <a:t> et </a:t>
            </a:r>
            <a:r>
              <a:rPr lang="en-US" sz="1800" b="1" dirty="0" err="1">
                <a:latin typeface="Calibri"/>
                <a:ea typeface="Calibri"/>
                <a:cs typeface="Calibri"/>
                <a:sym typeface="Calibri"/>
              </a:rPr>
              <a:t>vous</a:t>
            </a:r>
            <a:r>
              <a:rPr lang="en-US" sz="1800" b="1" dirty="0">
                <a:latin typeface="Calibri"/>
                <a:ea typeface="Calibri"/>
                <a:cs typeface="Calibri"/>
                <a:sym typeface="Calibri"/>
              </a:rPr>
              <a:t> </a:t>
            </a:r>
            <a:r>
              <a:rPr lang="en-US" sz="1800" b="1" dirty="0" err="1">
                <a:latin typeface="Calibri"/>
                <a:ea typeface="Calibri"/>
                <a:cs typeface="Calibri"/>
                <a:sym typeface="Calibri"/>
              </a:rPr>
              <a:t>avez</a:t>
            </a:r>
            <a:r>
              <a:rPr lang="en-US" sz="1800" b="1" dirty="0">
                <a:latin typeface="Calibri"/>
                <a:ea typeface="Calibri"/>
                <a:cs typeface="Calibri"/>
                <a:sym typeface="Calibri"/>
              </a:rPr>
              <a:t> raison. </a:t>
            </a:r>
            <a:r>
              <a:rPr lang="en-US" sz="1800" b="1" dirty="0" err="1">
                <a:latin typeface="Calibri"/>
                <a:ea typeface="Calibri"/>
                <a:cs typeface="Calibri"/>
                <a:sym typeface="Calibri"/>
              </a:rPr>
              <a:t>Mais</a:t>
            </a:r>
            <a:r>
              <a:rPr lang="en-US" sz="1800" b="1" dirty="0">
                <a:latin typeface="Calibri"/>
                <a:ea typeface="Calibri"/>
                <a:cs typeface="Calibri"/>
                <a:sym typeface="Calibri"/>
              </a:rPr>
              <a:t> </a:t>
            </a:r>
            <a:r>
              <a:rPr lang="en-US" sz="1800" b="1" dirty="0" err="1">
                <a:latin typeface="Calibri"/>
                <a:ea typeface="Calibri"/>
                <a:cs typeface="Calibri"/>
                <a:sym typeface="Calibri"/>
              </a:rPr>
              <a:t>vous</a:t>
            </a:r>
            <a:r>
              <a:rPr lang="en-US" sz="1800" b="1" dirty="0">
                <a:latin typeface="Calibri"/>
                <a:ea typeface="Calibri"/>
                <a:cs typeface="Calibri"/>
                <a:sym typeface="Calibri"/>
              </a:rPr>
              <a:t> </a:t>
            </a:r>
            <a:r>
              <a:rPr lang="en-US" sz="1800" b="1" dirty="0" err="1">
                <a:latin typeface="Calibri"/>
                <a:ea typeface="Calibri"/>
                <a:cs typeface="Calibri"/>
                <a:sym typeface="Calibri"/>
              </a:rPr>
              <a:t>pouvez</a:t>
            </a:r>
            <a:r>
              <a:rPr lang="en-US" sz="1800" b="1" dirty="0">
                <a:latin typeface="Calibri"/>
                <a:ea typeface="Calibri"/>
                <a:cs typeface="Calibri"/>
                <a:sym typeface="Calibri"/>
              </a:rPr>
              <a:t> </a:t>
            </a:r>
            <a:r>
              <a:rPr lang="en-US" sz="1800" b="1" dirty="0" err="1">
                <a:latin typeface="Calibri"/>
                <a:ea typeface="Calibri"/>
                <a:cs typeface="Calibri"/>
                <a:sym typeface="Calibri"/>
              </a:rPr>
              <a:t>aussi</a:t>
            </a:r>
            <a:r>
              <a:rPr lang="en-US" sz="1800" b="1" dirty="0">
                <a:latin typeface="Calibri"/>
                <a:ea typeface="Calibri"/>
                <a:cs typeface="Calibri"/>
                <a:sym typeface="Calibri"/>
              </a:rPr>
              <a:t> </a:t>
            </a:r>
            <a:r>
              <a:rPr lang="en-US" sz="1800" b="1" dirty="0" err="1">
                <a:latin typeface="Calibri"/>
                <a:ea typeface="Calibri"/>
                <a:cs typeface="Calibri"/>
                <a:sym typeface="Calibri"/>
              </a:rPr>
              <a:t>lui</a:t>
            </a:r>
            <a:r>
              <a:rPr lang="en-US" sz="1800" b="1" dirty="0">
                <a:latin typeface="Calibri"/>
                <a:ea typeface="Calibri"/>
                <a:cs typeface="Calibri"/>
                <a:sym typeface="Calibri"/>
              </a:rPr>
              <a:t> passer des </a:t>
            </a:r>
            <a:r>
              <a:rPr lang="en-US" sz="1800" b="1" dirty="0" err="1">
                <a:latin typeface="Calibri"/>
                <a:ea typeface="Calibri"/>
                <a:cs typeface="Calibri"/>
                <a:sym typeface="Calibri"/>
              </a:rPr>
              <a:t>paramètres</a:t>
            </a:r>
            <a:r>
              <a:rPr lang="en-US" sz="1800" b="1" dirty="0">
                <a:latin typeface="Calibri"/>
                <a:ea typeface="Calibri"/>
                <a:cs typeface="Calibri"/>
                <a:sym typeface="Calibri"/>
              </a:rPr>
              <a:t>…. </a:t>
            </a:r>
            <a:r>
              <a:rPr lang="en-US" sz="1800" b="1" dirty="0" err="1">
                <a:latin typeface="Calibri"/>
                <a:ea typeface="Calibri"/>
                <a:cs typeface="Calibri"/>
                <a:sym typeface="Calibri"/>
              </a:rPr>
              <a:t>Modifions</a:t>
            </a:r>
            <a:r>
              <a:rPr lang="en-US" sz="1800" b="1" dirty="0">
                <a:latin typeface="Calibri"/>
                <a:ea typeface="Calibri"/>
                <a:cs typeface="Calibri"/>
                <a:sym typeface="Calibri"/>
              </a:rPr>
              <a:t> </a:t>
            </a:r>
            <a:r>
              <a:rPr lang="en-US" sz="1800" b="1" dirty="0" err="1">
                <a:latin typeface="Calibri"/>
                <a:ea typeface="Calibri"/>
                <a:cs typeface="Calibri"/>
                <a:sym typeface="Calibri"/>
              </a:rPr>
              <a:t>notre</a:t>
            </a:r>
            <a:r>
              <a:rPr lang="en-US" sz="1800" b="1" dirty="0">
                <a:latin typeface="Calibri"/>
                <a:ea typeface="Calibri"/>
                <a:cs typeface="Calibri"/>
                <a:sym typeface="Calibri"/>
              </a:rPr>
              <a:t> </a:t>
            </a:r>
            <a:r>
              <a:rPr lang="en-US" sz="1800" b="1" dirty="0" err="1">
                <a:latin typeface="Calibri"/>
                <a:ea typeface="Calibri"/>
                <a:cs typeface="Calibri"/>
                <a:sym typeface="Calibri"/>
              </a:rPr>
              <a:t>fonction</a:t>
            </a:r>
            <a:r>
              <a:rPr lang="en-US" sz="1800" b="1" dirty="0">
                <a:latin typeface="Calibri"/>
                <a:ea typeface="Calibri"/>
                <a:cs typeface="Calibri"/>
                <a:sym typeface="Calibri"/>
              </a:rPr>
              <a:t> pour </a:t>
            </a:r>
            <a:r>
              <a:rPr lang="en-US" sz="1800" b="1" dirty="0" err="1">
                <a:latin typeface="Calibri"/>
                <a:ea typeface="Calibri"/>
                <a:cs typeface="Calibri"/>
                <a:sym typeface="Calibri"/>
              </a:rPr>
              <a:t>illustrer</a:t>
            </a:r>
            <a:r>
              <a:rPr lang="en-US" sz="1800" b="1" dirty="0">
                <a:latin typeface="Calibri"/>
                <a:ea typeface="Calibri"/>
                <a:cs typeface="Calibri"/>
                <a:sym typeface="Calibri"/>
              </a:rPr>
              <a:t> </a:t>
            </a:r>
            <a:r>
              <a:rPr lang="en-US" sz="1800" b="1" dirty="0" err="1">
                <a:latin typeface="Calibri"/>
                <a:ea typeface="Calibri"/>
                <a:cs typeface="Calibri"/>
                <a:sym typeface="Calibri"/>
              </a:rPr>
              <a:t>ce</a:t>
            </a:r>
            <a:r>
              <a:rPr lang="en-US" sz="1800" b="1" dirty="0">
                <a:latin typeface="Calibri"/>
                <a:ea typeface="Calibri"/>
                <a:cs typeface="Calibri"/>
                <a:sym typeface="Calibri"/>
              </a:rPr>
              <a:t> </a:t>
            </a:r>
            <a:r>
              <a:rPr lang="en-US" sz="1800" b="1" dirty="0" err="1">
                <a:latin typeface="Calibri"/>
                <a:ea typeface="Calibri"/>
                <a:cs typeface="Calibri"/>
                <a:sym typeface="Calibri"/>
              </a:rPr>
              <a:t>fameux</a:t>
            </a:r>
            <a:r>
              <a:rPr lang="en-US" sz="1800" b="1" dirty="0">
                <a:latin typeface="Calibri"/>
                <a:ea typeface="Calibri"/>
                <a:cs typeface="Calibri"/>
                <a:sym typeface="Calibri"/>
              </a:rPr>
              <a:t> </a:t>
            </a:r>
            <a:r>
              <a:rPr lang="en-US" sz="1800" b="1" dirty="0" err="1">
                <a:latin typeface="Calibri"/>
                <a:ea typeface="Calibri"/>
                <a:cs typeface="Calibri"/>
                <a:sym typeface="Calibri"/>
              </a:rPr>
              <a:t>paramètre</a:t>
            </a:r>
            <a:r>
              <a:rPr lang="en-US" sz="1800" b="1" dirty="0">
                <a:latin typeface="Calibri"/>
                <a:ea typeface="Calibri"/>
                <a:cs typeface="Calibri"/>
                <a:sym typeface="Calibri"/>
              </a:rPr>
              <a:t> :</a:t>
            </a:r>
            <a:endParaRPr sz="1800" b="1" dirty="0">
              <a:latin typeface="Impact"/>
              <a:ea typeface="Impact"/>
              <a:cs typeface="Impact"/>
              <a:sym typeface="Impact"/>
            </a:endParaRPr>
          </a:p>
          <a:p>
            <a:pPr marL="0" marR="0" lvl="0" indent="0" algn="l" rtl="0">
              <a:spcBef>
                <a:spcPts val="0"/>
              </a:spcBef>
              <a:spcAft>
                <a:spcPts val="0"/>
              </a:spcAft>
              <a:buNone/>
            </a:pPr>
            <a:br>
              <a:rPr lang="en-US" sz="1800" b="1" dirty="0">
                <a:latin typeface="Impact"/>
                <a:ea typeface="Impact"/>
                <a:cs typeface="Impact"/>
                <a:sym typeface="Impact"/>
              </a:rPr>
            </a:br>
            <a:r>
              <a:rPr lang="en-US" sz="1800" b="1" dirty="0">
                <a:latin typeface="Arial"/>
                <a:ea typeface="Arial"/>
                <a:cs typeface="Arial"/>
                <a:sym typeface="Arial"/>
              </a:rPr>
              <a:t>function </a:t>
            </a:r>
            <a:r>
              <a:rPr lang="en-US" sz="1800" b="1" dirty="0" err="1">
                <a:latin typeface="Arial"/>
                <a:ea typeface="Arial"/>
                <a:cs typeface="Arial"/>
                <a:sym typeface="Arial"/>
              </a:rPr>
              <a:t>afficheHelloWorld</a:t>
            </a:r>
            <a:r>
              <a:rPr lang="en-US" sz="1800" b="1" dirty="0">
                <a:latin typeface="Arial"/>
                <a:ea typeface="Arial"/>
                <a:cs typeface="Arial"/>
                <a:sym typeface="Arial"/>
              </a:rPr>
              <a:t>(</a:t>
            </a:r>
            <a:r>
              <a:rPr lang="en-US" sz="1800" b="1" dirty="0" err="1">
                <a:latin typeface="Arial"/>
                <a:ea typeface="Arial"/>
                <a:cs typeface="Arial"/>
                <a:sym typeface="Arial"/>
              </a:rPr>
              <a:t>texte</a:t>
            </a:r>
            <a:r>
              <a:rPr lang="en-US" sz="1800" b="1" dirty="0">
                <a:latin typeface="Arial"/>
                <a:ea typeface="Arial"/>
                <a:cs typeface="Arial"/>
                <a:sym typeface="Arial"/>
              </a:rPr>
              <a:t>)</a:t>
            </a:r>
            <a:endParaRPr sz="1800" b="1" dirty="0">
              <a:latin typeface="Impact"/>
              <a:ea typeface="Impact"/>
              <a:cs typeface="Impact"/>
              <a:sym typeface="Impact"/>
            </a:endParaRPr>
          </a:p>
          <a:p>
            <a:pPr marL="0" marR="0" lvl="0" indent="0" algn="l" rtl="0">
              <a:spcBef>
                <a:spcPts val="0"/>
              </a:spcBef>
              <a:spcAft>
                <a:spcPts val="0"/>
              </a:spcAft>
              <a:buNone/>
            </a:pPr>
            <a:r>
              <a:rPr lang="en-US" sz="1800" b="1" dirty="0">
                <a:latin typeface="Arial"/>
                <a:ea typeface="Arial"/>
                <a:cs typeface="Arial"/>
                <a:sym typeface="Arial"/>
              </a:rPr>
              <a:t>{</a:t>
            </a:r>
            <a:endParaRPr sz="1800" b="1" dirty="0">
              <a:latin typeface="Impact"/>
              <a:ea typeface="Impact"/>
              <a:cs typeface="Impact"/>
              <a:sym typeface="Impact"/>
            </a:endParaRPr>
          </a:p>
          <a:p>
            <a:pPr marL="0" marR="0" lvl="0" indent="0" algn="l" rtl="0">
              <a:spcBef>
                <a:spcPts val="0"/>
              </a:spcBef>
              <a:spcAft>
                <a:spcPts val="0"/>
              </a:spcAft>
              <a:buNone/>
            </a:pPr>
            <a:r>
              <a:rPr lang="en-US" sz="1800" b="1" dirty="0">
                <a:latin typeface="Arial"/>
                <a:ea typeface="Arial"/>
                <a:cs typeface="Arial"/>
                <a:sym typeface="Arial"/>
              </a:rPr>
              <a:t>   alert(</a:t>
            </a:r>
            <a:r>
              <a:rPr lang="en-US" sz="1800" b="1" dirty="0" err="1">
                <a:latin typeface="Arial"/>
                <a:ea typeface="Arial"/>
                <a:cs typeface="Arial"/>
                <a:sym typeface="Arial"/>
              </a:rPr>
              <a:t>texte</a:t>
            </a:r>
            <a:r>
              <a:rPr lang="en-US" sz="1800" b="1" dirty="0">
                <a:latin typeface="Arial"/>
                <a:ea typeface="Arial"/>
                <a:cs typeface="Arial"/>
                <a:sym typeface="Arial"/>
              </a:rPr>
              <a:t>);</a:t>
            </a:r>
            <a:endParaRPr sz="1800" b="1" dirty="0">
              <a:latin typeface="Impact"/>
              <a:ea typeface="Impact"/>
              <a:cs typeface="Impact"/>
              <a:sym typeface="Impact"/>
            </a:endParaRPr>
          </a:p>
          <a:p>
            <a:pPr marL="0" marR="0" lvl="0" indent="0" algn="l" rtl="0">
              <a:spcBef>
                <a:spcPts val="0"/>
              </a:spcBef>
              <a:spcAft>
                <a:spcPts val="0"/>
              </a:spcAft>
              <a:buNone/>
            </a:pPr>
            <a:r>
              <a:rPr lang="en-US" sz="1800" b="1" dirty="0">
                <a:latin typeface="Arial"/>
                <a:ea typeface="Arial"/>
                <a:cs typeface="Arial"/>
                <a:sym typeface="Arial"/>
              </a:rPr>
              <a:t>}</a:t>
            </a:r>
            <a:endParaRPr sz="1800" b="1" dirty="0">
              <a:latin typeface="Impact"/>
              <a:ea typeface="Impact"/>
              <a:cs typeface="Impact"/>
              <a:sym typeface="Impact"/>
            </a:endParaRPr>
          </a:p>
          <a:p>
            <a:pPr marL="0" marR="0" lvl="0" indent="0" algn="l" rtl="0">
              <a:spcBef>
                <a:spcPts val="0"/>
              </a:spcBef>
              <a:spcAft>
                <a:spcPts val="0"/>
              </a:spcAft>
              <a:buNone/>
            </a:pPr>
            <a:r>
              <a:rPr lang="en-US" sz="1800" b="1" dirty="0" err="1">
                <a:latin typeface="Arial"/>
                <a:ea typeface="Arial"/>
                <a:cs typeface="Arial"/>
                <a:sym typeface="Arial"/>
              </a:rPr>
              <a:t>afficheHelloWorld</a:t>
            </a:r>
            <a:r>
              <a:rPr lang="en-US" sz="1800" b="1" dirty="0">
                <a:latin typeface="Arial"/>
                <a:ea typeface="Arial"/>
                <a:cs typeface="Arial"/>
                <a:sym typeface="Arial"/>
              </a:rPr>
              <a:t>('Hello world');</a:t>
            </a:r>
            <a:endParaRPr sz="1800" b="1" dirty="0">
              <a:latin typeface="Impact"/>
              <a:ea typeface="Impact"/>
              <a:cs typeface="Impact"/>
              <a:sym typeface="Impact"/>
            </a:endParaRPr>
          </a:p>
          <a:p>
            <a:pPr marL="0" marR="0" lvl="0" indent="0" algn="l" rtl="0">
              <a:spcBef>
                <a:spcPts val="0"/>
              </a:spcBef>
              <a:spcAft>
                <a:spcPts val="0"/>
              </a:spcAft>
              <a:buNone/>
            </a:pPr>
            <a:r>
              <a:rPr lang="en-US" sz="1800" b="1" dirty="0" err="1">
                <a:latin typeface="Arial"/>
                <a:ea typeface="Arial"/>
                <a:cs typeface="Arial"/>
                <a:sym typeface="Arial"/>
              </a:rPr>
              <a:t>afficheHelloWorld</a:t>
            </a:r>
            <a:r>
              <a:rPr lang="en-US" sz="1800" b="1" dirty="0">
                <a:latin typeface="Arial"/>
                <a:ea typeface="Arial"/>
                <a:cs typeface="Arial"/>
                <a:sym typeface="Arial"/>
              </a:rPr>
              <a:t>('Hello Moussa');</a:t>
            </a:r>
            <a:endParaRPr sz="1800" b="1" dirty="0">
              <a:latin typeface="Impact"/>
              <a:ea typeface="Impact"/>
              <a:cs typeface="Impact"/>
              <a:sym typeface="Impact"/>
            </a:endParaRPr>
          </a:p>
          <a:p>
            <a:pPr marL="0" marR="0" lvl="0" indent="0" algn="l" rtl="0">
              <a:spcBef>
                <a:spcPts val="0"/>
              </a:spcBef>
              <a:spcAft>
                <a:spcPts val="0"/>
              </a:spcAft>
              <a:buNone/>
            </a:pPr>
            <a:br>
              <a:rPr lang="en-US" sz="1800" b="1" dirty="0">
                <a:latin typeface="Impact"/>
                <a:ea typeface="Impact"/>
                <a:cs typeface="Impact"/>
                <a:sym typeface="Impact"/>
              </a:rPr>
            </a:br>
            <a:r>
              <a:rPr lang="en-US" sz="1800" b="1" dirty="0" err="1">
                <a:latin typeface="Calibri"/>
                <a:ea typeface="Calibri"/>
                <a:cs typeface="Calibri"/>
                <a:sym typeface="Calibri"/>
              </a:rPr>
              <a:t>Désormais</a:t>
            </a:r>
            <a:r>
              <a:rPr lang="en-US" sz="1800" b="1" dirty="0">
                <a:latin typeface="Calibri"/>
                <a:ea typeface="Calibri"/>
                <a:cs typeface="Calibri"/>
                <a:sym typeface="Calibri"/>
              </a:rPr>
              <a:t> à </a:t>
            </a:r>
            <a:r>
              <a:rPr lang="en-US" sz="1800" b="1" dirty="0" err="1">
                <a:latin typeface="Calibri"/>
                <a:ea typeface="Calibri"/>
                <a:cs typeface="Calibri"/>
                <a:sym typeface="Calibri"/>
              </a:rPr>
              <a:t>chaque</a:t>
            </a:r>
            <a:r>
              <a:rPr lang="en-US" sz="1800" b="1" dirty="0">
                <a:latin typeface="Calibri"/>
                <a:ea typeface="Calibri"/>
                <a:cs typeface="Calibri"/>
                <a:sym typeface="Calibri"/>
              </a:rPr>
              <a:t> </a:t>
            </a:r>
            <a:r>
              <a:rPr lang="en-US" sz="1800" b="1" dirty="0" err="1">
                <a:latin typeface="Calibri"/>
                <a:ea typeface="Calibri"/>
                <a:cs typeface="Calibri"/>
                <a:sym typeface="Calibri"/>
              </a:rPr>
              <a:t>appel</a:t>
            </a:r>
            <a:r>
              <a:rPr lang="en-US" sz="1800" b="1" dirty="0">
                <a:latin typeface="Calibri"/>
                <a:ea typeface="Calibri"/>
                <a:cs typeface="Calibri"/>
                <a:sym typeface="Calibri"/>
              </a:rPr>
              <a:t> à la </a:t>
            </a:r>
            <a:r>
              <a:rPr lang="en-US" sz="1800" b="1" dirty="0" err="1">
                <a:latin typeface="Calibri"/>
                <a:ea typeface="Calibri"/>
                <a:cs typeface="Calibri"/>
                <a:sym typeface="Calibri"/>
              </a:rPr>
              <a:t>fonction</a:t>
            </a:r>
            <a:r>
              <a:rPr lang="en-US" sz="1800" b="1" dirty="0">
                <a:latin typeface="Calibri"/>
                <a:ea typeface="Calibri"/>
                <a:cs typeface="Calibri"/>
                <a:sym typeface="Calibri"/>
              </a:rPr>
              <a:t> on </a:t>
            </a:r>
            <a:r>
              <a:rPr lang="en-US" sz="1800" b="1" dirty="0" err="1">
                <a:latin typeface="Calibri"/>
                <a:ea typeface="Calibri"/>
                <a:cs typeface="Calibri"/>
                <a:sym typeface="Calibri"/>
              </a:rPr>
              <a:t>lui</a:t>
            </a:r>
            <a:r>
              <a:rPr lang="en-US" sz="1800" b="1" dirty="0">
                <a:latin typeface="Calibri"/>
                <a:ea typeface="Calibri"/>
                <a:cs typeface="Calibri"/>
                <a:sym typeface="Calibri"/>
              </a:rPr>
              <a:t> </a:t>
            </a:r>
            <a:r>
              <a:rPr lang="en-US" sz="1800" b="1" dirty="0" err="1">
                <a:latin typeface="Calibri"/>
                <a:ea typeface="Calibri"/>
                <a:cs typeface="Calibri"/>
                <a:sym typeface="Calibri"/>
              </a:rPr>
              <a:t>donne</a:t>
            </a:r>
            <a:r>
              <a:rPr lang="en-US" sz="1800" b="1" dirty="0">
                <a:latin typeface="Calibri"/>
                <a:ea typeface="Calibri"/>
                <a:cs typeface="Calibri"/>
                <a:sym typeface="Calibri"/>
              </a:rPr>
              <a:t> le </a:t>
            </a:r>
            <a:r>
              <a:rPr lang="en-US" sz="1800" b="1" dirty="0" err="1">
                <a:latin typeface="Calibri"/>
                <a:ea typeface="Calibri"/>
                <a:cs typeface="Calibri"/>
                <a:sym typeface="Calibri"/>
              </a:rPr>
              <a:t>texte</a:t>
            </a:r>
            <a:r>
              <a:rPr lang="en-US" sz="1800" b="1" dirty="0">
                <a:latin typeface="Calibri"/>
                <a:ea typeface="Calibri"/>
                <a:cs typeface="Calibri"/>
                <a:sym typeface="Calibri"/>
              </a:rPr>
              <a:t> à </a:t>
            </a:r>
            <a:r>
              <a:rPr lang="en-US" sz="1800" b="1" dirty="0" err="1">
                <a:latin typeface="Calibri"/>
                <a:ea typeface="Calibri"/>
                <a:cs typeface="Calibri"/>
                <a:sym typeface="Calibri"/>
              </a:rPr>
              <a:t>afficher</a:t>
            </a:r>
            <a:r>
              <a:rPr lang="en-US" sz="1800" b="1" dirty="0">
                <a:latin typeface="Calibri"/>
                <a:ea typeface="Calibri"/>
                <a:cs typeface="Calibri"/>
                <a:sym typeface="Calibri"/>
              </a:rPr>
              <a:t>.</a:t>
            </a:r>
            <a:endParaRPr sz="1800" b="1" dirty="0">
              <a:latin typeface="Impact"/>
              <a:ea typeface="Impact"/>
              <a:cs typeface="Impact"/>
              <a:sym typeface="Impact"/>
            </a:endParaRPr>
          </a:p>
          <a:p>
            <a:pPr marL="0" marR="0" lvl="0" indent="0" algn="l" rtl="0">
              <a:spcBef>
                <a:spcPts val="0"/>
              </a:spcBef>
              <a:spcAft>
                <a:spcPts val="0"/>
              </a:spcAft>
              <a:buNone/>
            </a:pPr>
            <a:br>
              <a:rPr lang="en-US" sz="1800" b="1" dirty="0">
                <a:latin typeface="Impact"/>
                <a:ea typeface="Impact"/>
                <a:cs typeface="Impact"/>
                <a:sym typeface="Impact"/>
              </a:rPr>
            </a:br>
            <a:endParaRPr sz="1800" b="1" dirty="0">
              <a:latin typeface="Impact"/>
              <a:ea typeface="Impact"/>
              <a:cs typeface="Impact"/>
              <a:sym typeface="Impac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000"/>
              <a:buFont typeface="Impact"/>
              <a:buNone/>
            </a:pPr>
            <a:r>
              <a:rPr lang="en-US" sz="4000"/>
              <a:t>JAVASCRIPT – LES FONCTIONS AVEC PARAMETRES</a:t>
            </a:r>
            <a:endParaRPr sz="4000"/>
          </a:p>
        </p:txBody>
      </p:sp>
      <p:pic>
        <p:nvPicPr>
          <p:cNvPr id="421" name="Google Shape;421;p44"/>
          <p:cNvPicPr preferRelativeResize="0">
            <a:picLocks noGrp="1"/>
          </p:cNvPicPr>
          <p:nvPr>
            <p:ph type="body" idx="1"/>
          </p:nvPr>
        </p:nvPicPr>
        <p:blipFill rotWithShape="1">
          <a:blip r:embed="rId3">
            <a:alphaModFix/>
          </a:blip>
          <a:srcRect/>
          <a:stretch/>
        </p:blipFill>
        <p:spPr>
          <a:xfrm>
            <a:off x="911494" y="2055055"/>
            <a:ext cx="9253136" cy="3845239"/>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000"/>
              <a:buFont typeface="Impact"/>
              <a:buNone/>
            </a:pPr>
            <a:r>
              <a:rPr lang="en-US" sz="4000"/>
              <a:t>JAVASCRIPT – LES FONCTIONS AVEC PARAMETRES</a:t>
            </a:r>
            <a:endParaRPr sz="4000"/>
          </a:p>
        </p:txBody>
      </p:sp>
      <p:pic>
        <p:nvPicPr>
          <p:cNvPr id="427" name="Google Shape;427;p45"/>
          <p:cNvPicPr preferRelativeResize="0">
            <a:picLocks noGrp="1"/>
          </p:cNvPicPr>
          <p:nvPr>
            <p:ph type="body" idx="1"/>
          </p:nvPr>
        </p:nvPicPr>
        <p:blipFill rotWithShape="1">
          <a:blip r:embed="rId3">
            <a:alphaModFix/>
          </a:blip>
          <a:srcRect/>
          <a:stretch/>
        </p:blipFill>
        <p:spPr>
          <a:xfrm>
            <a:off x="1035168" y="2534052"/>
            <a:ext cx="9124016" cy="353751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6"/>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000"/>
              <a:buFont typeface="Impact"/>
              <a:buNone/>
            </a:pPr>
            <a:r>
              <a:rPr lang="en-US" sz="4000"/>
              <a:t>JAVASCRIPT – LES FONCTIONS AVEC PARAMETRES</a:t>
            </a:r>
            <a:endParaRPr sz="4000"/>
          </a:p>
        </p:txBody>
      </p:sp>
      <p:pic>
        <p:nvPicPr>
          <p:cNvPr id="433" name="Google Shape;433;p46"/>
          <p:cNvPicPr preferRelativeResize="0">
            <a:picLocks noGrp="1"/>
          </p:cNvPicPr>
          <p:nvPr>
            <p:ph type="body" idx="1"/>
          </p:nvPr>
        </p:nvPicPr>
        <p:blipFill rotWithShape="1">
          <a:blip r:embed="rId3">
            <a:alphaModFix/>
          </a:blip>
          <a:srcRect/>
          <a:stretch/>
        </p:blipFill>
        <p:spPr>
          <a:xfrm>
            <a:off x="1116186" y="2282885"/>
            <a:ext cx="9536111" cy="35809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7"/>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000"/>
              <a:buFont typeface="Impact"/>
              <a:buNone/>
            </a:pPr>
            <a:r>
              <a:rPr lang="en-US" sz="4000"/>
              <a:t>JAVASCRIPT – LES FONCTIONS AVEC PARAMETRES</a:t>
            </a:r>
            <a:endParaRPr sz="4000"/>
          </a:p>
        </p:txBody>
      </p:sp>
      <p:pic>
        <p:nvPicPr>
          <p:cNvPr id="439" name="Google Shape;439;p47"/>
          <p:cNvPicPr preferRelativeResize="0">
            <a:picLocks noGrp="1"/>
          </p:cNvPicPr>
          <p:nvPr>
            <p:ph type="body" idx="1"/>
          </p:nvPr>
        </p:nvPicPr>
        <p:blipFill rotWithShape="1">
          <a:blip r:embed="rId3">
            <a:alphaModFix/>
          </a:blip>
          <a:srcRect/>
          <a:stretch/>
        </p:blipFill>
        <p:spPr>
          <a:xfrm>
            <a:off x="685801" y="1967176"/>
            <a:ext cx="10723227" cy="442523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77A172-CD62-4E2D-89AE-09C621A154AC}"/>
              </a:ext>
            </a:extLst>
          </p:cNvPr>
          <p:cNvSpPr>
            <a:spLocks noGrp="1"/>
          </p:cNvSpPr>
          <p:nvPr>
            <p:ph type="title"/>
          </p:nvPr>
        </p:nvSpPr>
        <p:spPr/>
        <p:txBody>
          <a:bodyPr/>
          <a:lstStyle/>
          <a:p>
            <a:r>
              <a:rPr lang="fr-FR" dirty="0"/>
              <a:t>EXERCICE</a:t>
            </a:r>
          </a:p>
        </p:txBody>
      </p:sp>
      <p:sp>
        <p:nvSpPr>
          <p:cNvPr id="3" name="Espace réservé du texte 2">
            <a:extLst>
              <a:ext uri="{FF2B5EF4-FFF2-40B4-BE49-F238E27FC236}">
                <a16:creationId xmlns:a16="http://schemas.microsoft.com/office/drawing/2014/main" id="{E57C8973-839B-4390-81C9-6820229D4E68}"/>
              </a:ext>
            </a:extLst>
          </p:cNvPr>
          <p:cNvSpPr>
            <a:spLocks noGrp="1"/>
          </p:cNvSpPr>
          <p:nvPr>
            <p:ph type="body" idx="1"/>
          </p:nvPr>
        </p:nvSpPr>
        <p:spPr>
          <a:xfrm>
            <a:off x="913795" y="2565315"/>
            <a:ext cx="10394707" cy="1727369"/>
          </a:xfrm>
        </p:spPr>
        <p:txBody>
          <a:bodyPr/>
          <a:lstStyle/>
          <a:p>
            <a:pPr marL="45720" indent="0" algn="l">
              <a:buNone/>
            </a:pPr>
            <a:r>
              <a:rPr lang="fr-FR" sz="1800" b="1" i="0" u="none" strike="noStrike" baseline="0" dirty="0">
                <a:latin typeface="CMR10"/>
              </a:rPr>
              <a:t>Ecrire une fonction javascript </a:t>
            </a:r>
            <a:r>
              <a:rPr lang="fr-FR" sz="1800" b="1" dirty="0">
                <a:latin typeface="CMR10"/>
              </a:rPr>
              <a:t>retournant </a:t>
            </a:r>
            <a:r>
              <a:rPr lang="fr-FR" sz="1800" b="1" i="0" u="none" strike="noStrike" baseline="0" dirty="0">
                <a:latin typeface="CMR10"/>
              </a:rPr>
              <a:t>la table de multiplication d’une valeur donnée en paramètre. </a:t>
            </a:r>
          </a:p>
          <a:p>
            <a:pPr marL="45720" indent="0" algn="l">
              <a:buNone/>
            </a:pPr>
            <a:r>
              <a:rPr lang="fr-FR" sz="1800" b="1" i="0" u="none" strike="noStrike" baseline="0" dirty="0">
                <a:latin typeface="CMR10"/>
              </a:rPr>
              <a:t>Avant l'appel à la fonction la valeur doit </a:t>
            </a:r>
            <a:r>
              <a:rPr lang="fr-FR" sz="1800" b="1" dirty="0">
                <a:latin typeface="CMR10"/>
              </a:rPr>
              <a:t>ê</a:t>
            </a:r>
            <a:r>
              <a:rPr lang="fr-FR" sz="1800" b="1" i="0" u="none" strike="noStrike" baseline="0" dirty="0">
                <a:latin typeface="CMR10"/>
              </a:rPr>
              <a:t>tre saisie par l'</a:t>
            </a:r>
            <a:r>
              <a:rPr lang="fr-FR" sz="1800" b="1" i="0" u="none" strike="noStrike" baseline="0" dirty="0" err="1">
                <a:latin typeface="CMR10"/>
              </a:rPr>
              <a:t>intermediaire</a:t>
            </a:r>
            <a:r>
              <a:rPr lang="fr-FR" sz="1800" b="1" i="0" u="none" strike="noStrike" baseline="0" dirty="0">
                <a:latin typeface="CMR10"/>
              </a:rPr>
              <a:t> d'une fenêtre de dialogue.</a:t>
            </a:r>
            <a:endParaRPr lang="fr-FR" b="1" dirty="0"/>
          </a:p>
        </p:txBody>
      </p:sp>
    </p:spTree>
    <p:extLst>
      <p:ext uri="{BB962C8B-B14F-4D97-AF65-F5344CB8AC3E}">
        <p14:creationId xmlns:p14="http://schemas.microsoft.com/office/powerpoint/2010/main" val="41100121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JAVASCRIPT – TP SUR LESFONCTIONS</a:t>
            </a:r>
            <a:endParaRPr/>
          </a:p>
        </p:txBody>
      </p:sp>
      <p:pic>
        <p:nvPicPr>
          <p:cNvPr id="445" name="Google Shape;445;p48"/>
          <p:cNvPicPr preferRelativeResize="0">
            <a:picLocks noGrp="1"/>
          </p:cNvPicPr>
          <p:nvPr>
            <p:ph type="body" idx="1"/>
          </p:nvPr>
        </p:nvPicPr>
        <p:blipFill rotWithShape="1">
          <a:blip r:embed="rId3">
            <a:alphaModFix/>
          </a:blip>
          <a:srcRect/>
          <a:stretch/>
        </p:blipFill>
        <p:spPr>
          <a:xfrm>
            <a:off x="7240447" y="2369820"/>
            <a:ext cx="4831977" cy="3583121"/>
          </a:xfrm>
          <a:prstGeom prst="rect">
            <a:avLst/>
          </a:prstGeom>
          <a:noFill/>
          <a:ln>
            <a:noFill/>
          </a:ln>
        </p:spPr>
      </p:pic>
      <p:sp>
        <p:nvSpPr>
          <p:cNvPr id="6" name="ZoneTexte 5">
            <a:extLst>
              <a:ext uri="{FF2B5EF4-FFF2-40B4-BE49-F238E27FC236}">
                <a16:creationId xmlns:a16="http://schemas.microsoft.com/office/drawing/2014/main" id="{257F71E6-2582-4C37-B72B-49535AAE5B91}"/>
              </a:ext>
            </a:extLst>
          </p:cNvPr>
          <p:cNvSpPr txBox="1"/>
          <p:nvPr/>
        </p:nvSpPr>
        <p:spPr>
          <a:xfrm>
            <a:off x="317669" y="2153489"/>
            <a:ext cx="6720694" cy="2866747"/>
          </a:xfrm>
          <a:prstGeom prst="rect">
            <a:avLst/>
          </a:prstGeom>
          <a:noFill/>
        </p:spPr>
        <p:txBody>
          <a:bodyPr wrap="square">
            <a:spAutoFit/>
          </a:bodyPr>
          <a:lstStyle/>
          <a:p>
            <a:pPr marL="0" marR="0">
              <a:spcBef>
                <a:spcPts val="0"/>
              </a:spcBef>
              <a:spcAft>
                <a:spcPts val="0"/>
              </a:spcAft>
            </a:pPr>
            <a:r>
              <a:rPr lang="fr-FR" sz="1800" b="1" dirty="0">
                <a:effectLst/>
                <a:latin typeface="Arial" panose="020B0604020202020204" pitchFamily="34" charset="0"/>
                <a:ea typeface="Calibri" panose="020F0502020204030204" pitchFamily="34" charset="0"/>
                <a:cs typeface="Trebuchet MS" panose="020B0603020202020204" pitchFamily="34" charset="0"/>
              </a:rPr>
              <a:t>Le but de ce TP est testé nos connaissances sur les fonctions et leurs utilisations. </a:t>
            </a:r>
            <a:endParaRPr lang="fr-FR" sz="1800" b="1" dirty="0">
              <a:effectLst/>
              <a:latin typeface="Trebuchet MS" panose="020B0603020202020204" pitchFamily="34" charset="0"/>
              <a:ea typeface="Calibri" panose="020F0502020204030204" pitchFamily="34" charset="0"/>
              <a:cs typeface="Trebuchet MS" panose="020B0603020202020204" pitchFamily="34" charset="0"/>
            </a:endParaRPr>
          </a:p>
          <a:p>
            <a:pPr marL="0" marR="0">
              <a:spcBef>
                <a:spcPts val="0"/>
              </a:spcBef>
              <a:spcAft>
                <a:spcPts val="0"/>
              </a:spcAft>
            </a:pPr>
            <a:r>
              <a:rPr lang="fr-FR" sz="1800" b="1" dirty="0">
                <a:effectLst/>
                <a:latin typeface="Arial" panose="020B0604020202020204" pitchFamily="34" charset="0"/>
                <a:ea typeface="Calibri" panose="020F0502020204030204" pitchFamily="34" charset="0"/>
                <a:cs typeface="Trebuchet MS" panose="020B0603020202020204" pitchFamily="34" charset="0"/>
              </a:rPr>
              <a:t> </a:t>
            </a:r>
            <a:endParaRPr lang="fr-FR" sz="1800" b="1" dirty="0">
              <a:effectLst/>
              <a:latin typeface="Trebuchet MS" panose="020B0603020202020204" pitchFamily="34" charset="0"/>
              <a:ea typeface="Calibri" panose="020F0502020204030204" pitchFamily="34" charset="0"/>
              <a:cs typeface="Trebuchet MS" panose="020B0603020202020204" pitchFamily="34" charset="0"/>
            </a:endParaRPr>
          </a:p>
          <a:p>
            <a:pPr marL="0" marR="0">
              <a:spcBef>
                <a:spcPts val="0"/>
              </a:spcBef>
              <a:spcAft>
                <a:spcPts val="0"/>
              </a:spcAft>
            </a:pPr>
            <a:r>
              <a:rPr lang="fr-FR" sz="1800" b="1" dirty="0">
                <a:effectLst/>
                <a:latin typeface="Arial" panose="020B0604020202020204" pitchFamily="34" charset="0"/>
                <a:ea typeface="Calibri" panose="020F0502020204030204" pitchFamily="34" charset="0"/>
                <a:cs typeface="Trebuchet MS" panose="020B0603020202020204" pitchFamily="34" charset="0"/>
              </a:rPr>
              <a:t>Nous allons simuler le comportement d’une calculatrice avec les quatre opérations majeures :</a:t>
            </a:r>
            <a:endParaRPr lang="fr-FR" sz="1800" b="1" dirty="0">
              <a:effectLst/>
              <a:latin typeface="Trebuchet MS" panose="020B0603020202020204" pitchFamily="34" charset="0"/>
              <a:ea typeface="Calibri" panose="020F0502020204030204" pitchFamily="34" charset="0"/>
              <a:cs typeface="Trebuchet MS" panose="020B0603020202020204" pitchFamily="34" charset="0"/>
            </a:endParaRPr>
          </a:p>
          <a:p>
            <a:pPr marL="0" marR="0">
              <a:spcBef>
                <a:spcPts val="0"/>
              </a:spcBef>
              <a:spcAft>
                <a:spcPts val="0"/>
              </a:spcAft>
            </a:pPr>
            <a:r>
              <a:rPr lang="fr-FR" sz="1800" b="1" dirty="0">
                <a:effectLst/>
                <a:latin typeface="Arial" panose="020B0604020202020204" pitchFamily="34" charset="0"/>
                <a:ea typeface="Calibri" panose="020F0502020204030204" pitchFamily="34" charset="0"/>
                <a:cs typeface="Trebuchet MS" panose="020B0603020202020204" pitchFamily="34" charset="0"/>
              </a:rPr>
              <a:t> </a:t>
            </a:r>
            <a:endParaRPr lang="fr-FR" sz="1800" b="1" dirty="0">
              <a:effectLst/>
              <a:latin typeface="Trebuchet MS" panose="020B0603020202020204" pitchFamily="34" charset="0"/>
              <a:ea typeface="Calibri" panose="020F0502020204030204" pitchFamily="34" charset="0"/>
              <a:cs typeface="Trebuchet MS" panose="020B0603020202020204" pitchFamily="34" charset="0"/>
            </a:endParaRPr>
          </a:p>
          <a:p>
            <a:pPr marL="342900" lvl="8" indent="-342900">
              <a:buFont typeface="Wingdings" panose="05000000000000000000" pitchFamily="2" charset="2"/>
              <a:buChar char=""/>
            </a:pPr>
            <a:r>
              <a:rPr lang="fr-FR" sz="1800" b="1" dirty="0">
                <a:effectLst/>
                <a:latin typeface="Arial" panose="020B0604020202020204" pitchFamily="34" charset="0"/>
                <a:ea typeface="Calibri" panose="020F0502020204030204" pitchFamily="34" charset="0"/>
                <a:cs typeface="Trebuchet MS" panose="020B0603020202020204" pitchFamily="34" charset="0"/>
              </a:rPr>
              <a:t>ADDITION</a:t>
            </a:r>
            <a:endParaRPr lang="fr-FR" sz="1800" b="1" dirty="0">
              <a:effectLst/>
              <a:latin typeface="Trebuchet MS" panose="020B0603020202020204" pitchFamily="34" charset="0"/>
              <a:ea typeface="Calibri" panose="020F0502020204030204" pitchFamily="34" charset="0"/>
              <a:cs typeface="Trebuchet MS" panose="020B0603020202020204" pitchFamily="34" charset="0"/>
            </a:endParaRPr>
          </a:p>
          <a:p>
            <a:pPr marL="342900" lvl="7" indent="-342900">
              <a:buFont typeface="Wingdings" panose="05000000000000000000" pitchFamily="2" charset="2"/>
              <a:buChar char=""/>
            </a:pPr>
            <a:r>
              <a:rPr lang="fr-FR" sz="1800" b="1" dirty="0">
                <a:effectLst/>
                <a:latin typeface="Arial" panose="020B0604020202020204" pitchFamily="34" charset="0"/>
                <a:ea typeface="Calibri" panose="020F0502020204030204" pitchFamily="34" charset="0"/>
                <a:cs typeface="Trebuchet MS" panose="020B0603020202020204" pitchFamily="34" charset="0"/>
              </a:rPr>
              <a:t>SOUSTRACTION</a:t>
            </a:r>
            <a:endParaRPr lang="fr-FR" sz="1800" b="1" dirty="0">
              <a:effectLst/>
              <a:latin typeface="Trebuchet MS" panose="020B0603020202020204" pitchFamily="34" charset="0"/>
              <a:ea typeface="Calibri" panose="020F0502020204030204" pitchFamily="34" charset="0"/>
              <a:cs typeface="Trebuchet MS" panose="020B0603020202020204" pitchFamily="34" charset="0"/>
            </a:endParaRPr>
          </a:p>
          <a:p>
            <a:pPr marL="342900" lvl="7" indent="-342900">
              <a:buFont typeface="Wingdings" panose="05000000000000000000" pitchFamily="2" charset="2"/>
              <a:buChar char=""/>
            </a:pPr>
            <a:r>
              <a:rPr lang="fr-FR" sz="1800" b="1" dirty="0">
                <a:effectLst/>
                <a:latin typeface="Arial" panose="020B0604020202020204" pitchFamily="34" charset="0"/>
                <a:ea typeface="Calibri" panose="020F0502020204030204" pitchFamily="34" charset="0"/>
                <a:cs typeface="Trebuchet MS" panose="020B0603020202020204" pitchFamily="34" charset="0"/>
              </a:rPr>
              <a:t>MODULO</a:t>
            </a:r>
            <a:endParaRPr lang="fr-FR" sz="1800" b="1" dirty="0">
              <a:effectLst/>
              <a:latin typeface="Trebuchet MS" panose="020B0603020202020204" pitchFamily="34" charset="0"/>
              <a:ea typeface="Calibri" panose="020F0502020204030204" pitchFamily="34" charset="0"/>
              <a:cs typeface="Trebuchet MS" panose="020B0603020202020204" pitchFamily="34" charset="0"/>
            </a:endParaRPr>
          </a:p>
          <a:p>
            <a:pPr marL="342900" lvl="7" indent="-342900">
              <a:lnSpc>
                <a:spcPct val="107000"/>
              </a:lnSpc>
              <a:spcAft>
                <a:spcPts val="800"/>
              </a:spcAft>
              <a:buFont typeface="Wingdings" panose="05000000000000000000" pitchFamily="2" charset="2"/>
              <a:buChar char=""/>
            </a:pPr>
            <a:r>
              <a:rPr lang="fr-FR" sz="1800" b="1" dirty="0">
                <a:effectLst/>
                <a:latin typeface="Arial" panose="020B0604020202020204" pitchFamily="34" charset="0"/>
                <a:ea typeface="Calibri" panose="020F0502020204030204" pitchFamily="34" charset="0"/>
                <a:cs typeface="Arial" panose="020B0604020202020204" pitchFamily="34" charset="0"/>
              </a:rPr>
              <a:t>DIVISION</a:t>
            </a:r>
            <a:endParaRPr lang="fr-FR" sz="1800" b="1"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272D9F-D3BE-4640-A68C-CD938F998982}"/>
              </a:ext>
            </a:extLst>
          </p:cNvPr>
          <p:cNvSpPr>
            <a:spLocks noGrp="1"/>
          </p:cNvSpPr>
          <p:nvPr>
            <p:ph type="title"/>
          </p:nvPr>
        </p:nvSpPr>
        <p:spPr>
          <a:xfrm>
            <a:off x="838294" y="215318"/>
            <a:ext cx="10353762" cy="970450"/>
          </a:xfrm>
        </p:spPr>
        <p:txBody>
          <a:bodyPr/>
          <a:lstStyle/>
          <a:p>
            <a:r>
              <a:rPr lang="en-US" dirty="0"/>
              <a:t>	</a:t>
            </a:r>
            <a:r>
              <a:rPr lang="en-US" dirty="0" err="1"/>
              <a:t>Fonction</a:t>
            </a:r>
            <a:r>
              <a:rPr lang="en-US" dirty="0"/>
              <a:t> avec </a:t>
            </a:r>
            <a:r>
              <a:rPr lang="en-US" dirty="0" err="1"/>
              <a:t>paramétre</a:t>
            </a:r>
            <a:r>
              <a:rPr lang="en-US" dirty="0"/>
              <a:t> </a:t>
            </a:r>
            <a:r>
              <a:rPr lang="en-US" dirty="0" err="1"/>
              <a:t>infini</a:t>
            </a:r>
            <a:endParaRPr lang="fr-FR" dirty="0"/>
          </a:p>
        </p:txBody>
      </p:sp>
      <p:sp>
        <p:nvSpPr>
          <p:cNvPr id="3" name="Espace réservé du contenu 2">
            <a:extLst>
              <a:ext uri="{FF2B5EF4-FFF2-40B4-BE49-F238E27FC236}">
                <a16:creationId xmlns:a16="http://schemas.microsoft.com/office/drawing/2014/main" id="{7AE40E53-A7EB-4104-957F-2F7DB7852522}"/>
              </a:ext>
            </a:extLst>
          </p:cNvPr>
          <p:cNvSpPr>
            <a:spLocks noGrp="1"/>
          </p:cNvSpPr>
          <p:nvPr>
            <p:ph idx="1"/>
          </p:nvPr>
        </p:nvSpPr>
        <p:spPr>
          <a:xfrm>
            <a:off x="754326" y="1878169"/>
            <a:ext cx="10353762" cy="4861298"/>
          </a:xfrm>
        </p:spPr>
        <p:txBody>
          <a:bodyPr>
            <a:normAutofit/>
          </a:bodyPr>
          <a:lstStyle/>
          <a:p>
            <a:r>
              <a:rPr lang="en-US" dirty="0" err="1"/>
              <a:t>Maintenant</a:t>
            </a:r>
            <a:r>
              <a:rPr lang="en-US" dirty="0"/>
              <a:t> que nous </a:t>
            </a:r>
            <a:r>
              <a:rPr lang="en-US" dirty="0" err="1"/>
              <a:t>avons</a:t>
            </a:r>
            <a:r>
              <a:rPr lang="en-US" dirty="0"/>
              <a:t> vu les </a:t>
            </a:r>
            <a:r>
              <a:rPr lang="en-US" dirty="0" err="1"/>
              <a:t>fonctions</a:t>
            </a:r>
            <a:r>
              <a:rPr lang="en-US" dirty="0"/>
              <a:t> sans </a:t>
            </a:r>
            <a:r>
              <a:rPr lang="en-US" dirty="0" err="1"/>
              <a:t>ou</a:t>
            </a:r>
            <a:r>
              <a:rPr lang="en-US" dirty="0"/>
              <a:t> avec </a:t>
            </a:r>
            <a:r>
              <a:rPr lang="en-US" dirty="0" err="1"/>
              <a:t>paramétres</a:t>
            </a:r>
            <a:r>
              <a:rPr lang="en-US" dirty="0"/>
              <a:t>, </a:t>
            </a:r>
            <a:r>
              <a:rPr lang="en-US" dirty="0" err="1"/>
              <a:t>attardons</a:t>
            </a:r>
            <a:r>
              <a:rPr lang="en-US" dirty="0"/>
              <a:t> nous un </a:t>
            </a:r>
            <a:r>
              <a:rPr lang="en-US" dirty="0" err="1"/>
              <a:t>peu</a:t>
            </a:r>
            <a:r>
              <a:rPr lang="en-US" dirty="0"/>
              <a:t> sur les </a:t>
            </a:r>
            <a:r>
              <a:rPr lang="en-US" dirty="0" err="1"/>
              <a:t>fonctions</a:t>
            </a:r>
            <a:r>
              <a:rPr lang="en-US" dirty="0"/>
              <a:t> sur les </a:t>
            </a:r>
            <a:r>
              <a:rPr lang="en-US" dirty="0" err="1"/>
              <a:t>fonctions</a:t>
            </a:r>
            <a:r>
              <a:rPr lang="en-US" dirty="0"/>
              <a:t> avec </a:t>
            </a:r>
            <a:r>
              <a:rPr lang="en-US" dirty="0" err="1"/>
              <a:t>paramétres</a:t>
            </a:r>
            <a:r>
              <a:rPr lang="en-US" dirty="0"/>
              <a:t>. </a:t>
            </a:r>
          </a:p>
          <a:p>
            <a:endParaRPr lang="en-US" dirty="0"/>
          </a:p>
          <a:p>
            <a:r>
              <a:rPr lang="en-US" dirty="0" err="1"/>
              <a:t>Reprenons</a:t>
            </a:r>
            <a:r>
              <a:rPr lang="en-US" dirty="0"/>
              <a:t> la function addition(nbre1, nbre2) </a:t>
            </a:r>
            <a:r>
              <a:rPr lang="en-US" dirty="0" err="1"/>
              <a:t>ici</a:t>
            </a:r>
            <a:r>
              <a:rPr lang="en-US" dirty="0"/>
              <a:t> nous </a:t>
            </a:r>
            <a:r>
              <a:rPr lang="en-US" dirty="0" err="1"/>
              <a:t>avons</a:t>
            </a:r>
            <a:r>
              <a:rPr lang="en-US" dirty="0"/>
              <a:t> deux </a:t>
            </a:r>
            <a:r>
              <a:rPr lang="en-US" dirty="0" err="1"/>
              <a:t>parametres</a:t>
            </a:r>
            <a:r>
              <a:rPr lang="en-US" dirty="0"/>
              <a:t> </a:t>
            </a:r>
            <a:r>
              <a:rPr lang="en-US" dirty="0" err="1"/>
              <a:t>mais</a:t>
            </a:r>
            <a:r>
              <a:rPr lang="en-US" dirty="0"/>
              <a:t> il se passe quoi </a:t>
            </a:r>
            <a:r>
              <a:rPr lang="en-US" dirty="0" err="1"/>
              <a:t>si</a:t>
            </a:r>
            <a:r>
              <a:rPr lang="en-US" dirty="0"/>
              <a:t> on ne </a:t>
            </a:r>
            <a:r>
              <a:rPr lang="en-US" dirty="0" err="1"/>
              <a:t>définit</a:t>
            </a:r>
            <a:r>
              <a:rPr lang="en-US" dirty="0"/>
              <a:t> pas de </a:t>
            </a:r>
            <a:r>
              <a:rPr lang="en-US" dirty="0" err="1"/>
              <a:t>limite</a:t>
            </a:r>
            <a:r>
              <a:rPr lang="en-US" dirty="0"/>
              <a:t>.</a:t>
            </a:r>
          </a:p>
          <a:p>
            <a:pPr marL="810000" lvl="2" indent="0">
              <a:buNone/>
            </a:pP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addition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pPr marL="1458000" lvl="4" indent="0">
              <a:buNone/>
            </a:pP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pPr marL="1170000" lvl="3" indent="0">
              <a:buNone/>
            </a:pP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addition</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25</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55</a:t>
            </a:r>
            <a:r>
              <a:rPr lang="en-US"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//(3) [5, 25, 55]</a:t>
            </a:r>
            <a:endParaRPr lang="en-US" b="0" dirty="0">
              <a:solidFill>
                <a:srgbClr val="D4D4D4"/>
              </a:solidFill>
              <a:effectLst/>
              <a:latin typeface="Consolas" panose="020B0609020204030204" pitchFamily="49" charset="0"/>
            </a:endParaRPr>
          </a:p>
          <a:p>
            <a:r>
              <a:rPr lang="fr-FR" dirty="0"/>
              <a:t>Remarquons dans notre console.log, nous avons un tableau</a:t>
            </a:r>
          </a:p>
          <a:p>
            <a:r>
              <a:rPr lang="fr-FR" dirty="0"/>
              <a:t>Si on essaie de faire l’addition dans le return :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params+params</a:t>
            </a:r>
            <a:r>
              <a:rPr lang="en-US"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//5,25,555,25,55</a:t>
            </a:r>
          </a:p>
          <a:p>
            <a:endParaRPr lang="fr-FR"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Comment faire du coup ??? </a:t>
            </a:r>
          </a:p>
        </p:txBody>
      </p:sp>
    </p:spTree>
    <p:extLst>
      <p:ext uri="{BB962C8B-B14F-4D97-AF65-F5344CB8AC3E}">
        <p14:creationId xmlns:p14="http://schemas.microsoft.com/office/powerpoint/2010/main" val="81986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120781-8C17-4CD9-8096-02D0E7BCFB05}"/>
              </a:ext>
            </a:extLst>
          </p:cNvPr>
          <p:cNvSpPr>
            <a:spLocks noGrp="1"/>
          </p:cNvSpPr>
          <p:nvPr>
            <p:ph type="title"/>
          </p:nvPr>
        </p:nvSpPr>
        <p:spPr/>
        <p:txBody>
          <a:bodyPr/>
          <a:lstStyle/>
          <a:p>
            <a:r>
              <a:rPr lang="en-US" dirty="0"/>
              <a:t>Les </a:t>
            </a:r>
            <a:r>
              <a:rPr lang="en-US" dirty="0" err="1"/>
              <a:t>bibliothéques</a:t>
            </a:r>
            <a:endParaRPr lang="fr-FR" dirty="0"/>
          </a:p>
        </p:txBody>
      </p:sp>
      <p:sp>
        <p:nvSpPr>
          <p:cNvPr id="3" name="Espace réservé du texte 2">
            <a:extLst>
              <a:ext uri="{FF2B5EF4-FFF2-40B4-BE49-F238E27FC236}">
                <a16:creationId xmlns:a16="http://schemas.microsoft.com/office/drawing/2014/main" id="{C67AD3CE-8569-4B93-8031-ABE2F9718625}"/>
              </a:ext>
            </a:extLst>
          </p:cNvPr>
          <p:cNvSpPr>
            <a:spLocks noGrp="1"/>
          </p:cNvSpPr>
          <p:nvPr>
            <p:ph type="body" idx="1"/>
          </p:nvPr>
        </p:nvSpPr>
        <p:spPr>
          <a:xfrm>
            <a:off x="685801" y="2063397"/>
            <a:ext cx="1779493" cy="841168"/>
          </a:xfrm>
        </p:spPr>
        <p:txBody>
          <a:bodyPr>
            <a:normAutofit/>
          </a:bodyPr>
          <a:lstStyle/>
          <a:p>
            <a:r>
              <a:rPr lang="en-US" dirty="0"/>
              <a:t>Backend</a:t>
            </a:r>
            <a:endParaRPr lang="fr-FR" dirty="0"/>
          </a:p>
        </p:txBody>
      </p:sp>
      <p:pic>
        <p:nvPicPr>
          <p:cNvPr id="2050" name="Picture 2" descr="Tout savoir sur le langage JavaScript !">
            <a:extLst>
              <a:ext uri="{FF2B5EF4-FFF2-40B4-BE49-F238E27FC236}">
                <a16:creationId xmlns:a16="http://schemas.microsoft.com/office/drawing/2014/main" id="{8E7BAD7E-5341-413D-9C9F-2FAE162FB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026" y="2904565"/>
            <a:ext cx="8507506" cy="367552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074363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7177B-1953-4DD5-99F5-97C9D99C86CD}"/>
              </a:ext>
            </a:extLst>
          </p:cNvPr>
          <p:cNvSpPr>
            <a:spLocks noGrp="1"/>
          </p:cNvSpPr>
          <p:nvPr>
            <p:ph type="title"/>
          </p:nvPr>
        </p:nvSpPr>
        <p:spPr>
          <a:xfrm>
            <a:off x="855072" y="264253"/>
            <a:ext cx="10353762" cy="970450"/>
          </a:xfrm>
        </p:spPr>
        <p:txBody>
          <a:bodyPr/>
          <a:lstStyle/>
          <a:p>
            <a:r>
              <a:rPr lang="en-US" dirty="0"/>
              <a:t>	</a:t>
            </a:r>
            <a:r>
              <a:rPr lang="en-US" dirty="0" err="1"/>
              <a:t>Fonction</a:t>
            </a:r>
            <a:r>
              <a:rPr lang="en-US" dirty="0"/>
              <a:t> avec </a:t>
            </a:r>
            <a:r>
              <a:rPr lang="en-US" dirty="0" err="1"/>
              <a:t>paramétre</a:t>
            </a:r>
            <a:r>
              <a:rPr lang="en-US" dirty="0"/>
              <a:t> </a:t>
            </a:r>
            <a:r>
              <a:rPr lang="en-US" dirty="0" err="1"/>
              <a:t>infini</a:t>
            </a:r>
            <a:endParaRPr lang="fr-FR" dirty="0"/>
          </a:p>
        </p:txBody>
      </p:sp>
      <p:sp>
        <p:nvSpPr>
          <p:cNvPr id="3" name="Espace réservé du contenu 2">
            <a:extLst>
              <a:ext uri="{FF2B5EF4-FFF2-40B4-BE49-F238E27FC236}">
                <a16:creationId xmlns:a16="http://schemas.microsoft.com/office/drawing/2014/main" id="{645AD1F4-5B01-47A0-9E69-A34EEED6AE25}"/>
              </a:ext>
            </a:extLst>
          </p:cNvPr>
          <p:cNvSpPr>
            <a:spLocks noGrp="1"/>
          </p:cNvSpPr>
          <p:nvPr>
            <p:ph idx="1"/>
          </p:nvPr>
        </p:nvSpPr>
        <p:spPr>
          <a:xfrm>
            <a:off x="855072" y="1921590"/>
            <a:ext cx="10353762" cy="4861298"/>
          </a:xfrm>
        </p:spPr>
        <p:txBody>
          <a:bodyPr>
            <a:normAutofit lnSpcReduction="10000"/>
          </a:bodyPr>
          <a:lstStyle/>
          <a:p>
            <a:r>
              <a:rPr lang="en-US" dirty="0"/>
              <a:t>Nous </a:t>
            </a:r>
            <a:r>
              <a:rPr lang="en-US" dirty="0" err="1"/>
              <a:t>allons</a:t>
            </a:r>
            <a:r>
              <a:rPr lang="en-US" dirty="0"/>
              <a:t> utilizer </a:t>
            </a:r>
            <a:r>
              <a:rPr lang="en-US" dirty="0" err="1"/>
              <a:t>une</a:t>
            </a:r>
            <a:r>
              <a:rPr lang="en-US" dirty="0"/>
              <a:t> boucle </a:t>
            </a:r>
            <a:r>
              <a:rPr lang="en-US" dirty="0" err="1"/>
              <a:t>permettant</a:t>
            </a:r>
            <a:r>
              <a:rPr lang="en-US" dirty="0"/>
              <a:t> de </a:t>
            </a:r>
            <a:r>
              <a:rPr lang="en-US" dirty="0" err="1"/>
              <a:t>parcourir</a:t>
            </a:r>
            <a:r>
              <a:rPr lang="en-US" dirty="0"/>
              <a:t> un tableau: </a:t>
            </a:r>
            <a:r>
              <a:rPr lang="en-US" b="1" dirty="0" err="1">
                <a:solidFill>
                  <a:srgbClr val="FF0000"/>
                </a:solidFill>
              </a:rPr>
              <a:t>forEach</a:t>
            </a:r>
            <a:endParaRPr lang="en-US" dirty="0"/>
          </a:p>
          <a:p>
            <a:r>
              <a:rPr lang="fr-FR" dirty="0"/>
              <a:t>La boucle </a:t>
            </a:r>
            <a:r>
              <a:rPr lang="fr-FR" dirty="0" err="1"/>
              <a:t>forEach</a:t>
            </a:r>
            <a:r>
              <a:rPr lang="fr-FR" dirty="0"/>
              <a:t>() permet d'exécuter une fonction donnée sur chaque élément du tableau.</a:t>
            </a:r>
          </a:p>
          <a:p>
            <a:endParaRPr lang="fr-FR" dirty="0"/>
          </a:p>
          <a:p>
            <a:pPr marL="414000" lvl="1" indent="0">
              <a:buNone/>
            </a:pP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a:t>
            </a:r>
            <a:r>
              <a:rPr lang="fr-FR" b="0" dirty="0">
                <a:solidFill>
                  <a:srgbClr val="DCDCAA"/>
                </a:solidFill>
                <a:effectLst/>
                <a:latin typeface="Consolas" panose="020B0609020204030204" pitchFamily="49" charset="0"/>
              </a:rPr>
              <a:t>addition</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params</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resultat</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params</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forEach</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element</a:t>
            </a: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=&gt;</a:t>
            </a: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resultat</a:t>
            </a:r>
            <a:r>
              <a:rPr lang="fr-FR" b="0" dirty="0">
                <a:solidFill>
                  <a:srgbClr val="D4D4D4"/>
                </a:solidFill>
                <a:effectLst/>
                <a:latin typeface="Consolas" panose="020B0609020204030204" pitchFamily="49" charset="0"/>
              </a:rPr>
              <a:t> += </a:t>
            </a:r>
            <a:r>
              <a:rPr lang="fr-FR" b="0" dirty="0" err="1">
                <a:solidFill>
                  <a:srgbClr val="9CDCFE"/>
                </a:solidFill>
                <a:effectLst/>
                <a:latin typeface="Consolas" panose="020B0609020204030204" pitchFamily="49" charset="0"/>
              </a:rPr>
              <a:t>element</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p>
          <a:p>
            <a:pPr marL="36900" indent="0">
              <a:buNone/>
            </a:pPr>
            <a:r>
              <a:rPr lang="fr-FR" b="0" dirty="0">
                <a:solidFill>
                  <a:srgbClr val="C586C0"/>
                </a:solidFill>
                <a:effectLst/>
                <a:latin typeface="Consolas" panose="020B0609020204030204" pitchFamily="49" charset="0"/>
              </a:rPr>
              <a:t>	return</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resultat</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p>
          <a:p>
            <a:pPr marL="36900" indent="0">
              <a:buNone/>
            </a:pPr>
            <a:r>
              <a:rPr lang="fr-FR" b="0" dirty="0">
                <a:solidFill>
                  <a:srgbClr val="9CDCFE"/>
                </a:solidFill>
                <a:effectLst/>
                <a:latin typeface="Consolas" panose="020B0609020204030204" pitchFamily="49" charset="0"/>
              </a:rPr>
              <a:t>	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addition</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10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25</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//35</a:t>
            </a:r>
            <a:endParaRPr lang="fr-FR" b="0" dirty="0">
              <a:solidFill>
                <a:srgbClr val="D4D4D4"/>
              </a:solidFill>
              <a:effectLst/>
              <a:latin typeface="Consolas" panose="020B0609020204030204" pitchFamily="49" charset="0"/>
            </a:endParaRPr>
          </a:p>
          <a:p>
            <a:pPr marL="414000" lvl="1" indent="0">
              <a:buNone/>
            </a:pP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addition</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5</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25</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55</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//85</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2619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4AF8F-2C55-41D5-B076-A4D49D38802D}"/>
              </a:ext>
            </a:extLst>
          </p:cNvPr>
          <p:cNvSpPr>
            <a:spLocks noGrp="1"/>
          </p:cNvSpPr>
          <p:nvPr>
            <p:ph type="title"/>
          </p:nvPr>
        </p:nvSpPr>
        <p:spPr/>
        <p:txBody>
          <a:bodyPr/>
          <a:lstStyle/>
          <a:p>
            <a:r>
              <a:rPr lang="en-US" dirty="0" err="1"/>
              <a:t>Fonction</a:t>
            </a:r>
            <a:r>
              <a:rPr lang="en-US" dirty="0"/>
              <a:t> anonyme</a:t>
            </a:r>
            <a:endParaRPr lang="fr-FR" dirty="0"/>
          </a:p>
        </p:txBody>
      </p:sp>
      <p:sp>
        <p:nvSpPr>
          <p:cNvPr id="3" name="Espace réservé du contenu 2">
            <a:extLst>
              <a:ext uri="{FF2B5EF4-FFF2-40B4-BE49-F238E27FC236}">
                <a16:creationId xmlns:a16="http://schemas.microsoft.com/office/drawing/2014/main" id="{EFF23265-758A-499A-8DC7-698A334CACD4}"/>
              </a:ext>
            </a:extLst>
          </p:cNvPr>
          <p:cNvSpPr>
            <a:spLocks noGrp="1"/>
          </p:cNvSpPr>
          <p:nvPr>
            <p:ph idx="1"/>
          </p:nvPr>
        </p:nvSpPr>
        <p:spPr>
          <a:xfrm>
            <a:off x="710595" y="2011771"/>
            <a:ext cx="10353762" cy="4659962"/>
          </a:xfrm>
        </p:spPr>
        <p:txBody>
          <a:bodyPr>
            <a:normAutofit/>
          </a:bodyPr>
          <a:lstStyle/>
          <a:p>
            <a:r>
              <a:rPr lang="fr-FR" dirty="0"/>
              <a:t>Ces fonctions particulières sont extrêmement importantes en Javascript ! Elles vous serviront pour énormément de choses : les objets, les événements.</a:t>
            </a:r>
          </a:p>
          <a:p>
            <a:r>
              <a:rPr lang="fr-FR" dirty="0"/>
              <a:t>Comme leur nom l'indique, ces fonctions spéciales sont anonymes car elles ne possèdent pas de nom ! Voilà la seule et unique différence avec une fonction traditionnelle, ni plus, ni moins. Pour déclarer une fonction anonyme, il vous suffit de faire comme pour une fonction classique mais sans indiquer de nom </a:t>
            </a:r>
          </a:p>
          <a:p>
            <a:r>
              <a:rPr lang="fr-FR" dirty="0"/>
              <a:t>Méthode 1</a:t>
            </a:r>
            <a:r>
              <a:rPr lang="fr-FR" dirty="0">
                <a:sym typeface="Wingdings" panose="05000000000000000000" pitchFamily="2" charset="2"/>
              </a:rPr>
              <a:t> : (Déjà vu plus haut)</a:t>
            </a:r>
            <a:endParaRPr lang="fr-FR" dirty="0"/>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addition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addition</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10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25</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//35</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09943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40610-46B3-4E27-BD42-7F2371019BAE}"/>
              </a:ext>
            </a:extLst>
          </p:cNvPr>
          <p:cNvSpPr>
            <a:spLocks noGrp="1"/>
          </p:cNvSpPr>
          <p:nvPr>
            <p:ph type="title"/>
          </p:nvPr>
        </p:nvSpPr>
        <p:spPr/>
        <p:txBody>
          <a:bodyPr/>
          <a:lstStyle/>
          <a:p>
            <a:r>
              <a:rPr lang="en-US" dirty="0" err="1"/>
              <a:t>Fonction</a:t>
            </a:r>
            <a:r>
              <a:rPr lang="en-US" dirty="0"/>
              <a:t> anonyme</a:t>
            </a:r>
            <a:endParaRPr lang="fr-FR" dirty="0"/>
          </a:p>
        </p:txBody>
      </p:sp>
      <p:sp>
        <p:nvSpPr>
          <p:cNvPr id="3" name="Espace réservé du contenu 2">
            <a:extLst>
              <a:ext uri="{FF2B5EF4-FFF2-40B4-BE49-F238E27FC236}">
                <a16:creationId xmlns:a16="http://schemas.microsoft.com/office/drawing/2014/main" id="{232CECB2-35B2-4332-A6E1-EC7B52ED79B8}"/>
              </a:ext>
            </a:extLst>
          </p:cNvPr>
          <p:cNvSpPr>
            <a:spLocks noGrp="1"/>
          </p:cNvSpPr>
          <p:nvPr>
            <p:ph idx="1"/>
          </p:nvPr>
        </p:nvSpPr>
        <p:spPr>
          <a:xfrm>
            <a:off x="453006" y="1915164"/>
            <a:ext cx="6400800" cy="4106289"/>
          </a:xfrm>
        </p:spPr>
        <p:txBody>
          <a:bodyPr/>
          <a:lstStyle/>
          <a:p>
            <a:r>
              <a:rPr lang="en-US" dirty="0" err="1"/>
              <a:t>Méthode</a:t>
            </a:r>
            <a:r>
              <a:rPr lang="en-US" dirty="0"/>
              <a:t> 2: auto-</a:t>
            </a:r>
            <a:r>
              <a:rPr lang="en-US" dirty="0" err="1"/>
              <a:t>invoquée</a:t>
            </a:r>
            <a:endParaRPr lang="en-US" dirty="0"/>
          </a:p>
          <a:p>
            <a:pPr marL="414000" lvl="1" indent="0">
              <a:buNone/>
            </a:pPr>
            <a:r>
              <a:rPr lang="fr-FR" b="0" dirty="0">
                <a:solidFill>
                  <a:srgbClr val="D4D4D4"/>
                </a:solidFill>
                <a:effectLst/>
                <a:latin typeface="Consolas" panose="020B0609020204030204" pitchFamily="49" charset="0"/>
              </a:rPr>
              <a:t>(</a:t>
            </a: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n</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a:t>
            </a:r>
          </a:p>
          <a:p>
            <a:pPr marL="414000" lvl="1" indent="0">
              <a:buNone/>
            </a:pP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n</a:t>
            </a:r>
            <a:r>
              <a:rPr lang="fr-FR" b="0" dirty="0">
                <a:solidFill>
                  <a:srgbClr val="D4D4D4"/>
                </a:solidFill>
                <a:effectLst/>
                <a:latin typeface="Consolas" panose="020B0609020204030204" pitchFamily="49" charset="0"/>
              </a:rPr>
              <a:t> = </a:t>
            </a:r>
            <a:r>
              <a:rPr lang="fr-FR" b="0" dirty="0">
                <a:solidFill>
                  <a:srgbClr val="DCDCAA"/>
                </a:solidFill>
                <a:effectLst/>
                <a:latin typeface="Consolas" panose="020B0609020204030204" pitchFamily="49" charset="0"/>
              </a:rPr>
              <a:t>prompt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'test'</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 </a:t>
            </a:r>
            <a:r>
              <a:rPr lang="fr-FR" b="0" dirty="0">
                <a:solidFill>
                  <a:srgbClr val="DCDCAA"/>
                </a:solidFill>
                <a:effectLst/>
                <a:latin typeface="Consolas" panose="020B0609020204030204" pitchFamily="49" charset="0"/>
              </a:rPr>
              <a:t>prompt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'test'</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n</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parseInt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n</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parseInt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alert</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n</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a:t>
            </a:r>
          </a:p>
          <a:p>
            <a:pPr marL="414000" lvl="1" indent="0">
              <a:buNone/>
            </a:pPr>
            <a:r>
              <a:rPr lang="fr-FR" b="0" dirty="0">
                <a:solidFill>
                  <a:srgbClr val="D4D4D4"/>
                </a:solidFill>
                <a:effectLst/>
                <a:latin typeface="Consolas" panose="020B0609020204030204" pitchFamily="49" charset="0"/>
              </a:rPr>
              <a:t> })();</a:t>
            </a:r>
          </a:p>
          <a:p>
            <a:r>
              <a:rPr lang="fr-FR" dirty="0"/>
              <a:t>Ici la fonction s’</a:t>
            </a:r>
            <a:r>
              <a:rPr lang="fr-FR" dirty="0" err="1"/>
              <a:t>auto-appele</a:t>
            </a:r>
            <a:r>
              <a:rPr lang="fr-FR" dirty="0"/>
              <a:t> ou s’</a:t>
            </a:r>
            <a:r>
              <a:rPr lang="fr-FR" dirty="0" err="1"/>
              <a:t>auto-éxecute</a:t>
            </a:r>
            <a:endParaRPr lang="fr-FR" dirty="0"/>
          </a:p>
        </p:txBody>
      </p:sp>
      <p:sp>
        <p:nvSpPr>
          <p:cNvPr id="5" name="ZoneTexte 4">
            <a:extLst>
              <a:ext uri="{FF2B5EF4-FFF2-40B4-BE49-F238E27FC236}">
                <a16:creationId xmlns:a16="http://schemas.microsoft.com/office/drawing/2014/main" id="{201FF169-BF69-40A6-909D-CF1B2BE931D6}"/>
              </a:ext>
            </a:extLst>
          </p:cNvPr>
          <p:cNvSpPr txBox="1"/>
          <p:nvPr/>
        </p:nvSpPr>
        <p:spPr>
          <a:xfrm>
            <a:off x="7222921" y="1915164"/>
            <a:ext cx="4681057" cy="3693319"/>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l" fontAlgn="base"/>
            <a:r>
              <a:rPr lang="fr-FR" b="0" i="1" dirty="0">
                <a:solidFill>
                  <a:srgbClr val="408080"/>
                </a:solidFill>
                <a:effectLst/>
                <a:latin typeface="dejavu sans mono"/>
              </a:rPr>
              <a:t>// Ce code :</a:t>
            </a:r>
            <a:endParaRPr lang="fr-FR" b="0" i="0" dirty="0">
              <a:solidFill>
                <a:srgbClr val="000000"/>
              </a:solidFill>
              <a:effectLst/>
              <a:latin typeface="Arial" panose="020B0604020202020204" pitchFamily="34" charset="0"/>
            </a:endParaRPr>
          </a:p>
          <a:p>
            <a:pPr algn="l" fontAlgn="base"/>
            <a:r>
              <a:rPr lang="fr-FR" b="0" i="0" dirty="0">
                <a:solidFill>
                  <a:srgbClr val="000000"/>
                </a:solidFill>
                <a:effectLst/>
                <a:latin typeface="dejavu sans mono"/>
              </a:rPr>
              <a:t>   </a:t>
            </a:r>
            <a:endParaRPr lang="fr-FR" b="0" i="0" dirty="0">
              <a:solidFill>
                <a:srgbClr val="000000"/>
              </a:solidFill>
              <a:effectLst/>
              <a:latin typeface="Arial" panose="020B0604020202020204" pitchFamily="34" charset="0"/>
            </a:endParaRPr>
          </a:p>
          <a:p>
            <a:pPr algn="l" fontAlgn="base"/>
            <a:r>
              <a:rPr lang="fr-FR" b="0" i="0" dirty="0">
                <a:solidFill>
                  <a:srgbClr val="000000"/>
                </a:solidFill>
                <a:effectLst/>
                <a:latin typeface="dejavu sans mono"/>
              </a:rPr>
              <a:t>   </a:t>
            </a:r>
            <a:r>
              <a:rPr lang="fr-FR" b="0" i="0" dirty="0">
                <a:solidFill>
                  <a:schemeClr val="tx1"/>
                </a:solidFill>
                <a:effectLst/>
                <a:latin typeface="dejavu sans mono"/>
              </a:rPr>
              <a:t>(</a:t>
            </a:r>
            <a:r>
              <a:rPr lang="fr-FR" b="1" i="0" dirty="0" err="1">
                <a:solidFill>
                  <a:srgbClr val="008000"/>
                </a:solidFill>
                <a:effectLst/>
                <a:latin typeface="dejavu sans mono"/>
              </a:rPr>
              <a:t>function</a:t>
            </a:r>
            <a:r>
              <a:rPr lang="fr-FR" b="0" i="0" dirty="0">
                <a:solidFill>
                  <a:srgbClr val="000000"/>
                </a:solidFill>
                <a:effectLst/>
                <a:latin typeface="dejavu sans mono"/>
              </a:rPr>
              <a:t> </a:t>
            </a:r>
            <a:r>
              <a:rPr lang="fr-FR" b="0" i="0" dirty="0">
                <a:solidFill>
                  <a:schemeClr val="tx1"/>
                </a:solidFill>
                <a:effectLst/>
                <a:latin typeface="dejavu sans mono"/>
              </a:rPr>
              <a:t>addition() {</a:t>
            </a:r>
            <a:endParaRPr lang="fr-FR" b="0" i="0" dirty="0">
              <a:solidFill>
                <a:schemeClr val="tx1"/>
              </a:solidFill>
              <a:effectLst/>
              <a:latin typeface="Arial" panose="020B0604020202020204" pitchFamily="34" charset="0"/>
            </a:endParaRPr>
          </a:p>
          <a:p>
            <a:pPr algn="l" fontAlgn="base"/>
            <a:r>
              <a:rPr lang="fr-FR" b="0" i="0" dirty="0">
                <a:solidFill>
                  <a:schemeClr val="tx1"/>
                </a:solidFill>
                <a:effectLst/>
                <a:latin typeface="dejavu sans mono"/>
              </a:rPr>
              <a:t>       </a:t>
            </a:r>
            <a:endParaRPr lang="fr-FR" b="0" i="0" dirty="0">
              <a:solidFill>
                <a:schemeClr val="tx1"/>
              </a:solidFill>
              <a:effectLst/>
              <a:latin typeface="Arial" panose="020B0604020202020204" pitchFamily="34" charset="0"/>
            </a:endParaRPr>
          </a:p>
          <a:p>
            <a:pPr algn="l" fontAlgn="base"/>
            <a:r>
              <a:rPr lang="fr-FR" b="0" i="0" dirty="0">
                <a:solidFill>
                  <a:schemeClr val="tx1"/>
                </a:solidFill>
                <a:effectLst/>
                <a:latin typeface="dejavu sans mono"/>
              </a:rPr>
              <a:t>   })();</a:t>
            </a:r>
            <a:endParaRPr lang="fr-FR" b="0" i="0" dirty="0">
              <a:solidFill>
                <a:schemeClr val="tx1"/>
              </a:solidFill>
              <a:effectLst/>
              <a:latin typeface="Arial" panose="020B0604020202020204" pitchFamily="34" charset="0"/>
            </a:endParaRPr>
          </a:p>
          <a:p>
            <a:pPr algn="l" fontAlgn="base"/>
            <a:r>
              <a:rPr lang="fr-FR" b="0" i="0" dirty="0">
                <a:solidFill>
                  <a:srgbClr val="000000"/>
                </a:solidFill>
                <a:effectLst/>
                <a:latin typeface="dejavu sans mono"/>
              </a:rPr>
              <a:t>         </a:t>
            </a:r>
            <a:endParaRPr lang="fr-FR" b="0" i="0" dirty="0">
              <a:solidFill>
                <a:srgbClr val="000000"/>
              </a:solidFill>
              <a:effectLst/>
              <a:latin typeface="Arial" panose="020B0604020202020204" pitchFamily="34" charset="0"/>
            </a:endParaRPr>
          </a:p>
          <a:p>
            <a:pPr algn="l" fontAlgn="base"/>
            <a:r>
              <a:rPr lang="fr-FR" b="0" i="1" dirty="0">
                <a:solidFill>
                  <a:srgbClr val="408080"/>
                </a:solidFill>
                <a:effectLst/>
                <a:latin typeface="dejavu sans mono"/>
              </a:rPr>
              <a:t>// Devient :</a:t>
            </a:r>
            <a:endParaRPr lang="fr-FR" b="0" i="0" dirty="0">
              <a:solidFill>
                <a:srgbClr val="000000"/>
              </a:solidFill>
              <a:effectLst/>
              <a:latin typeface="Arial" panose="020B0604020202020204" pitchFamily="34" charset="0"/>
            </a:endParaRPr>
          </a:p>
          <a:p>
            <a:pPr algn="l" fontAlgn="base"/>
            <a:r>
              <a:rPr lang="fr-FR" b="0" i="0" dirty="0">
                <a:solidFill>
                  <a:schemeClr val="tx1"/>
                </a:solidFill>
                <a:effectLst/>
                <a:latin typeface="dejavu sans mono"/>
              </a:rPr>
              <a:t>         </a:t>
            </a:r>
            <a:endParaRPr lang="fr-FR" b="0" i="0" dirty="0">
              <a:solidFill>
                <a:schemeClr val="tx1"/>
              </a:solidFill>
              <a:effectLst/>
              <a:latin typeface="Arial" panose="020B0604020202020204" pitchFamily="34" charset="0"/>
            </a:endParaRPr>
          </a:p>
          <a:p>
            <a:pPr algn="l" fontAlgn="base"/>
            <a:r>
              <a:rPr lang="fr-FR" b="0" i="0" dirty="0">
                <a:solidFill>
                  <a:schemeClr val="tx1"/>
                </a:solidFill>
                <a:effectLst/>
                <a:latin typeface="dejavu sans mono"/>
              </a:rPr>
              <a:t>   (addition)();</a:t>
            </a:r>
            <a:endParaRPr lang="fr-FR" b="0" i="0" dirty="0">
              <a:solidFill>
                <a:schemeClr val="tx1"/>
              </a:solidFill>
              <a:effectLst/>
              <a:latin typeface="Arial" panose="020B0604020202020204" pitchFamily="34" charset="0"/>
            </a:endParaRPr>
          </a:p>
          <a:p>
            <a:pPr algn="l" fontAlgn="base"/>
            <a:r>
              <a:rPr lang="fr-FR" b="0" i="0" dirty="0">
                <a:solidFill>
                  <a:schemeClr val="tx1"/>
                </a:solidFill>
                <a:effectLst/>
                <a:latin typeface="dejavu sans mono"/>
              </a:rPr>
              <a:t>         </a:t>
            </a:r>
            <a:endParaRPr lang="fr-FR" b="0" i="0" dirty="0">
              <a:solidFill>
                <a:schemeClr val="tx1"/>
              </a:solidFill>
              <a:effectLst/>
              <a:latin typeface="Arial" panose="020B0604020202020204" pitchFamily="34" charset="0"/>
            </a:endParaRPr>
          </a:p>
          <a:p>
            <a:pPr algn="l" fontAlgn="base"/>
            <a:r>
              <a:rPr lang="fr-FR" b="0" i="1" dirty="0">
                <a:solidFill>
                  <a:srgbClr val="408080"/>
                </a:solidFill>
                <a:effectLst/>
                <a:latin typeface="dejavu sans mono"/>
              </a:rPr>
              <a:t>// Qui devient :</a:t>
            </a:r>
            <a:endParaRPr lang="fr-FR" b="0" i="0" dirty="0">
              <a:solidFill>
                <a:srgbClr val="000000"/>
              </a:solidFill>
              <a:effectLst/>
              <a:latin typeface="Arial" panose="020B0604020202020204" pitchFamily="34" charset="0"/>
            </a:endParaRPr>
          </a:p>
          <a:p>
            <a:pPr algn="l" fontAlgn="base"/>
            <a:r>
              <a:rPr lang="fr-FR" b="0" i="0" dirty="0">
                <a:solidFill>
                  <a:srgbClr val="000000"/>
                </a:solidFill>
                <a:effectLst/>
                <a:latin typeface="dejavu sans mono"/>
              </a:rPr>
              <a:t>       </a:t>
            </a:r>
            <a:endParaRPr lang="fr-FR" b="0" i="0" dirty="0">
              <a:solidFill>
                <a:srgbClr val="000000"/>
              </a:solidFill>
              <a:effectLst/>
              <a:latin typeface="Arial" panose="020B0604020202020204" pitchFamily="34" charset="0"/>
            </a:endParaRPr>
          </a:p>
          <a:p>
            <a:pPr algn="l" fontAlgn="base"/>
            <a:r>
              <a:rPr lang="fr-FR" b="0" i="0" dirty="0">
                <a:solidFill>
                  <a:schemeClr val="tx1"/>
                </a:solidFill>
                <a:effectLst/>
                <a:latin typeface="dejavu sans mono"/>
              </a:rPr>
              <a:t>   addition();</a:t>
            </a:r>
            <a:endParaRPr lang="fr-FR" b="0"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37570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421638-411C-411A-9CEB-2F8FA5A48B18}"/>
              </a:ext>
            </a:extLst>
          </p:cNvPr>
          <p:cNvSpPr>
            <a:spLocks noGrp="1"/>
          </p:cNvSpPr>
          <p:nvPr>
            <p:ph type="title"/>
          </p:nvPr>
        </p:nvSpPr>
        <p:spPr/>
        <p:txBody>
          <a:bodyPr/>
          <a:lstStyle/>
          <a:p>
            <a:r>
              <a:rPr lang="en-US" dirty="0"/>
              <a:t>Les closures</a:t>
            </a:r>
            <a:endParaRPr lang="fr-FR" dirty="0"/>
          </a:p>
        </p:txBody>
      </p:sp>
      <p:sp>
        <p:nvSpPr>
          <p:cNvPr id="3" name="Espace réservé du contenu 2">
            <a:extLst>
              <a:ext uri="{FF2B5EF4-FFF2-40B4-BE49-F238E27FC236}">
                <a16:creationId xmlns:a16="http://schemas.microsoft.com/office/drawing/2014/main" id="{0200D14E-DAE8-4149-A312-A96E600C2B06}"/>
              </a:ext>
            </a:extLst>
          </p:cNvPr>
          <p:cNvSpPr>
            <a:spLocks noGrp="1"/>
          </p:cNvSpPr>
          <p:nvPr>
            <p:ph idx="1"/>
          </p:nvPr>
        </p:nvSpPr>
        <p:spPr>
          <a:xfrm>
            <a:off x="583595" y="2096517"/>
            <a:ext cx="10353762" cy="1044618"/>
          </a:xfrm>
        </p:spPr>
        <p:txBody>
          <a:bodyPr/>
          <a:lstStyle/>
          <a:p>
            <a:r>
              <a:rPr lang="en-US" dirty="0" err="1"/>
              <a:t>Imaginons</a:t>
            </a:r>
            <a:r>
              <a:rPr lang="en-US" dirty="0"/>
              <a:t> </a:t>
            </a:r>
            <a:r>
              <a:rPr lang="en-US" dirty="0" err="1"/>
              <a:t>qu’on</a:t>
            </a:r>
            <a:r>
              <a:rPr lang="en-US" dirty="0"/>
              <a:t> </a:t>
            </a:r>
            <a:r>
              <a:rPr lang="en-US" dirty="0" err="1"/>
              <a:t>souhaite</a:t>
            </a:r>
            <a:r>
              <a:rPr lang="en-US" dirty="0"/>
              <a:t> </a:t>
            </a:r>
            <a:r>
              <a:rPr lang="en-US" dirty="0" err="1"/>
              <a:t>avoir</a:t>
            </a:r>
            <a:r>
              <a:rPr lang="en-US" dirty="0"/>
              <a:t> un </a:t>
            </a:r>
            <a:r>
              <a:rPr lang="en-US" dirty="0" err="1"/>
              <a:t>compteur</a:t>
            </a:r>
            <a:r>
              <a:rPr lang="en-US" dirty="0"/>
              <a:t> de click d’un lien </a:t>
            </a:r>
            <a:r>
              <a:rPr lang="en-US" dirty="0" err="1"/>
              <a:t>ou</a:t>
            </a:r>
            <a:r>
              <a:rPr lang="en-US" dirty="0"/>
              <a:t> sur </a:t>
            </a:r>
            <a:r>
              <a:rPr lang="en-US" dirty="0" err="1"/>
              <a:t>une</a:t>
            </a:r>
            <a:r>
              <a:rPr lang="en-US" dirty="0"/>
              <a:t> image</a:t>
            </a:r>
          </a:p>
          <a:p>
            <a:r>
              <a:rPr lang="en-US" dirty="0"/>
              <a:t>Dans un premier temps on </a:t>
            </a:r>
            <a:r>
              <a:rPr lang="en-US" dirty="0" err="1"/>
              <a:t>peut</a:t>
            </a:r>
            <a:r>
              <a:rPr lang="en-US" dirty="0"/>
              <a:t> se dire trop facile</a:t>
            </a:r>
            <a:endParaRPr lang="fr-FR" dirty="0"/>
          </a:p>
        </p:txBody>
      </p:sp>
      <p:sp>
        <p:nvSpPr>
          <p:cNvPr id="5" name="ZoneTexte 4">
            <a:extLst>
              <a:ext uri="{FF2B5EF4-FFF2-40B4-BE49-F238E27FC236}">
                <a16:creationId xmlns:a16="http://schemas.microsoft.com/office/drawing/2014/main" id="{4F7718C4-F1DA-4BE7-BCC6-E870E2AFFE42}"/>
              </a:ext>
            </a:extLst>
          </p:cNvPr>
          <p:cNvSpPr txBox="1"/>
          <p:nvPr/>
        </p:nvSpPr>
        <p:spPr>
          <a:xfrm>
            <a:off x="1083733" y="3255708"/>
            <a:ext cx="7611533" cy="3416320"/>
          </a:xfrm>
          <a:prstGeom prst="rect">
            <a:avLst/>
          </a:prstGeom>
          <a:noFill/>
        </p:spPr>
        <p:txBody>
          <a:bodyPr wrap="square">
            <a:spAutoFit/>
          </a:bodyPr>
          <a:lstStyle/>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a:t>
            </a:r>
            <a:r>
              <a:rPr lang="fr-FR" b="0" dirty="0">
                <a:solidFill>
                  <a:srgbClr val="DCDCAA"/>
                </a:solidFill>
                <a:effectLst/>
                <a:latin typeface="Consolas" panose="020B0609020204030204" pitchFamily="49" charset="0"/>
              </a:rPr>
              <a:t>compteur</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"Je suis cliqué "</a:t>
            </a:r>
            <a:r>
              <a:rPr lang="fr-FR" b="0" dirty="0">
                <a:solidFill>
                  <a:srgbClr val="D4D4D4"/>
                </a:solidFill>
                <a:effectLst/>
                <a:latin typeface="Consolas" panose="020B0609020204030204" pitchFamily="49" charset="0"/>
              </a:rPr>
              <a:t> +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 fois"</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head</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body</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href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onclick</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CDCAA"/>
                </a:solidFill>
                <a:effectLst/>
                <a:latin typeface="Consolas" panose="020B0609020204030204" pitchFamily="49" charset="0"/>
              </a:rPr>
              <a:t>compteur</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Clique moi</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body</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html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760693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08B0C-48C8-41C9-A93B-AD069374C65F}"/>
              </a:ext>
            </a:extLst>
          </p:cNvPr>
          <p:cNvSpPr>
            <a:spLocks noGrp="1"/>
          </p:cNvSpPr>
          <p:nvPr>
            <p:ph type="title"/>
          </p:nvPr>
        </p:nvSpPr>
        <p:spPr>
          <a:xfrm>
            <a:off x="919119" y="178331"/>
            <a:ext cx="10353762" cy="970450"/>
          </a:xfrm>
        </p:spPr>
        <p:txBody>
          <a:bodyPr/>
          <a:lstStyle/>
          <a:p>
            <a:r>
              <a:rPr lang="en-US" dirty="0"/>
              <a:t>Les closures</a:t>
            </a:r>
            <a:endParaRPr lang="fr-FR" dirty="0"/>
          </a:p>
        </p:txBody>
      </p:sp>
      <p:sp>
        <p:nvSpPr>
          <p:cNvPr id="3" name="Espace réservé du contenu 2">
            <a:extLst>
              <a:ext uri="{FF2B5EF4-FFF2-40B4-BE49-F238E27FC236}">
                <a16:creationId xmlns:a16="http://schemas.microsoft.com/office/drawing/2014/main" id="{9D8DDA74-A084-459F-890F-73C67C33E929}"/>
              </a:ext>
            </a:extLst>
          </p:cNvPr>
          <p:cNvSpPr>
            <a:spLocks noGrp="1"/>
          </p:cNvSpPr>
          <p:nvPr>
            <p:ph idx="1"/>
          </p:nvPr>
        </p:nvSpPr>
        <p:spPr>
          <a:xfrm>
            <a:off x="434943" y="2138848"/>
            <a:ext cx="10837938" cy="4617551"/>
          </a:xfrm>
        </p:spPr>
        <p:txBody>
          <a:bodyPr>
            <a:normAutofit/>
          </a:bodyPr>
          <a:lstStyle/>
          <a:p>
            <a:r>
              <a:rPr lang="en-US" dirty="0" err="1"/>
              <a:t>Oui</a:t>
            </a:r>
            <a:r>
              <a:rPr lang="en-US" dirty="0"/>
              <a:t> </a:t>
            </a:r>
            <a:r>
              <a:rPr lang="en-US" dirty="0" err="1"/>
              <a:t>mais</a:t>
            </a:r>
            <a:r>
              <a:rPr lang="en-US" dirty="0"/>
              <a:t> un </a:t>
            </a:r>
            <a:r>
              <a:rPr lang="en-US" dirty="0" err="1"/>
              <a:t>peu</a:t>
            </a:r>
            <a:r>
              <a:rPr lang="en-US" dirty="0"/>
              <a:t> trop facile car la variable </a:t>
            </a:r>
            <a:r>
              <a:rPr lang="en-US" dirty="0" err="1"/>
              <a:t>n’est</a:t>
            </a:r>
            <a:r>
              <a:rPr lang="en-US" dirty="0"/>
              <a:t> pas protégé par </a:t>
            </a:r>
            <a:r>
              <a:rPr lang="en-US" dirty="0" err="1"/>
              <a:t>exemple</a:t>
            </a:r>
            <a:r>
              <a:rPr lang="en-US" dirty="0"/>
              <a:t> </a:t>
            </a:r>
            <a:r>
              <a:rPr lang="en-US" dirty="0" err="1"/>
              <a:t>si</a:t>
            </a:r>
            <a:r>
              <a:rPr lang="en-US" dirty="0"/>
              <a:t> je </a:t>
            </a:r>
            <a:r>
              <a:rPr lang="en-US" dirty="0" err="1"/>
              <a:t>fais</a:t>
            </a:r>
            <a:endParaRPr lang="en-US" dirty="0"/>
          </a:p>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href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onclick</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CDCAA"/>
                </a:solidFill>
                <a:effectLst/>
                <a:latin typeface="Consolas" panose="020B0609020204030204" pitchFamily="49" charset="0"/>
              </a:rPr>
              <a:t>compteur</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Clique moi</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href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onclick</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100</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Clique moi</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endParaRPr lang="en-US" dirty="0"/>
          </a:p>
          <a:p>
            <a:r>
              <a:rPr lang="en-US" dirty="0"/>
              <a:t>Je </a:t>
            </a:r>
            <a:r>
              <a:rPr lang="en-US" dirty="0" err="1"/>
              <a:t>peux</a:t>
            </a:r>
            <a:r>
              <a:rPr lang="en-US" dirty="0"/>
              <a:t> </a:t>
            </a:r>
            <a:r>
              <a:rPr lang="en-US" dirty="0" err="1"/>
              <a:t>donc</a:t>
            </a:r>
            <a:r>
              <a:rPr lang="en-US" dirty="0"/>
              <a:t> changer </a:t>
            </a:r>
            <a:r>
              <a:rPr lang="en-US" dirty="0" err="1"/>
              <a:t>facilement</a:t>
            </a:r>
            <a:r>
              <a:rPr lang="en-US" dirty="0"/>
              <a:t> la Valeur de I </a:t>
            </a:r>
          </a:p>
          <a:p>
            <a:endParaRPr lang="en-US" dirty="0"/>
          </a:p>
          <a:p>
            <a:endParaRPr lang="en-US" dirty="0"/>
          </a:p>
          <a:p>
            <a:endParaRPr lang="en-US" dirty="0"/>
          </a:p>
          <a:p>
            <a:endParaRPr lang="en-US" dirty="0"/>
          </a:p>
          <a:p>
            <a:endParaRPr lang="en-US" dirty="0"/>
          </a:p>
          <a:p>
            <a:r>
              <a:rPr lang="en-US" dirty="0" err="1"/>
              <a:t>C’est</a:t>
            </a:r>
            <a:r>
              <a:rPr lang="en-US" dirty="0"/>
              <a:t> </a:t>
            </a:r>
            <a:r>
              <a:rPr lang="en-US" dirty="0" err="1"/>
              <a:t>en</a:t>
            </a:r>
            <a:r>
              <a:rPr lang="en-US" dirty="0"/>
              <a:t> </a:t>
            </a:r>
            <a:r>
              <a:rPr lang="en-US" dirty="0" err="1"/>
              <a:t>ce</a:t>
            </a:r>
            <a:r>
              <a:rPr lang="en-US" dirty="0"/>
              <a:t> moment que les </a:t>
            </a:r>
            <a:r>
              <a:rPr lang="en-US" b="1" dirty="0">
                <a:solidFill>
                  <a:srgbClr val="FF0000"/>
                </a:solidFill>
              </a:rPr>
              <a:t>closures</a:t>
            </a:r>
            <a:r>
              <a:rPr lang="en-US" dirty="0"/>
              <a:t> font </a:t>
            </a:r>
            <a:r>
              <a:rPr lang="en-US" dirty="0" err="1"/>
              <a:t>leur</a:t>
            </a:r>
            <a:r>
              <a:rPr lang="en-US" dirty="0"/>
              <a:t> apparition</a:t>
            </a:r>
          </a:p>
          <a:p>
            <a:endParaRPr lang="fr-FR" dirty="0"/>
          </a:p>
        </p:txBody>
      </p:sp>
      <p:sp>
        <p:nvSpPr>
          <p:cNvPr id="5" name="ZoneTexte 4">
            <a:extLst>
              <a:ext uri="{FF2B5EF4-FFF2-40B4-BE49-F238E27FC236}">
                <a16:creationId xmlns:a16="http://schemas.microsoft.com/office/drawing/2014/main" id="{2A867AF6-2F16-4635-9FFF-8408C5B3D4A1}"/>
              </a:ext>
            </a:extLst>
          </p:cNvPr>
          <p:cNvSpPr txBox="1"/>
          <p:nvPr/>
        </p:nvSpPr>
        <p:spPr>
          <a:xfrm>
            <a:off x="1993900" y="4182533"/>
            <a:ext cx="3767667" cy="175432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fr-FR" dirty="0"/>
              <a:t>Je suis cliqué 0 </a:t>
            </a:r>
          </a:p>
          <a:p>
            <a:r>
              <a:rPr lang="fr-FR" dirty="0"/>
              <a:t>Je suis cliqué 1 </a:t>
            </a:r>
          </a:p>
          <a:p>
            <a:r>
              <a:rPr lang="fr-FR" dirty="0"/>
              <a:t>Je suis cliqué 100 </a:t>
            </a:r>
          </a:p>
          <a:p>
            <a:r>
              <a:rPr lang="fr-FR" dirty="0"/>
              <a:t>Je suis cliqué 101 </a:t>
            </a:r>
          </a:p>
          <a:p>
            <a:r>
              <a:rPr lang="fr-FR" dirty="0"/>
              <a:t>Je suis cliqué 102 </a:t>
            </a:r>
          </a:p>
          <a:p>
            <a:r>
              <a:rPr lang="fr-FR" dirty="0"/>
              <a:t>Je suis cliqué 103 fois</a:t>
            </a:r>
          </a:p>
        </p:txBody>
      </p:sp>
    </p:spTree>
    <p:extLst>
      <p:ext uri="{BB962C8B-B14F-4D97-AF65-F5344CB8AC3E}">
        <p14:creationId xmlns:p14="http://schemas.microsoft.com/office/powerpoint/2010/main" val="18003429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621766-B3CF-4F0E-98D3-DD22F8B932D6}"/>
              </a:ext>
            </a:extLst>
          </p:cNvPr>
          <p:cNvSpPr>
            <a:spLocks noGrp="1"/>
          </p:cNvSpPr>
          <p:nvPr>
            <p:ph type="title"/>
          </p:nvPr>
        </p:nvSpPr>
        <p:spPr>
          <a:xfrm>
            <a:off x="919119" y="118534"/>
            <a:ext cx="10353762" cy="970450"/>
          </a:xfrm>
        </p:spPr>
        <p:txBody>
          <a:bodyPr/>
          <a:lstStyle/>
          <a:p>
            <a:r>
              <a:rPr lang="en-US" dirty="0"/>
              <a:t>Les closures</a:t>
            </a:r>
            <a:endParaRPr lang="fr-FR" dirty="0"/>
          </a:p>
        </p:txBody>
      </p:sp>
      <p:sp>
        <p:nvSpPr>
          <p:cNvPr id="3" name="Espace réservé du contenu 2">
            <a:extLst>
              <a:ext uri="{FF2B5EF4-FFF2-40B4-BE49-F238E27FC236}">
                <a16:creationId xmlns:a16="http://schemas.microsoft.com/office/drawing/2014/main" id="{502B3A31-1B17-4DDA-86E0-9EC2D09F2102}"/>
              </a:ext>
            </a:extLst>
          </p:cNvPr>
          <p:cNvSpPr>
            <a:spLocks noGrp="1"/>
          </p:cNvSpPr>
          <p:nvPr>
            <p:ph idx="1"/>
          </p:nvPr>
        </p:nvSpPr>
        <p:spPr>
          <a:xfrm>
            <a:off x="75595" y="1399624"/>
            <a:ext cx="5630938" cy="4899576"/>
          </a:xfrm>
        </p:spPr>
        <p:txBody>
          <a:bodyPr/>
          <a:lstStyle/>
          <a:p>
            <a:endParaRPr lang="fr-FR" dirty="0"/>
          </a:p>
          <a:p>
            <a:r>
              <a:rPr lang="fr-FR" dirty="0"/>
              <a:t>Une </a:t>
            </a:r>
            <a:r>
              <a:rPr lang="fr-FR" dirty="0" err="1"/>
              <a:t>closure</a:t>
            </a:r>
            <a:r>
              <a:rPr lang="fr-FR" dirty="0"/>
              <a:t> est une fonction interne qui va « se souvenir » et pouvoir continuer à accéder à des variables définies dans sa fonction parente même après la fin de l’exécution de celle-ci.</a:t>
            </a:r>
          </a:p>
          <a:p>
            <a:r>
              <a:rPr lang="fr-FR" dirty="0"/>
              <a:t>Par contre, il faut bien connaitre les fonctions </a:t>
            </a:r>
            <a:r>
              <a:rPr lang="fr-FR" dirty="0" err="1"/>
              <a:t>anomynes</a:t>
            </a:r>
            <a:r>
              <a:rPr lang="fr-FR" dirty="0"/>
              <a:t> pour comprendre et utiliser les </a:t>
            </a:r>
            <a:r>
              <a:rPr lang="fr-FR" dirty="0" err="1"/>
              <a:t>closures</a:t>
            </a:r>
            <a:r>
              <a:rPr lang="fr-FR" dirty="0"/>
              <a:t>.</a:t>
            </a:r>
          </a:p>
          <a:p>
            <a:endParaRPr lang="fr-FR" dirty="0"/>
          </a:p>
          <a:p>
            <a:r>
              <a:rPr lang="fr-FR" dirty="0"/>
              <a:t>Exemple</a:t>
            </a:r>
          </a:p>
        </p:txBody>
      </p:sp>
      <p:sp>
        <p:nvSpPr>
          <p:cNvPr id="5" name="ZoneTexte 4">
            <a:extLst>
              <a:ext uri="{FF2B5EF4-FFF2-40B4-BE49-F238E27FC236}">
                <a16:creationId xmlns:a16="http://schemas.microsoft.com/office/drawing/2014/main" id="{D26942A4-3E14-495C-8FA1-4282EDF10200}"/>
              </a:ext>
            </a:extLst>
          </p:cNvPr>
          <p:cNvSpPr txBox="1"/>
          <p:nvPr/>
        </p:nvSpPr>
        <p:spPr>
          <a:xfrm>
            <a:off x="5967424" y="1399624"/>
            <a:ext cx="6062133" cy="535531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a:t>
            </a:r>
            <a:r>
              <a:rPr lang="fr-FR" b="0" dirty="0">
                <a:solidFill>
                  <a:srgbClr val="DCDCAA"/>
                </a:solidFill>
                <a:effectLst/>
                <a:latin typeface="Consolas" panose="020B0609020204030204" pitchFamily="49" charset="0"/>
              </a:rPr>
              <a:t>compteur</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err="1">
                <a:solidFill>
                  <a:srgbClr val="569CD6"/>
                </a:solidFill>
                <a:effectLst/>
                <a:latin typeface="Consolas" panose="020B0609020204030204" pitchFamily="49" charset="0"/>
              </a:rPr>
              <a:t>function</a:t>
            </a:r>
            <a:r>
              <a:rPr lang="fr-FR" b="0" dirty="0">
                <a:solidFill>
                  <a:srgbClr val="D4D4D4"/>
                </a:solidFill>
                <a:effectLst/>
                <a:latin typeface="Consolas" panose="020B0609020204030204" pitchFamily="49" charset="0"/>
              </a:rPr>
              <a:t> () {</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"Je suis cliqué "</a:t>
            </a:r>
            <a:r>
              <a:rPr lang="fr-FR" b="0" dirty="0">
                <a:solidFill>
                  <a:srgbClr val="D4D4D4"/>
                </a:solidFill>
                <a:effectLst/>
                <a:latin typeface="Consolas" panose="020B0609020204030204" pitchFamily="49" charset="0"/>
              </a:rPr>
              <a:t> +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 fois"</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return</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 je crée une fonction anonymes</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maVariable</a:t>
            </a:r>
            <a:r>
              <a:rPr lang="fr-FR" b="0" dirty="0">
                <a:solidFill>
                  <a:srgbClr val="D4D4D4"/>
                </a:solidFill>
                <a:effectLst/>
                <a:latin typeface="Consolas" panose="020B0609020204030204" pitchFamily="49" charset="0"/>
              </a:rPr>
              <a:t> = </a:t>
            </a:r>
            <a:r>
              <a:rPr lang="fr-FR" b="0" dirty="0">
                <a:solidFill>
                  <a:srgbClr val="DCDCAA"/>
                </a:solidFill>
                <a:effectLst/>
                <a:latin typeface="Consolas" panose="020B0609020204030204" pitchFamily="49" charset="0"/>
              </a:rPr>
              <a:t>compteur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head</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body</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href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onclick</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DCDCAA"/>
                </a:solidFill>
                <a:effectLst/>
                <a:latin typeface="Consolas" panose="020B0609020204030204" pitchFamily="49" charset="0"/>
              </a:rPr>
              <a:t>maVariable</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Clique moi</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href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onclick</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100</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Clique moi</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body</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139145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00756-994B-4D4E-A73A-9F86F1D9290A}"/>
              </a:ext>
            </a:extLst>
          </p:cNvPr>
          <p:cNvSpPr>
            <a:spLocks noGrp="1"/>
          </p:cNvSpPr>
          <p:nvPr>
            <p:ph type="title"/>
          </p:nvPr>
        </p:nvSpPr>
        <p:spPr>
          <a:xfrm>
            <a:off x="1074661" y="270934"/>
            <a:ext cx="10353762" cy="970450"/>
          </a:xfrm>
        </p:spPr>
        <p:txBody>
          <a:bodyPr/>
          <a:lstStyle/>
          <a:p>
            <a:r>
              <a:rPr lang="en-US" dirty="0"/>
              <a:t>Les closures</a:t>
            </a:r>
            <a:endParaRPr lang="fr-FR" dirty="0"/>
          </a:p>
        </p:txBody>
      </p:sp>
      <p:sp>
        <p:nvSpPr>
          <p:cNvPr id="3" name="Espace réservé du contenu 2">
            <a:extLst>
              <a:ext uri="{FF2B5EF4-FFF2-40B4-BE49-F238E27FC236}">
                <a16:creationId xmlns:a16="http://schemas.microsoft.com/office/drawing/2014/main" id="{A2687097-C94A-4309-8510-72F623CED28E}"/>
              </a:ext>
            </a:extLst>
          </p:cNvPr>
          <p:cNvSpPr>
            <a:spLocks noGrp="1"/>
          </p:cNvSpPr>
          <p:nvPr>
            <p:ph idx="1"/>
          </p:nvPr>
        </p:nvSpPr>
        <p:spPr>
          <a:xfrm>
            <a:off x="351366" y="1419181"/>
            <a:ext cx="11489267" cy="5091685"/>
          </a:xfrm>
        </p:spPr>
        <p:txBody>
          <a:bodyPr>
            <a:normAutofit/>
          </a:bodyPr>
          <a:lstStyle/>
          <a:p>
            <a:r>
              <a:rPr lang="en-US" dirty="0"/>
              <a:t>Pour résumé:</a:t>
            </a:r>
          </a:p>
          <a:p>
            <a:r>
              <a:rPr lang="fr-FR" dirty="0"/>
              <a:t>En JavaScript il est fréquent de définir une fonction à l’intérieur d’une fonction, en</a:t>
            </a:r>
          </a:p>
          <a:p>
            <a:pPr marL="36900" indent="0">
              <a:buNone/>
            </a:pPr>
            <a:r>
              <a:rPr lang="fr-FR" dirty="0"/>
              <a:t> particulier pour les traitements asynchrones ; comme cette fonction est englobée dans la fonction qui la contient, elle n’est pas accessible en dehors de sa fonction englobante.</a:t>
            </a:r>
          </a:p>
          <a:p>
            <a:pPr marL="36900" indent="0">
              <a:buNone/>
            </a:pPr>
            <a:endParaRPr lang="fr-FR" dirty="0"/>
          </a:p>
          <a:p>
            <a:r>
              <a:rPr lang="fr-FR" dirty="0"/>
              <a:t>Une </a:t>
            </a:r>
            <a:r>
              <a:rPr lang="fr-FR" dirty="0" err="1"/>
              <a:t>closure</a:t>
            </a:r>
            <a:r>
              <a:rPr lang="fr-FR" dirty="0"/>
              <a:t> est créée lorsqu'une fonction est définie dans le corps d'une autre fonction et qu’elle fait référence à des paramètres ou des variables locales à la fonction dans laquelle elle est définie.</a:t>
            </a:r>
          </a:p>
          <a:p>
            <a:endParaRPr lang="fr-FR" dirty="0"/>
          </a:p>
          <a:p>
            <a:r>
              <a:rPr lang="fr-FR" dirty="0"/>
              <a:t>Une </a:t>
            </a:r>
            <a:r>
              <a:rPr lang="fr-FR" dirty="0" err="1"/>
              <a:t>closure</a:t>
            </a:r>
            <a:r>
              <a:rPr lang="fr-FR" dirty="0"/>
              <a:t> est un espace mémoire créé automatiquement quand une fonction B est définie dans une fonction A, et que B accède à des variables définies dans A.</a:t>
            </a:r>
          </a:p>
        </p:txBody>
      </p:sp>
    </p:spTree>
    <p:extLst>
      <p:ext uri="{BB962C8B-B14F-4D97-AF65-F5344CB8AC3E}">
        <p14:creationId xmlns:p14="http://schemas.microsoft.com/office/powerpoint/2010/main" val="23372052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DBD200-7652-4D08-8262-969CDC5F8E17}"/>
              </a:ext>
            </a:extLst>
          </p:cNvPr>
          <p:cNvSpPr>
            <a:spLocks noGrp="1"/>
          </p:cNvSpPr>
          <p:nvPr>
            <p:ph type="title"/>
          </p:nvPr>
        </p:nvSpPr>
        <p:spPr>
          <a:xfrm>
            <a:off x="919119" y="366320"/>
            <a:ext cx="10353762" cy="970450"/>
          </a:xfrm>
        </p:spPr>
        <p:txBody>
          <a:bodyPr/>
          <a:lstStyle/>
          <a:p>
            <a:r>
              <a:rPr lang="en-US" dirty="0"/>
              <a:t>Mot </a:t>
            </a:r>
            <a:r>
              <a:rPr lang="en-US" dirty="0" err="1"/>
              <a:t>clé</a:t>
            </a:r>
            <a:r>
              <a:rPr lang="en-US" dirty="0"/>
              <a:t>:  let</a:t>
            </a:r>
            <a:endParaRPr lang="fr-FR" dirty="0"/>
          </a:p>
        </p:txBody>
      </p:sp>
      <p:sp>
        <p:nvSpPr>
          <p:cNvPr id="3" name="Espace réservé du contenu 2">
            <a:extLst>
              <a:ext uri="{FF2B5EF4-FFF2-40B4-BE49-F238E27FC236}">
                <a16:creationId xmlns:a16="http://schemas.microsoft.com/office/drawing/2014/main" id="{0FA66846-12D2-4C63-9220-E6FF44BE3A9F}"/>
              </a:ext>
            </a:extLst>
          </p:cNvPr>
          <p:cNvSpPr>
            <a:spLocks noGrp="1"/>
          </p:cNvSpPr>
          <p:nvPr>
            <p:ph idx="1"/>
          </p:nvPr>
        </p:nvSpPr>
        <p:spPr>
          <a:xfrm>
            <a:off x="351851" y="1817659"/>
            <a:ext cx="11188215" cy="4970355"/>
          </a:xfrm>
        </p:spPr>
        <p:txBody>
          <a:bodyPr>
            <a:normAutofit/>
          </a:bodyPr>
          <a:lstStyle/>
          <a:p>
            <a:r>
              <a:rPr lang="fr-FR" dirty="0"/>
              <a:t>Historiquement, on utilisait le mot clé </a:t>
            </a:r>
            <a:r>
              <a:rPr lang="fr-FR" b="1" dirty="0"/>
              <a:t>var</a:t>
            </a:r>
            <a:r>
              <a:rPr lang="fr-FR" dirty="0"/>
              <a:t> pour définir ses variables en JavaScript.</a:t>
            </a:r>
          </a:p>
          <a:p>
            <a:r>
              <a:rPr lang="fr-FR" dirty="0"/>
              <a:t>C’est la plus connue, celle qui existe depuis le début de Javascript. On peut résumer, même si c’est plus subtile que ça, que var est similaire à let, mais avec une portée de fonction (là ou let a une portée de bloc).</a:t>
            </a:r>
          </a:p>
          <a:p>
            <a:r>
              <a:rPr lang="fr-FR" dirty="0"/>
              <a:t> En effet, il est très facile d’écraser une </a:t>
            </a:r>
            <a:r>
              <a:rPr lang="fr-FR" b="1" u="sng" dirty="0"/>
              <a:t>variable sans s’en rendre compte !</a:t>
            </a:r>
          </a:p>
          <a:p>
            <a:pPr marL="450000" lvl="1" indent="0">
              <a:buNone/>
            </a:pP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ma_variable</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"Salut comment ça va ?"</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ma_variable</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"Bien !"</a:t>
            </a:r>
            <a:r>
              <a:rPr lang="fr-FR" b="0" dirty="0">
                <a:solidFill>
                  <a:srgbClr val="D4D4D4"/>
                </a:solidFill>
                <a:effectLst/>
                <a:latin typeface="Consolas" panose="020B0609020204030204" pitchFamily="49" charset="0"/>
              </a:rPr>
              <a:t>;</a:t>
            </a:r>
          </a:p>
          <a:p>
            <a:pPr marL="36900" indent="0">
              <a:buNone/>
            </a:pPr>
            <a:r>
              <a:rPr lang="fr-FR"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ma_variable</a:t>
            </a:r>
            <a:r>
              <a:rPr lang="fr-FR" b="0" dirty="0">
                <a:solidFill>
                  <a:srgbClr val="D4D4D4"/>
                </a:solidFill>
                <a:effectLst/>
                <a:latin typeface="Consolas" panose="020B0609020204030204" pitchFamily="49" charset="0"/>
              </a:rPr>
              <a:t>); </a:t>
            </a:r>
            <a:r>
              <a:rPr lang="fr-FR" b="0" dirty="0">
                <a:solidFill>
                  <a:srgbClr val="00B050"/>
                </a:solidFill>
                <a:effectLst/>
                <a:latin typeface="Consolas" panose="020B0609020204030204" pitchFamily="49" charset="0"/>
              </a:rPr>
              <a:t>//Bien !</a:t>
            </a:r>
          </a:p>
          <a:p>
            <a:r>
              <a:rPr lang="fr-FR" dirty="0"/>
              <a:t>Depuis Juin 2015, on utilise donc plutôt le mot clé </a:t>
            </a:r>
            <a:r>
              <a:rPr lang="fr-FR" b="1" dirty="0">
                <a:solidFill>
                  <a:srgbClr val="00B050"/>
                </a:solidFill>
              </a:rPr>
              <a:t>let</a:t>
            </a:r>
            <a:r>
              <a:rPr lang="fr-FR" dirty="0"/>
              <a:t> pour définir les variables en JavaScript.</a:t>
            </a:r>
          </a:p>
          <a:p>
            <a:pPr marL="36900" indent="0">
              <a:buNone/>
            </a:pPr>
            <a:r>
              <a:rPr lang="fr-FR" b="0" dirty="0">
                <a:solidFill>
                  <a:srgbClr val="569CD6"/>
                </a:solidFill>
                <a:effectLst/>
                <a:latin typeface="Consolas" panose="020B0609020204030204" pitchFamily="49" charset="0"/>
              </a:rPr>
              <a:t>   let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ma_variable2</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"Salut comment ça va ?"</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let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ma_variable2</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"Bien !"</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ma_variable2</a:t>
            </a:r>
            <a:r>
              <a:rPr lang="fr-FR" b="0" dirty="0">
                <a:solidFill>
                  <a:srgbClr val="D4D4D4"/>
                </a:solidFill>
                <a:effectLst/>
                <a:latin typeface="Consolas" panose="020B0609020204030204" pitchFamily="49" charset="0"/>
              </a:rPr>
              <a:t>); </a:t>
            </a:r>
            <a:r>
              <a:rPr lang="fr-FR" b="0" dirty="0">
                <a:solidFill>
                  <a:srgbClr val="00B050"/>
                </a:solidFill>
                <a:effectLst/>
                <a:latin typeface="Consolas" panose="020B0609020204030204" pitchFamily="49" charset="0"/>
              </a:rPr>
              <a:t>//</a:t>
            </a:r>
            <a:r>
              <a:rPr lang="en-US" b="0" dirty="0">
                <a:solidFill>
                  <a:srgbClr val="00B050"/>
                </a:solidFill>
                <a:effectLst/>
                <a:latin typeface="Consolas" panose="020B0609020204030204" pitchFamily="49" charset="0"/>
              </a:rPr>
              <a:t> Uncaught </a:t>
            </a:r>
            <a:r>
              <a:rPr lang="en-US" b="0" dirty="0" err="1">
                <a:solidFill>
                  <a:srgbClr val="00B050"/>
                </a:solidFill>
                <a:effectLst/>
                <a:latin typeface="Consolas" panose="020B0609020204030204" pitchFamily="49" charset="0"/>
              </a:rPr>
              <a:t>SyntaxError</a:t>
            </a:r>
            <a:r>
              <a:rPr lang="en-US" b="0" dirty="0">
                <a:solidFill>
                  <a:srgbClr val="00B050"/>
                </a:solidFill>
                <a:effectLst/>
                <a:latin typeface="Consolas" panose="020B0609020204030204" pitchFamily="49" charset="0"/>
              </a:rPr>
              <a:t>: Identifier 'ma_variable2' has already been declared</a:t>
            </a:r>
            <a:endParaRPr lang="fr-FR" b="0" dirty="0">
              <a:solidFill>
                <a:srgbClr val="00B050"/>
              </a:solidFill>
              <a:effectLst/>
              <a:latin typeface="Consolas" panose="020B0609020204030204" pitchFamily="49" charset="0"/>
            </a:endParaRPr>
          </a:p>
        </p:txBody>
      </p:sp>
    </p:spTree>
    <p:extLst>
      <p:ext uri="{BB962C8B-B14F-4D97-AF65-F5344CB8AC3E}">
        <p14:creationId xmlns:p14="http://schemas.microsoft.com/office/powerpoint/2010/main" val="29100319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7ED0BD-60A7-4392-918C-7FD313DF992C}"/>
              </a:ext>
            </a:extLst>
          </p:cNvPr>
          <p:cNvSpPr>
            <a:spLocks noGrp="1"/>
          </p:cNvSpPr>
          <p:nvPr>
            <p:ph type="title"/>
          </p:nvPr>
        </p:nvSpPr>
        <p:spPr/>
        <p:txBody>
          <a:bodyPr/>
          <a:lstStyle/>
          <a:p>
            <a:r>
              <a:rPr lang="en-US" dirty="0" err="1"/>
              <a:t>Différence</a:t>
            </a:r>
            <a:r>
              <a:rPr lang="en-US" dirty="0"/>
              <a:t> entre var et let</a:t>
            </a:r>
            <a:endParaRPr lang="fr-FR" dirty="0"/>
          </a:p>
        </p:txBody>
      </p:sp>
      <p:sp>
        <p:nvSpPr>
          <p:cNvPr id="3" name="Espace réservé du contenu 2">
            <a:extLst>
              <a:ext uri="{FF2B5EF4-FFF2-40B4-BE49-F238E27FC236}">
                <a16:creationId xmlns:a16="http://schemas.microsoft.com/office/drawing/2014/main" id="{5CA0F6C4-8CA8-4F73-B573-4CD51F843FB8}"/>
              </a:ext>
            </a:extLst>
          </p:cNvPr>
          <p:cNvSpPr>
            <a:spLocks noGrp="1"/>
          </p:cNvSpPr>
          <p:nvPr>
            <p:ph idx="1"/>
          </p:nvPr>
        </p:nvSpPr>
        <p:spPr>
          <a:xfrm>
            <a:off x="317499" y="2030258"/>
            <a:ext cx="11557000" cy="4827742"/>
          </a:xfrm>
        </p:spPr>
        <p:txBody>
          <a:bodyPr>
            <a:normAutofit/>
          </a:bodyPr>
          <a:lstStyle/>
          <a:p>
            <a:r>
              <a:rPr lang="en-US" dirty="0"/>
              <a:t>Le </a:t>
            </a:r>
            <a:r>
              <a:rPr lang="en-US" dirty="0" err="1"/>
              <a:t>javascript</a:t>
            </a:r>
            <a:r>
              <a:rPr lang="en-US" dirty="0"/>
              <a:t> </a:t>
            </a:r>
            <a:r>
              <a:rPr lang="en-US" dirty="0" err="1"/>
              <a:t>étant</a:t>
            </a:r>
            <a:r>
              <a:rPr lang="en-US" dirty="0"/>
              <a:t> </a:t>
            </a:r>
            <a:r>
              <a:rPr lang="en-US" dirty="0" err="1"/>
              <a:t>faiblement</a:t>
            </a:r>
            <a:r>
              <a:rPr lang="en-US" dirty="0"/>
              <a:t> type, on </a:t>
            </a:r>
            <a:r>
              <a:rPr lang="en-US" dirty="0" err="1"/>
              <a:t>peut</a:t>
            </a:r>
            <a:r>
              <a:rPr lang="en-US" dirty="0"/>
              <a:t> </a:t>
            </a:r>
            <a:r>
              <a:rPr lang="en-US" dirty="0" err="1"/>
              <a:t>donc</a:t>
            </a:r>
            <a:r>
              <a:rPr lang="en-US" dirty="0"/>
              <a:t> </a:t>
            </a:r>
            <a:r>
              <a:rPr lang="en-US" dirty="0" err="1"/>
              <a:t>modifié</a:t>
            </a:r>
            <a:r>
              <a:rPr lang="en-US" dirty="0"/>
              <a:t> </a:t>
            </a:r>
            <a:r>
              <a:rPr lang="en-US" dirty="0" err="1"/>
              <a:t>facilement</a:t>
            </a:r>
            <a:r>
              <a:rPr lang="en-US" dirty="0"/>
              <a:t> les variables. </a:t>
            </a:r>
          </a:p>
          <a:p>
            <a:r>
              <a:rPr lang="en-US" dirty="0"/>
              <a:t>Avec </a:t>
            </a:r>
            <a:r>
              <a:rPr lang="en-US" dirty="0" err="1"/>
              <a:t>l’arrivée</a:t>
            </a:r>
            <a:r>
              <a:rPr lang="en-US" dirty="0"/>
              <a:t> de let, on </a:t>
            </a:r>
            <a:r>
              <a:rPr lang="en-US" dirty="0" err="1"/>
              <a:t>essaie</a:t>
            </a:r>
            <a:r>
              <a:rPr lang="en-US" dirty="0"/>
              <a:t> de limiter la </a:t>
            </a:r>
            <a:r>
              <a:rPr lang="en-US" dirty="0" err="1"/>
              <a:t>casse</a:t>
            </a:r>
            <a:r>
              <a:rPr lang="en-US" dirty="0"/>
              <a:t> </a:t>
            </a:r>
            <a:r>
              <a:rPr lang="en-US" dirty="0" err="1"/>
              <a:t>en</a:t>
            </a:r>
            <a:r>
              <a:rPr lang="en-US" dirty="0"/>
              <a:t> </a:t>
            </a:r>
            <a:r>
              <a:rPr lang="en-US" dirty="0" err="1"/>
              <a:t>effet</a:t>
            </a:r>
            <a:r>
              <a:rPr lang="en-US" dirty="0"/>
              <a:t>, </a:t>
            </a:r>
            <a:r>
              <a:rPr lang="en-US" dirty="0" err="1"/>
              <a:t>n’existe</a:t>
            </a:r>
            <a:r>
              <a:rPr lang="en-US" dirty="0"/>
              <a:t> que dans son scope </a:t>
            </a:r>
            <a:r>
              <a:rPr lang="en-US" dirty="0" err="1"/>
              <a:t>défini</a:t>
            </a:r>
            <a:r>
              <a:rPr lang="en-US" dirty="0"/>
              <a:t>.</a:t>
            </a:r>
          </a:p>
          <a:p>
            <a:r>
              <a:rPr lang="fr-FR" dirty="0"/>
              <a:t>Avec let, il est possible d’assigner une nouvelle valeur à une variable plus loin dans le code. En revanche, il est impossible de la </a:t>
            </a:r>
            <a:r>
              <a:rPr lang="fr-FR" dirty="0" err="1"/>
              <a:t>re-déclarer</a:t>
            </a:r>
            <a:r>
              <a:rPr lang="fr-FR" dirty="0"/>
              <a:t>. On évite ainsi le problème d’écrasement de variable qu’on avait avec var.</a:t>
            </a:r>
          </a:p>
          <a:p>
            <a:endParaRPr lang="fr-FR" dirty="0"/>
          </a:p>
          <a:p>
            <a:pPr marL="36900" indent="0">
              <a:buNone/>
            </a:pPr>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4</a:t>
            </a:r>
            <a:r>
              <a:rPr lang="fr-FR" b="0" dirty="0">
                <a:solidFill>
                  <a:srgbClr val="D4D4D4"/>
                </a:solidFill>
                <a:effectLst/>
                <a:latin typeface="Consolas" panose="020B0609020204030204" pitchFamily="49" charset="0"/>
              </a:rPr>
              <a:t> &lt; </a:t>
            </a:r>
            <a:r>
              <a:rPr lang="fr-FR" b="0" dirty="0">
                <a:solidFill>
                  <a:srgbClr val="B5CEA8"/>
                </a:solidFill>
                <a:effectLst/>
                <a:latin typeface="Consolas" panose="020B0609020204030204" pitchFamily="49" charset="0"/>
              </a:rPr>
              <a:t>5</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let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nombre</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5</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//var nombre = 5;</a:t>
            </a:r>
            <a:endParaRPr lang="fr-FR" b="0" dirty="0">
              <a:solidFill>
                <a:srgbClr val="D4D4D4"/>
              </a:solidFill>
              <a:effectLst/>
              <a:latin typeface="Consolas" panose="020B0609020204030204" pitchFamily="49" charset="0"/>
            </a:endParaRPr>
          </a:p>
          <a:p>
            <a:pPr marL="36900"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nombre</a:t>
            </a:r>
            <a:r>
              <a:rPr lang="fr-FR" b="0" dirty="0">
                <a:solidFill>
                  <a:srgbClr val="D4D4D4"/>
                </a:solidFill>
                <a:effectLst/>
                <a:latin typeface="Consolas" panose="020B0609020204030204" pitchFamily="49" charset="0"/>
              </a:rPr>
              <a:t>);</a:t>
            </a:r>
          </a:p>
          <a:p>
            <a:pPr marL="36900" indent="0">
              <a:buNone/>
            </a:pPr>
            <a:r>
              <a:rPr lang="fr-FR" b="0" dirty="0">
                <a:solidFill>
                  <a:srgbClr val="D4D4D4"/>
                </a:solidFill>
                <a:effectLst/>
                <a:latin typeface="Consolas" panose="020B0609020204030204" pitchFamily="49" charset="0"/>
              </a:rPr>
              <a:t>        }</a:t>
            </a:r>
          </a:p>
          <a:p>
            <a:pPr marL="36900" indent="0">
              <a:buNone/>
            </a:pP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nombre</a:t>
            </a:r>
            <a:r>
              <a:rPr lang="fr-FR" b="0" dirty="0">
                <a:solidFill>
                  <a:srgbClr val="D4D4D4"/>
                </a:solidFill>
                <a:effectLst/>
                <a:latin typeface="Consolas" panose="020B0609020204030204" pitchFamily="49" charset="0"/>
              </a:rPr>
              <a:t>);</a:t>
            </a:r>
          </a:p>
          <a:p>
            <a:endParaRPr lang="fr-FR" dirty="0"/>
          </a:p>
        </p:txBody>
      </p:sp>
    </p:spTree>
    <p:extLst>
      <p:ext uri="{BB962C8B-B14F-4D97-AF65-F5344CB8AC3E}">
        <p14:creationId xmlns:p14="http://schemas.microsoft.com/office/powerpoint/2010/main" val="24529802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 - Exercice</a:t>
            </a:r>
          </a:p>
        </p:txBody>
      </p:sp>
      <p:sp>
        <p:nvSpPr>
          <p:cNvPr id="3" name="Espace réservé du contenu 2"/>
          <p:cNvSpPr>
            <a:spLocks noGrp="1"/>
          </p:cNvSpPr>
          <p:nvPr>
            <p:ph idx="1"/>
          </p:nvPr>
        </p:nvSpPr>
        <p:spPr>
          <a:xfrm>
            <a:off x="527890" y="1985221"/>
            <a:ext cx="11136219" cy="4254713"/>
          </a:xfrm>
        </p:spPr>
        <p:txBody>
          <a:bodyPr/>
          <a:lstStyle/>
          <a:p>
            <a:pPr marL="114300" marR="0" indent="0">
              <a:lnSpc>
                <a:spcPct val="107000"/>
              </a:lnSpc>
              <a:spcBef>
                <a:spcPts val="0"/>
              </a:spcBef>
              <a:spcAft>
                <a:spcPts val="0"/>
              </a:spcAft>
              <a:buNone/>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0"/>
              </a:spcAft>
              <a:buNone/>
            </a:pPr>
            <a:r>
              <a:rPr lang="fr-FR" sz="1800" dirty="0">
                <a:effectLst/>
                <a:latin typeface="Calibri Light" panose="020F0302020204030204" pitchFamily="34" charset="0"/>
                <a:ea typeface="Calibri" panose="020F0502020204030204" pitchFamily="34" charset="0"/>
                <a:cs typeface="Arial" panose="020B0604020202020204" pitchFamily="34" charset="0"/>
              </a:rPr>
              <a:t>-	Créez une fonction qui fait la somme d'un nombre indéterminé d'entiers. Écrivez un script qui va tester cette fonction.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107000"/>
              </a:lnSpc>
              <a:spcBef>
                <a:spcPts val="0"/>
              </a:spcBef>
              <a:spcAft>
                <a:spcPts val="0"/>
              </a:spcAft>
              <a:buNone/>
            </a:pPr>
            <a:r>
              <a:rPr lang="fr-FR" sz="1800" dirty="0">
                <a:effectLst/>
                <a:latin typeface="Calibri Light" panose="020F0302020204030204" pitchFamily="34"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114300" marR="0" indent="0">
              <a:lnSpc>
                <a:spcPct val="107000"/>
              </a:lnSpc>
              <a:spcBef>
                <a:spcPts val="0"/>
              </a:spcBef>
              <a:spcAft>
                <a:spcPts val="800"/>
              </a:spcAft>
              <a:buNone/>
            </a:pPr>
            <a:r>
              <a:rPr lang="fr-FR" sz="1800" dirty="0">
                <a:effectLst/>
                <a:latin typeface="Calibri Light" panose="020F0302020204030204" pitchFamily="34"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fr-FR" sz="1800" dirty="0">
                <a:effectLst/>
                <a:latin typeface="Calibri Light" panose="020F0302020204030204" pitchFamily="34" charset="0"/>
                <a:ea typeface="Calibri" panose="020F0502020204030204" pitchFamily="34" charset="0"/>
              </a:rPr>
              <a:t>-	Faire une fonction permettant de convertir les bitcoins en euro. Elle prendra deux paramètres : la valeur d’un bitcoin et le montant d’euro à convertir</a:t>
            </a:r>
            <a:endParaRPr lang="fr-FR" dirty="0"/>
          </a:p>
        </p:txBody>
      </p:sp>
    </p:spTree>
    <p:extLst>
      <p:ext uri="{BB962C8B-B14F-4D97-AF65-F5344CB8AC3E}">
        <p14:creationId xmlns:p14="http://schemas.microsoft.com/office/powerpoint/2010/main" val="1373993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3428</TotalTime>
  <Words>10845</Words>
  <Application>Microsoft Office PowerPoint</Application>
  <PresentationFormat>Grand écran</PresentationFormat>
  <Paragraphs>1039</Paragraphs>
  <Slides>129</Slides>
  <Notes>61</Notes>
  <HiddenSlides>0</HiddenSlides>
  <MMClips>0</MMClips>
  <ScaleCrop>false</ScaleCrop>
  <HeadingPairs>
    <vt:vector size="6" baseType="variant">
      <vt:variant>
        <vt:lpstr>Polices utilisées</vt:lpstr>
      </vt:variant>
      <vt:variant>
        <vt:i4>20</vt:i4>
      </vt:variant>
      <vt:variant>
        <vt:lpstr>Thème</vt:lpstr>
      </vt:variant>
      <vt:variant>
        <vt:i4>1</vt:i4>
      </vt:variant>
      <vt:variant>
        <vt:lpstr>Titres des diapositives</vt:lpstr>
      </vt:variant>
      <vt:variant>
        <vt:i4>129</vt:i4>
      </vt:variant>
    </vt:vector>
  </HeadingPairs>
  <TitlesOfParts>
    <vt:vector size="150" baseType="lpstr">
      <vt:lpstr>Arial</vt:lpstr>
      <vt:lpstr>Arial</vt:lpstr>
      <vt:lpstr>Calibri</vt:lpstr>
      <vt:lpstr>Calibri Light</vt:lpstr>
      <vt:lpstr>Calibri,BoldItalic</vt:lpstr>
      <vt:lpstr>Calibri,Italic</vt:lpstr>
      <vt:lpstr>Century Gothic</vt:lpstr>
      <vt:lpstr>CMR10</vt:lpstr>
      <vt:lpstr>Consolas</vt:lpstr>
      <vt:lpstr>Courier</vt:lpstr>
      <vt:lpstr>Courier-Bold</vt:lpstr>
      <vt:lpstr>dejavu sans mono</vt:lpstr>
      <vt:lpstr>Impact</vt:lpstr>
      <vt:lpstr>Montserrat</vt:lpstr>
      <vt:lpstr>Noto Sans Symbols</vt:lpstr>
      <vt:lpstr>OpenSansRegular</vt:lpstr>
      <vt:lpstr>oxygen</vt:lpstr>
      <vt:lpstr>Trebuchet MS</vt:lpstr>
      <vt:lpstr>Wingdings</vt:lpstr>
      <vt:lpstr>Wingdings 2</vt:lpstr>
      <vt:lpstr>Concis</vt:lpstr>
      <vt:lpstr>Présentation PowerPoint</vt:lpstr>
      <vt:lpstr>JAVASCRIPT </vt:lpstr>
      <vt:lpstr>JAVASCRIPT - INITIATION</vt:lpstr>
      <vt:lpstr>JAVASCRIPT - HISTOIRE</vt:lpstr>
      <vt:lpstr>JAVASCRIPT - EN QUELQUES LIGNES</vt:lpstr>
      <vt:lpstr>JAVASCRIPT - EN QUELQUES LIGNES</vt:lpstr>
      <vt:lpstr>JAVASCRIPT - EN QUELQUES LIGNES</vt:lpstr>
      <vt:lpstr>Les bibliothéques</vt:lpstr>
      <vt:lpstr>Les bibliothéques</vt:lpstr>
      <vt:lpstr>Premiers pas</vt:lpstr>
      <vt:lpstr>Premiers pas</vt:lpstr>
      <vt:lpstr>Premiers pas</vt:lpstr>
      <vt:lpstr>LES FONCTIONS TYPE “BOITE DE DIALOGUE” </vt:lpstr>
      <vt:lpstr>LES FONCTIONS TYPE “BOITE DE DIALOGUE” </vt:lpstr>
      <vt:lpstr>LES FONCTIONS TYPE “BOITE DE DIALOGUE” </vt:lpstr>
      <vt:lpstr>LA FONCTION PROMPT()</vt:lpstr>
      <vt:lpstr>JAVASCRIPT – LES BASES</vt:lpstr>
      <vt:lpstr>JAVASCRIPT – LES BASES</vt:lpstr>
      <vt:lpstr>LES PORTÉES DE VARIABLES</vt:lpstr>
      <vt:lpstr>LES PORTÉES DE VARIABLES</vt:lpstr>
      <vt:lpstr>JAVASCRIPT – LES BASES</vt:lpstr>
      <vt:lpstr>JAVASCRIPT – LES BASES -OPERATEURS</vt:lpstr>
      <vt:lpstr>LES OPÉRATEURS DE COMPARAISON</vt:lpstr>
      <vt:lpstr>LES OPÉRATEURS LOGIQUES</vt:lpstr>
      <vt:lpstr>LA CONCATÉNATION</vt:lpstr>
      <vt:lpstr>JAVASCRIPT – LES BASES</vt:lpstr>
      <vt:lpstr>LES STRUCTURES CONDITIONNELLES - IF</vt:lpstr>
      <vt:lpstr>LES STRUCTURES CONDITIONNELLES - IF &amp; ELSE</vt:lpstr>
      <vt:lpstr>LES STRUCTURES CONDITIONNELLES - IF &amp; ELSE IF &amp; ELSE</vt:lpstr>
      <vt:lpstr>LES STRUCTURES CONDITIONNELLES - SWITCH CASE</vt:lpstr>
      <vt:lpstr>Switch case</vt:lpstr>
      <vt:lpstr>JAVASCRIPT – LES BASES</vt:lpstr>
      <vt:lpstr>LES CARACTÈRES D’ÉCHAPPEMENTS</vt:lpstr>
      <vt:lpstr>JAVASCRIPT – LES BASES</vt:lpstr>
      <vt:lpstr>JAVASCRIPT -  Exercice</vt:lpstr>
      <vt:lpstr>Exercice </vt:lpstr>
      <vt:lpstr>correction</vt:lpstr>
      <vt:lpstr>Les boucles …</vt:lpstr>
      <vt:lpstr>Les boucles</vt:lpstr>
      <vt:lpstr>LES BOUCLES – WHILE (TANT QUE)</vt:lpstr>
      <vt:lpstr>Les boucles </vt:lpstr>
      <vt:lpstr>LES BOUCLES - FOR</vt:lpstr>
      <vt:lpstr>LES BOUCLES - LE DO WHILE (FAIT TANT QUE)</vt:lpstr>
      <vt:lpstr>Incrémentation et décrémentation</vt:lpstr>
      <vt:lpstr>Document.write</vt:lpstr>
      <vt:lpstr>JAVASCRIPT -  LES TABLEAUX</vt:lpstr>
      <vt:lpstr>JAVASCRIPT -  LES TABLEAUX</vt:lpstr>
      <vt:lpstr>JAVASCRIPT -  LES TABLEAUX - EXEMPLES</vt:lpstr>
      <vt:lpstr>Présentation PowerPoint</vt:lpstr>
      <vt:lpstr>Tableaux multidimentionnel</vt:lpstr>
      <vt:lpstr>Tableaux multidimentionnel</vt:lpstr>
      <vt:lpstr>Avec un forEach</vt:lpstr>
      <vt:lpstr>For … in</vt:lpstr>
      <vt:lpstr>JAVASCRIPT -  LES OBJETS PRÉDÉFINIS </vt:lpstr>
      <vt:lpstr>JAVASCRIPT -  LES OBJETS PRÉDÉFINIS </vt:lpstr>
      <vt:lpstr>LES OBJETS PRÉDÉFINIS TYPE STRING</vt:lpstr>
      <vt:lpstr>JAVASCRIPT -  LES OBJETS PRÉDÉFINIS </vt:lpstr>
      <vt:lpstr>JAVASCRIPT – Les maths</vt:lpstr>
      <vt:lpstr>Math random</vt:lpstr>
      <vt:lpstr>Présentation PowerPoint</vt:lpstr>
      <vt:lpstr>Présentation PowerPoint</vt:lpstr>
      <vt:lpstr>LES OBJETS PRÉDÉFINIS TYPE ARRAY (TABLEAU)</vt:lpstr>
      <vt:lpstr>LES OBJETS PRÉDÉFINIS TYPE ARRAY (TABLEAU)</vt:lpstr>
      <vt:lpstr>LES OBJETS PRÉDÉFINIS TYPE DATE</vt:lpstr>
      <vt:lpstr>LES OBJETS PRÉDÉFINIS TYPE NAVIGATOR</vt:lpstr>
      <vt:lpstr>TP Faire l’exo ci-dessous + Series d’exercices</vt:lpstr>
      <vt:lpstr>Correction </vt:lpstr>
      <vt:lpstr>JAVASCRIPT – LES OBJETS</vt:lpstr>
      <vt:lpstr>Présentation PowerPoint</vt:lpstr>
      <vt:lpstr>Présentation PowerPoint</vt:lpstr>
      <vt:lpstr>Présentation PowerPoint</vt:lpstr>
      <vt:lpstr>Présentation PowerPoint</vt:lpstr>
      <vt:lpstr>Présentation PowerPoint</vt:lpstr>
      <vt:lpstr>Les 10 JS</vt:lpstr>
      <vt:lpstr>JAVASCRIPT – LES FONCTIONS</vt:lpstr>
      <vt:lpstr>Présentation PowerPoint</vt:lpstr>
      <vt:lpstr>Les fonctions</vt:lpstr>
      <vt:lpstr>LES FONCTIONS PREDEFINIES OU NATIVES</vt:lpstr>
      <vt:lpstr>LES FONCTIONS UTIILISATEUR</vt:lpstr>
      <vt:lpstr>Présentation PowerPoint</vt:lpstr>
      <vt:lpstr>Présentation PowerPoint</vt:lpstr>
      <vt:lpstr>Présentation PowerPoint</vt:lpstr>
      <vt:lpstr>JAVASCRIPT – LES FONCTIONS AVEC PARAMETRES</vt:lpstr>
      <vt:lpstr>JAVASCRIPT – LES FONCTIONS AVEC PARAMETRES</vt:lpstr>
      <vt:lpstr>JAVASCRIPT – LES FONCTIONS AVEC PARAMETRES</vt:lpstr>
      <vt:lpstr>JAVASCRIPT – LES FONCTIONS AVEC PARAMETRES</vt:lpstr>
      <vt:lpstr>EXERCICE</vt:lpstr>
      <vt:lpstr>JAVASCRIPT – TP SUR LESFONCTIONS</vt:lpstr>
      <vt:lpstr> Fonction avec paramétre infini</vt:lpstr>
      <vt:lpstr> Fonction avec paramétre infini</vt:lpstr>
      <vt:lpstr>Fonction anonyme</vt:lpstr>
      <vt:lpstr>Fonction anonyme</vt:lpstr>
      <vt:lpstr>Les closures</vt:lpstr>
      <vt:lpstr>Les closures</vt:lpstr>
      <vt:lpstr>Les closures</vt:lpstr>
      <vt:lpstr>Les closures</vt:lpstr>
      <vt:lpstr>Mot clé:  let</vt:lpstr>
      <vt:lpstr>Différence entre var et let</vt:lpstr>
      <vt:lpstr>TP - Exercice</vt:lpstr>
      <vt:lpstr>DOM ou Document Object Model</vt:lpstr>
      <vt:lpstr>LA MANIPULATION DU DOM</vt:lpstr>
      <vt:lpstr>ACCÉDER AUX ÉLÉMENTS DU DOM</vt:lpstr>
      <vt:lpstr>ACCÉDER AUX ÉLÉMENTS DU DOM</vt:lpstr>
      <vt:lpstr>ACCÉDER AUX ÉLÉMENTS DU DOM</vt:lpstr>
      <vt:lpstr>ACCÉDER AUX ÉLÉMENTS DU DOM</vt:lpstr>
      <vt:lpstr>ACCÉDER AUX ÉLÉMENTS DU DOM</vt:lpstr>
      <vt:lpstr>LA MANIPULATION DU DOM</vt:lpstr>
      <vt:lpstr>DOM:getElementById &amp; innerHTML</vt:lpstr>
      <vt:lpstr>DOM: getElementsByClass</vt:lpstr>
      <vt:lpstr>DOM: getElementByTagName</vt:lpstr>
      <vt:lpstr>DOM: getElementsByName</vt:lpstr>
      <vt:lpstr>DOM : Par exemple</vt:lpstr>
      <vt:lpstr>Les formulaires</vt:lpstr>
      <vt:lpstr>Les formulaires</vt:lpstr>
      <vt:lpstr>Présentation PowerPoint</vt:lpstr>
      <vt:lpstr>Les expressions reguliéres</vt:lpstr>
      <vt:lpstr>Les expressions reguliéres</vt:lpstr>
      <vt:lpstr>Présentation PowerPoint</vt:lpstr>
      <vt:lpstr>Les expressions reguliéres: Exemple</vt:lpstr>
      <vt:lpstr>Présentation PowerPoint</vt:lpstr>
      <vt:lpstr>Présentation PowerPoint</vt:lpstr>
      <vt:lpstr>JAVASCRIPT – TP2 - FORMULAIRE</vt:lpstr>
      <vt:lpstr>Les évenements </vt:lpstr>
      <vt:lpstr>Les évenements</vt:lpstr>
      <vt:lpstr>Les évenements</vt:lpstr>
      <vt:lpstr>Exemple</vt:lpstr>
      <vt:lpstr>Quelques evenements</vt:lpstr>
      <vt:lpstr>AUTRES EXEMPLES D’EVENEMENT</vt:lpstr>
      <vt:lpstr>TP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Camara Moussa</dc:creator>
  <cp:lastModifiedBy>Camara Moussa</cp:lastModifiedBy>
  <cp:revision>6</cp:revision>
  <dcterms:created xsi:type="dcterms:W3CDTF">2022-04-12T11:27:52Z</dcterms:created>
  <dcterms:modified xsi:type="dcterms:W3CDTF">2022-04-15T00:25:17Z</dcterms:modified>
</cp:coreProperties>
</file>