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14554CE-C4B0-4BB9-834C-D8D380834A89}">
  <a:tblStyle styleId="{414554CE-C4B0-4BB9-834C-D8D380834A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5b2e0a3ce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5b2e0a3c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Clark</a:t>
            </a:r>
            <a:endParaRPr/>
          </a:p>
        </p:txBody>
      </p:sp>
      <p:sp>
        <p:nvSpPr>
          <p:cNvPr id="77" name="Google Shape;7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Clark</a:t>
            </a:r>
            <a:endParaRPr/>
          </a:p>
        </p:txBody>
      </p:sp>
      <p:sp>
        <p:nvSpPr>
          <p:cNvPr id="83" name="Google Shape;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1400">
                <a:solidFill>
                  <a:schemeClr val="dk1"/>
                </a:solidFill>
                <a:latin typeface="Open Sans"/>
                <a:ea typeface="Open Sans"/>
                <a:cs typeface="Open Sans"/>
                <a:sym typeface="Open Sans"/>
              </a:rPr>
              <a:t>Zain</a:t>
            </a:r>
            <a:endParaRPr sz="1400">
              <a:solidFill>
                <a:schemeClr val="dk1"/>
              </a:solidFill>
              <a:latin typeface="Open Sans"/>
              <a:ea typeface="Open Sans"/>
              <a:cs typeface="Open Sans"/>
              <a:sym typeface="Open Sans"/>
            </a:endParaRPr>
          </a:p>
          <a:p>
            <a:pPr indent="0" lvl="0" marL="0" rtl="0" algn="l">
              <a:lnSpc>
                <a:spcPct val="90000"/>
              </a:lnSpc>
              <a:spcBef>
                <a:spcPts val="0"/>
              </a:spcBef>
              <a:spcAft>
                <a:spcPts val="0"/>
              </a:spcAft>
              <a:buNone/>
            </a:pPr>
            <a:r>
              <a:rPr lang="en-US" sz="1400">
                <a:solidFill>
                  <a:schemeClr val="dk1"/>
                </a:solidFill>
                <a:latin typeface="Open Sans"/>
                <a:ea typeface="Open Sans"/>
                <a:cs typeface="Open Sans"/>
                <a:sym typeface="Open Sans"/>
              </a:rPr>
              <a:t>Questionnaires and interviews focus group - &gt; main technique used to evaluate the design</a:t>
            </a:r>
            <a:endParaRPr sz="1400">
              <a:solidFill>
                <a:schemeClr val="dk1"/>
              </a:solidFill>
              <a:latin typeface="Open Sans"/>
              <a:ea typeface="Open Sans"/>
              <a:cs typeface="Open Sans"/>
              <a:sym typeface="Open Sans"/>
            </a:endParaRPr>
          </a:p>
          <a:p>
            <a:pPr indent="0" lvl="0" marL="0" rtl="0" algn="l">
              <a:lnSpc>
                <a:spcPct val="90000"/>
              </a:lnSpc>
              <a:spcBef>
                <a:spcPts val="0"/>
              </a:spcBef>
              <a:spcAft>
                <a:spcPts val="0"/>
              </a:spcAft>
              <a:buNone/>
            </a:pPr>
            <a:r>
              <a:t/>
            </a:r>
            <a:endParaRPr sz="1400">
              <a:solidFill>
                <a:schemeClr val="dk1"/>
              </a:solidFill>
              <a:latin typeface="Open Sans"/>
              <a:ea typeface="Open Sans"/>
              <a:cs typeface="Open Sans"/>
              <a:sym typeface="Open Sans"/>
            </a:endParaRPr>
          </a:p>
        </p:txBody>
      </p:sp>
      <p:sp>
        <p:nvSpPr>
          <p:cNvPr id="89" name="Google Shape;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Jinkai</a:t>
            </a:r>
            <a:endParaRPr/>
          </a:p>
          <a:p>
            <a:pPr indent="0" lvl="0" marL="0" rtl="0" algn="l">
              <a:spcBef>
                <a:spcPts val="0"/>
              </a:spcBef>
              <a:spcAft>
                <a:spcPts val="0"/>
              </a:spcAft>
              <a:buNone/>
            </a:pPr>
            <a:r>
              <a:rPr lang="en-US"/>
              <a:t>It is important for having a good navigation structure. According to our target customer, navigation to our questions are quite good. It was easy to use however it will be better we can make it a little bit bigger to draw more attention for students.</a:t>
            </a:r>
            <a:endParaRPr/>
          </a:p>
          <a:p>
            <a:pPr indent="0" lvl="0" marL="0" rtl="0" algn="l">
              <a:spcBef>
                <a:spcPts val="0"/>
              </a:spcBef>
              <a:spcAft>
                <a:spcPts val="0"/>
              </a:spcAft>
              <a:buNone/>
            </a:pPr>
            <a:r>
              <a:rPr lang="en-US"/>
              <a:t>Natural mapping is good, it means having a good workflow will increase the usability for customers.</a:t>
            </a:r>
            <a:endParaRPr/>
          </a:p>
          <a:p>
            <a:pPr indent="0" lvl="0" marL="0" rtl="0" algn="l">
              <a:spcBef>
                <a:spcPts val="0"/>
              </a:spcBef>
              <a:spcAft>
                <a:spcPts val="0"/>
              </a:spcAft>
              <a:buNone/>
            </a:pPr>
            <a:r>
              <a:rPr lang="en-US"/>
              <a:t>One more important thing is that the good layout increases the desirability of users to use the websites. For example, if you look into the current uofr engineering website, you will find the website is hard to read as there are so many words on it, it’s kinda overwhelming.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 name="Google Shape;9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Jinkai</a:t>
            </a:r>
            <a:endParaRPr/>
          </a:p>
        </p:txBody>
      </p:sp>
      <p:sp>
        <p:nvSpPr>
          <p:cNvPr id="103" name="Google Shape;1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Zain</a:t>
            </a:r>
            <a:endParaRPr/>
          </a:p>
        </p:txBody>
      </p:sp>
      <p:sp>
        <p:nvSpPr>
          <p:cNvPr id="109" name="Google Shape;1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658683" y="10089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7091169"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4059600" y="1925674"/>
            <a:ext cx="4072800" cy="20496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3" name="Google Shape;13;p2"/>
          <p:cNvSpPr txBox="1"/>
          <p:nvPr>
            <p:ph idx="1" type="subTitle"/>
          </p:nvPr>
        </p:nvSpPr>
        <p:spPr>
          <a:xfrm>
            <a:off x="4059600" y="4155440"/>
            <a:ext cx="4072800" cy="9351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4" name="Google Shape;14;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415600" y="1276167"/>
            <a:ext cx="11360700" cy="2838300"/>
          </a:xfrm>
          <a:prstGeom prst="rect">
            <a:avLst/>
          </a:prstGeom>
        </p:spPr>
        <p:txBody>
          <a:bodyPr anchorCtr="0" anchor="ctr" bIns="121900" lIns="121900" spcFirstLastPara="1" rIns="121900" wrap="square" tIns="121900"/>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4" name="Google Shape;54;p11"/>
          <p:cNvSpPr txBox="1"/>
          <p:nvPr>
            <p:ph idx="1" type="body"/>
          </p:nvPr>
        </p:nvSpPr>
        <p:spPr>
          <a:xfrm>
            <a:off x="415600" y="4216000"/>
            <a:ext cx="11360700" cy="14289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5" name="Google Shape;55;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8" name="Shape 58"/>
        <p:cNvGrpSpPr/>
        <p:nvPr/>
      </p:nvGrpSpPr>
      <p:grpSpPr>
        <a:xfrm>
          <a:off x="0" y="0"/>
          <a:ext cx="0" cy="0"/>
          <a:chOff x="0" y="0"/>
          <a:chExt cx="0" cy="0"/>
        </a:xfrm>
      </p:grpSpPr>
      <p:sp>
        <p:nvSpPr>
          <p:cNvPr id="59" name="Google Shape;59;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60" name="Google Shape;60;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61" name="Google Shape;61;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10127953" y="6136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621900"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1031600" y="2408600"/>
            <a:ext cx="10128900" cy="2040900"/>
          </a:xfrm>
          <a:prstGeom prst="rect">
            <a:avLst/>
          </a:prstGeom>
        </p:spPr>
        <p:txBody>
          <a:bodyPr anchorCtr="0" anchor="ctr" bIns="121900" lIns="121900" spcFirstLastPara="1" rIns="121900" wrap="square" tIns="121900"/>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415600" y="421233"/>
            <a:ext cx="11360700" cy="1108500"/>
          </a:xfrm>
          <a:prstGeom prst="rect">
            <a:avLst/>
          </a:prstGeom>
        </p:spPr>
        <p:txBody>
          <a:bodyPr anchorCtr="0" anchor="b" bIns="121900" lIns="121900" spcFirstLastPara="1" rIns="121900" wrap="square" tIns="121900"/>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3" name="Google Shape;23;p4"/>
          <p:cNvSpPr txBox="1"/>
          <p:nvPr>
            <p:ph idx="1" type="body"/>
          </p:nvPr>
        </p:nvSpPr>
        <p:spPr>
          <a:xfrm>
            <a:off x="415600" y="1633633"/>
            <a:ext cx="11360700" cy="44721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4" name="Google Shape;24;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415600" y="421233"/>
            <a:ext cx="11360700" cy="1108500"/>
          </a:xfrm>
          <a:prstGeom prst="rect">
            <a:avLst/>
          </a:prstGeom>
        </p:spPr>
        <p:txBody>
          <a:bodyPr anchorCtr="0" anchor="b" bIns="121900" lIns="121900" spcFirstLastPara="1" rIns="121900" wrap="square" tIns="121900"/>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5"/>
          <p:cNvSpPr txBox="1"/>
          <p:nvPr>
            <p:ph idx="1" type="body"/>
          </p:nvPr>
        </p:nvSpPr>
        <p:spPr>
          <a:xfrm>
            <a:off x="415600" y="1633633"/>
            <a:ext cx="5333100" cy="44721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p5"/>
          <p:cNvSpPr txBox="1"/>
          <p:nvPr>
            <p:ph idx="2" type="body"/>
          </p:nvPr>
        </p:nvSpPr>
        <p:spPr>
          <a:xfrm>
            <a:off x="6443200" y="1633633"/>
            <a:ext cx="5333100" cy="44721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9" name="Google Shape;29;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415600" y="421233"/>
            <a:ext cx="11360700" cy="1108500"/>
          </a:xfrm>
          <a:prstGeom prst="rect">
            <a:avLst/>
          </a:prstGeom>
        </p:spPr>
        <p:txBody>
          <a:bodyPr anchorCtr="0" anchor="b" bIns="121900" lIns="121900" spcFirstLastPara="1" rIns="121900" wrap="square" tIns="121900"/>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2" name="Google Shape;32;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5" name="Google Shape;35;p7"/>
          <p:cNvSpPr txBox="1"/>
          <p:nvPr>
            <p:ph idx="1" type="body"/>
          </p:nvPr>
        </p:nvSpPr>
        <p:spPr>
          <a:xfrm>
            <a:off x="415600" y="1865867"/>
            <a:ext cx="3744000" cy="37131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6" name="Google Shape;36;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653667" y="600200"/>
            <a:ext cx="7838400" cy="5454300"/>
          </a:xfrm>
          <a:prstGeom prst="rect">
            <a:avLst/>
          </a:prstGeom>
        </p:spPr>
        <p:txBody>
          <a:bodyPr anchorCtr="0" anchor="ctr" bIns="121900" lIns="121900" spcFirstLastPara="1" rIns="121900" wrap="square" tIns="12190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0" name="Google Shape;40;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3" name="Google Shape;43;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354000" y="1239033"/>
            <a:ext cx="5393700" cy="2381700"/>
          </a:xfrm>
          <a:prstGeom prst="rect">
            <a:avLst/>
          </a:prstGeom>
        </p:spPr>
        <p:txBody>
          <a:bodyPr anchorCtr="0" anchor="b" bIns="121900" lIns="121900" spcFirstLastPara="1" rIns="121900" wrap="square" tIns="121900"/>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45" name="Google Shape;45;p9"/>
          <p:cNvSpPr txBox="1"/>
          <p:nvPr>
            <p:ph idx="1" type="subTitle"/>
          </p:nvPr>
        </p:nvSpPr>
        <p:spPr>
          <a:xfrm>
            <a:off x="354000" y="3692001"/>
            <a:ext cx="5393700" cy="20988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46" name="Google Shape;46;p9"/>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47" name="Google Shape;47;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426000" y="5625233"/>
            <a:ext cx="7998300" cy="7983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0" name="Google Shape;50;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indent="-349250" lvl="1" marL="9144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indent="-349250" lvl="2" marL="13716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indent="-349250" lvl="3" marL="18288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indent="-349250" lvl="4" marL="22860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indent="-349250" lvl="5" marL="27432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indent="-349250" lvl="6" marL="32004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indent="-349250" lvl="7" marL="3657600">
              <a:lnSpc>
                <a:spcPct val="115000"/>
              </a:lnSpc>
              <a:spcBef>
                <a:spcPts val="210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indent="-349250" lvl="8" marL="4114800">
              <a:lnSpc>
                <a:spcPct val="115000"/>
              </a:lnSpc>
              <a:spcBef>
                <a:spcPts val="2100"/>
              </a:spcBef>
              <a:spcAft>
                <a:spcPts val="2100"/>
              </a:spcAft>
              <a:buClr>
                <a:schemeClr val="dk1"/>
              </a:buClr>
              <a:buSzPts val="1900"/>
              <a:buFont typeface="Open Sans"/>
              <a:buChar char="■"/>
              <a:defRPr sz="19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ctrTitle"/>
          </p:nvPr>
        </p:nvSpPr>
        <p:spPr>
          <a:xfrm>
            <a:off x="4059600" y="1925674"/>
            <a:ext cx="4072800" cy="2049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ENSE 471, Milestone 3</a:t>
            </a:r>
            <a:endParaRPr/>
          </a:p>
        </p:txBody>
      </p:sp>
      <p:sp>
        <p:nvSpPr>
          <p:cNvPr id="69" name="Google Shape;69;p14"/>
          <p:cNvSpPr txBox="1"/>
          <p:nvPr>
            <p:ph idx="1" type="subTitle"/>
          </p:nvPr>
        </p:nvSpPr>
        <p:spPr>
          <a:xfrm>
            <a:off x="4059600" y="4155440"/>
            <a:ext cx="4072800" cy="93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Yumi</a:t>
            </a:r>
            <a:endParaRPr/>
          </a:p>
          <a:p>
            <a:pPr indent="0" lvl="0" marL="0" rtl="0" algn="ctr">
              <a:lnSpc>
                <a:spcPct val="90000"/>
              </a:lnSpc>
              <a:spcBef>
                <a:spcPts val="1000"/>
              </a:spcBef>
              <a:spcAft>
                <a:spcPts val="0"/>
              </a:spcAft>
              <a:buClr>
                <a:schemeClr val="dk1"/>
              </a:buClr>
              <a:buSzPts val="2400"/>
              <a:buNone/>
            </a:pPr>
            <a:r>
              <a:rPr lang="en-US"/>
              <a:t>Jinkai Fan, Clark Inocalla, </a:t>
            </a:r>
            <a:endParaRPr/>
          </a:p>
          <a:p>
            <a:pPr indent="0" lvl="0" marL="0" rtl="0" algn="ctr">
              <a:lnSpc>
                <a:spcPct val="90000"/>
              </a:lnSpc>
              <a:spcBef>
                <a:spcPts val="1000"/>
              </a:spcBef>
              <a:spcAft>
                <a:spcPts val="0"/>
              </a:spcAft>
              <a:buClr>
                <a:schemeClr val="dk1"/>
              </a:buClr>
              <a:buSzPts val="2400"/>
              <a:buNone/>
            </a:pPr>
            <a:r>
              <a:rPr lang="en-US"/>
              <a:t>Zain Abedin</a:t>
            </a:r>
            <a:endParaRPr/>
          </a:p>
          <a:p>
            <a:pPr indent="0" lvl="0" marL="0" rtl="0" algn="ctr">
              <a:lnSpc>
                <a:spcPct val="90000"/>
              </a:lnSpc>
              <a:spcBef>
                <a:spcPts val="1000"/>
              </a:spcBef>
              <a:spcAft>
                <a:spcPts val="0"/>
              </a:spcAft>
              <a:buClr>
                <a:schemeClr val="dk1"/>
              </a:buClr>
              <a:buSzPts val="2400"/>
              <a:buNone/>
            </a:pPr>
            <a:r>
              <a:rPr lang="en-US"/>
              <a:t>April 10, 2019</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031600" y="2408600"/>
            <a:ext cx="10128900" cy="2040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Balsamiq 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Balsamiq prototype</a:t>
            </a:r>
            <a:endParaRPr/>
          </a:p>
        </p:txBody>
      </p:sp>
      <p:sp>
        <p:nvSpPr>
          <p:cNvPr id="80" name="Google Shape;8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a:t>Discuss how you utilized concepts discussed in class to guide your design proposal (Remember, discuss a minimum of three!)</a:t>
            </a:r>
            <a:endParaRPr/>
          </a:p>
          <a:p>
            <a:pPr indent="-228600" lvl="1" marL="685800" rtl="0" algn="l">
              <a:lnSpc>
                <a:spcPct val="90000"/>
              </a:lnSpc>
              <a:spcBef>
                <a:spcPts val="500"/>
              </a:spcBef>
              <a:spcAft>
                <a:spcPts val="0"/>
              </a:spcAft>
              <a:buClr>
                <a:schemeClr val="dk1"/>
              </a:buClr>
              <a:buSzPts val="2400"/>
              <a:buChar char="○"/>
            </a:pPr>
            <a:r>
              <a:rPr lang="en-US"/>
              <a:t>Gestalt Principle</a:t>
            </a:r>
            <a:endParaRPr/>
          </a:p>
          <a:p>
            <a:pPr indent="-228600" lvl="1" marL="685800" rtl="0" algn="l">
              <a:lnSpc>
                <a:spcPct val="90000"/>
              </a:lnSpc>
              <a:spcBef>
                <a:spcPts val="500"/>
              </a:spcBef>
              <a:spcAft>
                <a:spcPts val="0"/>
              </a:spcAft>
              <a:buSzPts val="2400"/>
              <a:buChar char="○"/>
            </a:pPr>
            <a:r>
              <a:rPr lang="en-US"/>
              <a:t>Constraints </a:t>
            </a:r>
            <a:endParaRPr/>
          </a:p>
          <a:p>
            <a:pPr indent="-228600" lvl="1" marL="685800" rtl="0" algn="l">
              <a:lnSpc>
                <a:spcPct val="90000"/>
              </a:lnSpc>
              <a:spcBef>
                <a:spcPts val="500"/>
              </a:spcBef>
              <a:spcAft>
                <a:spcPts val="0"/>
              </a:spcAft>
              <a:buSzPts val="2400"/>
              <a:buChar char="○"/>
            </a:pPr>
            <a:r>
              <a:rPr lang="en-US"/>
              <a:t>Affordance </a:t>
            </a:r>
            <a:endParaRPr/>
          </a:p>
          <a:p>
            <a:pPr indent="0" lvl="0" marL="0" rtl="0" algn="l">
              <a:lnSpc>
                <a:spcPct val="90000"/>
              </a:lnSpc>
              <a:spcBef>
                <a:spcPts val="5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Cascade Server integration?</a:t>
            </a:r>
            <a:endParaRPr/>
          </a:p>
        </p:txBody>
      </p:sp>
      <p:sp>
        <p:nvSpPr>
          <p:cNvPr id="86" name="Google Shape;8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sz="2800">
                <a:latin typeface="Calibri"/>
                <a:ea typeface="Calibri"/>
                <a:cs typeface="Calibri"/>
                <a:sym typeface="Calibri"/>
              </a:rPr>
              <a:t>Explain the pros/cons of integrating your solution within Cascade Server</a:t>
            </a:r>
            <a:endParaRPr/>
          </a:p>
          <a:p>
            <a:pPr indent="-228600" lvl="1" marL="685800" rtl="0" algn="l">
              <a:lnSpc>
                <a:spcPct val="90000"/>
              </a:lnSpc>
              <a:spcBef>
                <a:spcPts val="500"/>
              </a:spcBef>
              <a:spcAft>
                <a:spcPts val="0"/>
              </a:spcAft>
              <a:buClr>
                <a:schemeClr val="dk1"/>
              </a:buClr>
              <a:buSzPts val="2400"/>
              <a:buChar char="○"/>
            </a:pPr>
            <a:r>
              <a:rPr lang="en-US"/>
              <a:t>Pros:  Knowing our design limitations</a:t>
            </a:r>
            <a:endParaRPr/>
          </a:p>
          <a:p>
            <a:pPr indent="-228600" lvl="1" marL="685800" rtl="0" algn="l">
              <a:lnSpc>
                <a:spcPct val="90000"/>
              </a:lnSpc>
              <a:spcBef>
                <a:spcPts val="500"/>
              </a:spcBef>
              <a:spcAft>
                <a:spcPts val="0"/>
              </a:spcAft>
              <a:buClr>
                <a:schemeClr val="dk1"/>
              </a:buClr>
              <a:buSzPts val="2400"/>
              <a:buChar char="○"/>
            </a:pPr>
            <a:r>
              <a:rPr lang="en-US"/>
              <a:t>Cons: Hard to express complex ideas</a:t>
            </a:r>
            <a:endParaRPr/>
          </a:p>
          <a:p>
            <a:pPr indent="-228600" lvl="2" marL="1143000" rtl="0" algn="l">
              <a:lnSpc>
                <a:spcPct val="90000"/>
              </a:lnSpc>
              <a:spcBef>
                <a:spcPts val="500"/>
              </a:spcBef>
              <a:spcAft>
                <a:spcPts val="0"/>
              </a:spcAft>
              <a:buClr>
                <a:schemeClr val="dk1"/>
              </a:buClr>
              <a:buSzPts val="2000"/>
              <a:buChar char="■"/>
            </a:pPr>
            <a:r>
              <a:rPr lang="en-US"/>
              <a:t>Do you </a:t>
            </a:r>
            <a:r>
              <a:rPr lang="en-US"/>
              <a:t>envision</a:t>
            </a:r>
            <a:r>
              <a:rPr lang="en-US"/>
              <a:t> a seamless mapping from Balsamiq to Cascade Server? If not, what could go sideways?</a:t>
            </a:r>
            <a:endParaRPr sz="1900"/>
          </a:p>
          <a:p>
            <a:pPr indent="0" lvl="0" marL="1143000" rtl="0" algn="l">
              <a:lnSpc>
                <a:spcPct val="90000"/>
              </a:lnSpc>
              <a:spcBef>
                <a:spcPts val="2100"/>
              </a:spcBef>
              <a:spcAft>
                <a:spcPts val="2100"/>
              </a:spcAft>
              <a:buNone/>
            </a:pPr>
            <a:r>
              <a:rPr lang="en-US" sz="1900"/>
              <a:t>No, because there are more manual work required to implement some of the features we have in our Balsamiq design. (e.g. Dropdown Navigation Bar)</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User Feedback</a:t>
            </a:r>
            <a:endParaRPr/>
          </a:p>
        </p:txBody>
      </p:sp>
      <p:sp>
        <p:nvSpPr>
          <p:cNvPr id="92" name="Google Shape;9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What techniques did you use to evaluate your designs (qual/quant)?</a:t>
            </a:r>
            <a:endParaRPr/>
          </a:p>
          <a:p>
            <a:pPr indent="-228600" lvl="1" marL="685800" rtl="0" algn="l">
              <a:lnSpc>
                <a:spcPct val="90000"/>
              </a:lnSpc>
              <a:spcBef>
                <a:spcPts val="0"/>
              </a:spcBef>
              <a:spcAft>
                <a:spcPts val="0"/>
              </a:spcAft>
              <a:buSzPts val="1800"/>
              <a:buChar char="○"/>
            </a:pPr>
            <a:r>
              <a:rPr lang="en-US"/>
              <a:t>Questionnaires and interviews</a:t>
            </a:r>
            <a:endParaRPr/>
          </a:p>
          <a:p>
            <a:pPr indent="-228600" lvl="1" marL="685800" rtl="0" algn="l">
              <a:lnSpc>
                <a:spcPct val="90000"/>
              </a:lnSpc>
              <a:spcBef>
                <a:spcPts val="0"/>
              </a:spcBef>
              <a:spcAft>
                <a:spcPts val="0"/>
              </a:spcAft>
              <a:buSzPts val="1800"/>
              <a:buChar char="○"/>
            </a:pPr>
            <a:r>
              <a:rPr lang="en-US"/>
              <a:t>Brainstorming</a:t>
            </a:r>
            <a:endParaRPr/>
          </a:p>
          <a:p>
            <a:pPr indent="-419100" lvl="0" marL="457200" marR="0" rtl="0" algn="l">
              <a:lnSpc>
                <a:spcPct val="90000"/>
              </a:lnSpc>
              <a:spcBef>
                <a:spcPts val="0"/>
              </a:spcBef>
              <a:spcAft>
                <a:spcPts val="0"/>
              </a:spcAft>
              <a:buSzPts val="3000"/>
              <a:buChar char="●"/>
            </a:pPr>
            <a:r>
              <a:rPr lang="en-US"/>
              <a:t>What specifically did your target customers say about your proposed design? (qual/quant)</a:t>
            </a:r>
            <a:endParaRPr/>
          </a:p>
          <a:p>
            <a:pPr indent="0" lvl="0" marL="685800" rtl="0" algn="l">
              <a:lnSpc>
                <a:spcPct val="90000"/>
              </a:lnSpc>
              <a:spcBef>
                <a:spcPts val="500"/>
              </a:spcBef>
              <a:spcAft>
                <a:spcPts val="2100"/>
              </a:spcAft>
              <a:buNone/>
            </a:pPr>
            <a:r>
              <a:t/>
            </a:r>
            <a:endParaRPr/>
          </a:p>
        </p:txBody>
      </p:sp>
      <p:graphicFrame>
        <p:nvGraphicFramePr>
          <p:cNvPr id="93" name="Google Shape;93;p18"/>
          <p:cNvGraphicFramePr/>
          <p:nvPr/>
        </p:nvGraphicFramePr>
        <p:xfrm>
          <a:off x="952500" y="4005525"/>
          <a:ext cx="3000000" cy="3000000"/>
        </p:xfrm>
        <a:graphic>
          <a:graphicData uri="http://schemas.openxmlformats.org/drawingml/2006/table">
            <a:tbl>
              <a:tblPr>
                <a:noFill/>
                <a:tableStyleId>{414554CE-C4B0-4BB9-834C-D8D380834A89}</a:tableStyleId>
              </a:tblPr>
              <a:tblGrid>
                <a:gridCol w="5143500"/>
                <a:gridCol w="5143500"/>
              </a:tblGrid>
              <a:tr h="448475">
                <a:tc>
                  <a:txBody>
                    <a:bodyPr>
                      <a:noAutofit/>
                    </a:bodyPr>
                    <a:lstStyle/>
                    <a:p>
                      <a:pPr indent="0" lvl="0" marL="0" rtl="0" algn="ctr">
                        <a:spcBef>
                          <a:spcPts val="0"/>
                        </a:spcBef>
                        <a:spcAft>
                          <a:spcPts val="0"/>
                        </a:spcAft>
                        <a:buNone/>
                      </a:pPr>
                      <a:r>
                        <a:rPr lang="en-US"/>
                        <a:t>Qualitative</a:t>
                      </a:r>
                      <a:endParaRPr/>
                    </a:p>
                  </a:txBody>
                  <a:tcPr marT="91425" marB="91425" marR="91425" marL="91425"/>
                </a:tc>
                <a:tc>
                  <a:txBody>
                    <a:bodyPr>
                      <a:noAutofit/>
                    </a:bodyPr>
                    <a:lstStyle/>
                    <a:p>
                      <a:pPr indent="0" lvl="0" marL="0" rtl="0" algn="ctr">
                        <a:spcBef>
                          <a:spcPts val="0"/>
                        </a:spcBef>
                        <a:spcAft>
                          <a:spcPts val="0"/>
                        </a:spcAft>
                        <a:buNone/>
                      </a:pPr>
                      <a:r>
                        <a:rPr lang="en-US"/>
                        <a:t>Quantitative</a:t>
                      </a:r>
                      <a:endParaRPr/>
                    </a:p>
                  </a:txBody>
                  <a:tcPr marT="91425" marB="91425" marR="91425" marL="91425"/>
                </a:tc>
              </a:tr>
              <a:tr h="994150">
                <a:tc>
                  <a:txBody>
                    <a:bodyPr>
                      <a:noAutofit/>
                    </a:bodyPr>
                    <a:lstStyle/>
                    <a:p>
                      <a:pPr indent="0" lvl="0" marL="685800" rtl="0" algn="l">
                        <a:lnSpc>
                          <a:spcPct val="90000"/>
                        </a:lnSpc>
                        <a:spcBef>
                          <a:spcPts val="500"/>
                        </a:spcBef>
                        <a:spcAft>
                          <a:spcPts val="0"/>
                        </a:spcAft>
                        <a:buNone/>
                      </a:pPr>
                      <a:r>
                        <a:rPr lang="en-US" sz="1900">
                          <a:solidFill>
                            <a:schemeClr val="dk1"/>
                          </a:solidFill>
                          <a:latin typeface="Open Sans"/>
                          <a:ea typeface="Open Sans"/>
                          <a:cs typeface="Open Sans"/>
                          <a:sym typeface="Open Sans"/>
                        </a:rPr>
                        <a:t>Workflow</a:t>
                      </a:r>
                      <a:endParaRPr sz="1900">
                        <a:solidFill>
                          <a:schemeClr val="dk1"/>
                        </a:solidFill>
                        <a:latin typeface="Open Sans"/>
                        <a:ea typeface="Open Sans"/>
                        <a:cs typeface="Open Sans"/>
                        <a:sym typeface="Open Sans"/>
                      </a:endParaRPr>
                    </a:p>
                    <a:p>
                      <a:pPr indent="0" lvl="0" marL="685800" rtl="0" algn="l">
                        <a:lnSpc>
                          <a:spcPct val="90000"/>
                        </a:lnSpc>
                        <a:spcBef>
                          <a:spcPts val="500"/>
                        </a:spcBef>
                        <a:spcAft>
                          <a:spcPts val="0"/>
                        </a:spcAft>
                        <a:buNone/>
                      </a:pPr>
                      <a:r>
                        <a:rPr lang="en-US" sz="1900">
                          <a:solidFill>
                            <a:schemeClr val="dk1"/>
                          </a:solidFill>
                          <a:latin typeface="Open Sans"/>
                          <a:ea typeface="Open Sans"/>
                          <a:cs typeface="Open Sans"/>
                          <a:sym typeface="Open Sans"/>
                        </a:rPr>
                        <a:t> Navigation Structure </a:t>
                      </a:r>
                      <a:endParaRPr/>
                    </a:p>
                  </a:txBody>
                  <a:tcPr marT="91425" marB="91425" marR="91425" marL="91425"/>
                </a:tc>
                <a:tc>
                  <a:txBody>
                    <a:bodyPr>
                      <a:noAutofit/>
                    </a:bodyPr>
                    <a:lstStyle/>
                    <a:p>
                      <a:pPr indent="0" lvl="0" marL="685800" rtl="0" algn="l">
                        <a:lnSpc>
                          <a:spcPct val="90000"/>
                        </a:lnSpc>
                        <a:spcBef>
                          <a:spcPts val="500"/>
                        </a:spcBef>
                        <a:spcAft>
                          <a:spcPts val="0"/>
                        </a:spcAft>
                        <a:buNone/>
                      </a:pPr>
                      <a:r>
                        <a:rPr lang="en-US" sz="1900">
                          <a:solidFill>
                            <a:schemeClr val="dk1"/>
                          </a:solidFill>
                          <a:latin typeface="Open Sans"/>
                          <a:ea typeface="Open Sans"/>
                          <a:cs typeface="Open Sans"/>
                          <a:sym typeface="Open Sans"/>
                        </a:rPr>
                        <a:t>Color diversity</a:t>
                      </a:r>
                      <a:endParaRPr/>
                    </a:p>
                  </a:txBody>
                  <a:tcPr marT="91425" marB="91425" marR="91425" marL="91425"/>
                </a:tc>
              </a:tr>
            </a:tbl>
          </a:graphicData>
        </a:graphic>
      </p:graphicFrame>
      <p:graphicFrame>
        <p:nvGraphicFramePr>
          <p:cNvPr id="94" name="Google Shape;94;p18"/>
          <p:cNvGraphicFramePr/>
          <p:nvPr/>
        </p:nvGraphicFramePr>
        <p:xfrm>
          <a:off x="952500" y="5448150"/>
          <a:ext cx="3000000" cy="3000000"/>
        </p:xfrm>
        <a:graphic>
          <a:graphicData uri="http://schemas.openxmlformats.org/drawingml/2006/table">
            <a:tbl>
              <a:tblPr>
                <a:noFill/>
                <a:tableStyleId>{414554CE-C4B0-4BB9-834C-D8D380834A89}</a:tableStyleId>
              </a:tblPr>
              <a:tblGrid>
                <a:gridCol w="10287000"/>
              </a:tblGrid>
              <a:tr h="381000">
                <a:tc>
                  <a:txBody>
                    <a:bodyPr>
                      <a:noAutofit/>
                    </a:bodyPr>
                    <a:lstStyle/>
                    <a:p>
                      <a:pPr indent="0" lvl="0" marL="0" rtl="0" algn="l">
                        <a:spcBef>
                          <a:spcPts val="0"/>
                        </a:spcBef>
                        <a:spcAft>
                          <a:spcPts val="0"/>
                        </a:spcAft>
                        <a:buNone/>
                      </a:pPr>
                      <a:r>
                        <a:rPr b="1" lang="en-US"/>
                        <a:t>Better If:</a:t>
                      </a:r>
                      <a:r>
                        <a:rPr lang="en-US"/>
                        <a:t> Warn the user when they’re about to be directed to another page</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Comments &amp; Next Steps</a:t>
            </a:r>
            <a:endParaRPr/>
          </a:p>
        </p:txBody>
      </p:sp>
      <p:sp>
        <p:nvSpPr>
          <p:cNvPr id="100" name="Google Shape;100;p19"/>
          <p:cNvSpPr txBox="1"/>
          <p:nvPr>
            <p:ph idx="1" type="body"/>
          </p:nvPr>
        </p:nvSpPr>
        <p:spPr>
          <a:xfrm>
            <a:off x="838200" y="169070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What does your team feel, as based on target customer responses, or as based on your own intuitions as future Software Engineers, is absolutely critical to designing a useful, usable, and desirable solution for the public Engineering website? </a:t>
            </a:r>
            <a:endParaRPr/>
          </a:p>
          <a:p>
            <a:pPr indent="-228600" lvl="1" marL="685800" rtl="0" algn="l">
              <a:lnSpc>
                <a:spcPct val="90000"/>
              </a:lnSpc>
              <a:spcBef>
                <a:spcPts val="0"/>
              </a:spcBef>
              <a:spcAft>
                <a:spcPts val="0"/>
              </a:spcAft>
              <a:buSzPts val="1800"/>
              <a:buChar char="○"/>
            </a:pPr>
            <a:r>
              <a:rPr lang="en-US"/>
              <a:t>Good navigation structure is important </a:t>
            </a:r>
            <a:endParaRPr/>
          </a:p>
          <a:p>
            <a:pPr indent="-228600" lvl="1" marL="685800" rtl="0" algn="l">
              <a:lnSpc>
                <a:spcPct val="90000"/>
              </a:lnSpc>
              <a:spcBef>
                <a:spcPts val="0"/>
              </a:spcBef>
              <a:spcAft>
                <a:spcPts val="0"/>
              </a:spcAft>
              <a:buSzPts val="1800"/>
              <a:buChar char="○"/>
            </a:pPr>
            <a:r>
              <a:rPr lang="en-US"/>
              <a:t>Natural mapping</a:t>
            </a:r>
            <a:endParaRPr/>
          </a:p>
          <a:p>
            <a:pPr indent="-228600" lvl="1" marL="685800" rtl="0" algn="l">
              <a:lnSpc>
                <a:spcPct val="90000"/>
              </a:lnSpc>
              <a:spcBef>
                <a:spcPts val="0"/>
              </a:spcBef>
              <a:spcAft>
                <a:spcPts val="0"/>
              </a:spcAft>
              <a:buSzPts val="1800"/>
              <a:buChar char="○"/>
            </a:pPr>
            <a:r>
              <a:rPr lang="en-US"/>
              <a:t>Good layout</a:t>
            </a:r>
            <a:endParaRPr/>
          </a:p>
          <a:p>
            <a:pPr indent="-228600" lvl="1" marL="685800" rtl="0" algn="l">
              <a:lnSpc>
                <a:spcPct val="90000"/>
              </a:lnSpc>
              <a:spcBef>
                <a:spcPts val="500"/>
              </a:spcBef>
              <a:spcAft>
                <a:spcPts val="0"/>
              </a:spcAft>
              <a:buClr>
                <a:schemeClr val="dk1"/>
              </a:buClr>
              <a:buSzPts val="2400"/>
              <a:buChar char="○"/>
            </a:pPr>
            <a:r>
              <a:rPr lang="en-US"/>
              <a:t>Considering constraints of Cascade Server and beyond as based on all experiences your team had and the data, info, knowledge your Team obtained throughout project activities</a:t>
            </a:r>
            <a:endParaRPr/>
          </a:p>
          <a:p>
            <a:pPr indent="-228600" lvl="2" marL="1143000" rtl="0" algn="l">
              <a:lnSpc>
                <a:spcPct val="90000"/>
              </a:lnSpc>
              <a:spcBef>
                <a:spcPts val="500"/>
              </a:spcBef>
              <a:spcAft>
                <a:spcPts val="0"/>
              </a:spcAft>
              <a:buClr>
                <a:schemeClr val="dk1"/>
              </a:buClr>
              <a:buSzPts val="2000"/>
              <a:buChar char="■"/>
            </a:pPr>
            <a:r>
              <a:rPr lang="en-US"/>
              <a:t>i.e. Regardless of constraints of Cascade Server – what is absolutely needed</a:t>
            </a:r>
            <a:endParaRPr/>
          </a:p>
          <a:p>
            <a:pPr indent="-228600" lvl="3" marL="1600200" rtl="0" algn="l">
              <a:lnSpc>
                <a:spcPct val="90000"/>
              </a:lnSpc>
              <a:spcBef>
                <a:spcPts val="500"/>
              </a:spcBef>
              <a:spcAft>
                <a:spcPts val="0"/>
              </a:spcAft>
              <a:buClr>
                <a:schemeClr val="dk1"/>
              </a:buClr>
              <a:buSzPts val="1800"/>
              <a:buChar char="●"/>
            </a:pPr>
            <a:r>
              <a:rPr lang="en-US"/>
              <a:t>Target customer perspective</a:t>
            </a:r>
            <a:endParaRPr/>
          </a:p>
          <a:p>
            <a:pPr indent="-228600" lvl="3" marL="1600200" rtl="0" algn="l">
              <a:lnSpc>
                <a:spcPct val="90000"/>
              </a:lnSpc>
              <a:spcBef>
                <a:spcPts val="500"/>
              </a:spcBef>
              <a:spcAft>
                <a:spcPts val="2100"/>
              </a:spcAft>
              <a:buClr>
                <a:schemeClr val="dk1"/>
              </a:buClr>
              <a:buSzPts val="1800"/>
              <a:buChar char="●"/>
            </a:pPr>
            <a:r>
              <a:rPr lang="en-US"/>
              <a:t>Your Team’s perspective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GitHub “stamp of approval”</a:t>
            </a:r>
            <a:endParaRPr/>
          </a:p>
        </p:txBody>
      </p:sp>
      <p:sp>
        <p:nvSpPr>
          <p:cNvPr id="106" name="Google Shape;10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Provide your “stamp of approval” of your team’s GitHub</a:t>
            </a:r>
            <a:endParaRPr/>
          </a:p>
          <a:p>
            <a:pPr indent="-228600" lvl="1" marL="685800" rtl="0" algn="l">
              <a:lnSpc>
                <a:spcPct val="90000"/>
              </a:lnSpc>
              <a:spcBef>
                <a:spcPts val="500"/>
              </a:spcBef>
              <a:spcAft>
                <a:spcPts val="0"/>
              </a:spcAft>
              <a:buClr>
                <a:schemeClr val="dk1"/>
              </a:buClr>
              <a:buSzPts val="2400"/>
              <a:buChar char="○"/>
            </a:pPr>
            <a:r>
              <a:rPr lang="en-US"/>
              <a:t>Are all Milestone 3 files are uploaded?, e.g. </a:t>
            </a:r>
            <a:endParaRPr/>
          </a:p>
          <a:p>
            <a:pPr indent="-228600" lvl="2" marL="1143000" rtl="0" algn="l">
              <a:lnSpc>
                <a:spcPct val="90000"/>
              </a:lnSpc>
              <a:spcBef>
                <a:spcPts val="500"/>
              </a:spcBef>
              <a:spcAft>
                <a:spcPts val="0"/>
              </a:spcAft>
              <a:buClr>
                <a:schemeClr val="dk1"/>
              </a:buClr>
              <a:buSzPts val="2000"/>
              <a:buChar char="■"/>
            </a:pPr>
            <a:r>
              <a:rPr lang="en-US"/>
              <a:t>Completed Balsamiq prototype (as PDF)</a:t>
            </a:r>
            <a:endParaRPr/>
          </a:p>
          <a:p>
            <a:pPr indent="-228600" lvl="2" marL="1143000" rtl="0" algn="l">
              <a:lnSpc>
                <a:spcPct val="90000"/>
              </a:lnSpc>
              <a:spcBef>
                <a:spcPts val="500"/>
              </a:spcBef>
              <a:spcAft>
                <a:spcPts val="0"/>
              </a:spcAft>
              <a:buClr>
                <a:schemeClr val="dk1"/>
              </a:buClr>
              <a:buSzPts val="2000"/>
              <a:buChar char="■"/>
            </a:pPr>
            <a:r>
              <a:rPr lang="en-US"/>
              <a:t>Executive summary reports of usability results</a:t>
            </a:r>
            <a:endParaRPr/>
          </a:p>
          <a:p>
            <a:pPr indent="-228600" lvl="3" marL="1600200" rtl="0" algn="l">
              <a:lnSpc>
                <a:spcPct val="90000"/>
              </a:lnSpc>
              <a:spcBef>
                <a:spcPts val="500"/>
              </a:spcBef>
              <a:spcAft>
                <a:spcPts val="0"/>
              </a:spcAft>
              <a:buClr>
                <a:schemeClr val="dk1"/>
              </a:buClr>
              <a:buSzPts val="1800"/>
              <a:buChar char="●"/>
            </a:pPr>
            <a:r>
              <a:rPr lang="en-US"/>
              <a:t>Analysis of question responses</a:t>
            </a:r>
            <a:endParaRPr/>
          </a:p>
          <a:p>
            <a:pPr indent="-228600" lvl="2" marL="1143000" rtl="0" algn="l">
              <a:lnSpc>
                <a:spcPct val="90000"/>
              </a:lnSpc>
              <a:spcBef>
                <a:spcPts val="500"/>
              </a:spcBef>
              <a:spcAft>
                <a:spcPts val="0"/>
              </a:spcAft>
              <a:buClr>
                <a:schemeClr val="dk1"/>
              </a:buClr>
              <a:buSzPts val="2000"/>
              <a:buChar char="■"/>
            </a:pPr>
            <a:r>
              <a:rPr lang="en-US"/>
              <a:t>USM snapshot, etc.</a:t>
            </a:r>
            <a:endParaRPr/>
          </a:p>
          <a:p>
            <a:pPr indent="-228600" lvl="1" marL="685800" rtl="0" algn="l">
              <a:lnSpc>
                <a:spcPct val="90000"/>
              </a:lnSpc>
              <a:spcBef>
                <a:spcPts val="500"/>
              </a:spcBef>
              <a:spcAft>
                <a:spcPts val="0"/>
              </a:spcAft>
              <a:buClr>
                <a:schemeClr val="dk1"/>
              </a:buClr>
              <a:buSzPts val="2400"/>
              <a:buChar char="○"/>
            </a:pPr>
            <a:r>
              <a:rPr lang="en-US"/>
              <a:t>Docs from all previous Milestones – is everything good?</a:t>
            </a:r>
            <a:endParaRPr/>
          </a:p>
          <a:p>
            <a:pPr indent="-228600" lvl="0" marL="228600" rtl="0" algn="l">
              <a:lnSpc>
                <a:spcPct val="90000"/>
              </a:lnSpc>
              <a:spcBef>
                <a:spcPts val="1000"/>
              </a:spcBef>
              <a:spcAft>
                <a:spcPts val="0"/>
              </a:spcAft>
              <a:buClr>
                <a:schemeClr val="dk1"/>
              </a:buClr>
              <a:buSzPts val="2800"/>
              <a:buChar char="●"/>
            </a:pPr>
            <a:r>
              <a:rPr lang="en-US"/>
              <a:t>Recall” Your team’s “stamp of approval” indicates that you are satisfied with your uploaded content and GitHub structure usability/readability (discoverability and understandability)</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Group reflection</a:t>
            </a:r>
            <a:endParaRPr/>
          </a:p>
        </p:txBody>
      </p:sp>
      <p:sp>
        <p:nvSpPr>
          <p:cNvPr id="112" name="Google Shape;11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How did you feel about this </a:t>
            </a:r>
            <a:r>
              <a:rPr lang="en-US" u="sng"/>
              <a:t>project</a:t>
            </a:r>
            <a:r>
              <a:rPr lang="en-US"/>
              <a:t>? What did you like about it? What did you dislike?</a:t>
            </a:r>
            <a:endParaRPr/>
          </a:p>
          <a:p>
            <a:pPr indent="-228600" lvl="1" marL="685800" rtl="0" algn="l">
              <a:lnSpc>
                <a:spcPct val="90000"/>
              </a:lnSpc>
              <a:spcBef>
                <a:spcPts val="500"/>
              </a:spcBef>
              <a:spcAft>
                <a:spcPts val="0"/>
              </a:spcAft>
              <a:buClr>
                <a:schemeClr val="dk1"/>
              </a:buClr>
              <a:buSzPts val="2400"/>
              <a:buChar char="○"/>
            </a:pPr>
            <a:r>
              <a:rPr lang="en-US"/>
              <a:t>This project as a whole was a good experiences and interesting to see it comes together. We gain good knowledge user interface design. </a:t>
            </a:r>
            <a:endParaRPr/>
          </a:p>
          <a:p>
            <a:pPr indent="-228600" lvl="0" marL="228600" rtl="0" algn="l">
              <a:lnSpc>
                <a:spcPct val="90000"/>
              </a:lnSpc>
              <a:spcBef>
                <a:spcPts val="1000"/>
              </a:spcBef>
              <a:spcAft>
                <a:spcPts val="0"/>
              </a:spcAft>
              <a:buClr>
                <a:schemeClr val="dk1"/>
              </a:buClr>
              <a:buSzPts val="2800"/>
              <a:buChar char="●"/>
            </a:pPr>
            <a:r>
              <a:rPr lang="en-US"/>
              <a:t>What did you learn about yourself as you collaborated and worked through this </a:t>
            </a:r>
            <a:r>
              <a:rPr lang="en-US" u="sng"/>
              <a:t>project</a:t>
            </a:r>
            <a:r>
              <a:rPr lang="en-US"/>
              <a:t>?</a:t>
            </a:r>
            <a:endParaRPr/>
          </a:p>
          <a:p>
            <a:pPr indent="-228600" lvl="1" marL="685800" rtl="0" algn="l">
              <a:lnSpc>
                <a:spcPct val="90000"/>
              </a:lnSpc>
              <a:spcBef>
                <a:spcPts val="500"/>
              </a:spcBef>
              <a:spcAft>
                <a:spcPts val="0"/>
              </a:spcAft>
              <a:buClr>
                <a:schemeClr val="dk1"/>
              </a:buClr>
              <a:buSzPts val="2400"/>
              <a:buChar char="○"/>
            </a:pPr>
            <a:r>
              <a:rPr lang="en-US"/>
              <a:t>We worked well when we’re all together rather than doing the project individually.</a:t>
            </a:r>
            <a:endParaRPr/>
          </a:p>
          <a:p>
            <a:pPr indent="-228600" lvl="0" marL="228600" rtl="0" algn="l">
              <a:lnSpc>
                <a:spcPct val="90000"/>
              </a:lnSpc>
              <a:spcBef>
                <a:spcPts val="1000"/>
              </a:spcBef>
              <a:spcAft>
                <a:spcPts val="0"/>
              </a:spcAft>
              <a:buClr>
                <a:schemeClr val="dk1"/>
              </a:buClr>
              <a:buSzPts val="2800"/>
              <a:buChar char="●"/>
            </a:pPr>
            <a:r>
              <a:rPr lang="en-US"/>
              <a:t>How will you use what you have learned on this </a:t>
            </a:r>
            <a:r>
              <a:rPr lang="en-US" u="sng"/>
              <a:t>project</a:t>
            </a:r>
            <a:r>
              <a:rPr lang="en-US"/>
              <a:t> going forward?</a:t>
            </a:r>
            <a:endParaRPr/>
          </a:p>
          <a:p>
            <a:pPr indent="-228600" lvl="1" marL="685800" rtl="0" algn="l">
              <a:lnSpc>
                <a:spcPct val="90000"/>
              </a:lnSpc>
              <a:spcBef>
                <a:spcPts val="500"/>
              </a:spcBef>
              <a:spcAft>
                <a:spcPts val="0"/>
              </a:spcAft>
              <a:buClr>
                <a:schemeClr val="dk1"/>
              </a:buClr>
              <a:buSzPts val="2400"/>
              <a:buChar char="○"/>
            </a:pPr>
            <a:r>
              <a:rPr lang="en-US"/>
              <a:t>Working as one unit helped with completing the milestone in an efficient timeframe.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