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5" r:id="rId4"/>
    <p:sldMasterId id="2147483693" r:id="rId5"/>
    <p:sldMasterId id="2147483700" r:id="rId6"/>
  </p:sldMasterIdLst>
  <p:notesMasterIdLst>
    <p:notesMasterId r:id="rId16"/>
  </p:notesMasterIdLst>
  <p:sldIdLst>
    <p:sldId id="269" r:id="rId7"/>
    <p:sldId id="396" r:id="rId8"/>
    <p:sldId id="398" r:id="rId9"/>
    <p:sldId id="399" r:id="rId10"/>
    <p:sldId id="403" r:id="rId11"/>
    <p:sldId id="397" r:id="rId12"/>
    <p:sldId id="400" r:id="rId13"/>
    <p:sldId id="401" r:id="rId14"/>
    <p:sldId id="264"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56" d="100"/>
          <a:sy n="56" d="100"/>
        </p:scale>
        <p:origin x="72" y="984"/>
      </p:cViewPr>
      <p:guideLst/>
    </p:cSldViewPr>
  </p:slideViewPr>
  <p:notesTextViewPr>
    <p:cViewPr>
      <p:scale>
        <a:sx n="1" d="1"/>
        <a:sy n="1" d="1"/>
      </p:scale>
      <p:origin x="0" y="0"/>
    </p:cViewPr>
  </p:notesTextViewPr>
  <p:notesViewPr>
    <p:cSldViewPr snapToGrid="0" snapToObjects="1">
      <p:cViewPr varScale="1">
        <p:scale>
          <a:sx n="135" d="100"/>
          <a:sy n="135" d="100"/>
        </p:scale>
        <p:origin x="609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C24C2-BD3D-B848-8ECA-2C648348E733}" type="datetimeFigureOut">
              <a:rPr lang="es-CO" smtClean="0"/>
              <a:t>8/09/2023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7C5BF-8CE3-8B4B-9D5E-86E6BB3607BE}" type="slidenum">
              <a:rPr lang="es-CO" smtClean="0"/>
              <a:t>‹#›</a:t>
            </a:fld>
            <a:endParaRPr lang="es-CO"/>
          </a:p>
        </p:txBody>
      </p:sp>
    </p:spTree>
    <p:extLst>
      <p:ext uri="{BB962C8B-B14F-4D97-AF65-F5344CB8AC3E}">
        <p14:creationId xmlns:p14="http://schemas.microsoft.com/office/powerpoint/2010/main" val="289373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2DC57-3FAE-7641-83A6-186E25CE8E6F}"/>
              </a:ext>
            </a:extLst>
          </p:cNvPr>
          <p:cNvSpPr>
            <a:spLocks noGrp="1"/>
          </p:cNvSpPr>
          <p:nvPr>
            <p:ph type="ctrTitle"/>
          </p:nvPr>
        </p:nvSpPr>
        <p:spPr>
          <a:xfrm>
            <a:off x="1524000" y="1661823"/>
            <a:ext cx="9144000" cy="1848140"/>
          </a:xfrm>
        </p:spPr>
        <p:txBody>
          <a:bodyPr anchor="b"/>
          <a:lstStyle>
            <a:lvl1pPr algn="ctr">
              <a:defRPr sz="48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E93D19E7-4D3E-2449-A451-16AFB6ABE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35EF7908-A0FA-824F-A02B-06B221D6A788}"/>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8/09/2023</a:t>
            </a:fld>
            <a:endParaRPr lang="es-CO"/>
          </a:p>
        </p:txBody>
      </p:sp>
      <p:sp>
        <p:nvSpPr>
          <p:cNvPr id="5" name="Marcador de pie de página 4">
            <a:extLst>
              <a:ext uri="{FF2B5EF4-FFF2-40B4-BE49-F238E27FC236}">
                <a16:creationId xmlns:a16="http://schemas.microsoft.com/office/drawing/2014/main" id="{8FF24743-16EB-9541-898C-087A5963BB50}"/>
              </a:ext>
            </a:extLst>
          </p:cNvPr>
          <p:cNvSpPr>
            <a:spLocks noGrp="1"/>
          </p:cNvSpPr>
          <p:nvPr>
            <p:ph type="ftr" sz="quarter" idx="11"/>
          </p:nvPr>
        </p:nvSpPr>
        <p:spPr>
          <a:xfrm>
            <a:off x="4038600" y="6356350"/>
            <a:ext cx="4114800" cy="365125"/>
          </a:xfrm>
          <a:prstGeom prst="rect">
            <a:avLst/>
          </a:prstGeom>
        </p:spPr>
        <p:txBody>
          <a:bodyPr/>
          <a:lstStyle/>
          <a:p>
            <a:endParaRPr lang="es-CO" dirty="0"/>
          </a:p>
        </p:txBody>
      </p:sp>
      <p:sp>
        <p:nvSpPr>
          <p:cNvPr id="6" name="Marcador de número de diapositiva 5">
            <a:extLst>
              <a:ext uri="{FF2B5EF4-FFF2-40B4-BE49-F238E27FC236}">
                <a16:creationId xmlns:a16="http://schemas.microsoft.com/office/drawing/2014/main" id="{D38F6150-0C96-404E-96E9-64685BA05ED8}"/>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243131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48141-C1E2-834D-9420-674419BA4E1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87811F7-DE2A-4840-ADA3-5D5D7E8547A5}"/>
              </a:ext>
            </a:extLst>
          </p:cNvPr>
          <p:cNvSpPr>
            <a:spLocks noGrp="1"/>
          </p:cNvSpPr>
          <p:nvPr>
            <p:ph sz="half" idx="1"/>
          </p:nvPr>
        </p:nvSpPr>
        <p:spPr>
          <a:xfrm>
            <a:off x="814346" y="1825626"/>
            <a:ext cx="5181600" cy="3851606"/>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68707B3E-8233-D14C-BA7F-638E3F1FBB0D}"/>
              </a:ext>
            </a:extLst>
          </p:cNvPr>
          <p:cNvSpPr>
            <a:spLocks noGrp="1"/>
          </p:cNvSpPr>
          <p:nvPr>
            <p:ph sz="half" idx="2"/>
          </p:nvPr>
        </p:nvSpPr>
        <p:spPr>
          <a:xfrm>
            <a:off x="6172200" y="1825625"/>
            <a:ext cx="5181600" cy="3851606"/>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80602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Marcador de contenido 3">
            <a:extLst>
              <a:ext uri="{FF2B5EF4-FFF2-40B4-BE49-F238E27FC236}">
                <a16:creationId xmlns:a16="http://schemas.microsoft.com/office/drawing/2014/main" id="{D7AAD9B6-F983-4F40-9D8B-9CC39FDF6BD5}"/>
              </a:ext>
            </a:extLst>
          </p:cNvPr>
          <p:cNvSpPr>
            <a:spLocks noGrp="1"/>
          </p:cNvSpPr>
          <p:nvPr>
            <p:ph sz="half" idx="2"/>
          </p:nvPr>
        </p:nvSpPr>
        <p:spPr>
          <a:xfrm>
            <a:off x="731520" y="1367624"/>
            <a:ext cx="10622280" cy="4309607"/>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12314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9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A1D56-9751-4D42-AB00-8CE0891A7578}"/>
              </a:ext>
            </a:extLst>
          </p:cNvPr>
          <p:cNvSpPr>
            <a:spLocks noGrp="1"/>
          </p:cNvSpPr>
          <p:nvPr>
            <p:ph type="title"/>
          </p:nvPr>
        </p:nvSpPr>
        <p:spPr>
          <a:xfrm>
            <a:off x="3459127" y="412833"/>
            <a:ext cx="7894674" cy="843473"/>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717309-F0C9-DF4B-90AA-FA80420EFED1}"/>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5A56079F-6D13-7F49-912E-41EB66A59C2F}"/>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8/09/2023</a:t>
            </a:fld>
            <a:endParaRPr lang="es-CO"/>
          </a:p>
        </p:txBody>
      </p:sp>
      <p:sp>
        <p:nvSpPr>
          <p:cNvPr id="5" name="Marcador de pie de página 4">
            <a:extLst>
              <a:ext uri="{FF2B5EF4-FFF2-40B4-BE49-F238E27FC236}">
                <a16:creationId xmlns:a16="http://schemas.microsoft.com/office/drawing/2014/main" id="{95EF5998-0C0D-EA47-B7E0-372E499A5E39}"/>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9D10A490-A9B4-FE44-A6C1-120C26A52083}"/>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36176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48141-C1E2-834D-9420-674419BA4E14}"/>
              </a:ext>
            </a:extLst>
          </p:cNvPr>
          <p:cNvSpPr>
            <a:spLocks noGrp="1"/>
          </p:cNvSpPr>
          <p:nvPr>
            <p:ph type="title"/>
          </p:nvPr>
        </p:nvSpPr>
        <p:spPr>
          <a:xfrm>
            <a:off x="3487479" y="412833"/>
            <a:ext cx="8025346" cy="843473"/>
          </a:xfrm>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A87811F7-DE2A-4840-ADA3-5D5D7E8547A5}"/>
              </a:ext>
            </a:extLst>
          </p:cNvPr>
          <p:cNvSpPr>
            <a:spLocks noGrp="1"/>
          </p:cNvSpPr>
          <p:nvPr>
            <p:ph sz="half" idx="1"/>
          </p:nvPr>
        </p:nvSpPr>
        <p:spPr>
          <a:xfrm>
            <a:off x="814346" y="1825626"/>
            <a:ext cx="5181600" cy="3851606"/>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68707B3E-8233-D14C-BA7F-638E3F1FBB0D}"/>
              </a:ext>
            </a:extLst>
          </p:cNvPr>
          <p:cNvSpPr>
            <a:spLocks noGrp="1"/>
          </p:cNvSpPr>
          <p:nvPr>
            <p:ph sz="half" idx="2"/>
          </p:nvPr>
        </p:nvSpPr>
        <p:spPr>
          <a:xfrm>
            <a:off x="6172200" y="1825625"/>
            <a:ext cx="5181600" cy="3851606"/>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81207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Marcador de contenido 3">
            <a:extLst>
              <a:ext uri="{FF2B5EF4-FFF2-40B4-BE49-F238E27FC236}">
                <a16:creationId xmlns:a16="http://schemas.microsoft.com/office/drawing/2014/main" id="{D7AAD9B6-F983-4F40-9D8B-9CC39FDF6BD5}"/>
              </a:ext>
            </a:extLst>
          </p:cNvPr>
          <p:cNvSpPr>
            <a:spLocks noGrp="1"/>
          </p:cNvSpPr>
          <p:nvPr>
            <p:ph sz="half" idx="2"/>
          </p:nvPr>
        </p:nvSpPr>
        <p:spPr>
          <a:xfrm>
            <a:off x="731520" y="1367624"/>
            <a:ext cx="10622280" cy="4309607"/>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128035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0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AE525-427B-BD42-90EF-EAFDD42AB61F}"/>
              </a:ext>
            </a:extLst>
          </p:cNvPr>
          <p:cNvSpPr>
            <a:spLocks noGrp="1"/>
          </p:cNvSpPr>
          <p:nvPr>
            <p:ph type="title"/>
          </p:nvPr>
        </p:nvSpPr>
        <p:spPr/>
        <p:txBody>
          <a:bodyPr/>
          <a:lstStyle/>
          <a:p>
            <a:r>
              <a:rPr lang="es-ES"/>
              <a:t>Haga clic para modificar el estilo de título del patrón</a:t>
            </a:r>
            <a:endParaRPr lang="es-CO"/>
          </a:p>
        </p:txBody>
      </p:sp>
      <p:pic>
        <p:nvPicPr>
          <p:cNvPr id="4" name="Imagen 3">
            <a:extLst>
              <a:ext uri="{FF2B5EF4-FFF2-40B4-BE49-F238E27FC236}">
                <a16:creationId xmlns:a16="http://schemas.microsoft.com/office/drawing/2014/main" id="{2FCBDFAB-192E-7645-BFCC-F076B540CBAC}"/>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937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25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2DC57-3FAE-7641-83A6-186E25CE8E6F}"/>
              </a:ext>
            </a:extLst>
          </p:cNvPr>
          <p:cNvSpPr>
            <a:spLocks noGrp="1"/>
          </p:cNvSpPr>
          <p:nvPr>
            <p:ph type="ctrTitle"/>
          </p:nvPr>
        </p:nvSpPr>
        <p:spPr>
          <a:xfrm>
            <a:off x="1524000" y="1661823"/>
            <a:ext cx="9144000" cy="1848140"/>
          </a:xfrm>
        </p:spPr>
        <p:txBody>
          <a:bodyPr anchor="b"/>
          <a:lstStyle>
            <a:lvl1pPr algn="ctr">
              <a:defRPr sz="48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E93D19E7-4D3E-2449-A451-16AFB6ABE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35EF7908-A0FA-824F-A02B-06B221D6A788}"/>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8/09/2023</a:t>
            </a:fld>
            <a:endParaRPr lang="es-CO"/>
          </a:p>
        </p:txBody>
      </p:sp>
      <p:sp>
        <p:nvSpPr>
          <p:cNvPr id="5" name="Marcador de pie de página 4">
            <a:extLst>
              <a:ext uri="{FF2B5EF4-FFF2-40B4-BE49-F238E27FC236}">
                <a16:creationId xmlns:a16="http://schemas.microsoft.com/office/drawing/2014/main" id="{8FF24743-16EB-9541-898C-087A5963BB50}"/>
              </a:ext>
            </a:extLst>
          </p:cNvPr>
          <p:cNvSpPr>
            <a:spLocks noGrp="1"/>
          </p:cNvSpPr>
          <p:nvPr>
            <p:ph type="ftr" sz="quarter" idx="11"/>
          </p:nvPr>
        </p:nvSpPr>
        <p:spPr>
          <a:xfrm>
            <a:off x="4038600" y="6356350"/>
            <a:ext cx="4114800" cy="365125"/>
          </a:xfrm>
          <a:prstGeom prst="rect">
            <a:avLst/>
          </a:prstGeom>
        </p:spPr>
        <p:txBody>
          <a:bodyPr/>
          <a:lstStyle/>
          <a:p>
            <a:endParaRPr lang="es-CO" dirty="0"/>
          </a:p>
        </p:txBody>
      </p:sp>
      <p:sp>
        <p:nvSpPr>
          <p:cNvPr id="6" name="Marcador de número de diapositiva 5">
            <a:extLst>
              <a:ext uri="{FF2B5EF4-FFF2-40B4-BE49-F238E27FC236}">
                <a16:creationId xmlns:a16="http://schemas.microsoft.com/office/drawing/2014/main" id="{D38F6150-0C96-404E-96E9-64685BA05ED8}"/>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410790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A1D56-9751-4D42-AB00-8CE0891A75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717309-F0C9-DF4B-90AA-FA80420EFED1}"/>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5A56079F-6D13-7F49-912E-41EB66A59C2F}"/>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8/09/2023</a:t>
            </a:fld>
            <a:endParaRPr lang="es-CO"/>
          </a:p>
        </p:txBody>
      </p:sp>
      <p:sp>
        <p:nvSpPr>
          <p:cNvPr id="5" name="Marcador de pie de página 4">
            <a:extLst>
              <a:ext uri="{FF2B5EF4-FFF2-40B4-BE49-F238E27FC236}">
                <a16:creationId xmlns:a16="http://schemas.microsoft.com/office/drawing/2014/main" id="{95EF5998-0C0D-EA47-B7E0-372E499A5E39}"/>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9D10A490-A9B4-FE44-A6C1-120C26A52083}"/>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36939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5.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jp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E703E7-8DD9-EA41-B94D-76F7AD544C4F}"/>
              </a:ext>
            </a:extLst>
          </p:cNvPr>
          <p:cNvSpPr>
            <a:spLocks noGrp="1"/>
          </p:cNvSpPr>
          <p:nvPr>
            <p:ph type="title"/>
          </p:nvPr>
        </p:nvSpPr>
        <p:spPr>
          <a:xfrm>
            <a:off x="2138900" y="412833"/>
            <a:ext cx="9373925" cy="843473"/>
          </a:xfrm>
          <a:prstGeom prst="rect">
            <a:avLst/>
          </a:prstGeom>
        </p:spPr>
        <p:txBody>
          <a:bodyPr vert="horz" lIns="91440" tIns="45720" rIns="91440" bIns="45720" rtlCol="0" anchor="ctr">
            <a:no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80FCEC04-A456-1442-9E80-E6998191BB08}"/>
              </a:ext>
            </a:extLst>
          </p:cNvPr>
          <p:cNvSpPr>
            <a:spLocks noGrp="1"/>
          </p:cNvSpPr>
          <p:nvPr>
            <p:ph type="body" idx="1"/>
          </p:nvPr>
        </p:nvSpPr>
        <p:spPr>
          <a:xfrm>
            <a:off x="838200" y="1825625"/>
            <a:ext cx="10515600" cy="385955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pic>
        <p:nvPicPr>
          <p:cNvPr id="5" name="Imagen 4">
            <a:extLst>
              <a:ext uri="{FF2B5EF4-FFF2-40B4-BE49-F238E27FC236}">
                <a16:creationId xmlns:a16="http://schemas.microsoft.com/office/drawing/2014/main" id="{6FDD4374-F271-F24B-B605-5E6D32E116CD}"/>
              </a:ext>
            </a:extLst>
          </p:cNvPr>
          <p:cNvPicPr>
            <a:picLocks noChangeAspect="1"/>
          </p:cNvPicPr>
          <p:nvPr userDrawn="1"/>
        </p:nvPicPr>
        <p:blipFill>
          <a:blip r:embed="rId9"/>
          <a:stretch>
            <a:fillRect/>
          </a:stretch>
        </p:blipFill>
        <p:spPr>
          <a:xfrm>
            <a:off x="0" y="0"/>
            <a:ext cx="12192000" cy="6858000"/>
          </a:xfrm>
          <a:prstGeom prst="rect">
            <a:avLst/>
          </a:prstGeom>
        </p:spPr>
      </p:pic>
    </p:spTree>
    <p:extLst>
      <p:ext uri="{BB962C8B-B14F-4D97-AF65-F5344CB8AC3E}">
        <p14:creationId xmlns:p14="http://schemas.microsoft.com/office/powerpoint/2010/main" val="20711717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9" r:id="rId3"/>
    <p:sldLayoutId id="2147483691" r:id="rId4"/>
    <p:sldLayoutId id="2147483692" r:id="rId5"/>
    <p:sldLayoutId id="2147483699" r:id="rId6"/>
  </p:sldLayoutIdLst>
  <p:txStyles>
    <p:titleStyle>
      <a:lvl1pPr algn="ctr" defTabSz="914400" rtl="0" eaLnBrk="1" latinLnBrk="0" hangingPunct="1">
        <a:lnSpc>
          <a:spcPct val="90000"/>
        </a:lnSpc>
        <a:spcBef>
          <a:spcPct val="0"/>
        </a:spcBef>
        <a:buNone/>
        <a:defRPr sz="36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C67C5A3-2611-3844-87A0-291D00B38C6E}"/>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35249761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E703E7-8DD9-EA41-B94D-76F7AD544C4F}"/>
              </a:ext>
            </a:extLst>
          </p:cNvPr>
          <p:cNvSpPr>
            <a:spLocks noGrp="1"/>
          </p:cNvSpPr>
          <p:nvPr>
            <p:ph type="title"/>
          </p:nvPr>
        </p:nvSpPr>
        <p:spPr>
          <a:xfrm>
            <a:off x="2138900" y="412833"/>
            <a:ext cx="9373925" cy="843473"/>
          </a:xfrm>
          <a:prstGeom prst="rect">
            <a:avLst/>
          </a:prstGeom>
        </p:spPr>
        <p:txBody>
          <a:bodyPr vert="horz" lIns="91440" tIns="45720" rIns="91440" bIns="45720" rtlCol="0" anchor="ctr">
            <a:no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80FCEC04-A456-1442-9E80-E6998191BB08}"/>
              </a:ext>
            </a:extLst>
          </p:cNvPr>
          <p:cNvSpPr>
            <a:spLocks noGrp="1"/>
          </p:cNvSpPr>
          <p:nvPr>
            <p:ph type="body" idx="1"/>
          </p:nvPr>
        </p:nvSpPr>
        <p:spPr>
          <a:xfrm>
            <a:off x="838200" y="1825625"/>
            <a:ext cx="10515600" cy="385955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spTree>
    <p:extLst>
      <p:ext uri="{BB962C8B-B14F-4D97-AF65-F5344CB8AC3E}">
        <p14:creationId xmlns:p14="http://schemas.microsoft.com/office/powerpoint/2010/main" val="101985796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ctr" defTabSz="914400" rtl="0" eaLnBrk="1" latinLnBrk="0" hangingPunct="1">
        <a:lnSpc>
          <a:spcPct val="90000"/>
        </a:lnSpc>
        <a:spcBef>
          <a:spcPct val="0"/>
        </a:spcBef>
        <a:buNone/>
        <a:defRPr sz="36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CD5CD-BC3C-1543-A8C8-F2BD6E1093AE}"/>
              </a:ext>
            </a:extLst>
          </p:cNvPr>
          <p:cNvSpPr>
            <a:spLocks noGrp="1"/>
          </p:cNvSpPr>
          <p:nvPr>
            <p:ph type="title"/>
          </p:nvPr>
        </p:nvSpPr>
        <p:spPr>
          <a:xfrm>
            <a:off x="1416138" y="1573968"/>
            <a:ext cx="9373925" cy="4536383"/>
          </a:xfrm>
        </p:spPr>
        <p:txBody>
          <a:bodyPr/>
          <a:lstStyle/>
          <a:p>
            <a:r>
              <a:rPr lang="es-ES" sz="2800" dirty="0">
                <a:solidFill>
                  <a:schemeClr val="bg1"/>
                </a:solidFill>
              </a:rPr>
              <a:t>AUTOMATIZACIÓN 1</a:t>
            </a:r>
            <a:br>
              <a:rPr lang="es-ES" sz="2800" dirty="0">
                <a:solidFill>
                  <a:schemeClr val="bg1"/>
                </a:solidFill>
              </a:rPr>
            </a:br>
            <a:r>
              <a:rPr lang="es-ES" sz="2800" dirty="0">
                <a:solidFill>
                  <a:schemeClr val="bg1"/>
                </a:solidFill>
              </a:rPr>
              <a:t>BROADCASTING Y OPERACIONES BÁSICAS</a:t>
            </a:r>
            <a:br>
              <a:rPr lang="es-ES" sz="4000" dirty="0">
                <a:solidFill>
                  <a:schemeClr val="bg1"/>
                </a:solidFill>
              </a:rPr>
            </a:br>
            <a:br>
              <a:rPr lang="es-ES" sz="4000" dirty="0">
                <a:solidFill>
                  <a:schemeClr val="bg1"/>
                </a:solidFill>
              </a:rPr>
            </a:br>
            <a:br>
              <a:rPr lang="es-ES" sz="2800" dirty="0">
                <a:solidFill>
                  <a:schemeClr val="bg1"/>
                </a:solidFill>
              </a:rPr>
            </a:br>
            <a:r>
              <a:rPr lang="es-ES" sz="2400" dirty="0">
                <a:solidFill>
                  <a:schemeClr val="bg1"/>
                </a:solidFill>
              </a:rPr>
              <a:t>Yomin Jaramillo M.</a:t>
            </a:r>
            <a:br>
              <a:rPr lang="es-ES" sz="2400" dirty="0">
                <a:solidFill>
                  <a:schemeClr val="bg1"/>
                </a:solidFill>
              </a:rPr>
            </a:br>
            <a:br>
              <a:rPr lang="es-ES" sz="2400" dirty="0">
                <a:solidFill>
                  <a:schemeClr val="bg1"/>
                </a:solidFill>
              </a:rPr>
            </a:br>
            <a:endParaRPr lang="es-CO" sz="2400" u="sng" dirty="0">
              <a:solidFill>
                <a:schemeClr val="bg1"/>
              </a:solidFill>
            </a:endParaRPr>
          </a:p>
        </p:txBody>
      </p:sp>
      <p:sp>
        <p:nvSpPr>
          <p:cNvPr id="3" name="CuadroTexto 2">
            <a:extLst>
              <a:ext uri="{FF2B5EF4-FFF2-40B4-BE49-F238E27FC236}">
                <a16:creationId xmlns:a16="http://schemas.microsoft.com/office/drawing/2014/main" id="{3BD55C7F-971D-224B-AB85-0C3D835E587C}"/>
              </a:ext>
            </a:extLst>
          </p:cNvPr>
          <p:cNvSpPr txBox="1"/>
          <p:nvPr/>
        </p:nvSpPr>
        <p:spPr>
          <a:xfrm>
            <a:off x="1775901" y="687689"/>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366178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56B9-E870-B486-0873-84C97293420E}"/>
              </a:ext>
            </a:extLst>
          </p:cNvPr>
          <p:cNvSpPr>
            <a:spLocks noGrp="1"/>
          </p:cNvSpPr>
          <p:nvPr>
            <p:ph type="title"/>
          </p:nvPr>
        </p:nvSpPr>
        <p:spPr/>
        <p:txBody>
          <a:bodyPr/>
          <a:lstStyle/>
          <a:p>
            <a:r>
              <a:rPr lang="es-ES" dirty="0"/>
              <a:t>OPERACIONES BÁSICAS</a:t>
            </a:r>
            <a:endParaRPr lang="es-CO" dirty="0"/>
          </a:p>
        </p:txBody>
      </p:sp>
      <p:sp>
        <p:nvSpPr>
          <p:cNvPr id="3" name="Content Placeholder 2">
            <a:extLst>
              <a:ext uri="{FF2B5EF4-FFF2-40B4-BE49-F238E27FC236}">
                <a16:creationId xmlns:a16="http://schemas.microsoft.com/office/drawing/2014/main" id="{B30890F7-5984-0BCC-7CFE-8C320B46CDBD}"/>
              </a:ext>
            </a:extLst>
          </p:cNvPr>
          <p:cNvSpPr>
            <a:spLocks noGrp="1"/>
          </p:cNvSpPr>
          <p:nvPr>
            <p:ph idx="1"/>
          </p:nvPr>
        </p:nvSpPr>
        <p:spPr/>
        <p:txBody>
          <a:bodyPr/>
          <a:lstStyle/>
          <a:p>
            <a:r>
              <a:rPr lang="es-ES"/>
              <a:t>SUMA DE MATRICES</a:t>
            </a:r>
          </a:p>
          <a:p>
            <a:r>
              <a:rPr lang="es-ES"/>
              <a:t>Hasta ahora sabemos que la condición para sumar dos matrices es que ambas sean del mismo tamaño, dando lugar así al cumplimiento de :</a:t>
            </a:r>
          </a:p>
          <a:p>
            <a:endParaRPr lang="es-CO" dirty="0"/>
          </a:p>
        </p:txBody>
      </p:sp>
      <p:pic>
        <p:nvPicPr>
          <p:cNvPr id="5" name="Picture 4" descr="A group of math equations&#10;&#10;Description automatically generated">
            <a:extLst>
              <a:ext uri="{FF2B5EF4-FFF2-40B4-BE49-F238E27FC236}">
                <a16:creationId xmlns:a16="http://schemas.microsoft.com/office/drawing/2014/main" id="{448B8984-DB92-C3CA-4DB9-7677E7FBDE4E}"/>
              </a:ext>
            </a:extLst>
          </p:cNvPr>
          <p:cNvPicPr>
            <a:picLocks noChangeAspect="1"/>
          </p:cNvPicPr>
          <p:nvPr/>
        </p:nvPicPr>
        <p:blipFill>
          <a:blip r:embed="rId2"/>
          <a:stretch>
            <a:fillRect/>
          </a:stretch>
        </p:blipFill>
        <p:spPr>
          <a:xfrm>
            <a:off x="1768102" y="3429000"/>
            <a:ext cx="8655796" cy="2256183"/>
          </a:xfrm>
          <a:prstGeom prst="rect">
            <a:avLst/>
          </a:prstGeom>
        </p:spPr>
      </p:pic>
    </p:spTree>
    <p:extLst>
      <p:ext uri="{BB962C8B-B14F-4D97-AF65-F5344CB8AC3E}">
        <p14:creationId xmlns:p14="http://schemas.microsoft.com/office/powerpoint/2010/main" val="303072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56B9-E870-B486-0873-84C97293420E}"/>
              </a:ext>
            </a:extLst>
          </p:cNvPr>
          <p:cNvSpPr>
            <a:spLocks noGrp="1"/>
          </p:cNvSpPr>
          <p:nvPr>
            <p:ph type="title"/>
          </p:nvPr>
        </p:nvSpPr>
        <p:spPr/>
        <p:txBody>
          <a:bodyPr/>
          <a:lstStyle/>
          <a:p>
            <a:r>
              <a:rPr lang="es-ES" dirty="0"/>
              <a:t>OPERACIONES BÁSICAS</a:t>
            </a:r>
            <a:endParaRPr lang="es-CO" dirty="0"/>
          </a:p>
        </p:txBody>
      </p:sp>
      <p:sp>
        <p:nvSpPr>
          <p:cNvPr id="3" name="Content Placeholder 2">
            <a:extLst>
              <a:ext uri="{FF2B5EF4-FFF2-40B4-BE49-F238E27FC236}">
                <a16:creationId xmlns:a16="http://schemas.microsoft.com/office/drawing/2014/main" id="{B30890F7-5984-0BCC-7CFE-8C320B46CDBD}"/>
              </a:ext>
            </a:extLst>
          </p:cNvPr>
          <p:cNvSpPr>
            <a:spLocks noGrp="1"/>
          </p:cNvSpPr>
          <p:nvPr>
            <p:ph idx="1"/>
          </p:nvPr>
        </p:nvSpPr>
        <p:spPr/>
        <p:txBody>
          <a:bodyPr/>
          <a:lstStyle/>
          <a:p>
            <a:r>
              <a:rPr lang="es-ES" dirty="0"/>
              <a:t>UNA MATRIZ Y UN ESCALAR</a:t>
            </a:r>
          </a:p>
          <a:p>
            <a:r>
              <a:rPr lang="es-ES" dirty="0"/>
              <a:t>Adicionalmente sabemos que la suma o multiplicación de una matriz y un escalar, esta definida, dependiendo la operación por:</a:t>
            </a:r>
          </a:p>
          <a:p>
            <a:endParaRPr lang="es-CO" dirty="0"/>
          </a:p>
        </p:txBody>
      </p:sp>
      <p:pic>
        <p:nvPicPr>
          <p:cNvPr id="6" name="Picture 5">
            <a:extLst>
              <a:ext uri="{FF2B5EF4-FFF2-40B4-BE49-F238E27FC236}">
                <a16:creationId xmlns:a16="http://schemas.microsoft.com/office/drawing/2014/main" id="{C5EC09F0-0F97-0D8A-0B79-338A5BB982A6}"/>
              </a:ext>
            </a:extLst>
          </p:cNvPr>
          <p:cNvPicPr>
            <a:picLocks noChangeAspect="1"/>
          </p:cNvPicPr>
          <p:nvPr/>
        </p:nvPicPr>
        <p:blipFill>
          <a:blip r:embed="rId2"/>
          <a:stretch>
            <a:fillRect/>
          </a:stretch>
        </p:blipFill>
        <p:spPr>
          <a:xfrm>
            <a:off x="2483542" y="3755404"/>
            <a:ext cx="7224915" cy="1128893"/>
          </a:xfrm>
          <a:prstGeom prst="rect">
            <a:avLst/>
          </a:prstGeom>
        </p:spPr>
      </p:pic>
    </p:spTree>
    <p:extLst>
      <p:ext uri="{BB962C8B-B14F-4D97-AF65-F5344CB8AC3E}">
        <p14:creationId xmlns:p14="http://schemas.microsoft.com/office/powerpoint/2010/main" val="95109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56B9-E870-B486-0873-84C97293420E}"/>
              </a:ext>
            </a:extLst>
          </p:cNvPr>
          <p:cNvSpPr>
            <a:spLocks noGrp="1"/>
          </p:cNvSpPr>
          <p:nvPr>
            <p:ph type="title"/>
          </p:nvPr>
        </p:nvSpPr>
        <p:spPr/>
        <p:txBody>
          <a:bodyPr/>
          <a:lstStyle/>
          <a:p>
            <a:r>
              <a:rPr lang="es-ES" dirty="0"/>
              <a:t>OPERACIONES BÁSICAS</a:t>
            </a:r>
            <a:endParaRPr lang="es-CO" dirty="0"/>
          </a:p>
        </p:txBody>
      </p:sp>
      <p:sp>
        <p:nvSpPr>
          <p:cNvPr id="3" name="Content Placeholder 2">
            <a:extLst>
              <a:ext uri="{FF2B5EF4-FFF2-40B4-BE49-F238E27FC236}">
                <a16:creationId xmlns:a16="http://schemas.microsoft.com/office/drawing/2014/main" id="{B30890F7-5984-0BCC-7CFE-8C320B46CDBD}"/>
              </a:ext>
            </a:extLst>
          </p:cNvPr>
          <p:cNvSpPr>
            <a:spLocks noGrp="1"/>
          </p:cNvSpPr>
          <p:nvPr>
            <p:ph idx="1"/>
          </p:nvPr>
        </p:nvSpPr>
        <p:spPr/>
        <p:txBody>
          <a:bodyPr/>
          <a:lstStyle/>
          <a:p>
            <a:r>
              <a:rPr lang="es-ES" dirty="0">
                <a:solidFill>
                  <a:srgbClr val="666666"/>
                </a:solidFill>
              </a:rPr>
              <a:t>TRANSPUESTA DE UNA MATRIZ</a:t>
            </a:r>
          </a:p>
          <a:p>
            <a:r>
              <a:rPr lang="es-CO" b="0" i="0" dirty="0">
                <a:solidFill>
                  <a:srgbClr val="666666"/>
                </a:solidFill>
                <a:effectLst/>
                <a:latin typeface="Arial Narrow" panose="020B0606020202030204" pitchFamily="34" charset="0"/>
              </a:rPr>
              <a:t>La transpuesta de una matriz se obtiene al intercambiar las filas por las columnas de la matriz original. En otras palabras, si A tiene m filas y n columnas, la transpuesta </a:t>
            </a:r>
            <a:r>
              <a:rPr lang="es-CO" dirty="0">
                <a:solidFill>
                  <a:srgbClr val="666666"/>
                </a:solidFill>
                <a:latin typeface="Arial Narrow" panose="020B0606020202030204" pitchFamily="34" charset="0"/>
              </a:rPr>
              <a:t>de A (A.T) </a:t>
            </a:r>
            <a:r>
              <a:rPr lang="es-CO" b="0" i="0" dirty="0">
                <a:solidFill>
                  <a:srgbClr val="666666"/>
                </a:solidFill>
                <a:effectLst/>
                <a:latin typeface="Arial Narrow" panose="020B0606020202030204" pitchFamily="34" charset="0"/>
              </a:rPr>
              <a:t>tendrá n filas y m columnas.</a:t>
            </a:r>
            <a:endParaRPr lang="es-CO" dirty="0">
              <a:solidFill>
                <a:srgbClr val="666666"/>
              </a:solidFill>
              <a:latin typeface="Arial Narrow" panose="020B0606020202030204" pitchFamily="34" charset="0"/>
            </a:endParaRPr>
          </a:p>
        </p:txBody>
      </p:sp>
      <p:pic>
        <p:nvPicPr>
          <p:cNvPr id="5" name="Picture 4">
            <a:extLst>
              <a:ext uri="{FF2B5EF4-FFF2-40B4-BE49-F238E27FC236}">
                <a16:creationId xmlns:a16="http://schemas.microsoft.com/office/drawing/2014/main" id="{34C09ACA-DD47-0029-C1EC-8F32615B1D00}"/>
              </a:ext>
            </a:extLst>
          </p:cNvPr>
          <p:cNvPicPr>
            <a:picLocks noChangeAspect="1"/>
          </p:cNvPicPr>
          <p:nvPr/>
        </p:nvPicPr>
        <p:blipFill>
          <a:blip r:embed="rId2"/>
          <a:stretch>
            <a:fillRect/>
          </a:stretch>
        </p:blipFill>
        <p:spPr>
          <a:xfrm>
            <a:off x="2729213" y="3540194"/>
            <a:ext cx="6733573" cy="2714308"/>
          </a:xfrm>
          <a:prstGeom prst="rect">
            <a:avLst/>
          </a:prstGeom>
        </p:spPr>
      </p:pic>
    </p:spTree>
    <p:extLst>
      <p:ext uri="{BB962C8B-B14F-4D97-AF65-F5344CB8AC3E}">
        <p14:creationId xmlns:p14="http://schemas.microsoft.com/office/powerpoint/2010/main" val="23580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56B9-E870-B486-0873-84C97293420E}"/>
              </a:ext>
            </a:extLst>
          </p:cNvPr>
          <p:cNvSpPr>
            <a:spLocks noGrp="1"/>
          </p:cNvSpPr>
          <p:nvPr>
            <p:ph type="title"/>
          </p:nvPr>
        </p:nvSpPr>
        <p:spPr/>
        <p:txBody>
          <a:bodyPr/>
          <a:lstStyle/>
          <a:p>
            <a:r>
              <a:rPr lang="es-ES" dirty="0"/>
              <a:t>OPERACIONES BÁSICAS</a:t>
            </a:r>
            <a:endParaRPr lang="es-CO" dirty="0"/>
          </a:p>
        </p:txBody>
      </p:sp>
      <p:sp>
        <p:nvSpPr>
          <p:cNvPr id="3" name="Content Placeholder 2">
            <a:extLst>
              <a:ext uri="{FF2B5EF4-FFF2-40B4-BE49-F238E27FC236}">
                <a16:creationId xmlns:a16="http://schemas.microsoft.com/office/drawing/2014/main" id="{B30890F7-5984-0BCC-7CFE-8C320B46CDBD}"/>
              </a:ext>
            </a:extLst>
          </p:cNvPr>
          <p:cNvSpPr>
            <a:spLocks noGrp="1"/>
          </p:cNvSpPr>
          <p:nvPr>
            <p:ph idx="1"/>
          </p:nvPr>
        </p:nvSpPr>
        <p:spPr>
          <a:xfrm>
            <a:off x="838200" y="1825625"/>
            <a:ext cx="5838645" cy="3859558"/>
          </a:xfrm>
        </p:spPr>
        <p:txBody>
          <a:bodyPr/>
          <a:lstStyle/>
          <a:p>
            <a:r>
              <a:rPr lang="es-ES" dirty="0">
                <a:solidFill>
                  <a:srgbClr val="666666"/>
                </a:solidFill>
              </a:rPr>
              <a:t>PRODUCTO PUNTO-PRODUCTO INTERNO</a:t>
            </a:r>
          </a:p>
          <a:p>
            <a:pPr algn="just"/>
            <a:r>
              <a:rPr lang="es-CO" dirty="0">
                <a:solidFill>
                  <a:srgbClr val="666666"/>
                </a:solidFill>
              </a:rPr>
              <a:t>El producto escalar de dos matrices estará definido si el número de columnas en la primera matriz es igual al número de renglones en la segunda matriz. Si el producto está definido, la matriz resultante tendrá el mismo número de renglones que la primera matriz y el mismo número de columnas que la segunda matriz.</a:t>
            </a:r>
          </a:p>
          <a:p>
            <a:endParaRPr lang="es-ES" dirty="0">
              <a:solidFill>
                <a:srgbClr val="666666"/>
              </a:solidFill>
            </a:endParaRPr>
          </a:p>
        </p:txBody>
      </p:sp>
      <p:pic>
        <p:nvPicPr>
          <p:cNvPr id="6" name="Picture 5">
            <a:extLst>
              <a:ext uri="{FF2B5EF4-FFF2-40B4-BE49-F238E27FC236}">
                <a16:creationId xmlns:a16="http://schemas.microsoft.com/office/drawing/2014/main" id="{4EB234A5-0EC9-D4F6-C083-1342A1B7E8BE}"/>
              </a:ext>
            </a:extLst>
          </p:cNvPr>
          <p:cNvPicPr>
            <a:picLocks noChangeAspect="1"/>
          </p:cNvPicPr>
          <p:nvPr/>
        </p:nvPicPr>
        <p:blipFill>
          <a:blip r:embed="rId2"/>
          <a:stretch>
            <a:fillRect/>
          </a:stretch>
        </p:blipFill>
        <p:spPr>
          <a:xfrm>
            <a:off x="7154091" y="2394944"/>
            <a:ext cx="4710105" cy="3859558"/>
          </a:xfrm>
          <a:prstGeom prst="rect">
            <a:avLst/>
          </a:prstGeom>
        </p:spPr>
      </p:pic>
    </p:spTree>
    <p:extLst>
      <p:ext uri="{BB962C8B-B14F-4D97-AF65-F5344CB8AC3E}">
        <p14:creationId xmlns:p14="http://schemas.microsoft.com/office/powerpoint/2010/main" val="408596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D3E-BC90-FEE3-A2E4-94704CD02AF0}"/>
              </a:ext>
            </a:extLst>
          </p:cNvPr>
          <p:cNvSpPr>
            <a:spLocks noGrp="1"/>
          </p:cNvSpPr>
          <p:nvPr>
            <p:ph type="title"/>
          </p:nvPr>
        </p:nvSpPr>
        <p:spPr/>
        <p:txBody>
          <a:bodyPr/>
          <a:lstStyle/>
          <a:p>
            <a:r>
              <a:rPr lang="es-ES" dirty="0"/>
              <a:t>BROADCASTING</a:t>
            </a:r>
            <a:endParaRPr lang="es-CO" dirty="0"/>
          </a:p>
        </p:txBody>
      </p:sp>
      <p:sp>
        <p:nvSpPr>
          <p:cNvPr id="3" name="Content Placeholder 2">
            <a:extLst>
              <a:ext uri="{FF2B5EF4-FFF2-40B4-BE49-F238E27FC236}">
                <a16:creationId xmlns:a16="http://schemas.microsoft.com/office/drawing/2014/main" id="{CC951A4B-D19B-4E7D-EA1F-D2AE80A229F1}"/>
              </a:ext>
            </a:extLst>
          </p:cNvPr>
          <p:cNvSpPr>
            <a:spLocks noGrp="1"/>
          </p:cNvSpPr>
          <p:nvPr>
            <p:ph idx="1"/>
          </p:nvPr>
        </p:nvSpPr>
        <p:spPr>
          <a:xfrm>
            <a:off x="838200" y="1825624"/>
            <a:ext cx="10515600" cy="2211537"/>
          </a:xfrm>
        </p:spPr>
        <p:txBody>
          <a:bodyPr>
            <a:normAutofit/>
          </a:bodyPr>
          <a:lstStyle/>
          <a:p>
            <a:r>
              <a:rPr lang="es-CO" dirty="0"/>
              <a:t>El término difusión describe cómo </a:t>
            </a:r>
            <a:r>
              <a:rPr lang="es-CO" dirty="0" err="1"/>
              <a:t>NumPy</a:t>
            </a:r>
            <a:r>
              <a:rPr lang="es-CO" dirty="0"/>
              <a:t> trata las matrices con diferentes formas durante las operaciones aritméticas. Sujeto a ciertas restricciones, la matriz más pequeña se "difunde" a través de la matriz más grande para que tengan formas compatibles.</a:t>
            </a:r>
          </a:p>
          <a:p>
            <a:r>
              <a:rPr lang="es-CO" dirty="0"/>
              <a:t>Esto nos permitirá operar vectores y matrices y adicionalmente, matices de diferentes tamaños.</a:t>
            </a:r>
          </a:p>
        </p:txBody>
      </p:sp>
      <p:pic>
        <p:nvPicPr>
          <p:cNvPr id="5" name="Picture 4" descr="A diagram of a stretch&#10;&#10;Description automatically generated with medium confidence">
            <a:extLst>
              <a:ext uri="{FF2B5EF4-FFF2-40B4-BE49-F238E27FC236}">
                <a16:creationId xmlns:a16="http://schemas.microsoft.com/office/drawing/2014/main" id="{86C065A0-72CA-DB48-240F-E58C2D956043}"/>
              </a:ext>
            </a:extLst>
          </p:cNvPr>
          <p:cNvPicPr>
            <a:picLocks noChangeAspect="1"/>
          </p:cNvPicPr>
          <p:nvPr/>
        </p:nvPicPr>
        <p:blipFill>
          <a:blip r:embed="rId2"/>
          <a:stretch>
            <a:fillRect/>
          </a:stretch>
        </p:blipFill>
        <p:spPr>
          <a:xfrm>
            <a:off x="4817473" y="3429000"/>
            <a:ext cx="7374527" cy="2217341"/>
          </a:xfrm>
          <a:prstGeom prst="rect">
            <a:avLst/>
          </a:prstGeom>
        </p:spPr>
      </p:pic>
      <p:pic>
        <p:nvPicPr>
          <p:cNvPr id="7" name="Picture 6">
            <a:extLst>
              <a:ext uri="{FF2B5EF4-FFF2-40B4-BE49-F238E27FC236}">
                <a16:creationId xmlns:a16="http://schemas.microsoft.com/office/drawing/2014/main" id="{937167DC-D7F7-3B2D-7308-2161963584AF}"/>
              </a:ext>
            </a:extLst>
          </p:cNvPr>
          <p:cNvPicPr>
            <a:picLocks noChangeAspect="1"/>
          </p:cNvPicPr>
          <p:nvPr/>
        </p:nvPicPr>
        <p:blipFill>
          <a:blip r:embed="rId3"/>
          <a:stretch>
            <a:fillRect/>
          </a:stretch>
        </p:blipFill>
        <p:spPr>
          <a:xfrm>
            <a:off x="838200" y="3832101"/>
            <a:ext cx="4139434" cy="1366916"/>
          </a:xfrm>
          <a:prstGeom prst="rect">
            <a:avLst/>
          </a:prstGeom>
        </p:spPr>
      </p:pic>
    </p:spTree>
    <p:extLst>
      <p:ext uri="{BB962C8B-B14F-4D97-AF65-F5344CB8AC3E}">
        <p14:creationId xmlns:p14="http://schemas.microsoft.com/office/powerpoint/2010/main" val="170566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D3E-BC90-FEE3-A2E4-94704CD02AF0}"/>
              </a:ext>
            </a:extLst>
          </p:cNvPr>
          <p:cNvSpPr>
            <a:spLocks noGrp="1"/>
          </p:cNvSpPr>
          <p:nvPr>
            <p:ph type="title"/>
          </p:nvPr>
        </p:nvSpPr>
        <p:spPr/>
        <p:txBody>
          <a:bodyPr/>
          <a:lstStyle/>
          <a:p>
            <a:r>
              <a:rPr lang="es-ES" dirty="0"/>
              <a:t>BROADCASTING</a:t>
            </a:r>
            <a:endParaRPr lang="es-CO" dirty="0"/>
          </a:p>
        </p:txBody>
      </p:sp>
      <p:sp>
        <p:nvSpPr>
          <p:cNvPr id="3" name="Content Placeholder 2">
            <a:extLst>
              <a:ext uri="{FF2B5EF4-FFF2-40B4-BE49-F238E27FC236}">
                <a16:creationId xmlns:a16="http://schemas.microsoft.com/office/drawing/2014/main" id="{CC951A4B-D19B-4E7D-EA1F-D2AE80A229F1}"/>
              </a:ext>
            </a:extLst>
          </p:cNvPr>
          <p:cNvSpPr>
            <a:spLocks noGrp="1"/>
          </p:cNvSpPr>
          <p:nvPr>
            <p:ph idx="1"/>
          </p:nvPr>
        </p:nvSpPr>
        <p:spPr>
          <a:xfrm>
            <a:off x="838200" y="1825624"/>
            <a:ext cx="10515600" cy="2211537"/>
          </a:xfrm>
        </p:spPr>
        <p:txBody>
          <a:bodyPr>
            <a:normAutofit/>
          </a:bodyPr>
          <a:lstStyle/>
          <a:p>
            <a:r>
              <a:rPr lang="es-CO" dirty="0"/>
              <a:t>A partir del </a:t>
            </a:r>
            <a:r>
              <a:rPr lang="es-CO" dirty="0" err="1"/>
              <a:t>broadcasting</a:t>
            </a:r>
            <a:r>
              <a:rPr lang="es-CO" dirty="0"/>
              <a:t> yo puedo operar matices de diferentes tamaños</a:t>
            </a:r>
          </a:p>
          <a:p>
            <a:r>
              <a:rPr lang="es-CO" dirty="0"/>
              <a:t>Condiciones:</a:t>
            </a:r>
          </a:p>
          <a:p>
            <a:pPr marL="342900" indent="-342900">
              <a:buFont typeface="Arial" panose="020B0604020202020204" pitchFamily="34" charset="0"/>
              <a:buChar char="•"/>
            </a:pPr>
            <a:r>
              <a:rPr lang="es-CO" dirty="0"/>
              <a:t>Números iguales de columnas</a:t>
            </a:r>
          </a:p>
        </p:txBody>
      </p:sp>
      <p:pic>
        <p:nvPicPr>
          <p:cNvPr id="6" name="Picture 5">
            <a:extLst>
              <a:ext uri="{FF2B5EF4-FFF2-40B4-BE49-F238E27FC236}">
                <a16:creationId xmlns:a16="http://schemas.microsoft.com/office/drawing/2014/main" id="{EAE54D51-0972-8E93-3B23-9E2B4FD9DB26}"/>
              </a:ext>
            </a:extLst>
          </p:cNvPr>
          <p:cNvPicPr>
            <a:picLocks noChangeAspect="1"/>
          </p:cNvPicPr>
          <p:nvPr/>
        </p:nvPicPr>
        <p:blipFill>
          <a:blip r:embed="rId2"/>
          <a:stretch>
            <a:fillRect/>
          </a:stretch>
        </p:blipFill>
        <p:spPr>
          <a:xfrm>
            <a:off x="287392" y="3077596"/>
            <a:ext cx="6343470" cy="2211537"/>
          </a:xfrm>
          <a:prstGeom prst="rect">
            <a:avLst/>
          </a:prstGeom>
        </p:spPr>
      </p:pic>
      <p:pic>
        <p:nvPicPr>
          <p:cNvPr id="11" name="Picture 10">
            <a:extLst>
              <a:ext uri="{FF2B5EF4-FFF2-40B4-BE49-F238E27FC236}">
                <a16:creationId xmlns:a16="http://schemas.microsoft.com/office/drawing/2014/main" id="{6D0C9C24-67E8-02A2-4FB0-168237279B1F}"/>
              </a:ext>
            </a:extLst>
          </p:cNvPr>
          <p:cNvPicPr>
            <a:picLocks noChangeAspect="1"/>
          </p:cNvPicPr>
          <p:nvPr/>
        </p:nvPicPr>
        <p:blipFill>
          <a:blip r:embed="rId3"/>
          <a:stretch>
            <a:fillRect/>
          </a:stretch>
        </p:blipFill>
        <p:spPr>
          <a:xfrm>
            <a:off x="7376958" y="2931392"/>
            <a:ext cx="4762500" cy="3162300"/>
          </a:xfrm>
          <a:prstGeom prst="rect">
            <a:avLst/>
          </a:prstGeom>
        </p:spPr>
      </p:pic>
    </p:spTree>
    <p:extLst>
      <p:ext uri="{BB962C8B-B14F-4D97-AF65-F5344CB8AC3E}">
        <p14:creationId xmlns:p14="http://schemas.microsoft.com/office/powerpoint/2010/main" val="347989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D3E-BC90-FEE3-A2E4-94704CD02AF0}"/>
              </a:ext>
            </a:extLst>
          </p:cNvPr>
          <p:cNvSpPr>
            <a:spLocks noGrp="1"/>
          </p:cNvSpPr>
          <p:nvPr>
            <p:ph type="title"/>
          </p:nvPr>
        </p:nvSpPr>
        <p:spPr/>
        <p:txBody>
          <a:bodyPr/>
          <a:lstStyle/>
          <a:p>
            <a:r>
              <a:rPr lang="es-ES" dirty="0"/>
              <a:t>BROADCASTING</a:t>
            </a:r>
            <a:endParaRPr lang="es-CO" dirty="0"/>
          </a:p>
        </p:txBody>
      </p:sp>
      <p:sp>
        <p:nvSpPr>
          <p:cNvPr id="3" name="Content Placeholder 2">
            <a:extLst>
              <a:ext uri="{FF2B5EF4-FFF2-40B4-BE49-F238E27FC236}">
                <a16:creationId xmlns:a16="http://schemas.microsoft.com/office/drawing/2014/main" id="{CC951A4B-D19B-4E7D-EA1F-D2AE80A229F1}"/>
              </a:ext>
            </a:extLst>
          </p:cNvPr>
          <p:cNvSpPr>
            <a:spLocks noGrp="1"/>
          </p:cNvSpPr>
          <p:nvPr>
            <p:ph idx="1"/>
          </p:nvPr>
        </p:nvSpPr>
        <p:spPr>
          <a:xfrm>
            <a:off x="838200" y="1825624"/>
            <a:ext cx="10515600" cy="2211537"/>
          </a:xfrm>
        </p:spPr>
        <p:txBody>
          <a:bodyPr>
            <a:normAutofit/>
          </a:bodyPr>
          <a:lstStyle/>
          <a:p>
            <a:pPr marL="0" indent="0" algn="ctr">
              <a:buNone/>
            </a:pPr>
            <a:r>
              <a:rPr lang="es-CO" sz="2400" dirty="0"/>
              <a:t>En algunos casos, la difusión estira ambas matrices para formar una matriz de salida mayor que cualquiera de las matrices iniciales.</a:t>
            </a:r>
            <a:endParaRPr lang="es-ES" sz="2400" dirty="0"/>
          </a:p>
        </p:txBody>
      </p:sp>
      <p:pic>
        <p:nvPicPr>
          <p:cNvPr id="9" name="Picture 8">
            <a:extLst>
              <a:ext uri="{FF2B5EF4-FFF2-40B4-BE49-F238E27FC236}">
                <a16:creationId xmlns:a16="http://schemas.microsoft.com/office/drawing/2014/main" id="{9D4CF06F-3E0E-2F03-BD85-9248876BF95A}"/>
              </a:ext>
            </a:extLst>
          </p:cNvPr>
          <p:cNvPicPr>
            <a:picLocks noChangeAspect="1"/>
          </p:cNvPicPr>
          <p:nvPr/>
        </p:nvPicPr>
        <p:blipFill>
          <a:blip r:embed="rId2"/>
          <a:stretch>
            <a:fillRect/>
          </a:stretch>
        </p:blipFill>
        <p:spPr>
          <a:xfrm>
            <a:off x="2896615" y="2931392"/>
            <a:ext cx="6398770" cy="2908532"/>
          </a:xfrm>
          <a:prstGeom prst="rect">
            <a:avLst/>
          </a:prstGeom>
        </p:spPr>
      </p:pic>
    </p:spTree>
    <p:extLst>
      <p:ext uri="{BB962C8B-B14F-4D97-AF65-F5344CB8AC3E}">
        <p14:creationId xmlns:p14="http://schemas.microsoft.com/office/powerpoint/2010/main" val="408896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930374"/>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789A7B37E20041AF9AE757927D48B7" ma:contentTypeVersion="7" ma:contentTypeDescription="Create a new document." ma:contentTypeScope="" ma:versionID="3bc0281bdb539c67c7b3e0a119528b34">
  <xsd:schema xmlns:xsd="http://www.w3.org/2001/XMLSchema" xmlns:xs="http://www.w3.org/2001/XMLSchema" xmlns:p="http://schemas.microsoft.com/office/2006/metadata/properties" xmlns:ns2="c27abebc-7904-41f1-b62c-f4b0fe9af5c8" targetNamespace="http://schemas.microsoft.com/office/2006/metadata/properties" ma:root="true" ma:fieldsID="623b984568c6754203b90c5e65df37aa" ns2:_="">
    <xsd:import namespace="c27abebc-7904-41f1-b62c-f4b0fe9af5c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7abebc-7904-41f1-b62c-f4b0fe9af5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43CF1F-04A0-48B2-A9D6-290B32BDB9C8}">
  <ds:schemaRefs>
    <ds:schemaRef ds:uri="http://schemas.microsoft.com/office/2006/metadata/properties"/>
    <ds:schemaRef ds:uri="http://schemas.microsoft.com/office/infopath/2007/PartnerControls"/>
    <ds:schemaRef ds:uri="a21fb424-018a-4bce-8921-705489124620"/>
  </ds:schemaRefs>
</ds:datastoreItem>
</file>

<file path=customXml/itemProps2.xml><?xml version="1.0" encoding="utf-8"?>
<ds:datastoreItem xmlns:ds="http://schemas.openxmlformats.org/officeDocument/2006/customXml" ds:itemID="{CE78398A-CB8D-402C-BB25-D776C84C2BE9}">
  <ds:schemaRefs>
    <ds:schemaRef ds:uri="http://schemas.microsoft.com/sharepoint/v3/contenttype/forms"/>
  </ds:schemaRefs>
</ds:datastoreItem>
</file>

<file path=customXml/itemProps3.xml><?xml version="1.0" encoding="utf-8"?>
<ds:datastoreItem xmlns:ds="http://schemas.openxmlformats.org/officeDocument/2006/customXml" ds:itemID="{7D479F11-CA24-4C34-90CE-439D46691E65}"/>
</file>

<file path=docProps/app.xml><?xml version="1.0" encoding="utf-8"?>
<Properties xmlns="http://schemas.openxmlformats.org/officeDocument/2006/extended-properties" xmlns:vt="http://schemas.openxmlformats.org/officeDocument/2006/docPropsVTypes">
  <TotalTime>1876</TotalTime>
  <Words>293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Arial Narrow</vt:lpstr>
      <vt:lpstr>Calibri</vt:lpstr>
      <vt:lpstr>1_Diseño personalizado</vt:lpstr>
      <vt:lpstr>4_Diseño personalizado</vt:lpstr>
      <vt:lpstr>2_Diseño personalizado</vt:lpstr>
      <vt:lpstr>AUTOMATIZACIÓN 1 BROADCASTING Y OPERACIONES BÁSICAS   Yomin Jaramillo M.  </vt:lpstr>
      <vt:lpstr>OPERACIONES BÁSICAS</vt:lpstr>
      <vt:lpstr>OPERACIONES BÁSICAS</vt:lpstr>
      <vt:lpstr>OPERACIONES BÁSICAS</vt:lpstr>
      <vt:lpstr>OPERACIONES BÁSICAS</vt:lpstr>
      <vt:lpstr>BROADCASTING</vt:lpstr>
      <vt:lpstr>BROADCASTING</vt:lpstr>
      <vt:lpstr>BROADCASTING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 López García</dc:creator>
  <cp:lastModifiedBy>YE JM</cp:lastModifiedBy>
  <cp:revision>45</cp:revision>
  <dcterms:created xsi:type="dcterms:W3CDTF">2020-02-18T21:49:27Z</dcterms:created>
  <dcterms:modified xsi:type="dcterms:W3CDTF">2023-09-09T01:54:00Z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0x010100FB789A7B37E20041AF9AE757927D48B7</vt:lpwstr>
  </property>
  <property fmtid="{D5CDD505-2E9C-101B-9397-08002B2CF9AE}" pid="3" name="Order">
    <vt:r8>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