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5" r:id="rId4"/>
    <p:sldMasterId id="2147483693" r:id="rId5"/>
  </p:sldMasterIdLst>
  <p:notesMasterIdLst>
    <p:notesMasterId r:id="rId11"/>
  </p:notesMasterIdLst>
  <p:sldIdLst>
    <p:sldId id="269" r:id="rId6"/>
    <p:sldId id="345" r:id="rId7"/>
    <p:sldId id="346" r:id="rId8"/>
    <p:sldId id="348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5" d="100"/>
          <a:sy n="135" d="100"/>
        </p:scale>
        <p:origin x="60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24C2-BD3D-B848-8ECA-2C648348E733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C5BF-8CE3-8B4B-9D5E-86E6BB3607B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73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DC57-3FAE-7641-83A6-186E25CE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823"/>
            <a:ext cx="9144000" cy="18481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3D19E7-4D3E-2449-A451-16AFB6AB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F7908-A0FA-824F-A02B-06B221D6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FC3C-4827-A245-A81F-F62E3B329FB4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24743-16EB-9541-898C-087A5963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8F6150-0C96-404E-96E9-64685BA0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C0921-2E22-C849-88EF-5DBFE4AA72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D56-9751-4D42-AB00-8CE0891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127" y="412833"/>
            <a:ext cx="7894674" cy="8434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17309-F0C9-DF4B-90AA-FA80420E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6079F-6D13-7F49-912E-41EB66A5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39FC3C-4827-A245-A81F-F62E3B329FB4}" type="datetimeFigureOut">
              <a:rPr lang="es-CO" smtClean="0"/>
              <a:t>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F5998-0C0D-EA47-B7E0-372E499A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0A490-A9B4-FE44-A6C1-120C26A5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0C0921-2E22-C849-88EF-5DBFE4AA72D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6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8141-C1E2-834D-9420-674419BA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479" y="412833"/>
            <a:ext cx="8025346" cy="84347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811F7-DE2A-4840-ADA3-5D5D7E854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346" y="1825626"/>
            <a:ext cx="5181600" cy="385160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707B3E-8233-D14C-BA7F-638E3F1F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51606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2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7AAD9B6-F983-4F40-9D8B-9CC39FDF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20" y="1367624"/>
            <a:ext cx="10622280" cy="4309607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3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05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AE525-427B-BD42-90EF-EAFDD42A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CBDFAB-192E-7645-BFCC-F076B540C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7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E703E7-8DD9-EA41-B94D-76F7AD54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00" y="412833"/>
            <a:ext cx="9373925" cy="843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FCEC04-A456-1442-9E80-E6998191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DD4374-F271-F24B-B605-5E6D32E116C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9" r:id="rId3"/>
    <p:sldLayoutId id="2147483691" r:id="rId4"/>
    <p:sldLayoutId id="2147483692" r:id="rId5"/>
    <p:sldLayoutId id="2147483699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67C5A3-2611-3844-87A0-291D00B38C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CD5CD-BC3C-1543-A8C8-F2BD6E10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38" y="1899821"/>
            <a:ext cx="9373925" cy="4210530"/>
          </a:xfrm>
        </p:spPr>
        <p:txBody>
          <a:bodyPr/>
          <a:lstStyle/>
          <a:p>
            <a:r>
              <a:rPr lang="es-ES" sz="4000" dirty="0">
                <a:solidFill>
                  <a:schemeClr val="bg1"/>
                </a:solidFill>
              </a:rPr>
              <a:t>MICROCONTROLADORES</a:t>
            </a:r>
            <a:br>
              <a:rPr lang="es-ES" sz="4000" dirty="0">
                <a:solidFill>
                  <a:schemeClr val="bg1"/>
                </a:solidFill>
              </a:rPr>
            </a:b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400" dirty="0">
                <a:solidFill>
                  <a:schemeClr val="bg1"/>
                </a:solidFill>
              </a:rPr>
              <a:t>Yomin Estiven Jaramillo Múnera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r>
              <a:rPr lang="es-ES" sz="2400" dirty="0">
                <a:solidFill>
                  <a:schemeClr val="bg1"/>
                </a:solidFill>
              </a:rPr>
              <a:t>Ingeniero Biomédico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r>
              <a:rPr lang="es-ES" sz="2400" dirty="0" err="1">
                <a:solidFill>
                  <a:schemeClr val="bg1"/>
                </a:solidFill>
              </a:rPr>
              <a:t>MSc</a:t>
            </a:r>
            <a:r>
              <a:rPr lang="es-ES" sz="2400" dirty="0">
                <a:solidFill>
                  <a:schemeClr val="bg1"/>
                </a:solidFill>
              </a:rPr>
              <a:t>. Automatización y Control Industrial</a:t>
            </a: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endParaRPr lang="es-CO" sz="2400" u="sng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D55C7F-971D-224B-AB85-0C3D835E587C}"/>
              </a:ext>
            </a:extLst>
          </p:cNvPr>
          <p:cNvSpPr txBox="1"/>
          <p:nvPr/>
        </p:nvSpPr>
        <p:spPr>
          <a:xfrm>
            <a:off x="1775901" y="687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17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187B-1B01-6305-CFE3-B8FEEE1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8E5C-1843-7F87-400D-833D7E27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Los Microcontroladores están presentes en la mayoría de los dispositivos y equipos biomédicos, permitiendo automatizar y optimizar procesos que mejoren la calidad de atención en instituciones médicas. Su enseñanza es un reto debido a la variedad de modelos existentes en el mercado y a la gran cantidad de aplicaciones posibles. Sin embargo, a pesar de su diversidad, hay unidad en los principios de funcionamiento y las arquitecturas de muchos Microcontroladores.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 asignatura brinda al estudiante las herramientas fundamentales para el diseño e implementación de Microcontroladores, orientado al desarrollo u optimización de equipos biomédicos.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558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38B7-A721-824E-9AFF-C2F9CDAF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COMPETENCIA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45D1-2009-C4DD-3EA5-5D3976A82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 finalizar el curso, el estudiante adquirirá los conocimientos necesarios para identificar las características, configuración y elementos básicos de conexión del Microcontrolador, así mismo tendrá las herramientas computacionales necesarias para desarrollar algoritmos de programación en lenguaje C.</a:t>
            </a:r>
            <a:endParaRPr lang="es-CO" dirty="0">
              <a:solidFill>
                <a:srgbClr val="6666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828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38B7-A721-824E-9AFF-C2F9CDAF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45D1-2009-C4DD-3EA5-5D3976A8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5249019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 evaluación se desarrollará por retos que aumentarán gradualmente de complejidad, los resultados se entregan y sustentan la fecha acordada sin plazos adicionales. La sustentación deficiente del entregable dará lugar a la anulación de todo el reto.</a:t>
            </a:r>
            <a:endParaRPr lang="es-CO" sz="1800" dirty="0">
              <a:solidFill>
                <a:srgbClr val="66666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>
                <a:solidFill>
                  <a:srgbClr val="FF0000"/>
                </a:solidFill>
              </a:rPr>
              <a:t>Este curso hará uso de técnicas de detección de </a:t>
            </a:r>
            <a:r>
              <a:rPr lang="es-CO" dirty="0" err="1">
                <a:solidFill>
                  <a:srgbClr val="FF0000"/>
                </a:solidFill>
              </a:rPr>
              <a:t>IA’s</a:t>
            </a:r>
            <a:r>
              <a:rPr lang="es-CO" dirty="0">
                <a:solidFill>
                  <a:srgbClr val="FF0000"/>
                </a:solidFill>
              </a:rPr>
              <a:t> generativas para establecer umbrales y disminuir el uso abusivo en el proceso pedagógico. Todo trabajo que exceda el 60% será anulado de forma inmediata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F2FB352-218F-C139-6854-FE9B95C1B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65673"/>
              </p:ext>
            </p:extLst>
          </p:nvPr>
        </p:nvGraphicFramePr>
        <p:xfrm>
          <a:off x="2032000" y="2435612"/>
          <a:ext cx="8128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1141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9723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6803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1747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Publicación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Entrega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Porcentaje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8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Reto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 de febrero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05 de Marzo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5% Entrega</a:t>
                      </a:r>
                    </a:p>
                    <a:p>
                      <a:r>
                        <a:rPr lang="es-ES" dirty="0"/>
                        <a:t>10% Sustentación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1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Parcial 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de Marzo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de Marzo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5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Parcial 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02 de 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02 de 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Reto 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07 de 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 de 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8% Entrega</a:t>
                      </a:r>
                    </a:p>
                    <a:p>
                      <a:r>
                        <a:rPr lang="es-ES" dirty="0"/>
                        <a:t>12% Sustentación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5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Proyecto final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 de 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28 de Mayo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15% Entrega</a:t>
                      </a:r>
                    </a:p>
                    <a:p>
                      <a:r>
                        <a:rPr lang="es-ES" dirty="0"/>
                        <a:t>15% Sustentación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40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7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9303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183CBF005DE4D86DB0916CEE980D3" ma:contentTypeVersion="3" ma:contentTypeDescription="Create a new document." ma:contentTypeScope="" ma:versionID="1e56e8e702e32c2ba86b764a99e35a57">
  <xsd:schema xmlns:xsd="http://www.w3.org/2001/XMLSchema" xmlns:xs="http://www.w3.org/2001/XMLSchema" xmlns:p="http://schemas.microsoft.com/office/2006/metadata/properties" xmlns:ns2="cd87e841-25ab-4bf9-9ce9-7988415178b4" targetNamespace="http://schemas.microsoft.com/office/2006/metadata/properties" ma:root="true" ma:fieldsID="9aeda761bf1aecb2dac2d15f4bc09eac" ns2:_="">
    <xsd:import namespace="cd87e841-25ab-4bf9-9ce9-798841517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7e841-25ab-4bf9-9ce9-798841517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3CF1F-04A0-48B2-A9D6-290B32BDB9C8}">
  <ds:schemaRefs>
    <ds:schemaRef ds:uri="http://schemas.microsoft.com/office/2006/metadata/properties"/>
    <ds:schemaRef ds:uri="http://schemas.microsoft.com/office/infopath/2007/PartnerControls"/>
    <ds:schemaRef ds:uri="a21fb424-018a-4bce-8921-705489124620"/>
  </ds:schemaRefs>
</ds:datastoreItem>
</file>

<file path=customXml/itemProps2.xml><?xml version="1.0" encoding="utf-8"?>
<ds:datastoreItem xmlns:ds="http://schemas.openxmlformats.org/officeDocument/2006/customXml" ds:itemID="{CE78398A-CB8D-402C-BB25-D776C84C2B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3CFB4-161E-475B-8AF3-862630227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7e841-25ab-4bf9-9ce9-798841517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Times New Roman</vt:lpstr>
      <vt:lpstr>1_Diseño personalizado</vt:lpstr>
      <vt:lpstr>4_Diseño personalizado</vt:lpstr>
      <vt:lpstr>MICROCONTROLADORES  Yomin Estiven Jaramillo Múnera  Ingeniero Biomédico  MSc. Automatización y Control Industrial  </vt:lpstr>
      <vt:lpstr>JUSTIFICACIÓN</vt:lpstr>
      <vt:lpstr>COMPETENCIA</vt:lpstr>
      <vt:lpstr>EVALUACIÓN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López García</dc:creator>
  <cp:lastModifiedBy>YOMIN ESTIVEN JARAMILLO MUNERA</cp:lastModifiedBy>
  <cp:revision>46</cp:revision>
  <dcterms:created xsi:type="dcterms:W3CDTF">2020-02-18T21:49:27Z</dcterms:created>
  <dcterms:modified xsi:type="dcterms:W3CDTF">2025-02-03T18:42:06Z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0x010100DC0183CBF005DE4D86DB0916CEE980D3</vt:lpwstr>
  </property>
  <property fmtid="{D5CDD505-2E9C-101B-9397-08002B2CF9AE}" pid="3" name="Order">
    <vt:r8>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