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5" r:id="rId4"/>
    <p:sldMasterId id="2147483693" r:id="rId5"/>
  </p:sldMasterIdLst>
  <p:notesMasterIdLst>
    <p:notesMasterId r:id="rId18"/>
  </p:notesMasterIdLst>
  <p:sldIdLst>
    <p:sldId id="269" r:id="rId6"/>
    <p:sldId id="345" r:id="rId7"/>
    <p:sldId id="346" r:id="rId8"/>
    <p:sldId id="348" r:id="rId9"/>
    <p:sldId id="349" r:id="rId10"/>
    <p:sldId id="351" r:id="rId11"/>
    <p:sldId id="352" r:id="rId12"/>
    <p:sldId id="353" r:id="rId13"/>
    <p:sldId id="354" r:id="rId14"/>
    <p:sldId id="355" r:id="rId15"/>
    <p:sldId id="350" r:id="rId16"/>
    <p:sldId id="264"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varScale="1">
        <p:scale>
          <a:sx n="108" d="100"/>
          <a:sy n="108" d="100"/>
        </p:scale>
        <p:origin x="678" y="96"/>
      </p:cViewPr>
      <p:guideLst/>
    </p:cSldViewPr>
  </p:slideViewPr>
  <p:notesTextViewPr>
    <p:cViewPr>
      <p:scale>
        <a:sx n="1" d="1"/>
        <a:sy n="1" d="1"/>
      </p:scale>
      <p:origin x="0" y="0"/>
    </p:cViewPr>
  </p:notesTextViewPr>
  <p:notesViewPr>
    <p:cSldViewPr snapToGrid="0" snapToObjects="1">
      <p:cViewPr varScale="1">
        <p:scale>
          <a:sx n="135" d="100"/>
          <a:sy n="135" d="100"/>
        </p:scale>
        <p:origin x="6096"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C24C2-BD3D-B848-8ECA-2C648348E733}" type="datetimeFigureOut">
              <a:rPr lang="es-CO" smtClean="0"/>
              <a:t>29/08/2023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7C5BF-8CE3-8B4B-9D5E-86E6BB3607BE}" type="slidenum">
              <a:rPr lang="es-CO" smtClean="0"/>
              <a:t>‹#›</a:t>
            </a:fld>
            <a:endParaRPr lang="es-CO"/>
          </a:p>
        </p:txBody>
      </p:sp>
    </p:spTree>
    <p:extLst>
      <p:ext uri="{BB962C8B-B14F-4D97-AF65-F5344CB8AC3E}">
        <p14:creationId xmlns:p14="http://schemas.microsoft.com/office/powerpoint/2010/main" val="2893739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22DC57-3FAE-7641-83A6-186E25CE8E6F}"/>
              </a:ext>
            </a:extLst>
          </p:cNvPr>
          <p:cNvSpPr>
            <a:spLocks noGrp="1"/>
          </p:cNvSpPr>
          <p:nvPr>
            <p:ph type="ctrTitle"/>
          </p:nvPr>
        </p:nvSpPr>
        <p:spPr>
          <a:xfrm>
            <a:off x="1524000" y="1661823"/>
            <a:ext cx="9144000" cy="1848140"/>
          </a:xfrm>
        </p:spPr>
        <p:txBody>
          <a:bodyPr anchor="b"/>
          <a:lstStyle>
            <a:lvl1pPr algn="ctr">
              <a:defRPr sz="4800"/>
            </a:lvl1pPr>
          </a:lstStyle>
          <a:p>
            <a:r>
              <a:rPr lang="es-ES" dirty="0"/>
              <a:t>Haga clic para modificar el estilo de título del patrón</a:t>
            </a:r>
            <a:endParaRPr lang="es-CO" dirty="0"/>
          </a:p>
        </p:txBody>
      </p:sp>
      <p:sp>
        <p:nvSpPr>
          <p:cNvPr id="3" name="Subtítulo 2">
            <a:extLst>
              <a:ext uri="{FF2B5EF4-FFF2-40B4-BE49-F238E27FC236}">
                <a16:creationId xmlns:a16="http://schemas.microsoft.com/office/drawing/2014/main" id="{E93D19E7-4D3E-2449-A451-16AFB6ABE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s-CO" dirty="0"/>
          </a:p>
        </p:txBody>
      </p:sp>
      <p:sp>
        <p:nvSpPr>
          <p:cNvPr id="4" name="Marcador de fecha 3">
            <a:extLst>
              <a:ext uri="{FF2B5EF4-FFF2-40B4-BE49-F238E27FC236}">
                <a16:creationId xmlns:a16="http://schemas.microsoft.com/office/drawing/2014/main" id="{35EF7908-A0FA-824F-A02B-06B221D6A788}"/>
              </a:ext>
            </a:extLst>
          </p:cNvPr>
          <p:cNvSpPr>
            <a:spLocks noGrp="1"/>
          </p:cNvSpPr>
          <p:nvPr>
            <p:ph type="dt" sz="half" idx="10"/>
          </p:nvPr>
        </p:nvSpPr>
        <p:spPr>
          <a:xfrm>
            <a:off x="838200" y="6356350"/>
            <a:ext cx="2743200" cy="365125"/>
          </a:xfrm>
          <a:prstGeom prst="rect">
            <a:avLst/>
          </a:prstGeom>
        </p:spPr>
        <p:txBody>
          <a:bodyPr/>
          <a:lstStyle/>
          <a:p>
            <a:fld id="{B439FC3C-4827-A245-A81F-F62E3B329FB4}" type="datetimeFigureOut">
              <a:rPr lang="es-CO" smtClean="0"/>
              <a:t>29/08/2023</a:t>
            </a:fld>
            <a:endParaRPr lang="es-CO"/>
          </a:p>
        </p:txBody>
      </p:sp>
      <p:sp>
        <p:nvSpPr>
          <p:cNvPr id="5" name="Marcador de pie de página 4">
            <a:extLst>
              <a:ext uri="{FF2B5EF4-FFF2-40B4-BE49-F238E27FC236}">
                <a16:creationId xmlns:a16="http://schemas.microsoft.com/office/drawing/2014/main" id="{8FF24743-16EB-9541-898C-087A5963BB50}"/>
              </a:ext>
            </a:extLst>
          </p:cNvPr>
          <p:cNvSpPr>
            <a:spLocks noGrp="1"/>
          </p:cNvSpPr>
          <p:nvPr>
            <p:ph type="ftr" sz="quarter" idx="11"/>
          </p:nvPr>
        </p:nvSpPr>
        <p:spPr>
          <a:xfrm>
            <a:off x="4038600" y="6356350"/>
            <a:ext cx="4114800" cy="365125"/>
          </a:xfrm>
          <a:prstGeom prst="rect">
            <a:avLst/>
          </a:prstGeom>
        </p:spPr>
        <p:txBody>
          <a:bodyPr/>
          <a:lstStyle/>
          <a:p>
            <a:endParaRPr lang="es-CO" dirty="0"/>
          </a:p>
        </p:txBody>
      </p:sp>
      <p:sp>
        <p:nvSpPr>
          <p:cNvPr id="6" name="Marcador de número de diapositiva 5">
            <a:extLst>
              <a:ext uri="{FF2B5EF4-FFF2-40B4-BE49-F238E27FC236}">
                <a16:creationId xmlns:a16="http://schemas.microsoft.com/office/drawing/2014/main" id="{D38F6150-0C96-404E-96E9-64685BA05ED8}"/>
              </a:ext>
            </a:extLst>
          </p:cNvPr>
          <p:cNvSpPr>
            <a:spLocks noGrp="1"/>
          </p:cNvSpPr>
          <p:nvPr>
            <p:ph type="sldNum" sz="quarter" idx="12"/>
          </p:nvPr>
        </p:nvSpPr>
        <p:spPr>
          <a:xfrm>
            <a:off x="8610600" y="6356350"/>
            <a:ext cx="2743200" cy="365125"/>
          </a:xfrm>
          <a:prstGeom prst="rect">
            <a:avLst/>
          </a:prstGeom>
        </p:spPr>
        <p:txBody>
          <a:bodyPr/>
          <a:lstStyle/>
          <a:p>
            <a:fld id="{6F0C0921-2E22-C849-88EF-5DBFE4AA72D3}" type="slidenum">
              <a:rPr lang="es-CO" smtClean="0"/>
              <a:t>‹#›</a:t>
            </a:fld>
            <a:endParaRPr lang="es-CO"/>
          </a:p>
        </p:txBody>
      </p:sp>
    </p:spTree>
    <p:extLst>
      <p:ext uri="{BB962C8B-B14F-4D97-AF65-F5344CB8AC3E}">
        <p14:creationId xmlns:p14="http://schemas.microsoft.com/office/powerpoint/2010/main" val="243131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6A1D56-9751-4D42-AB00-8CE0891A7578}"/>
              </a:ext>
            </a:extLst>
          </p:cNvPr>
          <p:cNvSpPr>
            <a:spLocks noGrp="1"/>
          </p:cNvSpPr>
          <p:nvPr>
            <p:ph type="title"/>
          </p:nvPr>
        </p:nvSpPr>
        <p:spPr>
          <a:xfrm>
            <a:off x="3459127" y="412833"/>
            <a:ext cx="7894674" cy="843473"/>
          </a:xfrm>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3717309-F0C9-DF4B-90AA-FA80420EFED1}"/>
              </a:ext>
            </a:extLst>
          </p:cNvPr>
          <p:cNvSpPr>
            <a:spLocks noGrp="1"/>
          </p:cNvSpPr>
          <p:nvPr>
            <p:ph idx="1"/>
          </p:nvPr>
        </p:nvSpPr>
        <p:spPr/>
        <p:txBody>
          <a:bodyPr/>
          <a:lstStyle/>
          <a:p>
            <a:r>
              <a:rPr lang="es-ES"/>
              <a:t>Editar los estilos de texto del patrón
Segundo nivel
Tercer nivel
Cuarto nivel
Quinto nivel</a:t>
            </a:r>
            <a:endParaRPr lang="es-CO"/>
          </a:p>
        </p:txBody>
      </p:sp>
      <p:sp>
        <p:nvSpPr>
          <p:cNvPr id="4" name="Marcador de fecha 3">
            <a:extLst>
              <a:ext uri="{FF2B5EF4-FFF2-40B4-BE49-F238E27FC236}">
                <a16:creationId xmlns:a16="http://schemas.microsoft.com/office/drawing/2014/main" id="{5A56079F-6D13-7F49-912E-41EB66A59C2F}"/>
              </a:ext>
            </a:extLst>
          </p:cNvPr>
          <p:cNvSpPr>
            <a:spLocks noGrp="1"/>
          </p:cNvSpPr>
          <p:nvPr>
            <p:ph type="dt" sz="half" idx="10"/>
          </p:nvPr>
        </p:nvSpPr>
        <p:spPr>
          <a:xfrm>
            <a:off x="838200" y="6356350"/>
            <a:ext cx="2743200" cy="365125"/>
          </a:xfrm>
          <a:prstGeom prst="rect">
            <a:avLst/>
          </a:prstGeom>
        </p:spPr>
        <p:txBody>
          <a:bodyPr/>
          <a:lstStyle/>
          <a:p>
            <a:fld id="{B439FC3C-4827-A245-A81F-F62E3B329FB4}" type="datetimeFigureOut">
              <a:rPr lang="es-CO" smtClean="0"/>
              <a:t>29/08/2023</a:t>
            </a:fld>
            <a:endParaRPr lang="es-CO"/>
          </a:p>
        </p:txBody>
      </p:sp>
      <p:sp>
        <p:nvSpPr>
          <p:cNvPr id="5" name="Marcador de pie de página 4">
            <a:extLst>
              <a:ext uri="{FF2B5EF4-FFF2-40B4-BE49-F238E27FC236}">
                <a16:creationId xmlns:a16="http://schemas.microsoft.com/office/drawing/2014/main" id="{95EF5998-0C0D-EA47-B7E0-372E499A5E39}"/>
              </a:ext>
            </a:extLst>
          </p:cNvPr>
          <p:cNvSpPr>
            <a:spLocks noGrp="1"/>
          </p:cNvSpPr>
          <p:nvPr>
            <p:ph type="ftr" sz="quarter" idx="11"/>
          </p:nvPr>
        </p:nvSpPr>
        <p:spPr>
          <a:xfrm>
            <a:off x="4038600" y="6356350"/>
            <a:ext cx="41148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9D10A490-A9B4-FE44-A6C1-120C26A52083}"/>
              </a:ext>
            </a:extLst>
          </p:cNvPr>
          <p:cNvSpPr>
            <a:spLocks noGrp="1"/>
          </p:cNvSpPr>
          <p:nvPr>
            <p:ph type="sldNum" sz="quarter" idx="12"/>
          </p:nvPr>
        </p:nvSpPr>
        <p:spPr>
          <a:xfrm>
            <a:off x="8610600" y="6356350"/>
            <a:ext cx="2743200" cy="365125"/>
          </a:xfrm>
          <a:prstGeom prst="rect">
            <a:avLst/>
          </a:prstGeom>
        </p:spPr>
        <p:txBody>
          <a:bodyPr/>
          <a:lstStyle/>
          <a:p>
            <a:fld id="{6F0C0921-2E22-C849-88EF-5DBFE4AA72D3}" type="slidenum">
              <a:rPr lang="es-CO" smtClean="0"/>
              <a:t>‹#›</a:t>
            </a:fld>
            <a:endParaRPr lang="es-CO"/>
          </a:p>
        </p:txBody>
      </p:sp>
    </p:spTree>
    <p:extLst>
      <p:ext uri="{BB962C8B-B14F-4D97-AF65-F5344CB8AC3E}">
        <p14:creationId xmlns:p14="http://schemas.microsoft.com/office/powerpoint/2010/main" val="361765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648141-C1E2-834D-9420-674419BA4E14}"/>
              </a:ext>
            </a:extLst>
          </p:cNvPr>
          <p:cNvSpPr>
            <a:spLocks noGrp="1"/>
          </p:cNvSpPr>
          <p:nvPr>
            <p:ph type="title"/>
          </p:nvPr>
        </p:nvSpPr>
        <p:spPr>
          <a:xfrm>
            <a:off x="3487479" y="412833"/>
            <a:ext cx="8025346" cy="843473"/>
          </a:xfrm>
        </p:spPr>
        <p:txBody>
          <a:bodyPr/>
          <a:lstStyle/>
          <a:p>
            <a:r>
              <a:rPr lang="es-ES" dirty="0"/>
              <a:t>Haga clic para modificar el estilo de título del patrón</a:t>
            </a:r>
            <a:endParaRPr lang="es-CO" dirty="0"/>
          </a:p>
        </p:txBody>
      </p:sp>
      <p:sp>
        <p:nvSpPr>
          <p:cNvPr id="3" name="Marcador de contenido 2">
            <a:extLst>
              <a:ext uri="{FF2B5EF4-FFF2-40B4-BE49-F238E27FC236}">
                <a16:creationId xmlns:a16="http://schemas.microsoft.com/office/drawing/2014/main" id="{A87811F7-DE2A-4840-ADA3-5D5D7E8547A5}"/>
              </a:ext>
            </a:extLst>
          </p:cNvPr>
          <p:cNvSpPr>
            <a:spLocks noGrp="1"/>
          </p:cNvSpPr>
          <p:nvPr>
            <p:ph sz="half" idx="1"/>
          </p:nvPr>
        </p:nvSpPr>
        <p:spPr>
          <a:xfrm>
            <a:off x="814346" y="1825626"/>
            <a:ext cx="5181600" cy="3851606"/>
          </a:xfrm>
        </p:spPr>
        <p:txBody>
          <a:bodyPr/>
          <a:lstStyle/>
          <a:p>
            <a:r>
              <a:rPr lang="es-ES"/>
              <a:t>Editar los estilos de texto del patrón
Segundo nivel
Tercer nivel
Cuarto nivel
Quinto nivel</a:t>
            </a:r>
            <a:endParaRPr lang="es-CO"/>
          </a:p>
        </p:txBody>
      </p:sp>
      <p:sp>
        <p:nvSpPr>
          <p:cNvPr id="4" name="Marcador de contenido 3">
            <a:extLst>
              <a:ext uri="{FF2B5EF4-FFF2-40B4-BE49-F238E27FC236}">
                <a16:creationId xmlns:a16="http://schemas.microsoft.com/office/drawing/2014/main" id="{68707B3E-8233-D14C-BA7F-638E3F1FBB0D}"/>
              </a:ext>
            </a:extLst>
          </p:cNvPr>
          <p:cNvSpPr>
            <a:spLocks noGrp="1"/>
          </p:cNvSpPr>
          <p:nvPr>
            <p:ph sz="half" idx="2"/>
          </p:nvPr>
        </p:nvSpPr>
        <p:spPr>
          <a:xfrm>
            <a:off x="6172200" y="1825625"/>
            <a:ext cx="5181600" cy="3851606"/>
          </a:xfrm>
        </p:spPr>
        <p:txBody>
          <a:bodyPr/>
          <a:lstStyle/>
          <a:p>
            <a:r>
              <a:rPr lang="es-ES"/>
              <a:t>Editar los estilos de texto del patrón
Segundo nivel
Tercer nivel
Cuarto nivel
Quinto nivel</a:t>
            </a:r>
            <a:endParaRPr lang="es-CO"/>
          </a:p>
        </p:txBody>
      </p:sp>
    </p:spTree>
    <p:extLst>
      <p:ext uri="{BB962C8B-B14F-4D97-AF65-F5344CB8AC3E}">
        <p14:creationId xmlns:p14="http://schemas.microsoft.com/office/powerpoint/2010/main" val="81207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Marcador de contenido 3">
            <a:extLst>
              <a:ext uri="{FF2B5EF4-FFF2-40B4-BE49-F238E27FC236}">
                <a16:creationId xmlns:a16="http://schemas.microsoft.com/office/drawing/2014/main" id="{D7AAD9B6-F983-4F40-9D8B-9CC39FDF6BD5}"/>
              </a:ext>
            </a:extLst>
          </p:cNvPr>
          <p:cNvSpPr>
            <a:spLocks noGrp="1"/>
          </p:cNvSpPr>
          <p:nvPr>
            <p:ph sz="half" idx="2"/>
          </p:nvPr>
        </p:nvSpPr>
        <p:spPr>
          <a:xfrm>
            <a:off x="731520" y="1367624"/>
            <a:ext cx="10622280" cy="4309607"/>
          </a:xfrm>
        </p:spPr>
        <p:txBody>
          <a:bodyPr/>
          <a:lstStyle/>
          <a:p>
            <a:r>
              <a:rPr lang="es-ES"/>
              <a:t>Editar los estilos de texto del patrón
Segundo nivel
Tercer nivel
Cuarto nivel
Quinto nivel</a:t>
            </a:r>
            <a:endParaRPr lang="es-CO"/>
          </a:p>
        </p:txBody>
      </p:sp>
    </p:spTree>
    <p:extLst>
      <p:ext uri="{BB962C8B-B14F-4D97-AF65-F5344CB8AC3E}">
        <p14:creationId xmlns:p14="http://schemas.microsoft.com/office/powerpoint/2010/main" val="1280352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05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1_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AE525-427B-BD42-90EF-EAFDD42AB61F}"/>
              </a:ext>
            </a:extLst>
          </p:cNvPr>
          <p:cNvSpPr>
            <a:spLocks noGrp="1"/>
          </p:cNvSpPr>
          <p:nvPr>
            <p:ph type="title"/>
          </p:nvPr>
        </p:nvSpPr>
        <p:spPr/>
        <p:txBody>
          <a:bodyPr/>
          <a:lstStyle/>
          <a:p>
            <a:r>
              <a:rPr lang="es-ES"/>
              <a:t>Haga clic para modificar el estilo de título del patrón</a:t>
            </a:r>
            <a:endParaRPr lang="es-CO"/>
          </a:p>
        </p:txBody>
      </p:sp>
      <p:pic>
        <p:nvPicPr>
          <p:cNvPr id="4" name="Imagen 3">
            <a:extLst>
              <a:ext uri="{FF2B5EF4-FFF2-40B4-BE49-F238E27FC236}">
                <a16:creationId xmlns:a16="http://schemas.microsoft.com/office/drawing/2014/main" id="{2FCBDFAB-192E-7645-BFCC-F076B540CBAC}"/>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2937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925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5.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5E703E7-8DD9-EA41-B94D-76F7AD544C4F}"/>
              </a:ext>
            </a:extLst>
          </p:cNvPr>
          <p:cNvSpPr>
            <a:spLocks noGrp="1"/>
          </p:cNvSpPr>
          <p:nvPr>
            <p:ph type="title"/>
          </p:nvPr>
        </p:nvSpPr>
        <p:spPr>
          <a:xfrm>
            <a:off x="2138900" y="412833"/>
            <a:ext cx="9373925" cy="843473"/>
          </a:xfrm>
          <a:prstGeom prst="rect">
            <a:avLst/>
          </a:prstGeom>
        </p:spPr>
        <p:txBody>
          <a:bodyPr vert="horz" lIns="91440" tIns="45720" rIns="91440" bIns="45720" rtlCol="0" anchor="ctr">
            <a:noAutofit/>
          </a:bodyPr>
          <a:lstStyle/>
          <a:p>
            <a:r>
              <a:rPr lang="es-ES" dirty="0"/>
              <a:t>Haga clic para modificar el estilo de título del patrón</a:t>
            </a:r>
            <a:endParaRPr lang="es-CO" dirty="0"/>
          </a:p>
        </p:txBody>
      </p:sp>
      <p:sp>
        <p:nvSpPr>
          <p:cNvPr id="3" name="Marcador de texto 2">
            <a:extLst>
              <a:ext uri="{FF2B5EF4-FFF2-40B4-BE49-F238E27FC236}">
                <a16:creationId xmlns:a16="http://schemas.microsoft.com/office/drawing/2014/main" id="{80FCEC04-A456-1442-9E80-E6998191BB08}"/>
              </a:ext>
            </a:extLst>
          </p:cNvPr>
          <p:cNvSpPr>
            <a:spLocks noGrp="1"/>
          </p:cNvSpPr>
          <p:nvPr>
            <p:ph type="body" idx="1"/>
          </p:nvPr>
        </p:nvSpPr>
        <p:spPr>
          <a:xfrm>
            <a:off x="838200" y="1825625"/>
            <a:ext cx="10515600" cy="3859558"/>
          </a:xfrm>
          <a:prstGeom prst="rect">
            <a:avLst/>
          </a:prstGeom>
        </p:spPr>
        <p:txBody>
          <a:bodyPr vert="horz" lIns="91440" tIns="45720" rIns="91440" bIns="45720" rtlCol="0">
            <a:normAutofit/>
          </a:bodyPr>
          <a:lstStyle/>
          <a:p>
            <a:r>
              <a:rPr lang="es-ES" dirty="0"/>
              <a:t>Editar los estilos de texto del patrón
Segundo nivel
Tercer nivel
Cuarto nivel
Quinto nivel</a:t>
            </a:r>
            <a:endParaRPr lang="es-CO" dirty="0"/>
          </a:p>
        </p:txBody>
      </p:sp>
      <p:pic>
        <p:nvPicPr>
          <p:cNvPr id="5" name="Imagen 4">
            <a:extLst>
              <a:ext uri="{FF2B5EF4-FFF2-40B4-BE49-F238E27FC236}">
                <a16:creationId xmlns:a16="http://schemas.microsoft.com/office/drawing/2014/main" id="{6FDD4374-F271-F24B-B605-5E6D32E116CD}"/>
              </a:ext>
            </a:extLst>
          </p:cNvPr>
          <p:cNvPicPr>
            <a:picLocks noChangeAspect="1"/>
          </p:cNvPicPr>
          <p:nvPr userDrawn="1"/>
        </p:nvPicPr>
        <p:blipFill>
          <a:blip r:embed="rId9"/>
          <a:stretch>
            <a:fillRect/>
          </a:stretch>
        </p:blipFill>
        <p:spPr>
          <a:xfrm>
            <a:off x="0" y="0"/>
            <a:ext cx="12192000" cy="6858000"/>
          </a:xfrm>
          <a:prstGeom prst="rect">
            <a:avLst/>
          </a:prstGeom>
        </p:spPr>
      </p:pic>
    </p:spTree>
    <p:extLst>
      <p:ext uri="{BB962C8B-B14F-4D97-AF65-F5344CB8AC3E}">
        <p14:creationId xmlns:p14="http://schemas.microsoft.com/office/powerpoint/2010/main" val="20711717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9" r:id="rId3"/>
    <p:sldLayoutId id="2147483691" r:id="rId4"/>
    <p:sldLayoutId id="2147483692" r:id="rId5"/>
    <p:sldLayoutId id="2147483699" r:id="rId6"/>
  </p:sldLayoutIdLst>
  <p:txStyles>
    <p:titleStyle>
      <a:lvl1pPr algn="ctr" defTabSz="914400" rtl="0" eaLnBrk="1" latinLnBrk="0" hangingPunct="1">
        <a:lnSpc>
          <a:spcPct val="90000"/>
        </a:lnSpc>
        <a:spcBef>
          <a:spcPct val="0"/>
        </a:spcBef>
        <a:buNone/>
        <a:defRPr sz="3600" b="1" kern="1200">
          <a:solidFill>
            <a:schemeClr val="tx1">
              <a:lumMod val="65000"/>
              <a:lumOff val="35000"/>
            </a:schemeClr>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lumMod val="65000"/>
              <a:lumOff val="35000"/>
            </a:schemeClr>
          </a:solidFill>
          <a:latin typeface="Arial Narrow" panose="020B0604020202020204" pitchFamily="34" charset="0"/>
          <a:ea typeface="+mn-ea"/>
          <a:cs typeface="Arial Narrow"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C67C5A3-2611-3844-87A0-291D00B38C6E}"/>
              </a:ext>
            </a:extLst>
          </p:cNvPr>
          <p:cNvPicPr>
            <a:picLocks noChangeAspect="1"/>
          </p:cNvPicPr>
          <p:nvPr userDrawn="1"/>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135249761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python.org/en/latest/library/machine.Timer.html#machine-timer" TargetMode="External"/><Relationship Id="rId2" Type="http://schemas.openxmlformats.org/officeDocument/2006/relationships/hyperlink" Target="https://www.coderdojotc.org/micropython/advanced-labs/13-timers/" TargetMode="External"/><Relationship Id="rId1" Type="http://schemas.openxmlformats.org/officeDocument/2006/relationships/slideLayout" Target="../slideLayouts/slideLayout2.xml"/><Relationship Id="rId4" Type="http://schemas.openxmlformats.org/officeDocument/2006/relationships/hyperlink" Target="https://docs.micropython.org/en/latest/esp32/quickref.html#tim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CD5CD-BC3C-1543-A8C8-F2BD6E1093AE}"/>
              </a:ext>
            </a:extLst>
          </p:cNvPr>
          <p:cNvSpPr>
            <a:spLocks noGrp="1"/>
          </p:cNvSpPr>
          <p:nvPr>
            <p:ph type="title"/>
          </p:nvPr>
        </p:nvSpPr>
        <p:spPr>
          <a:xfrm>
            <a:off x="1416138" y="1899821"/>
            <a:ext cx="9373925" cy="4210530"/>
          </a:xfrm>
        </p:spPr>
        <p:txBody>
          <a:bodyPr/>
          <a:lstStyle/>
          <a:p>
            <a:r>
              <a:rPr lang="es-ES" sz="4000" dirty="0">
                <a:solidFill>
                  <a:schemeClr val="bg1"/>
                </a:solidFill>
              </a:rPr>
              <a:t>MICROCONTROLADORES</a:t>
            </a:r>
            <a:br>
              <a:rPr lang="es-ES" sz="4000" dirty="0">
                <a:solidFill>
                  <a:schemeClr val="bg1"/>
                </a:solidFill>
              </a:rPr>
            </a:br>
            <a:r>
              <a:rPr lang="es-ES" sz="4000" dirty="0">
                <a:solidFill>
                  <a:schemeClr val="bg1"/>
                </a:solidFill>
              </a:rPr>
              <a:t>TIMERS</a:t>
            </a:r>
            <a:br>
              <a:rPr lang="es-ES" sz="4000" dirty="0">
                <a:solidFill>
                  <a:schemeClr val="bg1"/>
                </a:solidFill>
              </a:rPr>
            </a:br>
            <a:br>
              <a:rPr lang="es-ES" sz="2800" dirty="0">
                <a:solidFill>
                  <a:schemeClr val="bg1"/>
                </a:solidFill>
              </a:rPr>
            </a:br>
            <a:r>
              <a:rPr lang="es-ES" sz="2400" dirty="0">
                <a:solidFill>
                  <a:schemeClr val="bg1"/>
                </a:solidFill>
              </a:rPr>
              <a:t>Yomin Estiven Jaramillo Múnera</a:t>
            </a:r>
            <a:br>
              <a:rPr lang="es-ES" sz="2400" dirty="0">
                <a:solidFill>
                  <a:schemeClr val="bg1"/>
                </a:solidFill>
              </a:rPr>
            </a:br>
            <a:br>
              <a:rPr lang="es-ES" sz="2400" dirty="0">
                <a:solidFill>
                  <a:schemeClr val="bg1"/>
                </a:solidFill>
              </a:rPr>
            </a:br>
            <a:r>
              <a:rPr lang="es-ES" sz="2400" dirty="0">
                <a:solidFill>
                  <a:schemeClr val="bg1"/>
                </a:solidFill>
              </a:rPr>
              <a:t>Ingeniero Biomédico</a:t>
            </a:r>
            <a:br>
              <a:rPr lang="es-ES" sz="2400" dirty="0">
                <a:solidFill>
                  <a:schemeClr val="bg1"/>
                </a:solidFill>
              </a:rPr>
            </a:br>
            <a:br>
              <a:rPr lang="es-ES" sz="2400" dirty="0">
                <a:solidFill>
                  <a:schemeClr val="bg1"/>
                </a:solidFill>
              </a:rPr>
            </a:br>
            <a:r>
              <a:rPr lang="es-ES" sz="2400" dirty="0" err="1">
                <a:solidFill>
                  <a:schemeClr val="bg1"/>
                </a:solidFill>
              </a:rPr>
              <a:t>MSc</a:t>
            </a:r>
            <a:r>
              <a:rPr lang="es-ES" sz="2400" dirty="0">
                <a:solidFill>
                  <a:schemeClr val="bg1"/>
                </a:solidFill>
              </a:rPr>
              <a:t>. Automatización y Control Industrial</a:t>
            </a:r>
            <a:br>
              <a:rPr lang="es-ES" sz="2400" dirty="0">
                <a:solidFill>
                  <a:schemeClr val="bg1"/>
                </a:solidFill>
              </a:rPr>
            </a:br>
            <a:br>
              <a:rPr lang="es-ES" sz="2400" dirty="0">
                <a:solidFill>
                  <a:schemeClr val="bg1"/>
                </a:solidFill>
              </a:rPr>
            </a:br>
            <a:endParaRPr lang="es-CO" sz="2400" u="sng" dirty="0">
              <a:solidFill>
                <a:schemeClr val="bg1"/>
              </a:solidFill>
            </a:endParaRPr>
          </a:p>
        </p:txBody>
      </p:sp>
      <p:sp>
        <p:nvSpPr>
          <p:cNvPr id="3" name="CuadroTexto 2">
            <a:extLst>
              <a:ext uri="{FF2B5EF4-FFF2-40B4-BE49-F238E27FC236}">
                <a16:creationId xmlns:a16="http://schemas.microsoft.com/office/drawing/2014/main" id="{3BD55C7F-971D-224B-AB85-0C3D835E587C}"/>
              </a:ext>
            </a:extLst>
          </p:cNvPr>
          <p:cNvSpPr txBox="1"/>
          <p:nvPr/>
        </p:nvSpPr>
        <p:spPr>
          <a:xfrm>
            <a:off x="1775901" y="687689"/>
            <a:ext cx="184731" cy="369332"/>
          </a:xfrm>
          <a:prstGeom prst="rect">
            <a:avLst/>
          </a:prstGeom>
          <a:noFill/>
        </p:spPr>
        <p:txBody>
          <a:bodyPr wrap="none" rtlCol="0">
            <a:spAutoFit/>
          </a:bodyPr>
          <a:lstStyle/>
          <a:p>
            <a:endParaRPr lang="es-CO" dirty="0"/>
          </a:p>
        </p:txBody>
      </p:sp>
    </p:spTree>
    <p:extLst>
      <p:ext uri="{BB962C8B-B14F-4D97-AF65-F5344CB8AC3E}">
        <p14:creationId xmlns:p14="http://schemas.microsoft.com/office/powerpoint/2010/main" val="366178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064A-4C84-5190-99CF-92612BB1BAAC}"/>
              </a:ext>
            </a:extLst>
          </p:cNvPr>
          <p:cNvSpPr>
            <a:spLocks noGrp="1"/>
          </p:cNvSpPr>
          <p:nvPr>
            <p:ph type="title"/>
          </p:nvPr>
        </p:nvSpPr>
        <p:spPr/>
        <p:txBody>
          <a:bodyPr/>
          <a:lstStyle/>
          <a:p>
            <a:r>
              <a:rPr lang="es-ES" dirty="0"/>
              <a:t>Función </a:t>
            </a:r>
            <a:r>
              <a:rPr lang="es-ES" dirty="0" err="1"/>
              <a:t>Callback</a:t>
            </a:r>
            <a:endParaRPr lang="es-CO" dirty="0"/>
          </a:p>
        </p:txBody>
      </p:sp>
      <p:sp>
        <p:nvSpPr>
          <p:cNvPr id="3" name="Content Placeholder 2">
            <a:extLst>
              <a:ext uri="{FF2B5EF4-FFF2-40B4-BE49-F238E27FC236}">
                <a16:creationId xmlns:a16="http://schemas.microsoft.com/office/drawing/2014/main" id="{81919C27-8306-13FF-8BE9-F82FBA7641B9}"/>
              </a:ext>
            </a:extLst>
          </p:cNvPr>
          <p:cNvSpPr>
            <a:spLocks noGrp="1"/>
          </p:cNvSpPr>
          <p:nvPr>
            <p:ph idx="1"/>
          </p:nvPr>
        </p:nvSpPr>
        <p:spPr/>
        <p:txBody>
          <a:bodyPr/>
          <a:lstStyle/>
          <a:p>
            <a:r>
              <a:rPr lang="es-CO" dirty="0"/>
              <a:t>Una función de </a:t>
            </a:r>
            <a:r>
              <a:rPr lang="es-CO" dirty="0" err="1"/>
              <a:t>callback</a:t>
            </a:r>
            <a:r>
              <a:rPr lang="es-CO" dirty="0"/>
              <a:t> es una función que se pasa a otra función como un argumento, que luego se invoca dentro de la función externa para completar algún tipo de rutina o acción.</a:t>
            </a:r>
          </a:p>
        </p:txBody>
      </p:sp>
      <p:pic>
        <p:nvPicPr>
          <p:cNvPr id="5" name="Picture 4">
            <a:extLst>
              <a:ext uri="{FF2B5EF4-FFF2-40B4-BE49-F238E27FC236}">
                <a16:creationId xmlns:a16="http://schemas.microsoft.com/office/drawing/2014/main" id="{BB4FB0B7-D069-10EA-06BB-3A90FA4A3C9B}"/>
              </a:ext>
            </a:extLst>
          </p:cNvPr>
          <p:cNvPicPr>
            <a:picLocks noChangeAspect="1"/>
          </p:cNvPicPr>
          <p:nvPr/>
        </p:nvPicPr>
        <p:blipFill>
          <a:blip r:embed="rId2"/>
          <a:stretch>
            <a:fillRect/>
          </a:stretch>
        </p:blipFill>
        <p:spPr>
          <a:xfrm>
            <a:off x="6488336" y="2769044"/>
            <a:ext cx="4865465" cy="3325660"/>
          </a:xfrm>
          <a:prstGeom prst="rect">
            <a:avLst/>
          </a:prstGeom>
        </p:spPr>
      </p:pic>
      <p:pic>
        <p:nvPicPr>
          <p:cNvPr id="7" name="Picture 6">
            <a:extLst>
              <a:ext uri="{FF2B5EF4-FFF2-40B4-BE49-F238E27FC236}">
                <a16:creationId xmlns:a16="http://schemas.microsoft.com/office/drawing/2014/main" id="{B779B7C0-0E7E-82D6-A3AC-C17B9FDDF86D}"/>
              </a:ext>
            </a:extLst>
          </p:cNvPr>
          <p:cNvPicPr>
            <a:picLocks noChangeAspect="1"/>
          </p:cNvPicPr>
          <p:nvPr/>
        </p:nvPicPr>
        <p:blipFill>
          <a:blip r:embed="rId3"/>
          <a:stretch>
            <a:fillRect/>
          </a:stretch>
        </p:blipFill>
        <p:spPr>
          <a:xfrm>
            <a:off x="715927" y="3428999"/>
            <a:ext cx="5486400" cy="1743075"/>
          </a:xfrm>
          <a:prstGeom prst="rect">
            <a:avLst/>
          </a:prstGeom>
        </p:spPr>
      </p:pic>
    </p:spTree>
    <p:extLst>
      <p:ext uri="{BB962C8B-B14F-4D97-AF65-F5344CB8AC3E}">
        <p14:creationId xmlns:p14="http://schemas.microsoft.com/office/powerpoint/2010/main" val="3452384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980C2-4975-E4B3-09E4-384E011B5267}"/>
              </a:ext>
            </a:extLst>
          </p:cNvPr>
          <p:cNvSpPr>
            <a:spLocks noGrp="1"/>
          </p:cNvSpPr>
          <p:nvPr>
            <p:ph type="title"/>
          </p:nvPr>
        </p:nvSpPr>
        <p:spPr/>
        <p:txBody>
          <a:bodyPr/>
          <a:lstStyle/>
          <a:p>
            <a:r>
              <a:rPr lang="es-ES" dirty="0"/>
              <a:t>REFERENCIAS</a:t>
            </a:r>
            <a:endParaRPr lang="es-CO" dirty="0"/>
          </a:p>
        </p:txBody>
      </p:sp>
      <p:sp>
        <p:nvSpPr>
          <p:cNvPr id="3" name="Content Placeholder 2">
            <a:extLst>
              <a:ext uri="{FF2B5EF4-FFF2-40B4-BE49-F238E27FC236}">
                <a16:creationId xmlns:a16="http://schemas.microsoft.com/office/drawing/2014/main" id="{0CDAC394-E1A3-8F81-39B5-998F23CC3735}"/>
              </a:ext>
            </a:extLst>
          </p:cNvPr>
          <p:cNvSpPr>
            <a:spLocks noGrp="1"/>
          </p:cNvSpPr>
          <p:nvPr>
            <p:ph idx="1"/>
          </p:nvPr>
        </p:nvSpPr>
        <p:spPr/>
        <p:txBody>
          <a:bodyPr/>
          <a:lstStyle/>
          <a:p>
            <a:r>
              <a:rPr lang="es-CO" dirty="0">
                <a:hlinkClick r:id="rId2"/>
              </a:rPr>
              <a:t>https://www.coderdojotc.org/micropython/advanced-labs/13-timers/</a:t>
            </a:r>
            <a:endParaRPr lang="es-CO" dirty="0"/>
          </a:p>
          <a:p>
            <a:r>
              <a:rPr lang="es-CO" dirty="0">
                <a:hlinkClick r:id="rId3"/>
              </a:rPr>
              <a:t>https://docs.micropython.org/en/latest/library/machine.Timer.html#machine-timer</a:t>
            </a:r>
            <a:endParaRPr lang="es-CO" dirty="0"/>
          </a:p>
          <a:p>
            <a:r>
              <a:rPr lang="es-CO" dirty="0">
                <a:hlinkClick r:id="rId4"/>
              </a:rPr>
              <a:t>https://docs.micropython.org/en/latest/esp32/quickref.html#timers</a:t>
            </a:r>
            <a:endParaRPr lang="es-CO" dirty="0"/>
          </a:p>
          <a:p>
            <a:endParaRPr lang="es-CO" dirty="0"/>
          </a:p>
          <a:p>
            <a:endParaRPr lang="es-CO" dirty="0"/>
          </a:p>
          <a:p>
            <a:endParaRPr lang="es-CO" dirty="0"/>
          </a:p>
        </p:txBody>
      </p:sp>
    </p:spTree>
    <p:extLst>
      <p:ext uri="{BB962C8B-B14F-4D97-AF65-F5344CB8AC3E}">
        <p14:creationId xmlns:p14="http://schemas.microsoft.com/office/powerpoint/2010/main" val="278397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93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187B-1B01-6305-CFE3-B8FEEE1EA171}"/>
              </a:ext>
            </a:extLst>
          </p:cNvPr>
          <p:cNvSpPr>
            <a:spLocks noGrp="1"/>
          </p:cNvSpPr>
          <p:nvPr>
            <p:ph type="title"/>
          </p:nvPr>
        </p:nvSpPr>
        <p:spPr/>
        <p:txBody>
          <a:bodyPr/>
          <a:lstStyle/>
          <a:p>
            <a:r>
              <a:rPr lang="es-ES" dirty="0"/>
              <a:t>TIMERS</a:t>
            </a:r>
            <a:endParaRPr lang="es-CO" dirty="0"/>
          </a:p>
        </p:txBody>
      </p:sp>
      <p:sp>
        <p:nvSpPr>
          <p:cNvPr id="3" name="Content Placeholder 2">
            <a:extLst>
              <a:ext uri="{FF2B5EF4-FFF2-40B4-BE49-F238E27FC236}">
                <a16:creationId xmlns:a16="http://schemas.microsoft.com/office/drawing/2014/main" id="{C09E8E5C-1843-7F87-400D-833D7E276486}"/>
              </a:ext>
            </a:extLst>
          </p:cNvPr>
          <p:cNvSpPr>
            <a:spLocks noGrp="1"/>
          </p:cNvSpPr>
          <p:nvPr>
            <p:ph idx="1"/>
          </p:nvPr>
        </p:nvSpPr>
        <p:spPr/>
        <p:txBody>
          <a:bodyPr/>
          <a:lstStyle/>
          <a:p>
            <a:pPr marL="0" marR="0" algn="just">
              <a:spcBef>
                <a:spcPts val="0"/>
              </a:spcBef>
              <a:spcAft>
                <a:spcPts val="0"/>
              </a:spcAft>
            </a:pPr>
            <a:r>
              <a:rPr lang="es-CO" dirty="0"/>
              <a:t>En </a:t>
            </a:r>
            <a:r>
              <a:rPr lang="es-CO" dirty="0" err="1"/>
              <a:t>MicroPython</a:t>
            </a:r>
            <a:r>
              <a:rPr lang="es-CO" dirty="0"/>
              <a:t>, un </a:t>
            </a:r>
            <a:r>
              <a:rPr lang="es-CO" dirty="0" err="1"/>
              <a:t>timer</a:t>
            </a:r>
            <a:r>
              <a:rPr lang="es-CO" dirty="0"/>
              <a:t> se refiere a un objeto que se utiliza para realizar tareas en intervalos regulares de tiempo. Permite ejecutar una función o un fragmento de código después de un cierto período de tiempo o repetidamente en un intervalo de tiempo especificado.</a:t>
            </a:r>
          </a:p>
          <a:p>
            <a:pPr marL="0" marR="0" algn="just">
              <a:spcBef>
                <a:spcPts val="0"/>
              </a:spcBef>
              <a:spcAft>
                <a:spcPts val="0"/>
              </a:spcAft>
            </a:pPr>
            <a:endParaRPr lang="es-CO" dirty="0"/>
          </a:p>
          <a:p>
            <a:pPr marL="0" marR="0" algn="just">
              <a:spcBef>
                <a:spcPts val="0"/>
              </a:spcBef>
              <a:spcAft>
                <a:spcPts val="0"/>
              </a:spcAft>
            </a:pPr>
            <a:r>
              <a:rPr lang="es-CO" dirty="0"/>
              <a:t>Los </a:t>
            </a:r>
            <a:r>
              <a:rPr lang="es-CO" dirty="0" err="1"/>
              <a:t>timers</a:t>
            </a:r>
            <a:r>
              <a:rPr lang="es-CO" dirty="0"/>
              <a:t> son útiles para una variedad de tareas, como generar señales periódicas, ejecutar tareas repetitivas de fondo, medir el tiempo transcurrido, etc. Se pueden crear y configurar múltiples </a:t>
            </a:r>
            <a:r>
              <a:rPr lang="es-CO" dirty="0" err="1"/>
              <a:t>timers</a:t>
            </a:r>
            <a:r>
              <a:rPr lang="es-CO" dirty="0"/>
              <a:t> que ejecutarán diferentes tareas en diferentes intervalos de tiempo. La precisión del </a:t>
            </a:r>
            <a:r>
              <a:rPr lang="es-CO" dirty="0" err="1"/>
              <a:t>timer</a:t>
            </a:r>
            <a:r>
              <a:rPr lang="es-CO" dirty="0"/>
              <a:t> depende del hardware en el que se esté ejecutando </a:t>
            </a:r>
            <a:r>
              <a:rPr lang="es-CO" dirty="0" err="1"/>
              <a:t>MicroPython</a:t>
            </a:r>
            <a:r>
              <a:rPr lang="es-CO" dirty="0"/>
              <a:t>.</a:t>
            </a:r>
          </a:p>
        </p:txBody>
      </p:sp>
    </p:spTree>
    <p:extLst>
      <p:ext uri="{BB962C8B-B14F-4D97-AF65-F5344CB8AC3E}">
        <p14:creationId xmlns:p14="http://schemas.microsoft.com/office/powerpoint/2010/main" val="346558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143-0533-8869-E773-FDED3D333941}"/>
              </a:ext>
            </a:extLst>
          </p:cNvPr>
          <p:cNvSpPr>
            <a:spLocks noGrp="1"/>
          </p:cNvSpPr>
          <p:nvPr>
            <p:ph type="title"/>
          </p:nvPr>
        </p:nvSpPr>
        <p:spPr/>
        <p:txBody>
          <a:bodyPr/>
          <a:lstStyle/>
          <a:p>
            <a:r>
              <a:rPr lang="es-ES" dirty="0"/>
              <a:t>TIMERS</a:t>
            </a:r>
            <a:endParaRPr lang="es-CO" dirty="0"/>
          </a:p>
        </p:txBody>
      </p:sp>
      <p:sp>
        <p:nvSpPr>
          <p:cNvPr id="3" name="Content Placeholder 2">
            <a:extLst>
              <a:ext uri="{FF2B5EF4-FFF2-40B4-BE49-F238E27FC236}">
                <a16:creationId xmlns:a16="http://schemas.microsoft.com/office/drawing/2014/main" id="{AC259190-6B93-516F-9EBD-C77CE07B366A}"/>
              </a:ext>
            </a:extLst>
          </p:cNvPr>
          <p:cNvSpPr>
            <a:spLocks noGrp="1"/>
          </p:cNvSpPr>
          <p:nvPr>
            <p:ph idx="1"/>
          </p:nvPr>
        </p:nvSpPr>
        <p:spPr>
          <a:xfrm>
            <a:off x="838200" y="1825625"/>
            <a:ext cx="5257800" cy="3859558"/>
          </a:xfrm>
        </p:spPr>
        <p:txBody>
          <a:bodyPr/>
          <a:lstStyle/>
          <a:p>
            <a:pPr algn="just"/>
            <a:r>
              <a:rPr lang="es-CO" dirty="0"/>
              <a:t>Los </a:t>
            </a:r>
            <a:r>
              <a:rPr lang="es-CO" dirty="0" err="1"/>
              <a:t>timers</a:t>
            </a:r>
            <a:r>
              <a:rPr lang="es-CO" dirty="0"/>
              <a:t> en </a:t>
            </a:r>
            <a:r>
              <a:rPr lang="es-CO" dirty="0" err="1"/>
              <a:t>MicroPython</a:t>
            </a:r>
            <a:r>
              <a:rPr lang="es-CO" dirty="0"/>
              <a:t> se implementan utilizando interrupciones de hardware, lo que significa que la ejecución del programa no se bloquea mientras se espera un determinado intervalo de tiempo. Esto permite que el programa continúe ejecutándose sin interrupciones, mientras el </a:t>
            </a:r>
            <a:r>
              <a:rPr lang="es-CO" dirty="0" err="1"/>
              <a:t>timer</a:t>
            </a:r>
            <a:r>
              <a:rPr lang="es-CO" dirty="0"/>
              <a:t> realiza su tarea en segundo plano.</a:t>
            </a:r>
          </a:p>
        </p:txBody>
      </p:sp>
      <p:pic>
        <p:nvPicPr>
          <p:cNvPr id="5" name="Picture 4">
            <a:extLst>
              <a:ext uri="{FF2B5EF4-FFF2-40B4-BE49-F238E27FC236}">
                <a16:creationId xmlns:a16="http://schemas.microsoft.com/office/drawing/2014/main" id="{8D39AF52-4740-F291-2FF8-DC66BAEE6076}"/>
              </a:ext>
            </a:extLst>
          </p:cNvPr>
          <p:cNvPicPr>
            <a:picLocks noChangeAspect="1"/>
          </p:cNvPicPr>
          <p:nvPr/>
        </p:nvPicPr>
        <p:blipFill>
          <a:blip r:embed="rId2"/>
          <a:stretch>
            <a:fillRect/>
          </a:stretch>
        </p:blipFill>
        <p:spPr>
          <a:xfrm>
            <a:off x="7412215" y="2369516"/>
            <a:ext cx="2933700" cy="2771775"/>
          </a:xfrm>
          <a:prstGeom prst="rect">
            <a:avLst/>
          </a:prstGeom>
        </p:spPr>
      </p:pic>
    </p:spTree>
    <p:extLst>
      <p:ext uri="{BB962C8B-B14F-4D97-AF65-F5344CB8AC3E}">
        <p14:creationId xmlns:p14="http://schemas.microsoft.com/office/powerpoint/2010/main" val="416639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143-0533-8869-E773-FDED3D333941}"/>
              </a:ext>
            </a:extLst>
          </p:cNvPr>
          <p:cNvSpPr>
            <a:spLocks noGrp="1"/>
          </p:cNvSpPr>
          <p:nvPr>
            <p:ph type="title"/>
          </p:nvPr>
        </p:nvSpPr>
        <p:spPr/>
        <p:txBody>
          <a:bodyPr/>
          <a:lstStyle/>
          <a:p>
            <a:r>
              <a:rPr lang="es-ES" dirty="0"/>
              <a:t>TIMERS</a:t>
            </a:r>
            <a:endParaRPr lang="es-CO" dirty="0"/>
          </a:p>
        </p:txBody>
      </p:sp>
      <p:sp>
        <p:nvSpPr>
          <p:cNvPr id="3" name="Content Placeholder 2">
            <a:extLst>
              <a:ext uri="{FF2B5EF4-FFF2-40B4-BE49-F238E27FC236}">
                <a16:creationId xmlns:a16="http://schemas.microsoft.com/office/drawing/2014/main" id="{AC259190-6B93-516F-9EBD-C77CE07B366A}"/>
              </a:ext>
            </a:extLst>
          </p:cNvPr>
          <p:cNvSpPr>
            <a:spLocks noGrp="1"/>
          </p:cNvSpPr>
          <p:nvPr>
            <p:ph idx="1"/>
          </p:nvPr>
        </p:nvSpPr>
        <p:spPr>
          <a:xfrm>
            <a:off x="830227" y="2585609"/>
            <a:ext cx="5257800" cy="3859558"/>
          </a:xfrm>
        </p:spPr>
        <p:txBody>
          <a:bodyPr/>
          <a:lstStyle/>
          <a:p>
            <a:pPr algn="just"/>
            <a:r>
              <a:rPr lang="es-CO" dirty="0"/>
              <a:t>Los temporizadores funcionan independientemente del reloj de la CPU. Como resultado, se llaman objetos asíncronos. El uso de temporizadores puede ser eficiente y fiable, pero pueden ser complejos de depurar.</a:t>
            </a:r>
          </a:p>
        </p:txBody>
      </p:sp>
      <p:pic>
        <p:nvPicPr>
          <p:cNvPr id="5" name="Picture 4">
            <a:extLst>
              <a:ext uri="{FF2B5EF4-FFF2-40B4-BE49-F238E27FC236}">
                <a16:creationId xmlns:a16="http://schemas.microsoft.com/office/drawing/2014/main" id="{8D39AF52-4740-F291-2FF8-DC66BAEE6076}"/>
              </a:ext>
            </a:extLst>
          </p:cNvPr>
          <p:cNvPicPr>
            <a:picLocks noChangeAspect="1"/>
          </p:cNvPicPr>
          <p:nvPr/>
        </p:nvPicPr>
        <p:blipFill>
          <a:blip r:embed="rId2"/>
          <a:stretch>
            <a:fillRect/>
          </a:stretch>
        </p:blipFill>
        <p:spPr>
          <a:xfrm rot="18497429">
            <a:off x="7118917" y="1569701"/>
            <a:ext cx="1472993" cy="1391691"/>
          </a:xfrm>
          <a:prstGeom prst="rect">
            <a:avLst/>
          </a:prstGeom>
        </p:spPr>
      </p:pic>
      <p:pic>
        <p:nvPicPr>
          <p:cNvPr id="1026" name="Picture 2" descr="Confusión - Iconos gratis de emoticonos">
            <a:extLst>
              <a:ext uri="{FF2B5EF4-FFF2-40B4-BE49-F238E27FC236}">
                <a16:creationId xmlns:a16="http://schemas.microsoft.com/office/drawing/2014/main" id="{D5B0267B-40C7-C45E-CB57-D0D7BC006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5705" y="2565449"/>
            <a:ext cx="2674189" cy="267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12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143-0533-8869-E773-FDED3D333941}"/>
              </a:ext>
            </a:extLst>
          </p:cNvPr>
          <p:cNvSpPr>
            <a:spLocks noGrp="1"/>
          </p:cNvSpPr>
          <p:nvPr>
            <p:ph type="title"/>
          </p:nvPr>
        </p:nvSpPr>
        <p:spPr/>
        <p:txBody>
          <a:bodyPr/>
          <a:lstStyle/>
          <a:p>
            <a:r>
              <a:rPr lang="es-ES" dirty="0"/>
              <a:t>TIPOS DE TIMERS</a:t>
            </a:r>
            <a:endParaRPr lang="es-CO" dirty="0"/>
          </a:p>
        </p:txBody>
      </p:sp>
      <p:sp>
        <p:nvSpPr>
          <p:cNvPr id="3" name="Content Placeholder 2">
            <a:extLst>
              <a:ext uri="{FF2B5EF4-FFF2-40B4-BE49-F238E27FC236}">
                <a16:creationId xmlns:a16="http://schemas.microsoft.com/office/drawing/2014/main" id="{AC259190-6B93-516F-9EBD-C77CE07B366A}"/>
              </a:ext>
            </a:extLst>
          </p:cNvPr>
          <p:cNvSpPr>
            <a:spLocks noGrp="1"/>
          </p:cNvSpPr>
          <p:nvPr>
            <p:ph idx="1"/>
          </p:nvPr>
        </p:nvSpPr>
        <p:spPr>
          <a:xfrm>
            <a:off x="838200" y="1825625"/>
            <a:ext cx="5257800" cy="3859558"/>
          </a:xfrm>
        </p:spPr>
        <p:txBody>
          <a:bodyPr/>
          <a:lstStyle/>
          <a:p>
            <a:pPr algn="just"/>
            <a:r>
              <a:rPr lang="es-CO" b="1" dirty="0"/>
              <a:t>PERIÓDICO: </a:t>
            </a:r>
            <a:r>
              <a:rPr lang="es-CO" dirty="0"/>
              <a:t>disparará continuamente eventos en el futuro a intervalos periódicos. </a:t>
            </a:r>
          </a:p>
          <a:p>
            <a:pPr algn="just"/>
            <a:endParaRPr lang="es-CO" dirty="0"/>
          </a:p>
          <a:p>
            <a:pPr algn="just"/>
            <a:endParaRPr lang="es-CO" dirty="0"/>
          </a:p>
          <a:p>
            <a:pPr algn="just"/>
            <a:endParaRPr lang="es-CO" b="1" dirty="0"/>
          </a:p>
          <a:p>
            <a:pPr algn="just"/>
            <a:endParaRPr lang="es-CO" b="1" dirty="0"/>
          </a:p>
          <a:p>
            <a:pPr algn="just"/>
            <a:r>
              <a:rPr lang="es-CO" b="1" dirty="0"/>
              <a:t>ONE_SHOT: </a:t>
            </a:r>
            <a:r>
              <a:rPr lang="es-CO" dirty="0"/>
              <a:t>disparará un evento una vez y luego se detendrá.</a:t>
            </a:r>
          </a:p>
        </p:txBody>
      </p:sp>
      <p:pic>
        <p:nvPicPr>
          <p:cNvPr id="6" name="Picture 5">
            <a:extLst>
              <a:ext uri="{FF2B5EF4-FFF2-40B4-BE49-F238E27FC236}">
                <a16:creationId xmlns:a16="http://schemas.microsoft.com/office/drawing/2014/main" id="{93AB04A0-813B-2031-0212-83F591AE82CA}"/>
              </a:ext>
            </a:extLst>
          </p:cNvPr>
          <p:cNvPicPr>
            <a:picLocks noChangeAspect="1"/>
          </p:cNvPicPr>
          <p:nvPr/>
        </p:nvPicPr>
        <p:blipFill>
          <a:blip r:embed="rId2"/>
          <a:stretch>
            <a:fillRect/>
          </a:stretch>
        </p:blipFill>
        <p:spPr>
          <a:xfrm>
            <a:off x="6549796" y="1621549"/>
            <a:ext cx="5402718" cy="1271228"/>
          </a:xfrm>
          <a:prstGeom prst="rect">
            <a:avLst/>
          </a:prstGeom>
        </p:spPr>
      </p:pic>
      <p:pic>
        <p:nvPicPr>
          <p:cNvPr id="8" name="Picture 7">
            <a:extLst>
              <a:ext uri="{FF2B5EF4-FFF2-40B4-BE49-F238E27FC236}">
                <a16:creationId xmlns:a16="http://schemas.microsoft.com/office/drawing/2014/main" id="{A1411193-37B6-F159-ADE4-5E29E477A31E}"/>
              </a:ext>
            </a:extLst>
          </p:cNvPr>
          <p:cNvPicPr>
            <a:picLocks noChangeAspect="1"/>
          </p:cNvPicPr>
          <p:nvPr/>
        </p:nvPicPr>
        <p:blipFill>
          <a:blip r:embed="rId3"/>
          <a:stretch>
            <a:fillRect/>
          </a:stretch>
        </p:blipFill>
        <p:spPr>
          <a:xfrm>
            <a:off x="8366301" y="4097868"/>
            <a:ext cx="1399300" cy="1228455"/>
          </a:xfrm>
          <a:prstGeom prst="rect">
            <a:avLst/>
          </a:prstGeom>
        </p:spPr>
      </p:pic>
      <p:sp>
        <p:nvSpPr>
          <p:cNvPr id="9" name="TextBox 8">
            <a:extLst>
              <a:ext uri="{FF2B5EF4-FFF2-40B4-BE49-F238E27FC236}">
                <a16:creationId xmlns:a16="http://schemas.microsoft.com/office/drawing/2014/main" id="{BE7B222C-AF81-3BC8-CD08-B087E1C4485F}"/>
              </a:ext>
            </a:extLst>
          </p:cNvPr>
          <p:cNvSpPr txBox="1"/>
          <p:nvPr/>
        </p:nvSpPr>
        <p:spPr>
          <a:xfrm>
            <a:off x="6783355" y="2789852"/>
            <a:ext cx="914400" cy="369332"/>
          </a:xfrm>
          <a:prstGeom prst="rect">
            <a:avLst/>
          </a:prstGeom>
          <a:noFill/>
        </p:spPr>
        <p:txBody>
          <a:bodyPr wrap="square" rtlCol="0">
            <a:spAutoFit/>
          </a:bodyPr>
          <a:lstStyle/>
          <a:p>
            <a:r>
              <a:rPr lang="es-ES" dirty="0"/>
              <a:t>1ra vez</a:t>
            </a:r>
            <a:endParaRPr lang="es-CO" dirty="0"/>
          </a:p>
        </p:txBody>
      </p:sp>
      <p:sp>
        <p:nvSpPr>
          <p:cNvPr id="10" name="TextBox 9">
            <a:extLst>
              <a:ext uri="{FF2B5EF4-FFF2-40B4-BE49-F238E27FC236}">
                <a16:creationId xmlns:a16="http://schemas.microsoft.com/office/drawing/2014/main" id="{35E6250E-2606-EC2F-05D4-D849B586C11D}"/>
              </a:ext>
            </a:extLst>
          </p:cNvPr>
          <p:cNvSpPr txBox="1"/>
          <p:nvPr/>
        </p:nvSpPr>
        <p:spPr>
          <a:xfrm>
            <a:off x="8151551" y="2792961"/>
            <a:ext cx="914400" cy="369332"/>
          </a:xfrm>
          <a:prstGeom prst="rect">
            <a:avLst/>
          </a:prstGeom>
          <a:noFill/>
        </p:spPr>
        <p:txBody>
          <a:bodyPr wrap="square" rtlCol="0">
            <a:spAutoFit/>
          </a:bodyPr>
          <a:lstStyle/>
          <a:p>
            <a:r>
              <a:rPr lang="es-ES" dirty="0"/>
              <a:t>2da vez</a:t>
            </a:r>
            <a:endParaRPr lang="es-CO" dirty="0"/>
          </a:p>
        </p:txBody>
      </p:sp>
      <p:sp>
        <p:nvSpPr>
          <p:cNvPr id="11" name="TextBox 10">
            <a:extLst>
              <a:ext uri="{FF2B5EF4-FFF2-40B4-BE49-F238E27FC236}">
                <a16:creationId xmlns:a16="http://schemas.microsoft.com/office/drawing/2014/main" id="{C7E9651A-8491-FFA5-2A73-8FFA395D810C}"/>
              </a:ext>
            </a:extLst>
          </p:cNvPr>
          <p:cNvSpPr txBox="1"/>
          <p:nvPr/>
        </p:nvSpPr>
        <p:spPr>
          <a:xfrm>
            <a:off x="9429844" y="2789852"/>
            <a:ext cx="914400" cy="369332"/>
          </a:xfrm>
          <a:prstGeom prst="rect">
            <a:avLst/>
          </a:prstGeom>
          <a:noFill/>
        </p:spPr>
        <p:txBody>
          <a:bodyPr wrap="square" rtlCol="0">
            <a:spAutoFit/>
          </a:bodyPr>
          <a:lstStyle/>
          <a:p>
            <a:r>
              <a:rPr lang="es-ES" dirty="0"/>
              <a:t>3ra vez</a:t>
            </a:r>
            <a:endParaRPr lang="es-CO" dirty="0"/>
          </a:p>
        </p:txBody>
      </p:sp>
      <p:sp>
        <p:nvSpPr>
          <p:cNvPr id="12" name="TextBox 11">
            <a:extLst>
              <a:ext uri="{FF2B5EF4-FFF2-40B4-BE49-F238E27FC236}">
                <a16:creationId xmlns:a16="http://schemas.microsoft.com/office/drawing/2014/main" id="{92E8CC7F-5FD5-7306-E0F9-51177CA44524}"/>
              </a:ext>
            </a:extLst>
          </p:cNvPr>
          <p:cNvSpPr txBox="1"/>
          <p:nvPr/>
        </p:nvSpPr>
        <p:spPr>
          <a:xfrm>
            <a:off x="10807811" y="2792961"/>
            <a:ext cx="1268521" cy="369332"/>
          </a:xfrm>
          <a:prstGeom prst="rect">
            <a:avLst/>
          </a:prstGeom>
          <a:noFill/>
        </p:spPr>
        <p:txBody>
          <a:bodyPr wrap="square" rtlCol="0">
            <a:spAutoFit/>
          </a:bodyPr>
          <a:lstStyle/>
          <a:p>
            <a:r>
              <a:rPr lang="es-ES" dirty="0"/>
              <a:t>4ta vez…</a:t>
            </a:r>
            <a:endParaRPr lang="es-CO" dirty="0"/>
          </a:p>
        </p:txBody>
      </p:sp>
      <p:sp>
        <p:nvSpPr>
          <p:cNvPr id="13" name="TextBox 12">
            <a:extLst>
              <a:ext uri="{FF2B5EF4-FFF2-40B4-BE49-F238E27FC236}">
                <a16:creationId xmlns:a16="http://schemas.microsoft.com/office/drawing/2014/main" id="{D52161DA-CF6B-EE4E-085D-9E79F7778860}"/>
              </a:ext>
            </a:extLst>
          </p:cNvPr>
          <p:cNvSpPr txBox="1"/>
          <p:nvPr/>
        </p:nvSpPr>
        <p:spPr>
          <a:xfrm>
            <a:off x="8471754" y="5228754"/>
            <a:ext cx="1188393" cy="369332"/>
          </a:xfrm>
          <a:prstGeom prst="rect">
            <a:avLst/>
          </a:prstGeom>
          <a:noFill/>
        </p:spPr>
        <p:txBody>
          <a:bodyPr wrap="square" rtlCol="0">
            <a:spAutoFit/>
          </a:bodyPr>
          <a:lstStyle/>
          <a:p>
            <a:r>
              <a:rPr lang="es-ES" dirty="0"/>
              <a:t>Única vez</a:t>
            </a:r>
            <a:endParaRPr lang="es-CO" dirty="0"/>
          </a:p>
        </p:txBody>
      </p:sp>
    </p:spTree>
    <p:extLst>
      <p:ext uri="{BB962C8B-B14F-4D97-AF65-F5344CB8AC3E}">
        <p14:creationId xmlns:p14="http://schemas.microsoft.com/office/powerpoint/2010/main" val="297636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6C3A-5635-A3AA-2C35-6D31153D8D22}"/>
              </a:ext>
            </a:extLst>
          </p:cNvPr>
          <p:cNvSpPr>
            <a:spLocks noGrp="1"/>
          </p:cNvSpPr>
          <p:nvPr>
            <p:ph type="title"/>
          </p:nvPr>
        </p:nvSpPr>
        <p:spPr/>
        <p:txBody>
          <a:bodyPr/>
          <a:lstStyle/>
          <a:p>
            <a:r>
              <a:rPr lang="es-ES" dirty="0"/>
              <a:t>TIPOS DE TIMERS</a:t>
            </a:r>
            <a:endParaRPr lang="es-CO" dirty="0"/>
          </a:p>
        </p:txBody>
      </p:sp>
      <p:sp>
        <p:nvSpPr>
          <p:cNvPr id="3" name="Content Placeholder 2">
            <a:extLst>
              <a:ext uri="{FF2B5EF4-FFF2-40B4-BE49-F238E27FC236}">
                <a16:creationId xmlns:a16="http://schemas.microsoft.com/office/drawing/2014/main" id="{0C186816-7943-EA31-9DEE-3C0C2EC7A97E}"/>
              </a:ext>
            </a:extLst>
          </p:cNvPr>
          <p:cNvSpPr>
            <a:spLocks noGrp="1"/>
          </p:cNvSpPr>
          <p:nvPr>
            <p:ph idx="1"/>
          </p:nvPr>
        </p:nvSpPr>
        <p:spPr>
          <a:xfrm>
            <a:off x="838200" y="1624614"/>
            <a:ext cx="10515600" cy="4060569"/>
          </a:xfrm>
        </p:spPr>
        <p:txBody>
          <a:bodyPr/>
          <a:lstStyle/>
          <a:p>
            <a:r>
              <a:rPr lang="es-ES" dirty="0"/>
              <a:t>TEMPORIZADOR ONE_SHOT:</a:t>
            </a:r>
          </a:p>
          <a:p>
            <a:r>
              <a:rPr lang="es-CO" dirty="0"/>
              <a:t>Se inicializan con un parámetro de periodo, a menudo llamado periodo de "tiempo de espera". Esta es la cantidad de tiempo en milisegundos antes de que el temporizador se dispare. Los temporizadores de un solo disparo se utilizan si quieres hacer algo en el futuro pero no quieres ocuparte de ello ahora. Puedes pensar en esto como un servicio de recordatorio.</a:t>
            </a:r>
          </a:p>
        </p:txBody>
      </p:sp>
      <p:pic>
        <p:nvPicPr>
          <p:cNvPr id="5" name="Picture 4">
            <a:extLst>
              <a:ext uri="{FF2B5EF4-FFF2-40B4-BE49-F238E27FC236}">
                <a16:creationId xmlns:a16="http://schemas.microsoft.com/office/drawing/2014/main" id="{A245557F-CEB7-1C0E-0389-6064823908A8}"/>
              </a:ext>
            </a:extLst>
          </p:cNvPr>
          <p:cNvPicPr>
            <a:picLocks noChangeAspect="1"/>
          </p:cNvPicPr>
          <p:nvPr/>
        </p:nvPicPr>
        <p:blipFill>
          <a:blip r:embed="rId2"/>
          <a:stretch>
            <a:fillRect/>
          </a:stretch>
        </p:blipFill>
        <p:spPr>
          <a:xfrm>
            <a:off x="3739534" y="5080384"/>
            <a:ext cx="5600700" cy="657225"/>
          </a:xfrm>
          <a:prstGeom prst="rect">
            <a:avLst/>
          </a:prstGeom>
        </p:spPr>
      </p:pic>
      <p:pic>
        <p:nvPicPr>
          <p:cNvPr id="7" name="Picture 6">
            <a:extLst>
              <a:ext uri="{FF2B5EF4-FFF2-40B4-BE49-F238E27FC236}">
                <a16:creationId xmlns:a16="http://schemas.microsoft.com/office/drawing/2014/main" id="{E222745C-57D5-7E88-0C5E-F13695D4ED8B}"/>
              </a:ext>
            </a:extLst>
          </p:cNvPr>
          <p:cNvPicPr>
            <a:picLocks noChangeAspect="1"/>
          </p:cNvPicPr>
          <p:nvPr/>
        </p:nvPicPr>
        <p:blipFill>
          <a:blip r:embed="rId3"/>
          <a:stretch>
            <a:fillRect/>
          </a:stretch>
        </p:blipFill>
        <p:spPr>
          <a:xfrm>
            <a:off x="3739534" y="4575836"/>
            <a:ext cx="2638425" cy="533400"/>
          </a:xfrm>
          <a:prstGeom prst="rect">
            <a:avLst/>
          </a:prstGeom>
        </p:spPr>
      </p:pic>
    </p:spTree>
    <p:extLst>
      <p:ext uri="{BB962C8B-B14F-4D97-AF65-F5344CB8AC3E}">
        <p14:creationId xmlns:p14="http://schemas.microsoft.com/office/powerpoint/2010/main" val="368524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6C3A-5635-A3AA-2C35-6D31153D8D22}"/>
              </a:ext>
            </a:extLst>
          </p:cNvPr>
          <p:cNvSpPr>
            <a:spLocks noGrp="1"/>
          </p:cNvSpPr>
          <p:nvPr>
            <p:ph type="title"/>
          </p:nvPr>
        </p:nvSpPr>
        <p:spPr/>
        <p:txBody>
          <a:bodyPr/>
          <a:lstStyle/>
          <a:p>
            <a:r>
              <a:rPr lang="es-ES" dirty="0"/>
              <a:t>TIPOS DE TIMERS</a:t>
            </a:r>
            <a:endParaRPr lang="es-CO" dirty="0"/>
          </a:p>
        </p:txBody>
      </p:sp>
      <p:sp>
        <p:nvSpPr>
          <p:cNvPr id="3" name="Content Placeholder 2">
            <a:extLst>
              <a:ext uri="{FF2B5EF4-FFF2-40B4-BE49-F238E27FC236}">
                <a16:creationId xmlns:a16="http://schemas.microsoft.com/office/drawing/2014/main" id="{0C186816-7943-EA31-9DEE-3C0C2EC7A97E}"/>
              </a:ext>
            </a:extLst>
          </p:cNvPr>
          <p:cNvSpPr>
            <a:spLocks noGrp="1"/>
          </p:cNvSpPr>
          <p:nvPr>
            <p:ph idx="1"/>
          </p:nvPr>
        </p:nvSpPr>
        <p:spPr>
          <a:xfrm>
            <a:off x="838200" y="1624614"/>
            <a:ext cx="10515600" cy="4060569"/>
          </a:xfrm>
        </p:spPr>
        <p:txBody>
          <a:bodyPr/>
          <a:lstStyle/>
          <a:p>
            <a:r>
              <a:rPr lang="es-ES" dirty="0"/>
              <a:t>TEMPORIZADOR PERIODIC:</a:t>
            </a:r>
          </a:p>
          <a:p>
            <a:r>
              <a:rPr lang="es-CO" dirty="0"/>
              <a:t>Los temporizadores periódicos también suelen inicializarse con un parámetro de periodo. Esta es la cantidad de tiempo en milisegundos entre cada evento. Son útiles para hacer cosas como comprobar si hay nuevos datos disponibles en una conexión de red o comprobar si un sensor sigue funcionando.</a:t>
            </a:r>
            <a:endParaRPr lang="es-ES" dirty="0"/>
          </a:p>
          <a:p>
            <a:endParaRPr lang="es-ES" dirty="0"/>
          </a:p>
        </p:txBody>
      </p:sp>
      <p:pic>
        <p:nvPicPr>
          <p:cNvPr id="7" name="Picture 6">
            <a:extLst>
              <a:ext uri="{FF2B5EF4-FFF2-40B4-BE49-F238E27FC236}">
                <a16:creationId xmlns:a16="http://schemas.microsoft.com/office/drawing/2014/main" id="{E222745C-57D5-7E88-0C5E-F13695D4ED8B}"/>
              </a:ext>
            </a:extLst>
          </p:cNvPr>
          <p:cNvPicPr>
            <a:picLocks noChangeAspect="1"/>
          </p:cNvPicPr>
          <p:nvPr/>
        </p:nvPicPr>
        <p:blipFill>
          <a:blip r:embed="rId2"/>
          <a:stretch>
            <a:fillRect/>
          </a:stretch>
        </p:blipFill>
        <p:spPr>
          <a:xfrm>
            <a:off x="3739534" y="4575836"/>
            <a:ext cx="2638425" cy="533400"/>
          </a:xfrm>
          <a:prstGeom prst="rect">
            <a:avLst/>
          </a:prstGeom>
        </p:spPr>
      </p:pic>
      <p:pic>
        <p:nvPicPr>
          <p:cNvPr id="6" name="Picture 5">
            <a:extLst>
              <a:ext uri="{FF2B5EF4-FFF2-40B4-BE49-F238E27FC236}">
                <a16:creationId xmlns:a16="http://schemas.microsoft.com/office/drawing/2014/main" id="{451589BE-13E3-EB6B-0769-7DB262CB64AC}"/>
              </a:ext>
            </a:extLst>
          </p:cNvPr>
          <p:cNvPicPr>
            <a:picLocks noChangeAspect="1"/>
          </p:cNvPicPr>
          <p:nvPr/>
        </p:nvPicPr>
        <p:blipFill>
          <a:blip r:embed="rId3"/>
          <a:stretch>
            <a:fillRect/>
          </a:stretch>
        </p:blipFill>
        <p:spPr>
          <a:xfrm>
            <a:off x="3739534" y="5472466"/>
            <a:ext cx="5638800" cy="581025"/>
          </a:xfrm>
          <a:prstGeom prst="rect">
            <a:avLst/>
          </a:prstGeom>
        </p:spPr>
      </p:pic>
    </p:spTree>
    <p:extLst>
      <p:ext uri="{BB962C8B-B14F-4D97-AF65-F5344CB8AC3E}">
        <p14:creationId xmlns:p14="http://schemas.microsoft.com/office/powerpoint/2010/main" val="120542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A3B8-E51F-AE74-70EC-4F54414DA74D}"/>
              </a:ext>
            </a:extLst>
          </p:cNvPr>
          <p:cNvSpPr>
            <a:spLocks noGrp="1"/>
          </p:cNvSpPr>
          <p:nvPr>
            <p:ph type="title"/>
          </p:nvPr>
        </p:nvSpPr>
        <p:spPr/>
        <p:txBody>
          <a:bodyPr/>
          <a:lstStyle/>
          <a:p>
            <a:r>
              <a:rPr lang="es-ES" dirty="0"/>
              <a:t>TIPOS DE TIMERS</a:t>
            </a:r>
            <a:endParaRPr lang="es-CO" dirty="0"/>
          </a:p>
        </p:txBody>
      </p:sp>
      <p:sp>
        <p:nvSpPr>
          <p:cNvPr id="3" name="Content Placeholder 2">
            <a:extLst>
              <a:ext uri="{FF2B5EF4-FFF2-40B4-BE49-F238E27FC236}">
                <a16:creationId xmlns:a16="http://schemas.microsoft.com/office/drawing/2014/main" id="{44195CA0-21B0-E9DF-9917-FF1700905AC1}"/>
              </a:ext>
            </a:extLst>
          </p:cNvPr>
          <p:cNvSpPr>
            <a:spLocks noGrp="1"/>
          </p:cNvSpPr>
          <p:nvPr>
            <p:ph idx="1"/>
          </p:nvPr>
        </p:nvSpPr>
        <p:spPr/>
        <p:txBody>
          <a:bodyPr/>
          <a:lstStyle/>
          <a:p>
            <a:r>
              <a:rPr lang="es-CO" dirty="0"/>
              <a:t>Un temporizador periódico puede configurarse para utilizar un periodo o una frecuencia como parámetro. La frecuencia es el número de veces que el temporizador se disparará por segundo. El periodo es la cantidad de tiempo en milisegundos entre cada evento.</a:t>
            </a:r>
          </a:p>
          <a:p>
            <a:endParaRPr lang="es-CO" dirty="0"/>
          </a:p>
          <a:p>
            <a:endParaRPr lang="es-CO" dirty="0"/>
          </a:p>
        </p:txBody>
      </p:sp>
      <p:pic>
        <p:nvPicPr>
          <p:cNvPr id="5" name="Picture 4">
            <a:extLst>
              <a:ext uri="{FF2B5EF4-FFF2-40B4-BE49-F238E27FC236}">
                <a16:creationId xmlns:a16="http://schemas.microsoft.com/office/drawing/2014/main" id="{9858CA5B-5AF5-89BC-180F-B705DD3717F2}"/>
              </a:ext>
            </a:extLst>
          </p:cNvPr>
          <p:cNvPicPr>
            <a:picLocks noChangeAspect="1"/>
          </p:cNvPicPr>
          <p:nvPr/>
        </p:nvPicPr>
        <p:blipFill>
          <a:blip r:embed="rId2"/>
          <a:stretch>
            <a:fillRect/>
          </a:stretch>
        </p:blipFill>
        <p:spPr>
          <a:xfrm>
            <a:off x="3195637" y="3931934"/>
            <a:ext cx="5800725" cy="933450"/>
          </a:xfrm>
          <a:prstGeom prst="rect">
            <a:avLst/>
          </a:prstGeom>
        </p:spPr>
      </p:pic>
    </p:spTree>
    <p:extLst>
      <p:ext uri="{BB962C8B-B14F-4D97-AF65-F5344CB8AC3E}">
        <p14:creationId xmlns:p14="http://schemas.microsoft.com/office/powerpoint/2010/main" val="3312132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A3B8-E51F-AE74-70EC-4F54414DA74D}"/>
              </a:ext>
            </a:extLst>
          </p:cNvPr>
          <p:cNvSpPr>
            <a:spLocks noGrp="1"/>
          </p:cNvSpPr>
          <p:nvPr>
            <p:ph type="title"/>
          </p:nvPr>
        </p:nvSpPr>
        <p:spPr/>
        <p:txBody>
          <a:bodyPr/>
          <a:lstStyle/>
          <a:p>
            <a:r>
              <a:rPr lang="es-ES" dirty="0"/>
              <a:t>TIPOS DE TIMERS</a:t>
            </a:r>
            <a:endParaRPr lang="es-CO" dirty="0"/>
          </a:p>
        </p:txBody>
      </p:sp>
      <p:sp>
        <p:nvSpPr>
          <p:cNvPr id="3" name="Content Placeholder 2">
            <a:extLst>
              <a:ext uri="{FF2B5EF4-FFF2-40B4-BE49-F238E27FC236}">
                <a16:creationId xmlns:a16="http://schemas.microsoft.com/office/drawing/2014/main" id="{44195CA0-21B0-E9DF-9917-FF1700905AC1}"/>
              </a:ext>
            </a:extLst>
          </p:cNvPr>
          <p:cNvSpPr>
            <a:spLocks noGrp="1"/>
          </p:cNvSpPr>
          <p:nvPr>
            <p:ph idx="1"/>
          </p:nvPr>
        </p:nvSpPr>
        <p:spPr/>
        <p:txBody>
          <a:bodyPr/>
          <a:lstStyle/>
          <a:p>
            <a:r>
              <a:rPr lang="es-CO" dirty="0"/>
              <a:t>Muchas veces, después de inicializar un </a:t>
            </a:r>
            <a:r>
              <a:rPr lang="es-CO" dirty="0" err="1"/>
              <a:t>Timer</a:t>
            </a:r>
            <a:r>
              <a:rPr lang="es-CO" dirty="0"/>
              <a:t> periódico puede surgir la necesidad de hacer un stop del mismo. La documentación establece que se puede ejecutar la instrucción de stop mediante:</a:t>
            </a:r>
          </a:p>
          <a:p>
            <a:endParaRPr lang="es-CO" dirty="0"/>
          </a:p>
          <a:p>
            <a:endParaRPr lang="es-CO" dirty="0"/>
          </a:p>
          <a:p>
            <a:endParaRPr lang="es-CO" dirty="0"/>
          </a:p>
          <a:p>
            <a:endParaRPr lang="es-CO" dirty="0"/>
          </a:p>
          <a:p>
            <a:r>
              <a:rPr lang="es-CO" dirty="0"/>
              <a:t>Donde </a:t>
            </a:r>
            <a:r>
              <a:rPr lang="es-CO" dirty="0" err="1"/>
              <a:t>Timer</a:t>
            </a:r>
            <a:r>
              <a:rPr lang="es-CO" dirty="0"/>
              <a:t> hace referencia al nombre del </a:t>
            </a:r>
            <a:r>
              <a:rPr lang="es-CO" dirty="0" err="1"/>
              <a:t>Timer</a:t>
            </a:r>
            <a:r>
              <a:rPr lang="es-CO" dirty="0"/>
              <a:t> que se </a:t>
            </a:r>
            <a:r>
              <a:rPr lang="es-CO" dirty="0" err="1"/>
              <a:t>definío</a:t>
            </a:r>
            <a:endParaRPr lang="es-CO" dirty="0"/>
          </a:p>
        </p:txBody>
      </p:sp>
      <p:pic>
        <p:nvPicPr>
          <p:cNvPr id="6" name="Picture 5">
            <a:extLst>
              <a:ext uri="{FF2B5EF4-FFF2-40B4-BE49-F238E27FC236}">
                <a16:creationId xmlns:a16="http://schemas.microsoft.com/office/drawing/2014/main" id="{41A202F8-1DEE-C0D1-7F10-D0261EAC6D1E}"/>
              </a:ext>
            </a:extLst>
          </p:cNvPr>
          <p:cNvPicPr>
            <a:picLocks noChangeAspect="1"/>
          </p:cNvPicPr>
          <p:nvPr/>
        </p:nvPicPr>
        <p:blipFill>
          <a:blip r:embed="rId2"/>
          <a:stretch>
            <a:fillRect/>
          </a:stretch>
        </p:blipFill>
        <p:spPr>
          <a:xfrm>
            <a:off x="5354159" y="3620516"/>
            <a:ext cx="1714500" cy="447675"/>
          </a:xfrm>
          <a:prstGeom prst="rect">
            <a:avLst/>
          </a:prstGeom>
        </p:spPr>
      </p:pic>
    </p:spTree>
    <p:extLst>
      <p:ext uri="{BB962C8B-B14F-4D97-AF65-F5344CB8AC3E}">
        <p14:creationId xmlns:p14="http://schemas.microsoft.com/office/powerpoint/2010/main" val="3442774258"/>
      </p:ext>
    </p:extLst>
  </p:cSld>
  <p:clrMapOvr>
    <a:masterClrMapping/>
  </p:clrMapOvr>
</p:sld>
</file>

<file path=ppt/theme/theme1.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560CE60944898498FFBCFC9D1D366EE" ma:contentTypeVersion="4" ma:contentTypeDescription="Create a new document." ma:contentTypeScope="" ma:versionID="d9bdf24bd3fca50f6e1b0f0d79dc07dc">
  <xsd:schema xmlns:xsd="http://www.w3.org/2001/XMLSchema" xmlns:xs="http://www.w3.org/2001/XMLSchema" xmlns:p="http://schemas.microsoft.com/office/2006/metadata/properties" xmlns:ns2="9ebbe29c-2121-45fd-8001-b568ae970aef" targetNamespace="http://schemas.microsoft.com/office/2006/metadata/properties" ma:root="true" ma:fieldsID="bb9941a06efeb7bf54efd425593b6cb7" ns2:_="">
    <xsd:import namespace="9ebbe29c-2121-45fd-8001-b568ae970ae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bbe29c-2121-45fd-8001-b568ae970a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78398A-CB8D-402C-BB25-D776C84C2BE9}">
  <ds:schemaRefs>
    <ds:schemaRef ds:uri="http://schemas.microsoft.com/sharepoint/v3/contenttype/forms"/>
  </ds:schemaRefs>
</ds:datastoreItem>
</file>

<file path=customXml/itemProps2.xml><?xml version="1.0" encoding="utf-8"?>
<ds:datastoreItem xmlns:ds="http://schemas.openxmlformats.org/officeDocument/2006/customXml" ds:itemID="{D143CF1F-04A0-48B2-A9D6-290B32BDB9C8}">
  <ds:schemaRefs>
    <ds:schemaRef ds:uri="http://schemas.microsoft.com/office/2006/metadata/properties"/>
    <ds:schemaRef ds:uri="http://schemas.microsoft.com/office/infopath/2007/PartnerControls"/>
    <ds:schemaRef ds:uri="a21fb424-018a-4bce-8921-705489124620"/>
  </ds:schemaRefs>
</ds:datastoreItem>
</file>

<file path=customXml/itemProps3.xml><?xml version="1.0" encoding="utf-8"?>
<ds:datastoreItem xmlns:ds="http://schemas.openxmlformats.org/officeDocument/2006/customXml" ds:itemID="{B78204BB-F5BE-45DC-B34A-4EDFE19F7C45}"/>
</file>

<file path=docProps/app.xml><?xml version="1.0" encoding="utf-8"?>
<Properties xmlns="http://schemas.openxmlformats.org/officeDocument/2006/extended-properties" xmlns:vt="http://schemas.openxmlformats.org/officeDocument/2006/docPropsVTypes">
  <TotalTime>558</TotalTime>
  <Words>574</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Arial Narrow</vt:lpstr>
      <vt:lpstr>Calibri</vt:lpstr>
      <vt:lpstr>1_Diseño personalizado</vt:lpstr>
      <vt:lpstr>4_Diseño personalizado</vt:lpstr>
      <vt:lpstr>MICROCONTROLADORES TIMERS  Yomin Estiven Jaramillo Múnera  Ingeniero Biomédico  MSc. Automatización y Control Industrial  </vt:lpstr>
      <vt:lpstr>TIMERS</vt:lpstr>
      <vt:lpstr>TIMERS</vt:lpstr>
      <vt:lpstr>TIMERS</vt:lpstr>
      <vt:lpstr>TIPOS DE TIMERS</vt:lpstr>
      <vt:lpstr>TIPOS DE TIMERS</vt:lpstr>
      <vt:lpstr>TIPOS DE TIMERS</vt:lpstr>
      <vt:lpstr>TIPOS DE TIMERS</vt:lpstr>
      <vt:lpstr>TIPOS DE TIMERS</vt:lpstr>
      <vt:lpstr>Función Callback</vt:lpstr>
      <vt:lpstr>REFERENCIAS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Carolina López García</dc:creator>
  <cp:lastModifiedBy>YE JM</cp:lastModifiedBy>
  <cp:revision>44</cp:revision>
  <dcterms:created xsi:type="dcterms:W3CDTF">2020-02-18T21:49:27Z</dcterms:created>
  <dcterms:modified xsi:type="dcterms:W3CDTF">2023-08-30T05:19:42Z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0x0101003560CE60944898498FFBCFC9D1D366EE</vt:lpwstr>
  </property>
  <property fmtid="{D5CDD505-2E9C-101B-9397-08002B2CF9AE}" pid="3" name="Order">
    <vt:r8>600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