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88"/>
  </p:notesMasterIdLst>
  <p:sldIdLst>
    <p:sldId id="256" r:id="rId2"/>
    <p:sldId id="257" r:id="rId3"/>
    <p:sldId id="258" r:id="rId4"/>
    <p:sldId id="259" r:id="rId5"/>
    <p:sldId id="260" r:id="rId6"/>
    <p:sldId id="261" r:id="rId7"/>
    <p:sldId id="326" r:id="rId8"/>
    <p:sldId id="327" r:id="rId9"/>
    <p:sldId id="328" r:id="rId10"/>
    <p:sldId id="329" r:id="rId11"/>
    <p:sldId id="262" r:id="rId12"/>
    <p:sldId id="263" r:id="rId13"/>
    <p:sldId id="330" r:id="rId14"/>
    <p:sldId id="283" r:id="rId15"/>
    <p:sldId id="335" r:id="rId16"/>
    <p:sldId id="264" r:id="rId17"/>
    <p:sldId id="336" r:id="rId18"/>
    <p:sldId id="265" r:id="rId19"/>
    <p:sldId id="266" r:id="rId20"/>
    <p:sldId id="331" r:id="rId21"/>
    <p:sldId id="284" r:id="rId22"/>
    <p:sldId id="268" r:id="rId23"/>
    <p:sldId id="285" r:id="rId24"/>
    <p:sldId id="267" r:id="rId25"/>
    <p:sldId id="269" r:id="rId26"/>
    <p:sldId id="332" r:id="rId27"/>
    <p:sldId id="286" r:id="rId28"/>
    <p:sldId id="270" r:id="rId29"/>
    <p:sldId id="333" r:id="rId30"/>
    <p:sldId id="271" r:id="rId31"/>
    <p:sldId id="337" r:id="rId32"/>
    <p:sldId id="338" r:id="rId33"/>
    <p:sldId id="272" r:id="rId34"/>
    <p:sldId id="273" r:id="rId35"/>
    <p:sldId id="287" r:id="rId36"/>
    <p:sldId id="274" r:id="rId37"/>
    <p:sldId id="275" r:id="rId38"/>
    <p:sldId id="276" r:id="rId39"/>
    <p:sldId id="288" r:id="rId40"/>
    <p:sldId id="277" r:id="rId41"/>
    <p:sldId id="278" r:id="rId42"/>
    <p:sldId id="279" r:id="rId43"/>
    <p:sldId id="280" r:id="rId44"/>
    <p:sldId id="339" r:id="rId45"/>
    <p:sldId id="340" r:id="rId46"/>
    <p:sldId id="281" r:id="rId47"/>
    <p:sldId id="289" r:id="rId48"/>
    <p:sldId id="282" r:id="rId49"/>
    <p:sldId id="290" r:id="rId50"/>
    <p:sldId id="291" r:id="rId51"/>
    <p:sldId id="292" r:id="rId52"/>
    <p:sldId id="293" r:id="rId53"/>
    <p:sldId id="309"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10" r:id="rId70"/>
    <p:sldId id="311" r:id="rId71"/>
    <p:sldId id="312" r:id="rId72"/>
    <p:sldId id="313" r:id="rId73"/>
    <p:sldId id="314" r:id="rId74"/>
    <p:sldId id="315" r:id="rId75"/>
    <p:sldId id="316" r:id="rId76"/>
    <p:sldId id="334" r:id="rId77"/>
    <p:sldId id="317" r:id="rId78"/>
    <p:sldId id="318" r:id="rId79"/>
    <p:sldId id="319" r:id="rId80"/>
    <p:sldId id="320" r:id="rId81"/>
    <p:sldId id="321" r:id="rId82"/>
    <p:sldId id="322" r:id="rId83"/>
    <p:sldId id="323" r:id="rId84"/>
    <p:sldId id="324" r:id="rId85"/>
    <p:sldId id="325" r:id="rId86"/>
    <p:sldId id="341"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initials="M" lastIdx="0" clrIdx="0">
    <p:extLst>
      <p:ext uri="{19B8F6BF-5375-455C-9EA6-DF929625EA0E}">
        <p15:presenceInfo xmlns:p15="http://schemas.microsoft.com/office/powerpoint/2012/main" userId="Micros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p:normalViewPr>
  <p:slideViewPr>
    <p:cSldViewPr snapToGrid="0">
      <p:cViewPr varScale="1">
        <p:scale>
          <a:sx n="73" d="100"/>
          <a:sy n="73"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F7ED1-E792-48C3-9275-E375F449F952}" type="datetimeFigureOut">
              <a:rPr lang="en-GB" smtClean="0"/>
              <a:t>26/02/2018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F3CF4-D0F2-4566-945C-F84C513316CA}" type="slidenum">
              <a:rPr lang="en-GB" smtClean="0"/>
              <a:t>‹#›</a:t>
            </a:fld>
            <a:endParaRPr lang="en-GB"/>
          </a:p>
        </p:txBody>
      </p:sp>
    </p:spTree>
    <p:extLst>
      <p:ext uri="{BB962C8B-B14F-4D97-AF65-F5344CB8AC3E}">
        <p14:creationId xmlns:p14="http://schemas.microsoft.com/office/powerpoint/2010/main" val="1155333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49412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1024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0746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1496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560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23669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308501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8264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194968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DFC2A-BF4F-4218-9EE2-5ECA5357A084}"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43146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DFC2A-BF4F-4218-9EE2-5ECA5357A084}" type="datetimeFigureOut">
              <a:rPr lang="en-GB" smtClean="0"/>
              <a:t>26/02/2018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255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DFC2A-BF4F-4218-9EE2-5ECA5357A084}" type="datetimeFigureOut">
              <a:rPr lang="en-GB" smtClean="0"/>
              <a:t>26/02/2018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5043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7DFC2A-BF4F-4218-9EE2-5ECA5357A084}" type="datetimeFigureOut">
              <a:rPr lang="en-GB" smtClean="0"/>
              <a:t>26/02/2018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345221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DFC2A-BF4F-4218-9EE2-5ECA5357A084}" type="datetimeFigureOut">
              <a:rPr lang="en-GB" smtClean="0"/>
              <a:t>26/02/2018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32523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F7DFC2A-BF4F-4218-9EE2-5ECA5357A084}" type="datetimeFigureOut">
              <a:rPr lang="en-GB" smtClean="0"/>
              <a:t>26/02/2018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261524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7DFC2A-BF4F-4218-9EE2-5ECA5357A084}" type="datetimeFigureOut">
              <a:rPr lang="en-GB" smtClean="0"/>
              <a:t>26/02/2018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B349DE-F31E-4A0A-A1EB-4728D04E35F0}" type="slidenum">
              <a:rPr lang="en-GB" smtClean="0"/>
              <a:t>‹#›</a:t>
            </a:fld>
            <a:endParaRPr lang="en-GB"/>
          </a:p>
        </p:txBody>
      </p:sp>
    </p:spTree>
    <p:extLst>
      <p:ext uri="{BB962C8B-B14F-4D97-AF65-F5344CB8AC3E}">
        <p14:creationId xmlns:p14="http://schemas.microsoft.com/office/powerpoint/2010/main" val="132664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DFC2A-BF4F-4218-9EE2-5ECA5357A084}" type="datetimeFigureOut">
              <a:rPr lang="en-GB" smtClean="0"/>
              <a:t>26/02/2018</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1B349DE-F31E-4A0A-A1EB-4728D04E35F0}" type="slidenum">
              <a:rPr lang="en-GB" smtClean="0"/>
              <a:t>‹#›</a:t>
            </a:fld>
            <a:endParaRPr lang="en-GB"/>
          </a:p>
        </p:txBody>
      </p:sp>
    </p:spTree>
    <p:extLst>
      <p:ext uri="{BB962C8B-B14F-4D97-AF65-F5344CB8AC3E}">
        <p14:creationId xmlns:p14="http://schemas.microsoft.com/office/powerpoint/2010/main" val="3818408052"/>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 Id="rId4" Type="http://schemas.openxmlformats.org/officeDocument/2006/relationships/hyperlink" Target="http://www.laboratoryequipments.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smtClean="0">
                <a:solidFill>
                  <a:schemeClr val="bg1"/>
                </a:solidFill>
                <a:latin typeface="Bernard MT Condensed" panose="02050806060905020404" pitchFamily="18" charset="0"/>
              </a:rPr>
              <a:t/>
            </a:r>
            <a:br>
              <a:rPr lang="en-GB" b="1" dirty="0" smtClean="0">
                <a:solidFill>
                  <a:schemeClr val="bg1"/>
                </a:solidFill>
                <a:latin typeface="Bernard MT Condensed" panose="02050806060905020404" pitchFamily="18" charset="0"/>
              </a:rPr>
            </a:br>
            <a:endParaRPr lang="en-GB" b="1" dirty="0">
              <a:solidFill>
                <a:schemeClr val="bg1"/>
              </a:solidFill>
              <a:latin typeface="Bernard MT Condensed" panose="02050806060905020404" pitchFamily="18" charset="0"/>
            </a:endParaRPr>
          </a:p>
        </p:txBody>
      </p:sp>
      <p:sp>
        <p:nvSpPr>
          <p:cNvPr id="3" name="Subtitle 2"/>
          <p:cNvSpPr>
            <a:spLocks noGrp="1"/>
          </p:cNvSpPr>
          <p:nvPr>
            <p:ph type="subTitle" idx="1"/>
          </p:nvPr>
        </p:nvSpPr>
        <p:spPr>
          <a:xfrm>
            <a:off x="449943" y="3686629"/>
            <a:ext cx="7035517" cy="2622731"/>
          </a:xfrm>
        </p:spPr>
        <p:txBody>
          <a:bodyPr>
            <a:normAutofit/>
          </a:bodyPr>
          <a:lstStyle/>
          <a:p>
            <a:pPr>
              <a:lnSpc>
                <a:spcPct val="150000"/>
              </a:lnSpc>
            </a:pPr>
            <a:r>
              <a:rPr lang="en-GB" sz="2400" dirty="0">
                <a:solidFill>
                  <a:schemeClr val="tx1"/>
                </a:solidFill>
                <a:latin typeface="Bernard MT Condensed" panose="02050806060905020404" pitchFamily="18" charset="0"/>
              </a:rPr>
              <a:t>ENEDAH,VALENTINE OKWUCHUKWU</a:t>
            </a:r>
          </a:p>
          <a:p>
            <a:pPr>
              <a:lnSpc>
                <a:spcPct val="150000"/>
              </a:lnSpc>
            </a:pPr>
            <a:r>
              <a:rPr lang="en-GB" sz="2400" dirty="0">
                <a:solidFill>
                  <a:schemeClr val="tx1"/>
                </a:solidFill>
                <a:latin typeface="Bernard MT Condensed" panose="02050806060905020404" pitchFamily="18" charset="0"/>
              </a:rPr>
              <a:t>COURSE: PHYSICS/ELECTRONICS</a:t>
            </a:r>
          </a:p>
          <a:p>
            <a:pPr>
              <a:lnSpc>
                <a:spcPct val="150000"/>
              </a:lnSpc>
            </a:pPr>
            <a:r>
              <a:rPr lang="en-GB" sz="2400" dirty="0">
                <a:solidFill>
                  <a:schemeClr val="tx1"/>
                </a:solidFill>
                <a:latin typeface="Bernard MT Condensed" panose="02050806060905020404" pitchFamily="18" charset="0"/>
              </a:rPr>
              <a:t>COURSE UNIT: 2 UNITS</a:t>
            </a:r>
          </a:p>
          <a:p>
            <a:pPr>
              <a:lnSpc>
                <a:spcPct val="150000"/>
              </a:lnSpc>
            </a:pPr>
            <a:endParaRPr lang="en-GB" sz="2800" dirty="0" smtClean="0"/>
          </a:p>
        </p:txBody>
      </p:sp>
      <p:sp>
        <p:nvSpPr>
          <p:cNvPr id="4" name="TextBox 3"/>
          <p:cNvSpPr txBox="1"/>
          <p:nvPr/>
        </p:nvSpPr>
        <p:spPr>
          <a:xfrm>
            <a:off x="928915" y="791661"/>
            <a:ext cx="7503886" cy="2554545"/>
          </a:xfrm>
          <a:prstGeom prst="rect">
            <a:avLst/>
          </a:prstGeom>
          <a:noFill/>
        </p:spPr>
        <p:txBody>
          <a:bodyPr wrap="square" rtlCol="0">
            <a:spAutoFit/>
          </a:bodyPr>
          <a:lstStyle/>
          <a:p>
            <a:r>
              <a:rPr lang="en-GB" sz="4000" dirty="0">
                <a:solidFill>
                  <a:schemeClr val="accent1"/>
                </a:solidFill>
                <a:latin typeface="Bernard MT Condensed" panose="02050806060905020404" pitchFamily="18" charset="0"/>
              </a:rPr>
              <a:t>GLTS 202</a:t>
            </a:r>
          </a:p>
          <a:p>
            <a:r>
              <a:rPr lang="en-GB" sz="4000" dirty="0">
                <a:solidFill>
                  <a:schemeClr val="accent1"/>
                </a:solidFill>
                <a:latin typeface="Bernard MT Condensed" panose="02050806060905020404" pitchFamily="18" charset="0"/>
              </a:rPr>
              <a:t>HAZARDS AND SAFETY IN THE LABORATORY</a:t>
            </a:r>
          </a:p>
          <a:p>
            <a:r>
              <a:rPr lang="en-GB" sz="4000" dirty="0">
                <a:solidFill>
                  <a:schemeClr val="accent1"/>
                </a:solidFill>
                <a:latin typeface="Bernard MT Condensed" panose="02050806060905020404" pitchFamily="18" charset="0"/>
              </a:rPr>
              <a:t>LECTURER: OPADELE A.E</a:t>
            </a:r>
          </a:p>
        </p:txBody>
      </p:sp>
    </p:spTree>
    <p:extLst>
      <p:ext uri="{BB962C8B-B14F-4D97-AF65-F5344CB8AC3E}">
        <p14:creationId xmlns:p14="http://schemas.microsoft.com/office/powerpoint/2010/main" val="1893937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88" y="104502"/>
            <a:ext cx="3810000" cy="31908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606" y="3295377"/>
            <a:ext cx="5460274" cy="35960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377" y="209006"/>
            <a:ext cx="4232366" cy="3008267"/>
          </a:xfrm>
          <a:prstGeom prst="rect">
            <a:avLst/>
          </a:prstGeom>
        </p:spPr>
      </p:pic>
    </p:spTree>
    <p:extLst>
      <p:ext uri="{BB962C8B-B14F-4D97-AF65-F5344CB8AC3E}">
        <p14:creationId xmlns:p14="http://schemas.microsoft.com/office/powerpoint/2010/main" val="5800796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EQUIPMENT  RELATED HAZARDS</a:t>
            </a:r>
            <a:endParaRPr lang="en-GB" dirty="0"/>
          </a:p>
        </p:txBody>
      </p:sp>
      <p:sp>
        <p:nvSpPr>
          <p:cNvPr id="3" name="Content Placeholder 2"/>
          <p:cNvSpPr>
            <a:spLocks noGrp="1"/>
          </p:cNvSpPr>
          <p:nvPr>
            <p:ph idx="1"/>
          </p:nvPr>
        </p:nvSpPr>
        <p:spPr>
          <a:xfrm>
            <a:off x="315686" y="1876154"/>
            <a:ext cx="8697686" cy="4589961"/>
          </a:xfrm>
        </p:spPr>
        <p:txBody>
          <a:bodyPr>
            <a:noAutofit/>
          </a:bodyPr>
          <a:lstStyle/>
          <a:p>
            <a:pPr marL="0" indent="0">
              <a:buNone/>
            </a:pPr>
            <a:r>
              <a:rPr lang="en-GB" sz="3200" b="1" u="sng" dirty="0">
                <a:solidFill>
                  <a:schemeClr val="tx1"/>
                </a:solidFill>
              </a:rPr>
              <a:t>Introduction </a:t>
            </a:r>
            <a:r>
              <a:rPr lang="en-GB" sz="3200" dirty="0">
                <a:solidFill>
                  <a:schemeClr val="tx1"/>
                </a:solidFill>
              </a:rPr>
              <a:t> </a:t>
            </a:r>
          </a:p>
          <a:p>
            <a:pPr marL="0" indent="0">
              <a:buNone/>
            </a:pPr>
            <a:r>
              <a:rPr lang="en-GB" sz="2800" dirty="0">
                <a:solidFill>
                  <a:schemeClr val="tx1"/>
                </a:solidFill>
              </a:rPr>
              <a:t>Numerous physical hazards may be present in the laboratory. While not as exotic as chemical and biological hazards, physical hazards are responsible for the majority of workplace injuries. </a:t>
            </a:r>
            <a:r>
              <a:rPr lang="en-GB" sz="2800" dirty="0" smtClean="0">
                <a:solidFill>
                  <a:schemeClr val="tx1"/>
                </a:solidFill>
              </a:rPr>
              <a:t>It </a:t>
            </a:r>
            <a:r>
              <a:rPr lang="en-GB" sz="2800" dirty="0">
                <a:solidFill>
                  <a:schemeClr val="tx1"/>
                </a:solidFill>
              </a:rPr>
              <a:t>is important to be aware of these hazards, pre-plan, use personal protective equipment and follow basic safety rules in order to prevent accidents involving physical hazards. </a:t>
            </a:r>
          </a:p>
        </p:txBody>
      </p:sp>
    </p:spTree>
    <p:extLst>
      <p:ext uri="{BB962C8B-B14F-4D97-AF65-F5344CB8AC3E}">
        <p14:creationId xmlns:p14="http://schemas.microsoft.com/office/powerpoint/2010/main" val="876609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95" y="117693"/>
            <a:ext cx="8737962" cy="6740307"/>
          </a:xfrm>
          <a:prstGeom prst="rect">
            <a:avLst/>
          </a:prstGeom>
          <a:noFill/>
          <a:ln>
            <a:noFill/>
          </a:ln>
        </p:spPr>
        <p:txBody>
          <a:bodyPr wrap="square" rtlCol="0">
            <a:spAutoFit/>
          </a:bodyPr>
          <a:lstStyle/>
          <a:p>
            <a:pPr marL="257175" indent="-257175">
              <a:lnSpc>
                <a:spcPct val="150000"/>
              </a:lnSpc>
              <a:buAutoNum type="alphaUcPeriod"/>
            </a:pPr>
            <a:r>
              <a:rPr lang="en-GB" sz="2400" b="1" dirty="0"/>
              <a:t>Autoclaves</a:t>
            </a:r>
          </a:p>
          <a:p>
            <a:pPr>
              <a:lnSpc>
                <a:spcPct val="150000"/>
              </a:lnSpc>
            </a:pPr>
            <a:r>
              <a:rPr lang="en-GB" b="1" dirty="0"/>
              <a:t>       </a:t>
            </a:r>
            <a:r>
              <a:rPr lang="en-GB" sz="2400" dirty="0"/>
              <a:t>Autoclaves, hot-air ovens, incubators, and water-baths are devices for heating air or water. The heat is usually generated by an electrical module, but in some instruments heat is generated by fire, or there may be a heat-storage block, such as a separate water reservoir in solar systems or a metal block controlled by a </a:t>
            </a:r>
            <a:r>
              <a:rPr lang="en-GB" sz="2400" dirty="0" smtClean="0"/>
              <a:t>thermostat.</a:t>
            </a:r>
          </a:p>
          <a:p>
            <a:pPr>
              <a:lnSpc>
                <a:spcPct val="150000"/>
              </a:lnSpc>
            </a:pPr>
            <a:r>
              <a:rPr lang="en-GB" sz="2400" dirty="0" smtClean="0"/>
              <a:t>Autoclaves </a:t>
            </a:r>
            <a:r>
              <a:rPr lang="en-GB" sz="2400" dirty="0"/>
              <a:t>present a number of physical hazards such as:   </a:t>
            </a:r>
          </a:p>
          <a:p>
            <a:pPr marL="214313" indent="-214313">
              <a:lnSpc>
                <a:spcPct val="150000"/>
              </a:lnSpc>
              <a:buClr>
                <a:schemeClr val="accent1"/>
              </a:buClr>
              <a:buFont typeface="Wingdings" panose="05000000000000000000" pitchFamily="2" charset="2"/>
              <a:buChar char="Ø"/>
            </a:pPr>
            <a:r>
              <a:rPr lang="en-GB" sz="2400" dirty="0"/>
              <a:t> Heat, steam, and pressure.  </a:t>
            </a:r>
          </a:p>
          <a:p>
            <a:pPr marL="214313" indent="-214313">
              <a:lnSpc>
                <a:spcPct val="150000"/>
              </a:lnSpc>
              <a:buClr>
                <a:schemeClr val="accent1"/>
              </a:buClr>
              <a:buFont typeface="Wingdings" panose="05000000000000000000" pitchFamily="2" charset="2"/>
              <a:buChar char="Ø"/>
            </a:pPr>
            <a:r>
              <a:rPr lang="en-GB" sz="2400" dirty="0"/>
              <a:t> Thermal burns from steam and hot liquids.  </a:t>
            </a:r>
          </a:p>
          <a:p>
            <a:pPr marL="214313" indent="-214313">
              <a:lnSpc>
                <a:spcPct val="150000"/>
              </a:lnSpc>
              <a:buClr>
                <a:schemeClr val="accent1"/>
              </a:buClr>
              <a:buFont typeface="Wingdings" panose="05000000000000000000" pitchFamily="2" charset="2"/>
              <a:buChar char="Ø"/>
            </a:pPr>
            <a:r>
              <a:rPr lang="en-GB" sz="2400" dirty="0"/>
              <a:t>Cuts from broken or exploding glass. </a:t>
            </a:r>
          </a:p>
          <a:p>
            <a:pPr>
              <a:lnSpc>
                <a:spcPct val="150000"/>
              </a:lnSpc>
              <a:buClr>
                <a:schemeClr val="tx2"/>
              </a:buClr>
            </a:pPr>
            <a:endParaRPr lang="en-GB" sz="2400" dirty="0"/>
          </a:p>
        </p:txBody>
      </p:sp>
    </p:spTree>
    <p:extLst>
      <p:ext uri="{BB962C8B-B14F-4D97-AF65-F5344CB8AC3E}">
        <p14:creationId xmlns:p14="http://schemas.microsoft.com/office/powerpoint/2010/main" val="31393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28" y="2024742"/>
            <a:ext cx="4739086" cy="2769327"/>
          </a:xfrm>
          <a:prstGeom prst="rect">
            <a:avLst/>
          </a:prstGeom>
        </p:spPr>
      </p:pic>
      <p:sp>
        <p:nvSpPr>
          <p:cNvPr id="3" name="TextBox 2"/>
          <p:cNvSpPr txBox="1"/>
          <p:nvPr/>
        </p:nvSpPr>
        <p:spPr>
          <a:xfrm>
            <a:off x="640080" y="5394960"/>
            <a:ext cx="1806585" cy="369332"/>
          </a:xfrm>
          <a:prstGeom prst="rect">
            <a:avLst/>
          </a:prstGeom>
          <a:noFill/>
        </p:spPr>
        <p:txBody>
          <a:bodyPr wrap="none" rtlCol="0">
            <a:spAutoFit/>
          </a:bodyPr>
          <a:lstStyle/>
          <a:p>
            <a:r>
              <a:rPr lang="en-US" b="1" u="sng" dirty="0" smtClean="0"/>
              <a:t>AN AUTOCLAVE</a:t>
            </a:r>
            <a:endParaRPr lang="en-US" b="1" u="sng" dirty="0"/>
          </a:p>
        </p:txBody>
      </p:sp>
    </p:spTree>
    <p:extLst>
      <p:ext uri="{BB962C8B-B14F-4D97-AF65-F5344CB8AC3E}">
        <p14:creationId xmlns:p14="http://schemas.microsoft.com/office/powerpoint/2010/main" val="165605798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521" y="0"/>
            <a:ext cx="8389256" cy="6878806"/>
          </a:xfrm>
          <a:prstGeom prst="rect">
            <a:avLst/>
          </a:prstGeom>
          <a:noFill/>
        </p:spPr>
        <p:txBody>
          <a:bodyPr wrap="square" rtlCol="0">
            <a:spAutoFit/>
          </a:bodyPr>
          <a:lstStyle/>
          <a:p>
            <a:pPr marL="257175" indent="-257175">
              <a:lnSpc>
                <a:spcPct val="150000"/>
              </a:lnSpc>
              <a:buClr>
                <a:schemeClr val="tx2"/>
              </a:buClr>
              <a:buAutoNum type="alphaUcPeriod" startAt="2"/>
            </a:pPr>
            <a:r>
              <a:rPr lang="en-GB" b="1" dirty="0"/>
              <a:t>Batteries</a:t>
            </a:r>
          </a:p>
          <a:p>
            <a:pPr>
              <a:lnSpc>
                <a:spcPct val="150000"/>
              </a:lnSpc>
              <a:buClr>
                <a:schemeClr val="accent1"/>
              </a:buClr>
            </a:pPr>
            <a:r>
              <a:rPr lang="en-GB" b="1" dirty="0"/>
              <a:t>      </a:t>
            </a:r>
            <a:r>
              <a:rPr lang="en-GB" dirty="0"/>
              <a:t>Batteries are energy sources that generate electrical energy from stored chemical energy. The electrical current results from the oxidation and reduction processes of the metals that are used as electrode materials in the battery cell.</a:t>
            </a:r>
          </a:p>
          <a:p>
            <a:pPr>
              <a:lnSpc>
                <a:spcPct val="150000"/>
              </a:lnSpc>
              <a:buClr>
                <a:schemeClr val="accent1"/>
              </a:buClr>
            </a:pPr>
            <a:r>
              <a:rPr lang="en-GB" dirty="0"/>
              <a:t>Batteries present a number of potential hazards. </a:t>
            </a:r>
            <a:r>
              <a:rPr lang="en-GB" dirty="0" smtClean="0"/>
              <a:t>Charged </a:t>
            </a:r>
            <a:r>
              <a:rPr lang="en-GB" dirty="0"/>
              <a:t>batteries are “always on.”  Care must be taken to ensure that electrodes of batteries in storage do not contact each other leading to </a:t>
            </a:r>
            <a:r>
              <a:rPr lang="en-GB" dirty="0" smtClean="0"/>
              <a:t>fire. Lead </a:t>
            </a:r>
            <a:r>
              <a:rPr lang="en-GB" dirty="0"/>
              <a:t>acid batteries contain corrosive liquids and also generate hydrogen gas during charging which poses an explosion hazard. </a:t>
            </a:r>
            <a:r>
              <a:rPr lang="en-GB" b="1" dirty="0"/>
              <a:t>OSHA</a:t>
            </a:r>
            <a:r>
              <a:rPr lang="en-GB" dirty="0"/>
              <a:t> requires adequate ventilation to prevent hydrogen build up and an eyewash/safety shower in battery charging locations. Lithium batteries may burst into flames if overcharged, and nickel cadmium and lead acid types contain heavy metals.  Almost all rechargeable batteries are capable of sufficient output current to start fires if short-circuited.  Because of these sorts of hazards, and disposal considerations, a more detailed document has been developed</a:t>
            </a:r>
            <a:r>
              <a:rPr lang="en-GB" sz="2400" dirty="0"/>
              <a:t>. </a:t>
            </a:r>
            <a:endParaRPr lang="en-GB" dirty="0"/>
          </a:p>
        </p:txBody>
      </p:sp>
    </p:spTree>
    <p:extLst>
      <p:ext uri="{BB962C8B-B14F-4D97-AF65-F5344CB8AC3E}">
        <p14:creationId xmlns:p14="http://schemas.microsoft.com/office/powerpoint/2010/main" val="896313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0422"/>
            <a:ext cx="9144000" cy="5133703"/>
          </a:xfrm>
          <a:prstGeom prst="rect">
            <a:avLst/>
          </a:prstGeom>
        </p:spPr>
      </p:pic>
      <p:sp>
        <p:nvSpPr>
          <p:cNvPr id="4" name="TextBox 3"/>
          <p:cNvSpPr txBox="1"/>
          <p:nvPr/>
        </p:nvSpPr>
        <p:spPr>
          <a:xfrm>
            <a:off x="359230" y="587828"/>
            <a:ext cx="1979022" cy="369332"/>
          </a:xfrm>
          <a:prstGeom prst="rect">
            <a:avLst/>
          </a:prstGeom>
          <a:noFill/>
        </p:spPr>
        <p:txBody>
          <a:bodyPr wrap="square" rtlCol="0">
            <a:spAutoFit/>
          </a:bodyPr>
          <a:lstStyle/>
          <a:p>
            <a:r>
              <a:rPr lang="en-US" b="1" u="sng" dirty="0" smtClean="0"/>
              <a:t>A BATTERY</a:t>
            </a:r>
            <a:endParaRPr lang="en-US" b="1" u="sng" dirty="0"/>
          </a:p>
        </p:txBody>
      </p:sp>
    </p:spTree>
    <p:extLst>
      <p:ext uri="{BB962C8B-B14F-4D97-AF65-F5344CB8AC3E}">
        <p14:creationId xmlns:p14="http://schemas.microsoft.com/office/powerpoint/2010/main" val="344733072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0359"/>
            <a:ext cx="8948057" cy="6124754"/>
          </a:xfrm>
          <a:prstGeom prst="rect">
            <a:avLst/>
          </a:prstGeom>
          <a:noFill/>
        </p:spPr>
        <p:txBody>
          <a:bodyPr wrap="square" rtlCol="0">
            <a:spAutoFit/>
          </a:bodyPr>
          <a:lstStyle/>
          <a:p>
            <a:r>
              <a:rPr lang="en-GB" sz="1600" dirty="0"/>
              <a:t>I. </a:t>
            </a:r>
            <a:r>
              <a:rPr lang="en-GB" dirty="0"/>
              <a:t>Lead batteries </a:t>
            </a:r>
          </a:p>
          <a:p>
            <a:r>
              <a:rPr lang="en-GB" dirty="0"/>
              <a:t>A lead battery is a liquid-system battery. The elements of a lead battery have narrow gratings filled with squamous lead (Pb) or squamous lead oxide (Pb02) as electrodes. These electrodes are kept apart by a porous separator membrane. The electrolyte is 20-30% sulphuric acid. The following chemical reactions provide energy during electrical discharge: Oxidation:</a:t>
            </a:r>
          </a:p>
          <a:p>
            <a:r>
              <a:rPr lang="en-GB" dirty="0"/>
              <a:t> Pb + SO</a:t>
            </a:r>
            <a:r>
              <a:rPr lang="en-GB" sz="1200" dirty="0"/>
              <a:t>4</a:t>
            </a:r>
            <a:r>
              <a:rPr lang="en-GB" dirty="0"/>
              <a:t> - ---&gt; PbSO</a:t>
            </a:r>
            <a:r>
              <a:rPr lang="en-GB" sz="1200" dirty="0"/>
              <a:t>4</a:t>
            </a:r>
            <a:r>
              <a:rPr lang="en-GB" dirty="0"/>
              <a:t> + 2e </a:t>
            </a:r>
          </a:p>
          <a:p>
            <a:r>
              <a:rPr lang="en-GB" dirty="0"/>
              <a:t>Reduction: Pb0</a:t>
            </a:r>
            <a:r>
              <a:rPr lang="en-GB" sz="1200" dirty="0"/>
              <a:t>2</a:t>
            </a:r>
            <a:r>
              <a:rPr lang="en-GB" dirty="0"/>
              <a:t> + 4H+ + S0</a:t>
            </a:r>
            <a:r>
              <a:rPr lang="en-GB" sz="1200" dirty="0"/>
              <a:t>4</a:t>
            </a:r>
            <a:r>
              <a:rPr lang="en-GB" dirty="0"/>
              <a:t>- + 2e------PbS0</a:t>
            </a:r>
            <a:r>
              <a:rPr lang="en-GB" sz="1200" dirty="0"/>
              <a:t>4</a:t>
            </a:r>
            <a:r>
              <a:rPr lang="en-GB" dirty="0"/>
              <a:t> + 2H</a:t>
            </a:r>
            <a:r>
              <a:rPr lang="en-GB" sz="1200" dirty="0"/>
              <a:t>2</a:t>
            </a:r>
            <a:r>
              <a:rPr lang="en-GB" dirty="0"/>
              <a:t>0 </a:t>
            </a:r>
          </a:p>
          <a:p>
            <a:endParaRPr lang="en-GB" dirty="0"/>
          </a:p>
          <a:p>
            <a:r>
              <a:rPr lang="en-GB" dirty="0"/>
              <a:t>These reactions go in the reverse direction when the battery is recharged. </a:t>
            </a:r>
          </a:p>
          <a:p>
            <a:r>
              <a:rPr lang="en-GB" dirty="0"/>
              <a:t>Lead batteries are useful when a large capacity is required and a continuous supply of electricity is not reliably available. A 12 volt car battery or two 6 volt batteries can be used to supply any of the instruments in a hospital that run on 12 volts direct current. Many instruments can run on lead batteries, for example room illumination, water pumps, refrigerators, and mechanical tools. Lead batteries can be recharged from the mains supply, or by a photovoltaic solar-powered system independently of the mains. </a:t>
            </a:r>
          </a:p>
          <a:p>
            <a:r>
              <a:rPr lang="en-GB" dirty="0"/>
              <a:t>Use of lead batteries </a:t>
            </a:r>
          </a:p>
          <a:p>
            <a:r>
              <a:rPr lang="en-GB" dirty="0"/>
              <a:t>A lead battery must be protected from overcharge, because of water loss from the cells. It must also be protected from too heavy a discharge since this will drastically shorten the life of the battery</a:t>
            </a:r>
            <a:r>
              <a:rPr lang="en-GB" dirty="0" smtClean="0"/>
              <a:t>.</a:t>
            </a:r>
            <a:endParaRPr lang="en-GB" dirty="0"/>
          </a:p>
          <a:p>
            <a:endParaRPr lang="en-GB" sz="1600" dirty="0"/>
          </a:p>
        </p:txBody>
      </p:sp>
    </p:spTree>
    <p:extLst>
      <p:ext uri="{BB962C8B-B14F-4D97-AF65-F5344CB8AC3E}">
        <p14:creationId xmlns:p14="http://schemas.microsoft.com/office/powerpoint/2010/main" val="3872170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4" y="989295"/>
            <a:ext cx="8569233" cy="5307003"/>
          </a:xfrm>
          <a:prstGeom prst="rect">
            <a:avLst/>
          </a:prstGeom>
        </p:spPr>
      </p:pic>
    </p:spTree>
    <p:extLst>
      <p:ext uri="{BB962C8B-B14F-4D97-AF65-F5344CB8AC3E}">
        <p14:creationId xmlns:p14="http://schemas.microsoft.com/office/powerpoint/2010/main" val="261514534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189" y="195399"/>
            <a:ext cx="8601075" cy="6555641"/>
          </a:xfrm>
          <a:prstGeom prst="rect">
            <a:avLst/>
          </a:prstGeom>
          <a:noFill/>
        </p:spPr>
        <p:txBody>
          <a:bodyPr wrap="square" rtlCol="0">
            <a:spAutoFit/>
          </a:bodyPr>
          <a:lstStyle/>
          <a:p>
            <a:pPr>
              <a:lnSpc>
                <a:spcPct val="150000"/>
              </a:lnSpc>
            </a:pPr>
            <a:r>
              <a:rPr lang="en-GB" sz="2000" b="1" dirty="0"/>
              <a:t>Use of lead batteries </a:t>
            </a:r>
          </a:p>
          <a:p>
            <a:pPr>
              <a:lnSpc>
                <a:spcPct val="150000"/>
              </a:lnSpc>
            </a:pPr>
            <a:r>
              <a:rPr lang="en-GB" sz="2000" dirty="0"/>
              <a:t>A lead battery must be protected from overcharge, because of water loss from the cells. It must also be protected from too heavy a discharge since this will drastically shorten the life of the battery. The battery can be checked by measuring the laboratory equipment voltage with a multimeter. This check also gives information about the actual capacity of the battery. </a:t>
            </a:r>
          </a:p>
          <a:p>
            <a:pPr>
              <a:lnSpc>
                <a:spcPct val="150000"/>
              </a:lnSpc>
            </a:pPr>
            <a:r>
              <a:rPr lang="en-GB" sz="2000" dirty="0"/>
              <a:t>For a 12 volt lead battery to be recharged at an ambient temperature of 30 °C the limit values are: </a:t>
            </a:r>
          </a:p>
          <a:p>
            <a:pPr marL="214313" indent="-214313">
              <a:lnSpc>
                <a:spcPct val="150000"/>
              </a:lnSpc>
              <a:buFontTx/>
              <a:buChar char="-"/>
            </a:pPr>
            <a:r>
              <a:rPr lang="en-GB" sz="2000" dirty="0"/>
              <a:t>maximum voltage for recharge: 13.9 volt (additional charging will cause high losses of water)</a:t>
            </a:r>
          </a:p>
          <a:p>
            <a:pPr marL="214313" indent="-214313">
              <a:lnSpc>
                <a:spcPct val="150000"/>
              </a:lnSpc>
              <a:buFontTx/>
              <a:buChar char="-"/>
            </a:pPr>
            <a:r>
              <a:rPr lang="en-GB" sz="2000" dirty="0"/>
              <a:t>minimum voltage for recharge: 11.2 volt. </a:t>
            </a:r>
          </a:p>
          <a:p>
            <a:pPr>
              <a:lnSpc>
                <a:spcPct val="150000"/>
              </a:lnSpc>
            </a:pPr>
            <a:r>
              <a:rPr lang="en-GB" sz="2000" dirty="0"/>
              <a:t>The battery should be recharged when it has a residual capacity of about 30%. Additional discharge shortens the life of the battery </a:t>
            </a:r>
            <a:r>
              <a:rPr lang="en-GB" sz="2000" dirty="0" smtClean="0"/>
              <a:t>considerably.</a:t>
            </a:r>
            <a:endParaRPr lang="en-GB" sz="2000" dirty="0"/>
          </a:p>
        </p:txBody>
      </p:sp>
    </p:spTree>
    <p:extLst>
      <p:ext uri="{BB962C8B-B14F-4D97-AF65-F5344CB8AC3E}">
        <p14:creationId xmlns:p14="http://schemas.microsoft.com/office/powerpoint/2010/main" val="744347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9" y="117693"/>
            <a:ext cx="8715375" cy="6740307"/>
          </a:xfrm>
          <a:prstGeom prst="rect">
            <a:avLst/>
          </a:prstGeom>
          <a:noFill/>
        </p:spPr>
        <p:txBody>
          <a:bodyPr wrap="square" rtlCol="0">
            <a:spAutoFit/>
          </a:bodyPr>
          <a:lstStyle/>
          <a:p>
            <a:pPr>
              <a:lnSpc>
                <a:spcPct val="150000"/>
              </a:lnSpc>
            </a:pPr>
            <a:r>
              <a:rPr lang="en-GB" sz="1100" b="1" dirty="0"/>
              <a:t>C</a:t>
            </a:r>
            <a:r>
              <a:rPr lang="en-GB" sz="2400" dirty="0"/>
              <a:t>. </a:t>
            </a:r>
            <a:r>
              <a:rPr lang="en-GB" sz="2400" b="1" dirty="0"/>
              <a:t> Centrifuge </a:t>
            </a:r>
          </a:p>
          <a:p>
            <a:pPr>
              <a:lnSpc>
                <a:spcPct val="150000"/>
              </a:lnSpc>
            </a:pPr>
            <a:r>
              <a:rPr lang="en-GB" sz="2400" dirty="0"/>
              <a:t> A centrifuge is a machine that applies a sustained centrifugal force (i.e., a force due to rotation) to impel matter outwards from the centre of rotation. This principle is used to separate out particles in a liquid medium by sedimentation. The physical basis of the separation is the action of a centrifugal force on the rotating particles, which increases with the radius of the rotational field and the velocity of the rotation. The rate of sedimentation is determined by the density of the particles. Dense particles sediment first, followed by lighter particles. Depending on the conditions, very light particles may even remain in suspension</a:t>
            </a:r>
            <a:r>
              <a:rPr lang="en-GB" dirty="0"/>
              <a:t>. </a:t>
            </a:r>
          </a:p>
        </p:txBody>
      </p:sp>
    </p:spTree>
    <p:extLst>
      <p:ext uri="{BB962C8B-B14F-4D97-AF65-F5344CB8AC3E}">
        <p14:creationId xmlns:p14="http://schemas.microsoft.com/office/powerpoint/2010/main" val="3781054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1278528"/>
            <a:ext cx="7005400" cy="842555"/>
          </a:xfrm>
        </p:spPr>
        <p:txBody>
          <a:bodyPr>
            <a:normAutofit fontScale="90000"/>
          </a:bodyPr>
          <a:lstStyle/>
          <a:p>
            <a:r>
              <a:rPr lang="en-GB" dirty="0" smtClean="0">
                <a:latin typeface="Bernard MT Condensed" panose="02050806060905020404" pitchFamily="18" charset="0"/>
              </a:rPr>
              <a:t>PRESENTATION TOPIC: SCIENTIFIC LABORATORY HAZARDS</a:t>
            </a:r>
            <a:endParaRPr lang="en-GB" dirty="0">
              <a:latin typeface="Bernard MT Condensed" panose="02050806060905020404" pitchFamily="18" charset="0"/>
            </a:endParaRPr>
          </a:p>
        </p:txBody>
      </p:sp>
      <p:sp>
        <p:nvSpPr>
          <p:cNvPr id="3" name="Content Placeholder 2"/>
          <p:cNvSpPr>
            <a:spLocks noGrp="1"/>
          </p:cNvSpPr>
          <p:nvPr>
            <p:ph idx="1"/>
          </p:nvPr>
        </p:nvSpPr>
        <p:spPr>
          <a:xfrm>
            <a:off x="866216" y="2809875"/>
            <a:ext cx="8176547" cy="3563167"/>
          </a:xfrm>
        </p:spPr>
        <p:txBody>
          <a:bodyPr>
            <a:normAutofit/>
          </a:bodyPr>
          <a:lstStyle/>
          <a:p>
            <a:pPr>
              <a:buClr>
                <a:schemeClr val="accent1"/>
              </a:buClr>
              <a:buFont typeface="Wingdings" panose="05000000000000000000" pitchFamily="2" charset="2"/>
              <a:buChar char="Ø"/>
            </a:pPr>
            <a:r>
              <a:rPr lang="en-GB" sz="2400" b="1" dirty="0">
                <a:solidFill>
                  <a:schemeClr val="tx1"/>
                </a:solidFill>
              </a:rPr>
              <a:t>Laboratory Equipment Hazards:</a:t>
            </a:r>
          </a:p>
          <a:p>
            <a:pPr marL="0" indent="0">
              <a:buNone/>
            </a:pPr>
            <a:r>
              <a:rPr lang="en-GB" sz="2400" b="1" dirty="0">
                <a:solidFill>
                  <a:schemeClr val="tx1"/>
                </a:solidFill>
              </a:rPr>
              <a:t>   	 Equipment related hazards; advantages and                  	 disadvantages.</a:t>
            </a:r>
          </a:p>
          <a:p>
            <a:pPr>
              <a:buClr>
                <a:schemeClr val="accent1"/>
              </a:buClr>
              <a:buFont typeface="Wingdings" panose="05000000000000000000" pitchFamily="2" charset="2"/>
              <a:buChar char="Ø"/>
            </a:pPr>
            <a:r>
              <a:rPr lang="en-GB" sz="2400" b="1" dirty="0">
                <a:solidFill>
                  <a:schemeClr val="tx1"/>
                </a:solidFill>
              </a:rPr>
              <a:t>Technological trends on scientific equipment.</a:t>
            </a:r>
          </a:p>
          <a:p>
            <a:pPr>
              <a:buClr>
                <a:schemeClr val="accent1"/>
              </a:buClr>
              <a:buFont typeface="Wingdings" panose="05000000000000000000" pitchFamily="2" charset="2"/>
              <a:buChar char="Ø"/>
            </a:pPr>
            <a:r>
              <a:rPr lang="en-GB" sz="2400" b="1" dirty="0">
                <a:solidFill>
                  <a:schemeClr val="tx1"/>
                </a:solidFill>
              </a:rPr>
              <a:t>Shock hazards for each equipment; advantages and disadvantages. </a:t>
            </a:r>
            <a:endParaRPr lang="en-GB" sz="2400" b="1" dirty="0">
              <a:solidFill>
                <a:schemeClr val="tx1"/>
              </a:solidFill>
              <a:latin typeface="Bernard MT Condensed" panose="02050806060905020404" pitchFamily="18" charset="0"/>
            </a:endParaRPr>
          </a:p>
        </p:txBody>
      </p:sp>
    </p:spTree>
    <p:extLst>
      <p:ext uri="{BB962C8B-B14F-4D97-AF65-F5344CB8AC3E}">
        <p14:creationId xmlns:p14="http://schemas.microsoft.com/office/powerpoint/2010/main" val="2374514701"/>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445361"/>
            <a:ext cx="3500162" cy="4662216"/>
          </a:xfrm>
          <a:prstGeom prst="rect">
            <a:avLst/>
          </a:prstGeom>
        </p:spPr>
      </p:pic>
      <p:sp>
        <p:nvSpPr>
          <p:cNvPr id="3" name="TextBox 2"/>
          <p:cNvSpPr txBox="1"/>
          <p:nvPr/>
        </p:nvSpPr>
        <p:spPr>
          <a:xfrm>
            <a:off x="719487" y="5617028"/>
            <a:ext cx="1738040" cy="369332"/>
          </a:xfrm>
          <a:prstGeom prst="rect">
            <a:avLst/>
          </a:prstGeom>
          <a:noFill/>
        </p:spPr>
        <p:txBody>
          <a:bodyPr wrap="none" rtlCol="0">
            <a:spAutoFit/>
          </a:bodyPr>
          <a:lstStyle/>
          <a:p>
            <a:r>
              <a:rPr lang="en-US" b="1" u="sng" dirty="0" smtClean="0"/>
              <a:t>A CENTRIFUGE</a:t>
            </a:r>
            <a:endParaRPr lang="en-US" b="1" u="sng" dirty="0"/>
          </a:p>
        </p:txBody>
      </p:sp>
    </p:spTree>
    <p:extLst>
      <p:ext uri="{BB962C8B-B14F-4D97-AF65-F5344CB8AC3E}">
        <p14:creationId xmlns:p14="http://schemas.microsoft.com/office/powerpoint/2010/main" val="25183987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018" y="0"/>
            <a:ext cx="8824685" cy="7017306"/>
          </a:xfrm>
          <a:prstGeom prst="rect">
            <a:avLst/>
          </a:prstGeom>
          <a:noFill/>
        </p:spPr>
        <p:txBody>
          <a:bodyPr wrap="square" rtlCol="0">
            <a:spAutoFit/>
          </a:bodyPr>
          <a:lstStyle/>
          <a:p>
            <a:pPr>
              <a:lnSpc>
                <a:spcPct val="150000"/>
              </a:lnSpc>
            </a:pPr>
            <a:r>
              <a:rPr lang="en-GB" sz="2000" dirty="0"/>
              <a:t>There are two main types of centrifuge: preparative and analytical. </a:t>
            </a:r>
          </a:p>
          <a:p>
            <a:pPr marL="214313" indent="-214313">
              <a:lnSpc>
                <a:spcPct val="150000"/>
              </a:lnSpc>
              <a:buClr>
                <a:schemeClr val="accent1"/>
              </a:buClr>
              <a:buFont typeface="Wingdings" panose="05000000000000000000" pitchFamily="2" charset="2"/>
              <a:buChar char="Ø"/>
            </a:pPr>
            <a:r>
              <a:rPr lang="en-GB" sz="2000" dirty="0"/>
              <a:t>Preparative centrifuges are used to separate the solids suspended in biological samples from the supporting fluid. This is the most common type of centrifuge, and they are fitted with swing-out, or fixed-angle, heads. </a:t>
            </a:r>
          </a:p>
          <a:p>
            <a:pPr>
              <a:lnSpc>
                <a:spcPct val="150000"/>
              </a:lnSpc>
            </a:pPr>
            <a:r>
              <a:rPr lang="en-GB" sz="2000" dirty="0"/>
              <a:t>      Preparative centrifuges vary in their sample capacity and size, from floor-standing to small capacity centrifuges that can be sited  on a bench.</a:t>
            </a:r>
          </a:p>
          <a:p>
            <a:pPr>
              <a:lnSpc>
                <a:spcPct val="150000"/>
              </a:lnSpc>
            </a:pPr>
            <a:r>
              <a:rPr lang="en-GB" sz="2000" dirty="0"/>
              <a:t>Some are fitted with internal wind shields to protect the operator from contamination by any aerosols that may be formed. This is now a mandatory safety requirement in many countries. </a:t>
            </a:r>
          </a:p>
          <a:p>
            <a:pPr>
              <a:lnSpc>
                <a:spcPct val="150000"/>
              </a:lnSpc>
            </a:pPr>
            <a:r>
              <a:rPr lang="en-GB" sz="2000" dirty="0"/>
              <a:t>Two types of preparative centrifuge are currently used-mechanical and electrical -although the majority are electrical centrifuges. </a:t>
            </a:r>
          </a:p>
          <a:p>
            <a:pPr marL="214313" indent="-214313">
              <a:lnSpc>
                <a:spcPct val="150000"/>
              </a:lnSpc>
              <a:buClr>
                <a:schemeClr val="accent1"/>
              </a:buClr>
              <a:buFont typeface="Wingdings" panose="05000000000000000000" pitchFamily="2" charset="2"/>
              <a:buChar char="Ø"/>
            </a:pPr>
            <a:r>
              <a:rPr lang="en-GB" sz="2000" dirty="0"/>
              <a:t>Analytical centrifuges may be used to quantify one or more solid components in a mixed suspension. The only centrifuge of this type used in medical laboratories is the micro haematocrit centrifuge.</a:t>
            </a:r>
          </a:p>
        </p:txBody>
      </p:sp>
    </p:spTree>
    <p:extLst>
      <p:ext uri="{BB962C8B-B14F-4D97-AF65-F5344CB8AC3E}">
        <p14:creationId xmlns:p14="http://schemas.microsoft.com/office/powerpoint/2010/main" val="2492230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7" y="496389"/>
            <a:ext cx="8843553" cy="6093976"/>
          </a:xfrm>
          <a:prstGeom prst="rect">
            <a:avLst/>
          </a:prstGeom>
          <a:noFill/>
        </p:spPr>
        <p:txBody>
          <a:bodyPr wrap="square" rtlCol="0">
            <a:spAutoFit/>
          </a:bodyPr>
          <a:lstStyle/>
          <a:p>
            <a:pPr>
              <a:lnSpc>
                <a:spcPct val="150000"/>
              </a:lnSpc>
            </a:pPr>
            <a:r>
              <a:rPr lang="en-GB" sz="1600" dirty="0"/>
              <a:t>1</a:t>
            </a:r>
            <a:r>
              <a:rPr lang="en-GB" sz="2000" dirty="0"/>
              <a:t>.   Some general safety guidelines to follow when using centrifuges: </a:t>
            </a:r>
          </a:p>
          <a:p>
            <a:pPr>
              <a:lnSpc>
                <a:spcPct val="150000"/>
              </a:lnSpc>
            </a:pPr>
            <a:r>
              <a:rPr lang="en-GB" sz="2000" dirty="0"/>
              <a:t>• Be familiar with the operating procedures written by the manufacturer. Keep the operating manual near the unit for easy reference. If necessary contact the manufacturer to replace lost manuals.</a:t>
            </a:r>
          </a:p>
          <a:p>
            <a:pPr>
              <a:lnSpc>
                <a:spcPct val="150000"/>
              </a:lnSpc>
            </a:pPr>
            <a:r>
              <a:rPr lang="en-GB" sz="2000" dirty="0"/>
              <a:t>• Handle, load, clean, and inspect rotors as recommended by the manufacturer.  </a:t>
            </a:r>
          </a:p>
          <a:p>
            <a:pPr>
              <a:lnSpc>
                <a:spcPct val="150000"/>
              </a:lnSpc>
            </a:pPr>
            <a:r>
              <a:rPr lang="en-GB" sz="2000" dirty="0"/>
              <a:t>• Pay careful attention to instructions on balancing samples -- tolerances for balancing are often very restricted. Check the condition of tubes and bottles. Make sure you have secured the lid to the rotor and the rotor to the centrifuge.  </a:t>
            </a:r>
          </a:p>
          <a:p>
            <a:pPr>
              <a:lnSpc>
                <a:spcPct val="150000"/>
              </a:lnSpc>
            </a:pPr>
            <a:r>
              <a:rPr lang="en-GB" sz="2000" dirty="0"/>
              <a:t>• For ultracentrifuges, maintain a logbook of rotor use for each rotor, recording the speed and length of time for each use</a:t>
            </a:r>
            <a:r>
              <a:rPr lang="en-GB" sz="1400" dirty="0"/>
              <a:t>.  </a:t>
            </a:r>
          </a:p>
        </p:txBody>
      </p:sp>
    </p:spTree>
    <p:extLst>
      <p:ext uri="{BB962C8B-B14F-4D97-AF65-F5344CB8AC3E}">
        <p14:creationId xmlns:p14="http://schemas.microsoft.com/office/powerpoint/2010/main" val="363768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188685"/>
            <a:ext cx="8650514" cy="6093976"/>
          </a:xfrm>
          <a:prstGeom prst="rect">
            <a:avLst/>
          </a:prstGeom>
          <a:noFill/>
        </p:spPr>
        <p:txBody>
          <a:bodyPr wrap="square" rtlCol="0">
            <a:spAutoFit/>
          </a:bodyPr>
          <a:lstStyle/>
          <a:p>
            <a:pPr>
              <a:lnSpc>
                <a:spcPct val="150000"/>
              </a:lnSpc>
            </a:pPr>
            <a:r>
              <a:rPr lang="en-GB" sz="2000" dirty="0"/>
              <a:t>• To avoid catastrophic rotor failure, some types of rotors must be "de-rated" (limited to a maximum rotation speed that is less than the maximum rotation speed specified for the rotor when it is new) after a specified amount of use, and eventually taken out of service and discarded.  </a:t>
            </a:r>
          </a:p>
          <a:p>
            <a:pPr>
              <a:lnSpc>
                <a:spcPct val="150000"/>
              </a:lnSpc>
            </a:pPr>
            <a:r>
              <a:rPr lang="en-GB" sz="2000" dirty="0"/>
              <a:t>• Use only the types of rotors that are specifically approved for use in a given centrifuge unit.  </a:t>
            </a:r>
          </a:p>
          <a:p>
            <a:pPr>
              <a:lnSpc>
                <a:spcPct val="150000"/>
              </a:lnSpc>
            </a:pPr>
            <a:r>
              <a:rPr lang="en-GB" sz="2000" dirty="0"/>
              <a:t>• Maintain the centrifuge in good condition. Broken door latches and other problems should be repaired before using the centrifuge.  </a:t>
            </a:r>
          </a:p>
          <a:p>
            <a:pPr>
              <a:lnSpc>
                <a:spcPct val="150000"/>
              </a:lnSpc>
            </a:pPr>
            <a:r>
              <a:rPr lang="en-GB" sz="2000" dirty="0"/>
              <a:t>• Whenever centrifuging biohazardous material, always load and unload the centrifuge rotor in a biological safety cabinet.  Avoid pop-top tubes which can create aerosols upon opening. Use screw capped tubes instead</a:t>
            </a:r>
          </a:p>
        </p:txBody>
      </p:sp>
    </p:spTree>
    <p:extLst>
      <p:ext uri="{BB962C8B-B14F-4D97-AF65-F5344CB8AC3E}">
        <p14:creationId xmlns:p14="http://schemas.microsoft.com/office/powerpoint/2010/main" val="1440887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464731" cy="6273962"/>
          </a:xfrm>
          <a:prstGeom prst="rect">
            <a:avLst/>
          </a:prstGeom>
          <a:noFill/>
        </p:spPr>
        <p:txBody>
          <a:bodyPr wrap="square" rtlCol="0">
            <a:spAutoFit/>
          </a:bodyPr>
          <a:lstStyle/>
          <a:p>
            <a:pPr>
              <a:lnSpc>
                <a:spcPct val="150000"/>
              </a:lnSpc>
            </a:pPr>
            <a:r>
              <a:rPr lang="en-GB" sz="1200" dirty="0"/>
              <a:t> </a:t>
            </a:r>
            <a:r>
              <a:rPr lang="en-GB" b="1" dirty="0"/>
              <a:t>Centrifuge Rotor Care   </a:t>
            </a:r>
          </a:p>
          <a:p>
            <a:pPr>
              <a:lnSpc>
                <a:spcPct val="150000"/>
              </a:lnSpc>
            </a:pPr>
            <a:r>
              <a:rPr lang="en-GB" dirty="0"/>
              <a:t>  Basic centrifuge rotor care includes: </a:t>
            </a:r>
          </a:p>
          <a:p>
            <a:pPr>
              <a:lnSpc>
                <a:spcPct val="150000"/>
              </a:lnSpc>
            </a:pPr>
            <a:r>
              <a:rPr lang="en-GB" dirty="0"/>
              <a:t>• Keep the rotor clean and dry, to prevent corrosion.  </a:t>
            </a:r>
          </a:p>
          <a:p>
            <a:pPr>
              <a:lnSpc>
                <a:spcPct val="150000"/>
              </a:lnSpc>
            </a:pPr>
            <a:r>
              <a:rPr lang="en-GB" dirty="0"/>
              <a:t>• Remove adapters after use and inspect for corrosion.  </a:t>
            </a:r>
          </a:p>
          <a:p>
            <a:pPr>
              <a:lnSpc>
                <a:spcPct val="150000"/>
              </a:lnSpc>
            </a:pPr>
            <a:r>
              <a:rPr lang="en-GB" dirty="0"/>
              <a:t>• Store the rotor upside down, in a warm, dry place to prevent condensation in the tubes. </a:t>
            </a:r>
          </a:p>
          <a:p>
            <a:pPr>
              <a:lnSpc>
                <a:spcPct val="150000"/>
              </a:lnSpc>
            </a:pPr>
            <a:r>
              <a:rPr lang="en-GB" dirty="0"/>
              <a:t>• Read and follow the recommendations in the manual regarding: </a:t>
            </a:r>
          </a:p>
          <a:p>
            <a:pPr marL="557213" lvl="1" indent="-214313">
              <a:lnSpc>
                <a:spcPct val="150000"/>
              </a:lnSpc>
              <a:buClr>
                <a:schemeClr val="accent1"/>
              </a:buClr>
              <a:buFont typeface="Wingdings" panose="05000000000000000000" pitchFamily="2" charset="2"/>
              <a:buChar char="Ø"/>
            </a:pPr>
            <a:r>
              <a:rPr lang="en-GB" dirty="0"/>
              <a:t> Regular cleaning  </a:t>
            </a:r>
          </a:p>
          <a:p>
            <a:pPr marL="557213" lvl="1" indent="-214313">
              <a:lnSpc>
                <a:spcPct val="150000"/>
              </a:lnSpc>
              <a:buClr>
                <a:schemeClr val="accent1"/>
              </a:buClr>
              <a:buFont typeface="Wingdings" panose="05000000000000000000" pitchFamily="2" charset="2"/>
              <a:buChar char="Ø"/>
            </a:pPr>
            <a:r>
              <a:rPr lang="en-GB" dirty="0"/>
              <a:t> Routine inspections  </a:t>
            </a:r>
          </a:p>
          <a:p>
            <a:pPr marL="557213" lvl="1" indent="-214313">
              <a:lnSpc>
                <a:spcPct val="150000"/>
              </a:lnSpc>
              <a:buClr>
                <a:schemeClr val="accent1"/>
              </a:buClr>
              <a:buFont typeface="Wingdings" panose="05000000000000000000" pitchFamily="2" charset="2"/>
              <a:buChar char="Ø"/>
            </a:pPr>
            <a:r>
              <a:rPr lang="en-GB" dirty="0"/>
              <a:t> Regular polishing </a:t>
            </a:r>
          </a:p>
          <a:p>
            <a:pPr marL="557213" lvl="1" indent="-214313">
              <a:lnSpc>
                <a:spcPct val="150000"/>
              </a:lnSpc>
              <a:buClr>
                <a:schemeClr val="accent1"/>
              </a:buClr>
              <a:buFont typeface="Wingdings" panose="05000000000000000000" pitchFamily="2" charset="2"/>
              <a:buChar char="Ø"/>
            </a:pPr>
            <a:r>
              <a:rPr lang="en-GB" dirty="0"/>
              <a:t> Lubricating O-rings  </a:t>
            </a:r>
          </a:p>
          <a:p>
            <a:pPr marL="557213" lvl="1" indent="-214313">
              <a:lnSpc>
                <a:spcPct val="150000"/>
              </a:lnSpc>
              <a:buClr>
                <a:schemeClr val="accent1"/>
              </a:buClr>
              <a:buFont typeface="Wingdings" panose="05000000000000000000" pitchFamily="2" charset="2"/>
              <a:buChar char="Ø"/>
            </a:pPr>
            <a:r>
              <a:rPr lang="en-GB" dirty="0"/>
              <a:t> Decontaminating the rotor after use with radioactive or biological materials  </a:t>
            </a:r>
          </a:p>
          <a:p>
            <a:pPr>
              <a:lnSpc>
                <a:spcPct val="150000"/>
              </a:lnSpc>
            </a:pPr>
            <a:r>
              <a:rPr lang="en-GB" dirty="0"/>
              <a:t>• Remove any rotor from use that has been dropped or shows any sign of defect, and return it to a manufacturer’s representative for </a:t>
            </a:r>
            <a:r>
              <a:rPr lang="en-GB" dirty="0" smtClean="0"/>
              <a:t>inspection.  </a:t>
            </a:r>
            <a:endParaRPr lang="en-GB" dirty="0"/>
          </a:p>
        </p:txBody>
      </p:sp>
    </p:spTree>
    <p:extLst>
      <p:ext uri="{BB962C8B-B14F-4D97-AF65-F5344CB8AC3E}">
        <p14:creationId xmlns:p14="http://schemas.microsoft.com/office/powerpoint/2010/main" val="2679654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925" y="0"/>
            <a:ext cx="8810625" cy="6555641"/>
          </a:xfrm>
          <a:prstGeom prst="rect">
            <a:avLst/>
          </a:prstGeom>
          <a:noFill/>
          <a:ln>
            <a:noFill/>
          </a:ln>
        </p:spPr>
        <p:txBody>
          <a:bodyPr wrap="square" rtlCol="0">
            <a:spAutoFit/>
          </a:bodyPr>
          <a:lstStyle/>
          <a:p>
            <a:pPr>
              <a:lnSpc>
                <a:spcPct val="150000"/>
              </a:lnSpc>
            </a:pPr>
            <a:r>
              <a:rPr lang="en-GB" sz="2000" b="1" dirty="0"/>
              <a:t>Good working practices </a:t>
            </a:r>
          </a:p>
          <a:p>
            <a:pPr marL="214313" indent="-214313">
              <a:lnSpc>
                <a:spcPct val="150000"/>
              </a:lnSpc>
              <a:buClr>
                <a:schemeClr val="accent1"/>
              </a:buClr>
              <a:buFont typeface="Wingdings" panose="05000000000000000000" pitchFamily="2" charset="2"/>
              <a:buChar char="Ø"/>
            </a:pPr>
            <a:r>
              <a:rPr lang="en-GB" sz="2000" dirty="0"/>
              <a:t>Preparative centrifuges </a:t>
            </a:r>
          </a:p>
          <a:p>
            <a:pPr>
              <a:lnSpc>
                <a:spcPct val="150000"/>
              </a:lnSpc>
            </a:pPr>
            <a:r>
              <a:rPr lang="en-GB" sz="2000" dirty="0"/>
              <a:t>• The centrifuge must be positioned exactly horizontally to avoid movement if the instrument is out of balance during operation. </a:t>
            </a:r>
          </a:p>
          <a:p>
            <a:pPr>
              <a:lnSpc>
                <a:spcPct val="150000"/>
              </a:lnSpc>
            </a:pPr>
            <a:r>
              <a:rPr lang="en-GB" sz="2000" dirty="0"/>
              <a:t>• It is critically important that the centrifuge load is balanced at all times. Therefore, tubes should be loaded in matched buckets fitted with rubber cushions, and should be arranged so that like loads are opposite. A "dummy", i.e., a tube containing the appropriate volume of water, must be included when an odd number of specimens are to be centrifuged. Final balancing should be carried out by placing paired loads on the two pans of a reasonably sensitive balance, and balancing by adding water from a bottle or Pasteur pipette; if possible, add water to the lighter of the two samples, so that it balances the heavier load. Biological samples should be capped during centrifugation. </a:t>
            </a:r>
          </a:p>
        </p:txBody>
      </p:sp>
    </p:spTree>
    <p:extLst>
      <p:ext uri="{BB962C8B-B14F-4D97-AF65-F5344CB8AC3E}">
        <p14:creationId xmlns:p14="http://schemas.microsoft.com/office/powerpoint/2010/main" val="3705518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7646" y="6061166"/>
            <a:ext cx="3226717" cy="369332"/>
          </a:xfrm>
          <a:prstGeom prst="rect">
            <a:avLst/>
          </a:prstGeom>
          <a:noFill/>
        </p:spPr>
        <p:txBody>
          <a:bodyPr wrap="none" rtlCol="0">
            <a:spAutoFit/>
          </a:bodyPr>
          <a:lstStyle/>
          <a:p>
            <a:r>
              <a:rPr lang="en-US" b="1" u="sng" dirty="0" smtClean="0"/>
              <a:t>A PREPARATIVE CENTRIFUGE</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249" y="770709"/>
            <a:ext cx="4317499" cy="5022513"/>
          </a:xfrm>
          <a:prstGeom prst="rect">
            <a:avLst/>
          </a:prstGeom>
        </p:spPr>
      </p:pic>
    </p:spTree>
    <p:extLst>
      <p:ext uri="{BB962C8B-B14F-4D97-AF65-F5344CB8AC3E}">
        <p14:creationId xmlns:p14="http://schemas.microsoft.com/office/powerpoint/2010/main" val="2594543180"/>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1" y="217714"/>
            <a:ext cx="8911770" cy="5573770"/>
          </a:xfrm>
          <a:prstGeom prst="rect">
            <a:avLst/>
          </a:prstGeom>
          <a:noFill/>
        </p:spPr>
        <p:txBody>
          <a:bodyPr wrap="square" rtlCol="0">
            <a:spAutoFit/>
          </a:bodyPr>
          <a:lstStyle/>
          <a:p>
            <a:pPr>
              <a:lnSpc>
                <a:spcPct val="150000"/>
              </a:lnSpc>
            </a:pPr>
            <a:r>
              <a:rPr lang="en-GB" sz="2000" dirty="0"/>
              <a:t>The centrifuge should be stopped immediately if it develops an abnormal noise, indicating that it is not properly balanced. </a:t>
            </a:r>
          </a:p>
          <a:p>
            <a:pPr>
              <a:lnSpc>
                <a:spcPct val="150000"/>
              </a:lnSpc>
            </a:pPr>
            <a:r>
              <a:rPr lang="en-GB" sz="2000" dirty="0"/>
              <a:t>• After use the buckets should be inverted to drain dry. </a:t>
            </a:r>
          </a:p>
          <a:p>
            <a:pPr>
              <a:lnSpc>
                <a:spcPct val="150000"/>
              </a:lnSpc>
            </a:pPr>
            <a:r>
              <a:rPr lang="en-GB" sz="2000" dirty="0"/>
              <a:t>• After any sample spillage, always clean up the buckets and the centrifuge and disinfect with 70% (700 ml/I) alcohol immediately. </a:t>
            </a:r>
          </a:p>
          <a:p>
            <a:pPr>
              <a:lnSpc>
                <a:spcPct val="150000"/>
              </a:lnSpc>
            </a:pPr>
            <a:r>
              <a:rPr lang="en-GB" sz="2000" dirty="0"/>
              <a:t>• Clean and disinfect the centrifuge often, because it is one of the most frequently used instruments. </a:t>
            </a:r>
          </a:p>
          <a:p>
            <a:pPr>
              <a:lnSpc>
                <a:spcPct val="150000"/>
              </a:lnSpc>
            </a:pPr>
            <a:r>
              <a:rPr lang="en-GB" sz="2000" dirty="0"/>
              <a:t>• Check mountings and replace if necessary. </a:t>
            </a:r>
          </a:p>
          <a:p>
            <a:pPr>
              <a:lnSpc>
                <a:spcPct val="150000"/>
              </a:lnSpc>
            </a:pPr>
            <a:r>
              <a:rPr lang="en-GB" sz="2000" dirty="0"/>
              <a:t>• Check motor brushes and replace if necessary. </a:t>
            </a:r>
          </a:p>
          <a:p>
            <a:pPr>
              <a:lnSpc>
                <a:spcPct val="150000"/>
              </a:lnSpc>
            </a:pPr>
            <a:r>
              <a:rPr lang="en-GB" sz="2000" dirty="0"/>
              <a:t>• Check for corrosion and clean if necessary. </a:t>
            </a:r>
          </a:p>
          <a:p>
            <a:pPr>
              <a:lnSpc>
                <a:spcPct val="150000"/>
              </a:lnSpc>
            </a:pPr>
            <a:r>
              <a:rPr lang="en-GB" sz="2000" dirty="0"/>
              <a:t>• Never operate a centrifuge with the lid open. </a:t>
            </a:r>
          </a:p>
          <a:p>
            <a:pPr>
              <a:lnSpc>
                <a:spcPct val="150000"/>
              </a:lnSpc>
            </a:pPr>
            <a:r>
              <a:rPr lang="en-GB" sz="2000" dirty="0"/>
              <a:t>• Do not use the centrifuge at higher speeds than necessary</a:t>
            </a:r>
          </a:p>
        </p:txBody>
      </p:sp>
    </p:spTree>
    <p:extLst>
      <p:ext uri="{BB962C8B-B14F-4D97-AF65-F5344CB8AC3E}">
        <p14:creationId xmlns:p14="http://schemas.microsoft.com/office/powerpoint/2010/main" val="3256322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81" y="178345"/>
            <a:ext cx="8896350" cy="6555641"/>
          </a:xfrm>
          <a:prstGeom prst="rect">
            <a:avLst/>
          </a:prstGeom>
          <a:noFill/>
        </p:spPr>
        <p:txBody>
          <a:bodyPr wrap="square" rtlCol="0">
            <a:spAutoFit/>
          </a:bodyPr>
          <a:lstStyle/>
          <a:p>
            <a:pPr marL="214313" indent="-214313">
              <a:lnSpc>
                <a:spcPct val="150000"/>
              </a:lnSpc>
              <a:buClr>
                <a:schemeClr val="accent1"/>
              </a:buClr>
              <a:buFont typeface="Wingdings" panose="05000000000000000000" pitchFamily="2" charset="2"/>
              <a:buChar char="Ø"/>
            </a:pPr>
            <a:r>
              <a:rPr lang="en-GB" sz="2000" dirty="0"/>
              <a:t>Haematocrit centrifuges </a:t>
            </a:r>
          </a:p>
          <a:p>
            <a:pPr>
              <a:lnSpc>
                <a:spcPct val="150000"/>
              </a:lnSpc>
            </a:pPr>
            <a:r>
              <a:rPr lang="en-GB" sz="2000" dirty="0"/>
              <a:t>Haematocrit centrifuges need not be balanced before use. As the samples are small capillary tubes, and the forces relatively low, it is only necessary to load the samples symmetrically. Never run the centrifuge with the lid open. Capillaries should be plugged at one end with the recommended sealing compound. The plugged end should always be placed against the sealing gasket. Even with the above precautions, it is. possible that blood may leak from the bottom of the capillary. After any spillage, the centrifuge chamber must be disinfected and cleaned immediately with soap solution, and then with 70% (700 ml/I) alcohol. </a:t>
            </a:r>
          </a:p>
          <a:p>
            <a:pPr>
              <a:lnSpc>
                <a:spcPct val="150000"/>
              </a:lnSpc>
            </a:pPr>
            <a:r>
              <a:rPr lang="en-GB" sz="2000" dirty="0"/>
              <a:t>Hazards/safety: </a:t>
            </a:r>
          </a:p>
          <a:p>
            <a:pPr>
              <a:lnSpc>
                <a:spcPct val="150000"/>
              </a:lnSpc>
            </a:pPr>
            <a:r>
              <a:rPr lang="en-GB" sz="2000" dirty="0"/>
              <a:t>Because centrifuges are regularly used to prepare blood and urine samples, it is recommended that the rotor bowl, centrifuge head, buckets and trunnion rings be disinfected before any servicing is carried out.</a:t>
            </a:r>
          </a:p>
        </p:txBody>
      </p:sp>
    </p:spTree>
    <p:extLst>
      <p:ext uri="{BB962C8B-B14F-4D97-AF65-F5344CB8AC3E}">
        <p14:creationId xmlns:p14="http://schemas.microsoft.com/office/powerpoint/2010/main" val="2449972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43" y="1110343"/>
            <a:ext cx="4223657" cy="4223657"/>
          </a:xfrm>
          <a:prstGeom prst="rect">
            <a:avLst/>
          </a:prstGeom>
        </p:spPr>
      </p:pic>
      <p:sp>
        <p:nvSpPr>
          <p:cNvPr id="4" name="TextBox 3"/>
          <p:cNvSpPr txBox="1"/>
          <p:nvPr/>
        </p:nvSpPr>
        <p:spPr>
          <a:xfrm>
            <a:off x="875211" y="5708468"/>
            <a:ext cx="3618412" cy="369332"/>
          </a:xfrm>
          <a:prstGeom prst="rect">
            <a:avLst/>
          </a:prstGeom>
          <a:noFill/>
        </p:spPr>
        <p:txBody>
          <a:bodyPr wrap="square" rtlCol="0">
            <a:spAutoFit/>
          </a:bodyPr>
          <a:lstStyle/>
          <a:p>
            <a:r>
              <a:rPr lang="en-US" b="1" u="sng" dirty="0" smtClean="0"/>
              <a:t>HAEMOCRIT  CENTRIFUGE</a:t>
            </a:r>
            <a:endParaRPr lang="en-US" b="1" u="sng" dirty="0"/>
          </a:p>
        </p:txBody>
      </p:sp>
    </p:spTree>
    <p:extLst>
      <p:ext uri="{BB962C8B-B14F-4D97-AF65-F5344CB8AC3E}">
        <p14:creationId xmlns:p14="http://schemas.microsoft.com/office/powerpoint/2010/main" val="65660869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8" y="1613626"/>
            <a:ext cx="6989072" cy="907505"/>
          </a:xfrm>
        </p:spPr>
        <p:txBody>
          <a:bodyPr/>
          <a:lstStyle/>
          <a:p>
            <a:r>
              <a:rPr lang="en-GB" dirty="0" smtClean="0">
                <a:latin typeface="Bernard MT Condensed" panose="02050806060905020404" pitchFamily="18" charset="0"/>
              </a:rPr>
              <a:t>LABORATORY EQUIPMENT HAZARDS</a:t>
            </a:r>
            <a:endParaRPr lang="en-GB" dirty="0">
              <a:latin typeface="Bernard MT Condensed" panose="02050806060905020404" pitchFamily="18" charset="0"/>
            </a:endParaRPr>
          </a:p>
        </p:txBody>
      </p:sp>
      <p:sp>
        <p:nvSpPr>
          <p:cNvPr id="3" name="Content Placeholder 2"/>
          <p:cNvSpPr>
            <a:spLocks noGrp="1"/>
          </p:cNvSpPr>
          <p:nvPr>
            <p:ph idx="1"/>
          </p:nvPr>
        </p:nvSpPr>
        <p:spPr>
          <a:xfrm>
            <a:off x="496388" y="2277834"/>
            <a:ext cx="8556171" cy="3639639"/>
          </a:xfrm>
        </p:spPr>
        <p:txBody>
          <a:bodyPr>
            <a:normAutofit/>
          </a:bodyPr>
          <a:lstStyle/>
          <a:p>
            <a:pPr marL="0" indent="0">
              <a:buNone/>
            </a:pPr>
            <a:endParaRPr lang="en-GB" sz="2400" dirty="0" smtClean="0">
              <a:solidFill>
                <a:schemeClr val="tx1"/>
              </a:solidFill>
            </a:endParaRPr>
          </a:p>
          <a:p>
            <a:pPr marL="0" indent="0">
              <a:buNone/>
            </a:pPr>
            <a:r>
              <a:rPr lang="en-GB" sz="2400" dirty="0" smtClean="0">
                <a:solidFill>
                  <a:schemeClr val="tx1"/>
                </a:solidFill>
              </a:rPr>
              <a:t>In </a:t>
            </a:r>
            <a:r>
              <a:rPr lang="en-GB" sz="2400" dirty="0">
                <a:solidFill>
                  <a:schemeClr val="tx1"/>
                </a:solidFill>
              </a:rPr>
              <a:t>GLTS 201, We had a thorough review of the basis of laboratory hazards and its perspectives. But before we proceed to the most important part of this presentation, we have to still have a review about the fundamental explanation of what a laboratory and hazard  is.</a:t>
            </a:r>
          </a:p>
          <a:p>
            <a:pPr marL="0" indent="0">
              <a:buNone/>
            </a:pPr>
            <a:endParaRPr lang="en-GB" sz="2400" dirty="0">
              <a:solidFill>
                <a:schemeClr val="tx1"/>
              </a:solidFill>
            </a:endParaRPr>
          </a:p>
          <a:p>
            <a:pPr marL="0" indent="0">
              <a:buNone/>
            </a:pPr>
            <a:endParaRPr lang="en-GB" sz="2400" b="1" dirty="0">
              <a:solidFill>
                <a:schemeClr val="tx1"/>
              </a:solidFill>
            </a:endParaRPr>
          </a:p>
          <a:p>
            <a:pPr marL="0" indent="0">
              <a:buNone/>
            </a:pPr>
            <a:endParaRPr lang="en-GB" sz="2400" b="1" dirty="0">
              <a:solidFill>
                <a:schemeClr val="tx1"/>
              </a:solidFill>
            </a:endParaRPr>
          </a:p>
          <a:p>
            <a:pPr marL="0" indent="0">
              <a:buNone/>
            </a:pPr>
            <a:endParaRPr lang="en-GB" sz="2400" b="1" dirty="0">
              <a:solidFill>
                <a:schemeClr val="tx1"/>
              </a:solidFill>
            </a:endParaRPr>
          </a:p>
          <a:p>
            <a:pPr marL="0" indent="0">
              <a:buNone/>
            </a:pPr>
            <a:endParaRPr lang="en-GB" sz="2400" b="1" dirty="0">
              <a:solidFill>
                <a:schemeClr val="tx1"/>
              </a:solidFill>
            </a:endParaRPr>
          </a:p>
          <a:p>
            <a:pPr marL="0" indent="0">
              <a:buNone/>
            </a:pPr>
            <a:endParaRPr lang="en-GB" sz="2400" b="1"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2869257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9276"/>
            <a:ext cx="8911770" cy="6578724"/>
          </a:xfrm>
          <a:prstGeom prst="rect">
            <a:avLst/>
          </a:prstGeom>
          <a:noFill/>
        </p:spPr>
        <p:txBody>
          <a:bodyPr wrap="square" rtlCol="0">
            <a:spAutoFit/>
          </a:bodyPr>
          <a:lstStyle/>
          <a:p>
            <a:pPr>
              <a:lnSpc>
                <a:spcPct val="150000"/>
              </a:lnSpc>
            </a:pPr>
            <a:r>
              <a:rPr lang="en-GB" sz="2000" b="1" dirty="0"/>
              <a:t>D. Glassware hazards</a:t>
            </a:r>
          </a:p>
          <a:p>
            <a:pPr>
              <a:lnSpc>
                <a:spcPct val="150000"/>
              </a:lnSpc>
            </a:pPr>
            <a:r>
              <a:rPr lang="en-GB" sz="2000" b="1" dirty="0"/>
              <a:t>  </a:t>
            </a:r>
            <a:r>
              <a:rPr lang="en-GB" sz="2000" dirty="0"/>
              <a:t>Basically, Glassware hazards are hazards gotten from the use of glass equipment.</a:t>
            </a:r>
          </a:p>
          <a:p>
            <a:pPr>
              <a:lnSpc>
                <a:spcPct val="150000"/>
              </a:lnSpc>
            </a:pPr>
            <a:r>
              <a:rPr lang="en-GB" sz="2000" b="1" dirty="0"/>
              <a:t>  </a:t>
            </a:r>
            <a:r>
              <a:rPr lang="en-GB" sz="2000" dirty="0"/>
              <a:t>The following are hazards related to glassware:</a:t>
            </a:r>
          </a:p>
          <a:p>
            <a:pPr marL="214313" indent="-214313">
              <a:lnSpc>
                <a:spcPct val="150000"/>
              </a:lnSpc>
              <a:buClr>
                <a:schemeClr val="accent1"/>
              </a:buClr>
              <a:buFont typeface="Wingdings" panose="05000000000000000000" pitchFamily="2" charset="2"/>
              <a:buChar char="Ø"/>
            </a:pPr>
            <a:r>
              <a:rPr lang="en-GB" sz="2000" dirty="0"/>
              <a:t>Cuts from damaged or broken glass.</a:t>
            </a:r>
          </a:p>
          <a:p>
            <a:pPr marL="214313" indent="-214313">
              <a:lnSpc>
                <a:spcPct val="150000"/>
              </a:lnSpc>
              <a:buClr>
                <a:schemeClr val="accent1"/>
              </a:buClr>
              <a:buFont typeface="Wingdings" panose="05000000000000000000" pitchFamily="2" charset="2"/>
              <a:buChar char="Ø"/>
            </a:pPr>
            <a:r>
              <a:rPr lang="en-GB" sz="2000" dirty="0"/>
              <a:t>Cuts from flying glass due to implosion following evacuation or mechanical shock or stress.</a:t>
            </a:r>
          </a:p>
          <a:p>
            <a:pPr marL="214313" indent="-214313">
              <a:lnSpc>
                <a:spcPct val="150000"/>
              </a:lnSpc>
              <a:buClr>
                <a:schemeClr val="accent1"/>
              </a:buClr>
              <a:buFont typeface="Wingdings" panose="05000000000000000000" pitchFamily="2" charset="2"/>
              <a:buChar char="Ø"/>
            </a:pPr>
            <a:r>
              <a:rPr lang="en-GB" sz="2000" dirty="0"/>
              <a:t>Cuts from forcing plastic tubing, teats or rubber bungs onto glass tubing, pipettes or condensers that break.</a:t>
            </a:r>
          </a:p>
          <a:p>
            <a:pPr marL="214313" indent="-214313">
              <a:lnSpc>
                <a:spcPct val="150000"/>
              </a:lnSpc>
              <a:buClr>
                <a:schemeClr val="accent1"/>
              </a:buClr>
              <a:buFont typeface="Wingdings" panose="05000000000000000000" pitchFamily="2" charset="2"/>
              <a:buChar char="Ø"/>
            </a:pPr>
            <a:r>
              <a:rPr lang="en-GB" sz="2000" dirty="0"/>
              <a:t>Cuts from broken glass and sharp items e.g. Pasteur pipettes disposed in ordinary waste bins.</a:t>
            </a:r>
          </a:p>
          <a:p>
            <a:pPr marL="214313" indent="-214313">
              <a:lnSpc>
                <a:spcPct val="150000"/>
              </a:lnSpc>
              <a:buClr>
                <a:schemeClr val="accent1"/>
              </a:buClr>
              <a:buFont typeface="Wingdings" panose="05000000000000000000" pitchFamily="2" charset="2"/>
              <a:buChar char="Ø"/>
            </a:pPr>
            <a:r>
              <a:rPr lang="en-GB" sz="2000" dirty="0"/>
              <a:t>Burns from heated glass.</a:t>
            </a:r>
          </a:p>
          <a:p>
            <a:pPr marL="214313" indent="-214313">
              <a:lnSpc>
                <a:spcPct val="150000"/>
              </a:lnSpc>
              <a:buClr>
                <a:schemeClr val="accent1"/>
              </a:buClr>
              <a:buFont typeface="Wingdings" panose="05000000000000000000" pitchFamily="2" charset="2"/>
              <a:buChar char="Ø"/>
            </a:pPr>
            <a:r>
              <a:rPr lang="en-GB" sz="2000" dirty="0"/>
              <a:t>Poisoning following cuts by contaminated glassware.</a:t>
            </a:r>
          </a:p>
          <a:p>
            <a:pPr>
              <a:buClr>
                <a:schemeClr val="accent1"/>
              </a:buClr>
            </a:pPr>
            <a:endParaRPr lang="en-GB" sz="2000" dirty="0"/>
          </a:p>
          <a:p>
            <a:pPr marL="214313" indent="-214313">
              <a:buClr>
                <a:schemeClr val="accent1"/>
              </a:buClr>
              <a:buFont typeface="Wingdings" panose="05000000000000000000" pitchFamily="2" charset="2"/>
              <a:buChar char="Ø"/>
            </a:pPr>
            <a:endParaRPr lang="en-GB" sz="1350" dirty="0"/>
          </a:p>
        </p:txBody>
      </p:sp>
    </p:spTree>
    <p:extLst>
      <p:ext uri="{BB962C8B-B14F-4D97-AF65-F5344CB8AC3E}">
        <p14:creationId xmlns:p14="http://schemas.microsoft.com/office/powerpoint/2010/main" val="1734153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 y="0"/>
            <a:ext cx="6858000" cy="6858000"/>
          </a:xfrm>
          <a:prstGeom prst="rect">
            <a:avLst/>
          </a:prstGeom>
        </p:spPr>
      </p:pic>
      <p:sp>
        <p:nvSpPr>
          <p:cNvPr id="4" name="TextBox 3"/>
          <p:cNvSpPr txBox="1"/>
          <p:nvPr/>
        </p:nvSpPr>
        <p:spPr>
          <a:xfrm>
            <a:off x="7406640" y="6100354"/>
            <a:ext cx="1671291" cy="369332"/>
          </a:xfrm>
          <a:prstGeom prst="rect">
            <a:avLst/>
          </a:prstGeom>
          <a:noFill/>
        </p:spPr>
        <p:txBody>
          <a:bodyPr wrap="none" rtlCol="0">
            <a:spAutoFit/>
          </a:bodyPr>
          <a:lstStyle/>
          <a:p>
            <a:r>
              <a:rPr lang="en-US" u="sng" dirty="0" smtClean="0"/>
              <a:t> </a:t>
            </a:r>
            <a:r>
              <a:rPr lang="en-US" b="1" u="sng" dirty="0" smtClean="0"/>
              <a:t>GLASS TUBES</a:t>
            </a:r>
            <a:endParaRPr lang="en-US" b="1" u="sng" dirty="0"/>
          </a:p>
        </p:txBody>
      </p:sp>
    </p:spTree>
    <p:extLst>
      <p:ext uri="{BB962C8B-B14F-4D97-AF65-F5344CB8AC3E}">
        <p14:creationId xmlns:p14="http://schemas.microsoft.com/office/powerpoint/2010/main" val="62235647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7" y="300446"/>
            <a:ext cx="8961119" cy="5371881"/>
          </a:xfrm>
          <a:prstGeom prst="rect">
            <a:avLst/>
          </a:prstGeom>
        </p:spPr>
      </p:pic>
      <p:sp>
        <p:nvSpPr>
          <p:cNvPr id="3" name="TextBox 2"/>
          <p:cNvSpPr txBox="1"/>
          <p:nvPr/>
        </p:nvSpPr>
        <p:spPr>
          <a:xfrm>
            <a:off x="992777" y="6309360"/>
            <a:ext cx="1602362" cy="369332"/>
          </a:xfrm>
          <a:prstGeom prst="rect">
            <a:avLst/>
          </a:prstGeom>
          <a:noFill/>
        </p:spPr>
        <p:txBody>
          <a:bodyPr wrap="none" rtlCol="0">
            <a:spAutoFit/>
          </a:bodyPr>
          <a:lstStyle/>
          <a:p>
            <a:r>
              <a:rPr lang="en-US" b="1" u="sng" dirty="0" smtClean="0"/>
              <a:t>GLASS TUBES</a:t>
            </a:r>
            <a:endParaRPr lang="en-US" b="1" u="sng" dirty="0"/>
          </a:p>
        </p:txBody>
      </p:sp>
    </p:spTree>
    <p:extLst>
      <p:ext uri="{BB962C8B-B14F-4D97-AF65-F5344CB8AC3E}">
        <p14:creationId xmlns:p14="http://schemas.microsoft.com/office/powerpoint/2010/main" val="17405202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1" y="0"/>
            <a:ext cx="8882742" cy="6689460"/>
          </a:xfrm>
          <a:prstGeom prst="rect">
            <a:avLst/>
          </a:prstGeom>
          <a:noFill/>
        </p:spPr>
        <p:txBody>
          <a:bodyPr wrap="square" rtlCol="0">
            <a:spAutoFit/>
          </a:bodyPr>
          <a:lstStyle/>
          <a:p>
            <a:pPr>
              <a:lnSpc>
                <a:spcPct val="150000"/>
              </a:lnSpc>
            </a:pPr>
            <a:r>
              <a:rPr lang="en-GB" b="1" dirty="0"/>
              <a:t>1</a:t>
            </a:r>
            <a:r>
              <a:rPr lang="en-GB" dirty="0"/>
              <a:t>. </a:t>
            </a:r>
            <a:r>
              <a:rPr lang="en-GB" b="1" dirty="0"/>
              <a:t>General Information about Glass and Plastic Ware  </a:t>
            </a:r>
          </a:p>
          <a:p>
            <a:pPr>
              <a:lnSpc>
                <a:spcPct val="150000"/>
              </a:lnSpc>
            </a:pPr>
            <a:r>
              <a:rPr lang="en-GB" dirty="0"/>
              <a:t>• Borosilicate glassware (i.e. Pyrex, Kimax) is recommended for all lab glassware, except for special experiments using UV or other light sources. Soft glass should only be used for un-heated things such as reagent bottles, measuring equipment, stirring rods and tubing.  </a:t>
            </a:r>
          </a:p>
          <a:p>
            <a:pPr>
              <a:lnSpc>
                <a:spcPct val="150000"/>
              </a:lnSpc>
            </a:pPr>
            <a:r>
              <a:rPr lang="en-GB" dirty="0"/>
              <a:t>• Glass containers of hazardous chemicals should be transported in rubber bottle carriers or buckets to protect them from breakage and contain any spills or leaks. It is recommended to transport plastic containers this way as well since they also can break or leak. </a:t>
            </a:r>
          </a:p>
          <a:p>
            <a:pPr>
              <a:lnSpc>
                <a:spcPct val="150000"/>
              </a:lnSpc>
            </a:pPr>
            <a:r>
              <a:rPr lang="en-GB" dirty="0"/>
              <a:t>• Plastic containers can deteriorate with time, typically becoming yellow and brittle.  The process is accelerated by exposure to solvents, sunlight, and heat.  Be particularly aware of hazardous chemicals stored for a long time in plastic bottles.  Also, exercise caution with older plastic pails in which handles may break off, or bottoms crack. </a:t>
            </a:r>
          </a:p>
          <a:p>
            <a:pPr>
              <a:lnSpc>
                <a:spcPct val="150000"/>
              </a:lnSpc>
            </a:pPr>
            <a:r>
              <a:rPr lang="en-GB" dirty="0"/>
              <a:t>• Some plastic containers generate static that can ignite flammable vapours. </a:t>
            </a:r>
          </a:p>
          <a:p>
            <a:pPr>
              <a:lnSpc>
                <a:spcPct val="150000"/>
              </a:lnSpc>
            </a:pPr>
            <a:r>
              <a:rPr lang="en-GB" dirty="0"/>
              <a:t>   Avoid storing flammables in unapproved plastic containers.</a:t>
            </a:r>
          </a:p>
        </p:txBody>
      </p:sp>
    </p:spTree>
    <p:extLst>
      <p:ext uri="{BB962C8B-B14F-4D97-AF65-F5344CB8AC3E}">
        <p14:creationId xmlns:p14="http://schemas.microsoft.com/office/powerpoint/2010/main" val="2595749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057" y="203201"/>
            <a:ext cx="9027886" cy="5008102"/>
          </a:xfrm>
          <a:prstGeom prst="rect">
            <a:avLst/>
          </a:prstGeom>
          <a:noFill/>
        </p:spPr>
        <p:txBody>
          <a:bodyPr wrap="square" rtlCol="0">
            <a:spAutoFit/>
          </a:bodyPr>
          <a:lstStyle/>
          <a:p>
            <a:pPr>
              <a:lnSpc>
                <a:spcPct val="150000"/>
              </a:lnSpc>
            </a:pPr>
            <a:r>
              <a:rPr lang="en-GB" sz="2400" b="1" dirty="0"/>
              <a:t>2. Handling  </a:t>
            </a:r>
          </a:p>
          <a:p>
            <a:pPr>
              <a:lnSpc>
                <a:spcPct val="150000"/>
              </a:lnSpc>
            </a:pPr>
            <a:r>
              <a:rPr lang="en-GB" sz="2400" dirty="0"/>
              <a:t>• When handling glassware, check for cracks and chips before using it. Damaged glassware must be repaired (if an option) before use or disposed. </a:t>
            </a:r>
          </a:p>
          <a:p>
            <a:pPr>
              <a:lnSpc>
                <a:spcPct val="150000"/>
              </a:lnSpc>
            </a:pPr>
            <a:r>
              <a:rPr lang="en-GB" sz="2400" dirty="0"/>
              <a:t>• Handle glassware with care – avoid impacts, scratches, and intense heating of glassware.   </a:t>
            </a:r>
          </a:p>
          <a:p>
            <a:pPr>
              <a:lnSpc>
                <a:spcPct val="150000"/>
              </a:lnSpc>
            </a:pPr>
            <a:r>
              <a:rPr lang="en-GB" sz="2400" dirty="0"/>
              <a:t>• Use care when inserting glass tubing into stoppers: use glass tubing that has been fire-polished, lubricate the glass, and protect your hands with heavy gloves</a:t>
            </a:r>
            <a:r>
              <a:rPr lang="en-GB" sz="2400" dirty="0" smtClean="0"/>
              <a:t>.</a:t>
            </a:r>
            <a:endParaRPr lang="en-GB" sz="2400" dirty="0"/>
          </a:p>
        </p:txBody>
      </p:sp>
    </p:spTree>
    <p:extLst>
      <p:ext uri="{BB962C8B-B14F-4D97-AF65-F5344CB8AC3E}">
        <p14:creationId xmlns:p14="http://schemas.microsoft.com/office/powerpoint/2010/main" val="3031395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652" y="168540"/>
            <a:ext cx="8490856" cy="6689460"/>
          </a:xfrm>
          <a:prstGeom prst="rect">
            <a:avLst/>
          </a:prstGeom>
          <a:noFill/>
        </p:spPr>
        <p:txBody>
          <a:bodyPr wrap="square" rtlCol="0">
            <a:spAutoFit/>
          </a:bodyPr>
          <a:lstStyle/>
          <a:p>
            <a:pPr>
              <a:lnSpc>
                <a:spcPct val="150000"/>
              </a:lnSpc>
            </a:pPr>
            <a:r>
              <a:rPr lang="en-GB" dirty="0"/>
              <a:t>3. </a:t>
            </a:r>
            <a:r>
              <a:rPr lang="en-GB" b="1" dirty="0"/>
              <a:t>Preparation of Glass Tubing and Stoppers</a:t>
            </a:r>
            <a:endParaRPr lang="en-GB" dirty="0"/>
          </a:p>
          <a:p>
            <a:pPr>
              <a:lnSpc>
                <a:spcPct val="150000"/>
              </a:lnSpc>
            </a:pPr>
            <a:r>
              <a:rPr lang="en-GB" dirty="0"/>
              <a:t>• To cut glass tubing:  </a:t>
            </a:r>
          </a:p>
          <a:p>
            <a:pPr marL="214313" indent="-214313">
              <a:lnSpc>
                <a:spcPct val="150000"/>
              </a:lnSpc>
              <a:buClr>
                <a:schemeClr val="accent1"/>
              </a:buClr>
              <a:buFont typeface="Wingdings" panose="05000000000000000000" pitchFamily="2" charset="2"/>
              <a:buChar char="Ø"/>
            </a:pPr>
            <a:r>
              <a:rPr lang="en-GB" dirty="0"/>
              <a:t>Hold the tube against a firm support and make one firm quick stroke with a sharp triangular file or glass cutter to score the glass long enough to extend approximately one third around the circumference.  </a:t>
            </a:r>
          </a:p>
          <a:p>
            <a:pPr marL="214313" indent="-214313">
              <a:lnSpc>
                <a:spcPct val="150000"/>
              </a:lnSpc>
              <a:buClr>
                <a:schemeClr val="accent1"/>
              </a:buClr>
              <a:buFont typeface="Wingdings" panose="05000000000000000000" pitchFamily="2" charset="2"/>
              <a:buChar char="Ø"/>
            </a:pPr>
            <a:r>
              <a:rPr lang="en-GB" dirty="0"/>
              <a:t>Cover the tubing with cloth and hold the tubing in both hands away from the body. Place thumbs on the tubing opposite the nick 2 to 3 cm apart and extended toward each other.  </a:t>
            </a:r>
          </a:p>
          <a:p>
            <a:pPr marL="214313" indent="-214313">
              <a:lnSpc>
                <a:spcPct val="150000"/>
              </a:lnSpc>
              <a:buClr>
                <a:schemeClr val="accent1"/>
              </a:buClr>
              <a:buFont typeface="Wingdings" panose="05000000000000000000" pitchFamily="2" charset="2"/>
              <a:buChar char="Ø"/>
            </a:pPr>
            <a:r>
              <a:rPr lang="en-GB" dirty="0"/>
              <a:t>Push out on the tubing with the thumbs as you pull the sections apart, but do not deliberately bend the glass with the hands. If the tubing does not break, re-score the tube in the same place and try again. Be careful to not contact anyone nearby with your motion or with long pieces of tubing. </a:t>
            </a:r>
          </a:p>
          <a:p>
            <a:pPr marL="214313" indent="-214313">
              <a:lnSpc>
                <a:spcPct val="150000"/>
              </a:lnSpc>
              <a:buClr>
                <a:schemeClr val="accent1"/>
              </a:buClr>
              <a:buFont typeface="Wingdings" panose="05000000000000000000" pitchFamily="2" charset="2"/>
              <a:buChar char="Ø"/>
            </a:pPr>
            <a:r>
              <a:rPr lang="en-GB" dirty="0"/>
              <a:t>All cut lab glass, including stir rods, should be fire polished before use. Unpolished tubing can cut skin, and inhibit insertion into stoppers by tearing the rubber. After polishing or bending glass, give ample time for it to cool before grasping it.  Hot glass looks just like cold glass!</a:t>
            </a:r>
          </a:p>
        </p:txBody>
      </p:sp>
    </p:spTree>
    <p:extLst>
      <p:ext uri="{BB962C8B-B14F-4D97-AF65-F5344CB8AC3E}">
        <p14:creationId xmlns:p14="http://schemas.microsoft.com/office/powerpoint/2010/main" val="4187178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03" y="0"/>
            <a:ext cx="8868227" cy="6664325"/>
          </a:xfrm>
          <a:prstGeom prst="rect">
            <a:avLst/>
          </a:prstGeom>
          <a:noFill/>
        </p:spPr>
        <p:txBody>
          <a:bodyPr wrap="square" rtlCol="0">
            <a:spAutoFit/>
          </a:bodyPr>
          <a:lstStyle/>
          <a:p>
            <a:r>
              <a:rPr lang="en-GB" sz="1600" dirty="0"/>
              <a:t>• </a:t>
            </a:r>
            <a:r>
              <a:rPr lang="en-GB" sz="1600" b="1" dirty="0"/>
              <a:t>When drilling a stopper: </a:t>
            </a:r>
          </a:p>
          <a:p>
            <a:pPr marL="214313" indent="-214313">
              <a:lnSpc>
                <a:spcPct val="200000"/>
              </a:lnSpc>
              <a:buClr>
                <a:schemeClr val="accent1"/>
              </a:buClr>
              <a:buFont typeface="Wingdings" panose="05000000000000000000" pitchFamily="2" charset="2"/>
              <a:buChar char="Ø"/>
            </a:pPr>
            <a:r>
              <a:rPr lang="en-GB" sz="1600" dirty="0"/>
              <a:t>Use only a sharp borer one size smaller than that which will just slip over the tube to be inserted. For rubber stoppers, lubricate with water or glycerol. Holes should be bored by slicing through the stopper, twisting with moderate forward pressure, grasping the stopper only with the fingers, and keeping the hand away from the back of the stopper.  </a:t>
            </a:r>
          </a:p>
          <a:p>
            <a:pPr marL="214313" indent="-214313">
              <a:lnSpc>
                <a:spcPct val="200000"/>
              </a:lnSpc>
              <a:buClr>
                <a:schemeClr val="accent1"/>
              </a:buClr>
              <a:buFont typeface="Wingdings" panose="05000000000000000000" pitchFamily="2" charset="2"/>
              <a:buChar char="Ø"/>
            </a:pPr>
            <a:r>
              <a:rPr lang="en-GB" sz="1600" dirty="0"/>
              <a:t> Keep the index finger of the drilling hand against the barrel of the borer and close to the stopper to stop the borer when it breaks through. Preferably, drill only part way through and then finish by drilling from the opposite side.  </a:t>
            </a:r>
          </a:p>
          <a:p>
            <a:pPr marL="214313" indent="-214313">
              <a:lnSpc>
                <a:spcPct val="200000"/>
              </a:lnSpc>
              <a:buClr>
                <a:schemeClr val="accent1"/>
              </a:buClr>
              <a:buFont typeface="Wingdings" panose="05000000000000000000" pitchFamily="2" charset="2"/>
              <a:buChar char="Ø"/>
            </a:pPr>
            <a:r>
              <a:rPr lang="en-GB" sz="1600" dirty="0"/>
              <a:t> Discard a stopper if a hole is irregular or does not fit the inserted tube snugly, if it is cracked, or if it leaks.  </a:t>
            </a:r>
          </a:p>
          <a:p>
            <a:pPr marL="214313" indent="-214313">
              <a:lnSpc>
                <a:spcPct val="200000"/>
              </a:lnSpc>
              <a:buClr>
                <a:schemeClr val="accent1"/>
              </a:buClr>
              <a:buFont typeface="Wingdings" panose="05000000000000000000" pitchFamily="2" charset="2"/>
              <a:buChar char="Ø"/>
            </a:pPr>
            <a:r>
              <a:rPr lang="en-GB" sz="1600" dirty="0"/>
              <a:t>Corks should have been previously softened by rolling and kneading. Rubber or cork stoppers should fit into a joint so that one-third to one–half of the stopper is inserted.  </a:t>
            </a:r>
          </a:p>
          <a:p>
            <a:pPr marL="214313" indent="-214313">
              <a:lnSpc>
                <a:spcPct val="200000"/>
              </a:lnSpc>
              <a:buClr>
                <a:schemeClr val="accent1"/>
              </a:buClr>
              <a:buFont typeface="Wingdings" panose="05000000000000000000" pitchFamily="2" charset="2"/>
              <a:buChar char="Ø"/>
            </a:pPr>
            <a:r>
              <a:rPr lang="en-GB" sz="1600" dirty="0"/>
              <a:t>When available, glassware with ground joints is preferable. Glass stoppers and joints should be clean, dry and lightly lubricated.</a:t>
            </a:r>
          </a:p>
        </p:txBody>
      </p:sp>
    </p:spTree>
    <p:extLst>
      <p:ext uri="{BB962C8B-B14F-4D97-AF65-F5344CB8AC3E}">
        <p14:creationId xmlns:p14="http://schemas.microsoft.com/office/powerpoint/2010/main" val="293129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670472" cy="6063198"/>
          </a:xfrm>
          <a:prstGeom prst="rect">
            <a:avLst/>
          </a:prstGeom>
          <a:noFill/>
        </p:spPr>
        <p:txBody>
          <a:bodyPr wrap="square" rtlCol="0">
            <a:spAutoFit/>
          </a:bodyPr>
          <a:lstStyle/>
          <a:p>
            <a:pPr>
              <a:lnSpc>
                <a:spcPct val="150000"/>
              </a:lnSpc>
            </a:pPr>
            <a:r>
              <a:rPr lang="en-GB" sz="1600" dirty="0"/>
              <a:t>• </a:t>
            </a:r>
            <a:r>
              <a:rPr lang="en-GB" sz="1600" b="1" dirty="0"/>
              <a:t>Insertion of Glass Tubes or Rods into Stoppers:</a:t>
            </a:r>
          </a:p>
          <a:p>
            <a:pPr marL="214313" indent="-214313">
              <a:lnSpc>
                <a:spcPct val="200000"/>
              </a:lnSpc>
              <a:buClr>
                <a:schemeClr val="accent1"/>
              </a:buClr>
              <a:buFont typeface="Wingdings" panose="05000000000000000000" pitchFamily="2" charset="2"/>
              <a:buChar char="Ø"/>
            </a:pPr>
            <a:r>
              <a:rPr lang="en-GB" sz="1600" dirty="0"/>
              <a:t>Make sure the diameter of the tube or rod is compatible with the diameter of the hose or stopper. </a:t>
            </a:r>
          </a:p>
          <a:p>
            <a:pPr marL="214313" indent="-214313">
              <a:lnSpc>
                <a:spcPct val="200000"/>
              </a:lnSpc>
              <a:buClr>
                <a:schemeClr val="accent1"/>
              </a:buClr>
              <a:buFont typeface="Wingdings" panose="05000000000000000000" pitchFamily="2" charset="2"/>
              <a:buChar char="Ø"/>
            </a:pPr>
            <a:r>
              <a:rPr lang="en-GB" sz="1600" dirty="0"/>
              <a:t>If not already fire polished, fire polish the end of the glass to be inserted; let it cool</a:t>
            </a:r>
          </a:p>
          <a:p>
            <a:pPr marL="214313" indent="-214313">
              <a:lnSpc>
                <a:spcPct val="200000"/>
              </a:lnSpc>
              <a:buClr>
                <a:schemeClr val="accent1"/>
              </a:buClr>
              <a:buFont typeface="Wingdings" panose="05000000000000000000" pitchFamily="2" charset="2"/>
              <a:buChar char="Ø"/>
            </a:pPr>
            <a:r>
              <a:rPr lang="en-GB" sz="1600" dirty="0"/>
              <a:t>Lubricate the glass. Water may be sufficient, but glycerol is a better lubricant.  </a:t>
            </a:r>
          </a:p>
          <a:p>
            <a:pPr marL="214313" indent="-214313">
              <a:lnSpc>
                <a:spcPct val="200000"/>
              </a:lnSpc>
              <a:buClr>
                <a:schemeClr val="accent1"/>
              </a:buClr>
              <a:buFont typeface="Wingdings" panose="05000000000000000000" pitchFamily="2" charset="2"/>
              <a:buChar char="Ø"/>
            </a:pPr>
            <a:r>
              <a:rPr lang="en-GB" sz="1600" dirty="0"/>
              <a:t>Wear heavy gloves or wrap layers of cloth around the glass and protect the other hand by holding the hose or stopper with a layered cloth pad.  </a:t>
            </a:r>
          </a:p>
          <a:p>
            <a:pPr marL="214313" indent="-214313">
              <a:lnSpc>
                <a:spcPct val="200000"/>
              </a:lnSpc>
              <a:buClr>
                <a:schemeClr val="accent1"/>
              </a:buClr>
              <a:buFont typeface="Wingdings" panose="05000000000000000000" pitchFamily="2" charset="2"/>
              <a:buChar char="Ø"/>
            </a:pPr>
            <a:r>
              <a:rPr lang="en-GB" sz="1600" dirty="0"/>
              <a:t>Hold the glass not more than 5 cm from the end to be inserted.  o Insert the glass with a slight twisting motion, avoiding too much pressure.   </a:t>
            </a:r>
          </a:p>
          <a:p>
            <a:pPr marL="214313" indent="-214313">
              <a:lnSpc>
                <a:spcPct val="200000"/>
              </a:lnSpc>
              <a:buClr>
                <a:schemeClr val="accent1"/>
              </a:buClr>
              <a:buFont typeface="Wingdings" panose="05000000000000000000" pitchFamily="2" charset="2"/>
              <a:buChar char="Ø"/>
            </a:pPr>
            <a:r>
              <a:rPr lang="en-GB" sz="1600" dirty="0"/>
              <a:t>When helpful, use a cork borer as a sleeve for insertion of glass tubes.  </a:t>
            </a:r>
          </a:p>
          <a:p>
            <a:pPr marL="214313" indent="-214313">
              <a:lnSpc>
                <a:spcPct val="200000"/>
              </a:lnSpc>
              <a:buClr>
                <a:schemeClr val="accent1"/>
              </a:buClr>
              <a:buFont typeface="Wingdings" panose="05000000000000000000" pitchFamily="2" charset="2"/>
              <a:buChar char="Ø"/>
            </a:pPr>
            <a:r>
              <a:rPr lang="en-GB" sz="1600" dirty="0"/>
              <a:t> If appropriate, substitute a piece of metal tubing for glass tubing.  </a:t>
            </a:r>
          </a:p>
          <a:p>
            <a:pPr marL="214313" indent="-214313">
              <a:lnSpc>
                <a:spcPct val="200000"/>
              </a:lnSpc>
              <a:buClr>
                <a:schemeClr val="accent1"/>
              </a:buClr>
              <a:buFont typeface="Wingdings" panose="05000000000000000000" pitchFamily="2" charset="2"/>
              <a:buChar char="Ø"/>
            </a:pPr>
            <a:r>
              <a:rPr lang="en-GB" sz="1600" dirty="0"/>
              <a:t> Remove stuck tubes by slitting the hose or stopper with a sharp.</a:t>
            </a:r>
          </a:p>
        </p:txBody>
      </p:sp>
    </p:spTree>
    <p:extLst>
      <p:ext uri="{BB962C8B-B14F-4D97-AF65-F5344CB8AC3E}">
        <p14:creationId xmlns:p14="http://schemas.microsoft.com/office/powerpoint/2010/main" val="3661219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657" y="0"/>
            <a:ext cx="8781143" cy="6740307"/>
          </a:xfrm>
          <a:prstGeom prst="rect">
            <a:avLst/>
          </a:prstGeom>
          <a:noFill/>
        </p:spPr>
        <p:txBody>
          <a:bodyPr wrap="square" rtlCol="0">
            <a:spAutoFit/>
          </a:bodyPr>
          <a:lstStyle/>
          <a:p>
            <a:pPr>
              <a:lnSpc>
                <a:spcPct val="150000"/>
              </a:lnSpc>
            </a:pPr>
            <a:r>
              <a:rPr lang="en-GB" sz="2400" b="1" dirty="0"/>
              <a:t>4. Cleaning</a:t>
            </a:r>
            <a:r>
              <a:rPr lang="en-GB" sz="2400" dirty="0"/>
              <a:t>  </a:t>
            </a:r>
          </a:p>
          <a:p>
            <a:pPr>
              <a:lnSpc>
                <a:spcPct val="150000"/>
              </a:lnSpc>
            </a:pPr>
            <a:r>
              <a:rPr lang="en-GB" sz="2400" dirty="0"/>
              <a:t>In most cases laboratory glassware can be cleaned effectively by using detergents and water. In some cases it may be necessary to use strong chemicals for cleaning glassware. Strong acids should not be used unless necessary. In particular, chromic acid should not be used due to its toxicity, carcinogenicity, and disposal concerns. One product that may be substituted for chromic acid is “Nochromix Reagent”. Generally, it is cheaper to dispose of grossly contaminated glassware as non-RCRA lab trash than to generate hazardous waste rinsate trying to decontaminate the glassware for disposal as regular trash.  </a:t>
            </a:r>
          </a:p>
        </p:txBody>
      </p:sp>
    </p:spTree>
    <p:extLst>
      <p:ext uri="{BB962C8B-B14F-4D97-AF65-F5344CB8AC3E}">
        <p14:creationId xmlns:p14="http://schemas.microsoft.com/office/powerpoint/2010/main" val="3197122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 y="319314"/>
            <a:ext cx="8882743" cy="5170646"/>
          </a:xfrm>
          <a:prstGeom prst="rect">
            <a:avLst/>
          </a:prstGeom>
          <a:noFill/>
        </p:spPr>
        <p:txBody>
          <a:bodyPr wrap="square" rtlCol="0">
            <a:spAutoFit/>
          </a:bodyPr>
          <a:lstStyle/>
          <a:p>
            <a:pPr>
              <a:lnSpc>
                <a:spcPct val="150000"/>
              </a:lnSpc>
            </a:pPr>
            <a:r>
              <a:rPr lang="en-GB" sz="2000" dirty="0"/>
              <a:t>5. </a:t>
            </a:r>
            <a:r>
              <a:rPr lang="en-GB" sz="2000" b="1" dirty="0"/>
              <a:t>Disposal</a:t>
            </a:r>
            <a:r>
              <a:rPr lang="en-GB" sz="2000" dirty="0"/>
              <a:t>  </a:t>
            </a:r>
          </a:p>
          <a:p>
            <a:pPr>
              <a:lnSpc>
                <a:spcPct val="150000"/>
              </a:lnSpc>
            </a:pPr>
            <a:r>
              <a:rPr lang="en-GB" sz="2000" dirty="0"/>
              <a:t>Broken glassware must be managed to prevent injury.  See Section 5.6 of the DRI Hazardous Waste Generation Satellite Accumulation SOP for disposal </a:t>
            </a:r>
            <a:r>
              <a:rPr lang="en-GB" sz="2000" dirty="0" smtClean="0"/>
              <a:t>information. Put </a:t>
            </a:r>
            <a:r>
              <a:rPr lang="en-GB" sz="2000" dirty="0"/>
              <a:t>other sharps such as pipette tips and razor blades into puncture resistant containers before disposal. Normal sharps can then be placed in the regular trash.  If you are generating hypodermic needles, contact EH&amp;S for disposal information specific to your work location.  Glassware and sharps that are grossly contaminated with hazardous materials will be shipped with similarly contaminated lab trash.  If glassware/sharps are contaminated with human blood/body fluids or radioactive materials.</a:t>
            </a:r>
          </a:p>
        </p:txBody>
      </p:sp>
    </p:spTree>
    <p:extLst>
      <p:ext uri="{BB962C8B-B14F-4D97-AF65-F5344CB8AC3E}">
        <p14:creationId xmlns:p14="http://schemas.microsoft.com/office/powerpoint/2010/main" val="321879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0114" y="1031422"/>
            <a:ext cx="7609114" cy="563231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solidFill>
                  <a:schemeClr val="tx1"/>
                </a:solidFill>
              </a:rPr>
              <a:t>LABORATORY</a:t>
            </a:r>
            <a:endParaRPr lang="en-GB" sz="2400" b="1" dirty="0">
              <a:solidFill>
                <a:schemeClr val="tx1"/>
              </a:solidFill>
            </a:endParaRPr>
          </a:p>
          <a:p>
            <a:r>
              <a:rPr lang="en-GB" sz="2400" dirty="0">
                <a:solidFill>
                  <a:schemeClr val="tx1"/>
                </a:solidFill>
              </a:rPr>
              <a:t>Laboratory is a central or research hub where experimental procedures are carried out such as scientific, social, educational, religious with the intent to analyse and deduce acceptable results from those experiments</a:t>
            </a:r>
            <a:r>
              <a:rPr lang="en-GB" sz="2400" dirty="0" smtClean="0">
                <a:solidFill>
                  <a:schemeClr val="tx1"/>
                </a:solidFill>
              </a:rPr>
              <a:t>.</a:t>
            </a:r>
          </a:p>
          <a:p>
            <a:endParaRPr lang="en-GB" sz="2400" dirty="0">
              <a:solidFill>
                <a:schemeClr val="tx1"/>
              </a:solidFill>
            </a:endParaRPr>
          </a:p>
          <a:p>
            <a:r>
              <a:rPr lang="en-GB" sz="2400" b="1" dirty="0" smtClean="0">
                <a:solidFill>
                  <a:schemeClr val="tx1"/>
                </a:solidFill>
              </a:rPr>
              <a:t>HAZARD</a:t>
            </a:r>
            <a:endParaRPr lang="en-GB" sz="2400" b="1" dirty="0">
              <a:solidFill>
                <a:schemeClr val="tx1"/>
              </a:solidFill>
            </a:endParaRPr>
          </a:p>
          <a:p>
            <a:r>
              <a:rPr lang="en-NG" sz="2400" dirty="0">
                <a:solidFill>
                  <a:schemeClr val="tx1"/>
                </a:solidFill>
              </a:rPr>
              <a:t>A hazard is an agent which has the potential to cause harm to a vulnerable target. The terms "hazard" and "risk" are often used interchangeably. However, in terms of risk assessment, these are two very distinct terms</a:t>
            </a:r>
            <a:r>
              <a:rPr lang="en-GB" sz="2400" dirty="0">
                <a:solidFill>
                  <a:schemeClr val="tx1"/>
                </a:solidFill>
              </a:rPr>
              <a:t>.</a:t>
            </a:r>
            <a:endParaRPr lang="en-GB" sz="2400" b="1" dirty="0">
              <a:solidFill>
                <a:schemeClr val="tx1"/>
              </a:solidFill>
            </a:endParaRPr>
          </a:p>
          <a:p>
            <a:endParaRPr lang="en-GB" sz="2400" dirty="0">
              <a:solidFill>
                <a:schemeClr val="tx1"/>
              </a:solidFill>
            </a:endParaRPr>
          </a:p>
          <a:p>
            <a:endParaRPr lang="en-GB" sz="2400" dirty="0">
              <a:solidFill>
                <a:schemeClr val="tx1"/>
              </a:solidFill>
            </a:endParaRPr>
          </a:p>
        </p:txBody>
      </p:sp>
    </p:spTree>
    <p:extLst>
      <p:ext uri="{BB962C8B-B14F-4D97-AF65-F5344CB8AC3E}">
        <p14:creationId xmlns:p14="http://schemas.microsoft.com/office/powerpoint/2010/main" val="2632159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628" y="170335"/>
            <a:ext cx="8882743" cy="6687665"/>
          </a:xfrm>
          <a:prstGeom prst="rect">
            <a:avLst/>
          </a:prstGeom>
          <a:noFill/>
        </p:spPr>
        <p:txBody>
          <a:bodyPr wrap="square" rtlCol="0">
            <a:spAutoFit/>
          </a:bodyPr>
          <a:lstStyle/>
          <a:p>
            <a:pPr>
              <a:lnSpc>
                <a:spcPct val="150000"/>
              </a:lnSpc>
            </a:pPr>
            <a:r>
              <a:rPr lang="en-GB" b="1" dirty="0"/>
              <a:t>Mechanical Hazards </a:t>
            </a:r>
          </a:p>
          <a:p>
            <a:pPr>
              <a:lnSpc>
                <a:spcPct val="150000"/>
              </a:lnSpc>
            </a:pPr>
            <a:r>
              <a:rPr lang="en-GB" b="1" dirty="0"/>
              <a:t>  </a:t>
            </a:r>
            <a:r>
              <a:rPr lang="en-GB" dirty="0"/>
              <a:t>Mechanical hazard are created as a result of either powered or manual(human) use of tools, equipment or machinery and plant. An example of mechanical hazard is; contact and/or entanglement with unguarded moving parts on a machine.</a:t>
            </a:r>
          </a:p>
          <a:p>
            <a:pPr>
              <a:lnSpc>
                <a:spcPct val="150000"/>
              </a:lnSpc>
            </a:pPr>
            <a:r>
              <a:rPr lang="en-GB" b="1" dirty="0"/>
              <a:t>Where do mechanical hazards occur</a:t>
            </a:r>
          </a:p>
          <a:p>
            <a:pPr>
              <a:lnSpc>
                <a:spcPct val="150000"/>
              </a:lnSpc>
            </a:pPr>
            <a:r>
              <a:rPr lang="en-GB" dirty="0"/>
              <a:t>Dangerous moving parts in three basic areas require safeguarding</a:t>
            </a:r>
          </a:p>
          <a:p>
            <a:pPr marL="214313" indent="-214313">
              <a:lnSpc>
                <a:spcPct val="150000"/>
              </a:lnSpc>
              <a:buClr>
                <a:schemeClr val="accent1"/>
              </a:buClr>
              <a:buFont typeface="Wingdings" panose="05000000000000000000" pitchFamily="2" charset="2"/>
              <a:buChar char="Ø"/>
            </a:pPr>
            <a:r>
              <a:rPr lang="en-GB" dirty="0"/>
              <a:t>The point of operation: that point where work is performed on the material, such as cutting, shaping, boring, or forming of stock.</a:t>
            </a:r>
          </a:p>
          <a:p>
            <a:pPr marL="214313" indent="-214313">
              <a:lnSpc>
                <a:spcPct val="150000"/>
              </a:lnSpc>
              <a:buClr>
                <a:schemeClr val="accent1"/>
              </a:buClr>
              <a:buFont typeface="Wingdings" panose="05000000000000000000" pitchFamily="2" charset="2"/>
              <a:buChar char="Ø"/>
            </a:pPr>
            <a:r>
              <a:rPr lang="en-GB" dirty="0"/>
              <a:t>Power transmission apparatus: all components of the mechanical system that transmit energy to the part of the machine performing the work. These components include flywheels, pulleys, belts, connecting rods, couplings, cams, spindles, chains, cranks, and gears.</a:t>
            </a:r>
          </a:p>
          <a:p>
            <a:pPr marL="214313" indent="-214313">
              <a:lnSpc>
                <a:spcPct val="150000"/>
              </a:lnSpc>
              <a:buClr>
                <a:schemeClr val="accent1"/>
              </a:buClr>
              <a:buFont typeface="Wingdings" panose="05000000000000000000" pitchFamily="2" charset="2"/>
              <a:buChar char="Ø"/>
            </a:pPr>
            <a:r>
              <a:rPr lang="en-GB" dirty="0"/>
              <a:t>Other moving parts: all parts of the machine that move while the machine is working. These may include reciprocating, rotating and transverse moving parts, as well as feed mechanisms and auxiliary parts of the machine.</a:t>
            </a:r>
          </a:p>
        </p:txBody>
      </p:sp>
    </p:spTree>
    <p:extLst>
      <p:ext uri="{BB962C8B-B14F-4D97-AF65-F5344CB8AC3E}">
        <p14:creationId xmlns:p14="http://schemas.microsoft.com/office/powerpoint/2010/main" val="1895047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496" y="466454"/>
            <a:ext cx="8268789" cy="6272166"/>
          </a:xfrm>
          <a:prstGeom prst="rect">
            <a:avLst/>
          </a:prstGeom>
          <a:noFill/>
        </p:spPr>
        <p:txBody>
          <a:bodyPr wrap="square" rtlCol="0">
            <a:spAutoFit/>
          </a:bodyPr>
          <a:lstStyle/>
          <a:p>
            <a:pPr>
              <a:lnSpc>
                <a:spcPct val="150000"/>
              </a:lnSpc>
            </a:pPr>
            <a:r>
              <a:rPr lang="en-GB" dirty="0"/>
              <a:t>Some of the injuries that can occur as a result of mechanical hazards are as follows:</a:t>
            </a:r>
          </a:p>
          <a:p>
            <a:pPr marL="214313" indent="-214313">
              <a:lnSpc>
                <a:spcPct val="150000"/>
              </a:lnSpc>
              <a:buClr>
                <a:schemeClr val="accent1"/>
              </a:buClr>
              <a:buFont typeface="Wingdings" panose="05000000000000000000" pitchFamily="2" charset="2"/>
              <a:buChar char="Ø"/>
            </a:pPr>
            <a:r>
              <a:rPr lang="en-GB" dirty="0"/>
              <a:t>impact-being  hit by ejected parts of the machinery or equipment</a:t>
            </a:r>
          </a:p>
          <a:p>
            <a:pPr marL="214313" indent="-214313">
              <a:lnSpc>
                <a:spcPct val="150000"/>
              </a:lnSpc>
              <a:buClr>
                <a:schemeClr val="accent1"/>
              </a:buClr>
              <a:buFont typeface="Wingdings" panose="05000000000000000000" pitchFamily="2" charset="2"/>
              <a:buChar char="Ø"/>
            </a:pPr>
            <a:r>
              <a:rPr lang="en-GB" dirty="0"/>
              <a:t>Friction and abrasion- e.g. use of sander</a:t>
            </a:r>
          </a:p>
          <a:p>
            <a:pPr marL="214313" indent="-214313">
              <a:lnSpc>
                <a:spcPct val="150000"/>
              </a:lnSpc>
              <a:buClr>
                <a:schemeClr val="accent1"/>
              </a:buClr>
              <a:buFont typeface="Wingdings" panose="05000000000000000000" pitchFamily="2" charset="2"/>
              <a:buChar char="Ø"/>
            </a:pPr>
            <a:r>
              <a:rPr lang="en-GB" dirty="0"/>
              <a:t>Entrapment-being caught in a moving part of a machine or equipment or plant</a:t>
            </a:r>
          </a:p>
          <a:p>
            <a:pPr marL="214313" indent="-214313">
              <a:lnSpc>
                <a:spcPct val="150000"/>
              </a:lnSpc>
              <a:buClr>
                <a:schemeClr val="accent1"/>
              </a:buClr>
              <a:buFont typeface="Wingdings" panose="05000000000000000000" pitchFamily="2" charset="2"/>
              <a:buChar char="Ø"/>
            </a:pPr>
            <a:r>
              <a:rPr lang="en-GB" dirty="0"/>
              <a:t>Stabbing and puncture- e.g. nail gun use</a:t>
            </a:r>
          </a:p>
          <a:p>
            <a:pPr marL="214313" indent="-214313">
              <a:lnSpc>
                <a:spcPct val="150000"/>
              </a:lnSpc>
              <a:buClr>
                <a:schemeClr val="accent1"/>
              </a:buClr>
              <a:buFont typeface="Wingdings" panose="05000000000000000000" pitchFamily="2" charset="2"/>
              <a:buChar char="Ø"/>
            </a:pPr>
            <a:r>
              <a:rPr lang="en-GB" dirty="0"/>
              <a:t>High pressure fluid injection-a pinhole leak in a hydraulic hose can burst and inject hydraulic oil into a person’s hand for example</a:t>
            </a:r>
          </a:p>
          <a:p>
            <a:pPr marL="214313" indent="-214313">
              <a:lnSpc>
                <a:spcPct val="150000"/>
              </a:lnSpc>
              <a:buClr>
                <a:schemeClr val="accent1"/>
              </a:buClr>
              <a:buFont typeface="Wingdings" panose="05000000000000000000" pitchFamily="2" charset="2"/>
              <a:buChar char="Ø"/>
            </a:pPr>
            <a:r>
              <a:rPr lang="en-GB" dirty="0"/>
              <a:t>Shearing- can be two moving parts(sharp or otherwise) moving across one another.</a:t>
            </a:r>
          </a:p>
          <a:p>
            <a:pPr marL="214313" indent="-214313">
              <a:lnSpc>
                <a:spcPct val="150000"/>
              </a:lnSpc>
              <a:buClr>
                <a:schemeClr val="accent1"/>
              </a:buClr>
              <a:buFont typeface="Wingdings" panose="05000000000000000000" pitchFamily="2" charset="2"/>
              <a:buChar char="Ø"/>
            </a:pPr>
            <a:r>
              <a:rPr lang="en-GB" dirty="0"/>
              <a:t>Cutting- severing of a human body part by a cutting motion e.g. amputation of finger on a cutting machine.</a:t>
            </a:r>
          </a:p>
          <a:p>
            <a:pPr marL="214313" indent="-214313">
              <a:lnSpc>
                <a:spcPct val="150000"/>
              </a:lnSpc>
              <a:buClr>
                <a:schemeClr val="accent1"/>
              </a:buClr>
              <a:buFont typeface="Wingdings" panose="05000000000000000000" pitchFamily="2" charset="2"/>
              <a:buChar char="Ø"/>
            </a:pPr>
            <a:r>
              <a:rPr lang="en-GB" dirty="0"/>
              <a:t>Entanglement- for example a loose sleeve getting caught in a moving part and drawing the person into the machine.</a:t>
            </a:r>
          </a:p>
        </p:txBody>
      </p:sp>
    </p:spTree>
    <p:extLst>
      <p:ext uri="{BB962C8B-B14F-4D97-AF65-F5344CB8AC3E}">
        <p14:creationId xmlns:p14="http://schemas.microsoft.com/office/powerpoint/2010/main" val="958138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00" y="551543"/>
            <a:ext cx="8723086" cy="5025671"/>
          </a:xfrm>
          <a:prstGeom prst="rect">
            <a:avLst/>
          </a:prstGeom>
          <a:noFill/>
        </p:spPr>
        <p:txBody>
          <a:bodyPr wrap="square" rtlCol="0">
            <a:spAutoFit/>
          </a:bodyPr>
          <a:lstStyle/>
          <a:p>
            <a:pPr>
              <a:lnSpc>
                <a:spcPct val="150000"/>
              </a:lnSpc>
            </a:pPr>
            <a:r>
              <a:rPr lang="en-GB" dirty="0"/>
              <a:t> If working with these mechanical equipment, follow these safety guidelines:  </a:t>
            </a:r>
          </a:p>
          <a:p>
            <a:pPr>
              <a:lnSpc>
                <a:spcPct val="150000"/>
              </a:lnSpc>
            </a:pPr>
            <a:r>
              <a:rPr lang="en-GB" dirty="0"/>
              <a:t>• Avoid wearing loose fitting clothing or necklaces that could be drawn into a rotating assembly. </a:t>
            </a:r>
          </a:p>
          <a:p>
            <a:pPr>
              <a:lnSpc>
                <a:spcPct val="150000"/>
              </a:lnSpc>
            </a:pPr>
            <a:r>
              <a:rPr lang="en-GB" dirty="0"/>
              <a:t>• Do not defeat interlocks on doors, access panels, etc. </a:t>
            </a:r>
          </a:p>
          <a:p>
            <a:pPr>
              <a:lnSpc>
                <a:spcPct val="150000"/>
              </a:lnSpc>
            </a:pPr>
            <a:r>
              <a:rPr lang="en-GB" dirty="0"/>
              <a:t>• Do not brake moving parts by hand; wait for motion to stop on its own. </a:t>
            </a:r>
          </a:p>
          <a:p>
            <a:pPr>
              <a:lnSpc>
                <a:spcPct val="150000"/>
              </a:lnSpc>
            </a:pPr>
            <a:r>
              <a:rPr lang="en-GB" dirty="0"/>
              <a:t>• Be aware of assemblies that vibrate and could “walk” into other objects or fall off a counter. </a:t>
            </a:r>
          </a:p>
          <a:p>
            <a:pPr>
              <a:lnSpc>
                <a:spcPct val="150000"/>
              </a:lnSpc>
            </a:pPr>
            <a:r>
              <a:rPr lang="en-GB" dirty="0"/>
              <a:t>• Safety glasses must always be worn around any power tool operation. </a:t>
            </a:r>
          </a:p>
          <a:p>
            <a:pPr>
              <a:lnSpc>
                <a:spcPct val="150000"/>
              </a:lnSpc>
            </a:pPr>
            <a:r>
              <a:rPr lang="en-GB" dirty="0"/>
              <a:t>• Use caution with automatic or computer-controlled machines that could start unexpectedly.  This is covered in greater detail in Section D, Electrical Safety in this document and under the DRI Energy Control (lock-out/</a:t>
            </a:r>
            <a:r>
              <a:rPr lang="en-GB" dirty="0" err="1"/>
              <a:t>tagout</a:t>
            </a:r>
            <a:r>
              <a:rPr lang="en-GB" dirty="0"/>
              <a:t>)Program.       </a:t>
            </a:r>
          </a:p>
        </p:txBody>
      </p:sp>
    </p:spTree>
    <p:extLst>
      <p:ext uri="{BB962C8B-B14F-4D97-AF65-F5344CB8AC3E}">
        <p14:creationId xmlns:p14="http://schemas.microsoft.com/office/powerpoint/2010/main" val="35251293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 y="203200"/>
            <a:ext cx="8810171" cy="6687665"/>
          </a:xfrm>
          <a:prstGeom prst="rect">
            <a:avLst/>
          </a:prstGeom>
          <a:noFill/>
        </p:spPr>
        <p:txBody>
          <a:bodyPr wrap="square" rtlCol="0">
            <a:spAutoFit/>
          </a:bodyPr>
          <a:lstStyle/>
          <a:p>
            <a:pPr>
              <a:lnSpc>
                <a:spcPct val="150000"/>
              </a:lnSpc>
            </a:pPr>
            <a:r>
              <a:rPr lang="en-GB" b="1" dirty="0"/>
              <a:t>Vacuum Hazards   </a:t>
            </a:r>
          </a:p>
          <a:p>
            <a:pPr>
              <a:lnSpc>
                <a:spcPct val="150000"/>
              </a:lnSpc>
            </a:pPr>
            <a:r>
              <a:rPr lang="en-GB" dirty="0"/>
              <a:t>Many laboratories employ vacuum apparatus for analytical equipment like mass spectrometers, reactive chemical handling and transfer in Schlenk lines, filtration, and desiccation.     </a:t>
            </a:r>
          </a:p>
          <a:p>
            <a:pPr>
              <a:lnSpc>
                <a:spcPct val="150000"/>
              </a:lnSpc>
            </a:pPr>
            <a:r>
              <a:rPr lang="en-GB" dirty="0"/>
              <a:t> 1. Some general guidelines for glass apparatus under vacuum include: </a:t>
            </a:r>
          </a:p>
          <a:p>
            <a:pPr>
              <a:lnSpc>
                <a:spcPct val="150000"/>
              </a:lnSpc>
            </a:pPr>
            <a:r>
              <a:rPr lang="en-GB" dirty="0"/>
              <a:t>• Inspect glassware that will be used for reduced pressure to make sure there are no defects such as chips or cracks that may compromise its integrity.  </a:t>
            </a:r>
          </a:p>
          <a:p>
            <a:pPr>
              <a:lnSpc>
                <a:spcPct val="150000"/>
              </a:lnSpc>
            </a:pPr>
            <a:r>
              <a:rPr lang="en-GB" dirty="0"/>
              <a:t>• Use only approved glassware for low pressure work. Never use a flat bottom flask (unless it is a heavy-walled filter flask) or other thin-walled flask that is not appropriate to handle atmospheric pressure.  </a:t>
            </a:r>
          </a:p>
          <a:p>
            <a:pPr>
              <a:lnSpc>
                <a:spcPct val="150000"/>
              </a:lnSpc>
            </a:pPr>
            <a:r>
              <a:rPr lang="en-GB" dirty="0"/>
              <a:t>• Use a shield between the user and any glass under vacuum or wrap the glass with tape to contain any glass in the event of an implosion. </a:t>
            </a:r>
          </a:p>
          <a:p>
            <a:pPr>
              <a:lnSpc>
                <a:spcPct val="150000"/>
              </a:lnSpc>
            </a:pPr>
            <a:r>
              <a:rPr lang="en-GB" dirty="0"/>
              <a:t>• Glass Dewar flasks, some distillation columns, CRTs, and other apparatus are </a:t>
            </a:r>
            <a:r>
              <a:rPr lang="en-GB" dirty="0" smtClean="0"/>
              <a:t>permanently </a:t>
            </a:r>
            <a:r>
              <a:rPr lang="en-GB" dirty="0"/>
              <a:t>under vacuum. The same precautions apply to these items.  </a:t>
            </a:r>
          </a:p>
          <a:p>
            <a:pPr>
              <a:lnSpc>
                <a:spcPct val="150000"/>
              </a:lnSpc>
            </a:pPr>
            <a:r>
              <a:rPr lang="en-GB" dirty="0"/>
              <a:t> Note that “Thermos” flasks are especially thin and prone to breakage.  Wrap them with tape to contain glass shards in the event of an implosion.</a:t>
            </a:r>
          </a:p>
        </p:txBody>
      </p:sp>
    </p:spTree>
    <p:extLst>
      <p:ext uri="{BB962C8B-B14F-4D97-AF65-F5344CB8AC3E}">
        <p14:creationId xmlns:p14="http://schemas.microsoft.com/office/powerpoint/2010/main" val="2258372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074"/>
            <a:ext cx="9144000" cy="5512526"/>
          </a:xfrm>
          <a:prstGeom prst="rect">
            <a:avLst/>
          </a:prstGeom>
        </p:spPr>
      </p:pic>
      <p:sp>
        <p:nvSpPr>
          <p:cNvPr id="4" name="TextBox 3"/>
          <p:cNvSpPr txBox="1"/>
          <p:nvPr/>
        </p:nvSpPr>
        <p:spPr>
          <a:xfrm>
            <a:off x="757646" y="6335486"/>
            <a:ext cx="1835311" cy="369332"/>
          </a:xfrm>
          <a:prstGeom prst="rect">
            <a:avLst/>
          </a:prstGeom>
          <a:noFill/>
        </p:spPr>
        <p:txBody>
          <a:bodyPr wrap="none" rtlCol="0">
            <a:spAutoFit/>
          </a:bodyPr>
          <a:lstStyle/>
          <a:p>
            <a:r>
              <a:rPr lang="en-US" b="1" u="sng" dirty="0" smtClean="0"/>
              <a:t>VACUUM TUBES</a:t>
            </a:r>
            <a:endParaRPr lang="en-US" b="1" u="sng" dirty="0"/>
          </a:p>
        </p:txBody>
      </p:sp>
    </p:spTree>
    <p:extLst>
      <p:ext uri="{BB962C8B-B14F-4D97-AF65-F5344CB8AC3E}">
        <p14:creationId xmlns:p14="http://schemas.microsoft.com/office/powerpoint/2010/main" val="11145522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195" y="1045029"/>
            <a:ext cx="2704011" cy="3459619"/>
          </a:xfrm>
          <a:prstGeom prst="rect">
            <a:avLst/>
          </a:prstGeom>
        </p:spPr>
      </p:pic>
    </p:spTree>
    <p:extLst>
      <p:ext uri="{BB962C8B-B14F-4D97-AF65-F5344CB8AC3E}">
        <p14:creationId xmlns:p14="http://schemas.microsoft.com/office/powerpoint/2010/main" val="6338537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 y="210276"/>
            <a:ext cx="8890726" cy="5573770"/>
          </a:xfrm>
          <a:prstGeom prst="rect">
            <a:avLst/>
          </a:prstGeom>
          <a:noFill/>
        </p:spPr>
        <p:txBody>
          <a:bodyPr wrap="square" rtlCol="0">
            <a:spAutoFit/>
          </a:bodyPr>
          <a:lstStyle/>
          <a:p>
            <a:pPr>
              <a:lnSpc>
                <a:spcPct val="150000"/>
              </a:lnSpc>
            </a:pPr>
            <a:r>
              <a:rPr lang="en-GB" sz="2000" b="1" dirty="0"/>
              <a:t>Vacuum</a:t>
            </a:r>
            <a:r>
              <a:rPr lang="en-GB" sz="2000" dirty="0"/>
              <a:t> </a:t>
            </a:r>
            <a:r>
              <a:rPr lang="en-GB" sz="2000" b="1" dirty="0"/>
              <a:t>system</a:t>
            </a:r>
          </a:p>
          <a:p>
            <a:pPr>
              <a:lnSpc>
                <a:spcPct val="150000"/>
              </a:lnSpc>
            </a:pPr>
            <a:r>
              <a:rPr lang="en-GB" sz="2000" dirty="0"/>
              <a:t>• Cold traps should be used to prevent pump oil from being contaminated which can create a hazardous waste or contaminate the pump.  </a:t>
            </a:r>
          </a:p>
          <a:p>
            <a:pPr>
              <a:lnSpc>
                <a:spcPct val="150000"/>
              </a:lnSpc>
            </a:pPr>
            <a:r>
              <a:rPr lang="en-GB" sz="2000" dirty="0"/>
              <a:t>• Pump exhaust should be vented into a hood when possible. </a:t>
            </a:r>
          </a:p>
          <a:p>
            <a:pPr>
              <a:lnSpc>
                <a:spcPct val="150000"/>
              </a:lnSpc>
            </a:pPr>
            <a:r>
              <a:rPr lang="en-GB" sz="2000" dirty="0"/>
              <a:t>• Belts, pulleys, and other moving parts must be properly guarded. </a:t>
            </a:r>
          </a:p>
          <a:p>
            <a:pPr>
              <a:lnSpc>
                <a:spcPct val="150000"/>
              </a:lnSpc>
            </a:pPr>
            <a:r>
              <a:rPr lang="en-GB" sz="2000" dirty="0"/>
              <a:t>• Follow appropriate lock-out procedures if you cannot directly unplug the device for maintenance.  Pumps may start automatically. </a:t>
            </a:r>
          </a:p>
          <a:p>
            <a:pPr>
              <a:lnSpc>
                <a:spcPct val="150000"/>
              </a:lnSpc>
            </a:pPr>
            <a:r>
              <a:rPr lang="en-GB" sz="2000" dirty="0"/>
              <a:t>• Connect pump inlet and outlet properly.  Pump connections can look the same.  Reversing the flow direction can pressurize your apparatus leading to an explosion.  At minimum you will contaminate it with oil. </a:t>
            </a:r>
          </a:p>
        </p:txBody>
      </p:sp>
    </p:spTree>
    <p:extLst>
      <p:ext uri="{BB962C8B-B14F-4D97-AF65-F5344CB8AC3E}">
        <p14:creationId xmlns:p14="http://schemas.microsoft.com/office/powerpoint/2010/main" val="2338186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9657"/>
            <a:ext cx="8447313" cy="5572808"/>
          </a:xfrm>
          <a:prstGeom prst="rect">
            <a:avLst/>
          </a:prstGeom>
          <a:noFill/>
        </p:spPr>
        <p:txBody>
          <a:bodyPr wrap="square" rtlCol="0">
            <a:spAutoFit/>
          </a:bodyPr>
          <a:lstStyle/>
          <a:p>
            <a:pPr>
              <a:lnSpc>
                <a:spcPct val="150000"/>
              </a:lnSpc>
            </a:pPr>
            <a:r>
              <a:rPr lang="en-GB" sz="2000" dirty="0"/>
              <a:t>• Allow diffusion pumps to cool completely before venting or servicing.  These pumps contain oil at very high temperature. Keep combustibles away. </a:t>
            </a:r>
          </a:p>
          <a:p>
            <a:pPr>
              <a:lnSpc>
                <a:spcPct val="150000"/>
              </a:lnSpc>
            </a:pPr>
            <a:r>
              <a:rPr lang="en-GB" sz="2000" dirty="0"/>
              <a:t>• Do not cryopump reactive materials.  Condensing or adsorbing oxygen, ozone, and flammable and/or reactive gases is dangerous.   Upon warming, in the case of pump regeneration or power outage, those adsorbed gases may react violently causing an explosion. </a:t>
            </a:r>
          </a:p>
          <a:p>
            <a:pPr>
              <a:lnSpc>
                <a:spcPct val="150000"/>
              </a:lnSpc>
            </a:pPr>
            <a:r>
              <a:rPr lang="en-GB" sz="2000" dirty="0"/>
              <a:t>• Used pump fluids must be managed.  Oil removed from vacuum pumps for disposal should be labelled “used oil” unless a known contaminant is present.</a:t>
            </a:r>
          </a:p>
          <a:p>
            <a:pPr>
              <a:lnSpc>
                <a:spcPct val="150000"/>
              </a:lnSpc>
            </a:pPr>
            <a:endParaRPr lang="en-GB" sz="2000" b="1" dirty="0"/>
          </a:p>
        </p:txBody>
      </p:sp>
    </p:spTree>
    <p:extLst>
      <p:ext uri="{BB962C8B-B14F-4D97-AF65-F5344CB8AC3E}">
        <p14:creationId xmlns:p14="http://schemas.microsoft.com/office/powerpoint/2010/main" val="547153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126"/>
            <a:ext cx="8998857" cy="5632311"/>
          </a:xfrm>
          <a:prstGeom prst="rect">
            <a:avLst/>
          </a:prstGeom>
          <a:noFill/>
        </p:spPr>
        <p:txBody>
          <a:bodyPr wrap="square" rtlCol="0">
            <a:spAutoFit/>
          </a:bodyPr>
          <a:lstStyle/>
          <a:p>
            <a:pPr>
              <a:lnSpc>
                <a:spcPct val="150000"/>
              </a:lnSpc>
            </a:pPr>
            <a:r>
              <a:rPr lang="en-GB" sz="2400" dirty="0"/>
              <a:t>• Use extra caution with vacuum evaporator applications. Some evaporated films are air reactive, and others may generate particles that can be inhaled. Determine any possible health hazards with process products and protect yourself accordingly.  It’s a wise practice to minimize exposure to all respirable nanomaterials as risks are yet unknown. </a:t>
            </a:r>
          </a:p>
          <a:p>
            <a:pPr>
              <a:lnSpc>
                <a:spcPct val="150000"/>
              </a:lnSpc>
            </a:pPr>
            <a:r>
              <a:rPr lang="en-GB" sz="2400" dirty="0"/>
              <a:t>• Many vacuum gauges are also ignition sources. Hot filaments in BA type ionization gauges and thermocouple gauges and high voltage in cold cathode gauges may all ignite organic vapours of flammable gases. </a:t>
            </a:r>
          </a:p>
        </p:txBody>
      </p:sp>
    </p:spTree>
    <p:extLst>
      <p:ext uri="{BB962C8B-B14F-4D97-AF65-F5344CB8AC3E}">
        <p14:creationId xmlns:p14="http://schemas.microsoft.com/office/powerpoint/2010/main" val="14435575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143" y="362858"/>
            <a:ext cx="8766628" cy="6324808"/>
          </a:xfrm>
          <a:prstGeom prst="rect">
            <a:avLst/>
          </a:prstGeom>
          <a:noFill/>
        </p:spPr>
        <p:txBody>
          <a:bodyPr wrap="square" rtlCol="0">
            <a:spAutoFit/>
          </a:bodyPr>
          <a:lstStyle/>
          <a:p>
            <a:pPr>
              <a:lnSpc>
                <a:spcPct val="150000"/>
              </a:lnSpc>
            </a:pPr>
            <a:r>
              <a:rPr lang="en-GB" b="1" dirty="0" smtClean="0"/>
              <a:t>Radiological Hazards</a:t>
            </a:r>
          </a:p>
          <a:p>
            <a:pPr>
              <a:lnSpc>
                <a:spcPct val="150000"/>
              </a:lnSpc>
            </a:pPr>
            <a:r>
              <a:rPr lang="en-GB" b="1" dirty="0"/>
              <a:t> </a:t>
            </a:r>
            <a:r>
              <a:rPr lang="en-GB" b="1" dirty="0" smtClean="0"/>
              <a:t>  </a:t>
            </a:r>
            <a:r>
              <a:rPr lang="en-GB" dirty="0" smtClean="0"/>
              <a:t>These are hazards related to the use of radioactive substances and equipment. </a:t>
            </a:r>
            <a:endParaRPr lang="en-GB" b="1" dirty="0" smtClean="0"/>
          </a:p>
          <a:p>
            <a:pPr>
              <a:lnSpc>
                <a:spcPct val="150000"/>
              </a:lnSpc>
            </a:pPr>
            <a:r>
              <a:rPr lang="en-GB" dirty="0"/>
              <a:t>Some examples of radiation use at DRI include:   </a:t>
            </a:r>
          </a:p>
          <a:p>
            <a:pPr>
              <a:lnSpc>
                <a:spcPct val="150000"/>
              </a:lnSpc>
            </a:pPr>
            <a:r>
              <a:rPr lang="en-GB" dirty="0"/>
              <a:t>1. Ionizing radiation sources:  </a:t>
            </a:r>
          </a:p>
          <a:p>
            <a:pPr>
              <a:lnSpc>
                <a:spcPct val="150000"/>
              </a:lnSpc>
            </a:pPr>
            <a:r>
              <a:rPr lang="en-GB" dirty="0"/>
              <a:t>• Radioactive Materials  </a:t>
            </a:r>
            <a:endParaRPr lang="en-GB" dirty="0" smtClean="0"/>
          </a:p>
          <a:p>
            <a:pPr marL="285750" indent="-285750">
              <a:lnSpc>
                <a:spcPct val="150000"/>
              </a:lnSpc>
              <a:buFont typeface="Arial" panose="020B0604020202020204" pitchFamily="34" charset="0"/>
              <a:buChar char="•"/>
            </a:pPr>
            <a:r>
              <a:rPr lang="en-GB" dirty="0" smtClean="0"/>
              <a:t>Sealed </a:t>
            </a:r>
            <a:r>
              <a:rPr lang="en-GB" dirty="0"/>
              <a:t>sources generating alpha, beta, or gamma radiation, primarily for calibration or completely contained in instruments (like soil moisture meters). </a:t>
            </a:r>
            <a:endParaRPr lang="en-GB" dirty="0" smtClean="0"/>
          </a:p>
          <a:p>
            <a:pPr marL="285750" indent="-285750">
              <a:lnSpc>
                <a:spcPct val="150000"/>
              </a:lnSpc>
              <a:buFont typeface="Arial" panose="020B0604020202020204" pitchFamily="34" charset="0"/>
              <a:buChar char="•"/>
            </a:pPr>
            <a:r>
              <a:rPr lang="en-GB" dirty="0" smtClean="0"/>
              <a:t>Radioactive </a:t>
            </a:r>
            <a:r>
              <a:rPr lang="en-GB" dirty="0"/>
              <a:t>solids, liquids, and gases used as tracers, markers, and electron microscopy stains.  </a:t>
            </a:r>
          </a:p>
          <a:p>
            <a:pPr>
              <a:lnSpc>
                <a:spcPct val="150000"/>
              </a:lnSpc>
            </a:pPr>
            <a:r>
              <a:rPr lang="en-GB" dirty="0" smtClean="0"/>
              <a:t>•   </a:t>
            </a:r>
            <a:r>
              <a:rPr lang="en-GB" dirty="0"/>
              <a:t>Radiation Generating Equipment </a:t>
            </a:r>
            <a:endParaRPr lang="en-GB" dirty="0" smtClean="0"/>
          </a:p>
          <a:p>
            <a:pPr marL="285750" indent="-285750">
              <a:lnSpc>
                <a:spcPct val="150000"/>
              </a:lnSpc>
              <a:buFont typeface="Arial" panose="020B0604020202020204" pitchFamily="34" charset="0"/>
              <a:buChar char="•"/>
            </a:pPr>
            <a:r>
              <a:rPr lang="en-GB" dirty="0" smtClean="0"/>
              <a:t> X-ray </a:t>
            </a:r>
            <a:r>
              <a:rPr lang="en-GB" dirty="0"/>
              <a:t>diffraction apparatus </a:t>
            </a:r>
            <a:endParaRPr lang="en-GB" dirty="0" smtClean="0"/>
          </a:p>
          <a:p>
            <a:pPr marL="285750" indent="-285750">
              <a:lnSpc>
                <a:spcPct val="150000"/>
              </a:lnSpc>
              <a:buFont typeface="Arial" panose="020B0604020202020204" pitchFamily="34" charset="0"/>
              <a:buChar char="•"/>
            </a:pPr>
            <a:r>
              <a:rPr lang="en-GB" dirty="0" smtClean="0"/>
              <a:t> </a:t>
            </a:r>
            <a:r>
              <a:rPr lang="en-GB" dirty="0"/>
              <a:t>X-ray generators for other analytical devices </a:t>
            </a:r>
            <a:endParaRPr lang="en-GB" dirty="0" smtClean="0"/>
          </a:p>
          <a:p>
            <a:pPr marL="285750" indent="-285750">
              <a:lnSpc>
                <a:spcPct val="150000"/>
              </a:lnSpc>
              <a:buFont typeface="Arial" panose="020B0604020202020204" pitchFamily="34" charset="0"/>
              <a:buChar char="•"/>
            </a:pPr>
            <a:r>
              <a:rPr lang="en-GB" dirty="0" smtClean="0"/>
              <a:t> </a:t>
            </a:r>
            <a:r>
              <a:rPr lang="en-GB" dirty="0"/>
              <a:t>Electron microscopes </a:t>
            </a:r>
          </a:p>
        </p:txBody>
      </p:sp>
    </p:spTree>
    <p:extLst>
      <p:ext uri="{BB962C8B-B14F-4D97-AF65-F5344CB8AC3E}">
        <p14:creationId xmlns:p14="http://schemas.microsoft.com/office/powerpoint/2010/main" val="468198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554" y="516722"/>
            <a:ext cx="8294915" cy="5586145"/>
          </a:xfrm>
          <a:prstGeom prst="rect">
            <a:avLst/>
          </a:prstGeom>
          <a:noFill/>
          <a:ln>
            <a:noFill/>
          </a:ln>
        </p:spPr>
        <p:txBody>
          <a:bodyPr wrap="square" rtlCol="0">
            <a:spAutoFit/>
          </a:bodyPr>
          <a:lstStyle/>
          <a:p>
            <a:r>
              <a:rPr lang="en-GB" sz="2100" b="1" dirty="0"/>
              <a:t>HAZARDS IN THE LABORATORY</a:t>
            </a:r>
          </a:p>
          <a:p>
            <a:r>
              <a:rPr lang="en-GB" sz="2100" b="1" dirty="0"/>
              <a:t>   </a:t>
            </a:r>
            <a:r>
              <a:rPr lang="en-GB" sz="2100" dirty="0"/>
              <a:t>Hazards are divided into;</a:t>
            </a:r>
          </a:p>
          <a:p>
            <a:pPr marL="342900" indent="-342900">
              <a:lnSpc>
                <a:spcPct val="150000"/>
              </a:lnSpc>
              <a:buClr>
                <a:schemeClr val="accent1"/>
              </a:buClr>
              <a:buFont typeface="Wingdings" panose="05000000000000000000" pitchFamily="2" charset="2"/>
              <a:buChar char="Ø"/>
            </a:pPr>
            <a:r>
              <a:rPr lang="en-GB" sz="2000" dirty="0"/>
              <a:t>Chemical hazards e.g. corrosive, inflammable, toxic.</a:t>
            </a:r>
          </a:p>
          <a:p>
            <a:pPr marL="342900" indent="-342900">
              <a:lnSpc>
                <a:spcPct val="150000"/>
              </a:lnSpc>
              <a:buClr>
                <a:schemeClr val="accent1"/>
              </a:buClr>
              <a:buFont typeface="Wingdings" panose="05000000000000000000" pitchFamily="2" charset="2"/>
              <a:buChar char="Ø"/>
            </a:pPr>
            <a:r>
              <a:rPr lang="en-GB" sz="2000" dirty="0"/>
              <a:t>Electrical or mechanical hazards e.g. high voltage apparatus, machinery with moving parts.</a:t>
            </a:r>
          </a:p>
          <a:p>
            <a:pPr marL="342900" indent="-342900">
              <a:lnSpc>
                <a:spcPct val="150000"/>
              </a:lnSpc>
              <a:buClr>
                <a:schemeClr val="accent1"/>
              </a:buClr>
              <a:buFont typeface="Wingdings" panose="05000000000000000000" pitchFamily="2" charset="2"/>
              <a:buChar char="Ø"/>
            </a:pPr>
            <a:r>
              <a:rPr lang="en-GB" sz="2000" dirty="0"/>
              <a:t>Bio hazards e.g. pathogenic micro-organisms, biological tissues, animals, blood and other fluids(human and animal).</a:t>
            </a:r>
          </a:p>
          <a:p>
            <a:pPr marL="342900" indent="-342900">
              <a:lnSpc>
                <a:spcPct val="150000"/>
              </a:lnSpc>
              <a:buClr>
                <a:schemeClr val="accent1"/>
              </a:buClr>
              <a:buFont typeface="Wingdings" panose="05000000000000000000" pitchFamily="2" charset="2"/>
              <a:buChar char="Ø"/>
            </a:pPr>
            <a:r>
              <a:rPr lang="en-GB" sz="2000" dirty="0"/>
              <a:t>Radiological hazards e.g. manual handling of radioactive apparatus.</a:t>
            </a:r>
          </a:p>
          <a:p>
            <a:pPr marL="342900" indent="-342900">
              <a:lnSpc>
                <a:spcPct val="150000"/>
              </a:lnSpc>
              <a:buClr>
                <a:schemeClr val="accent1"/>
              </a:buClr>
              <a:buFont typeface="Wingdings" panose="05000000000000000000" pitchFamily="2" charset="2"/>
              <a:buChar char="Ø"/>
            </a:pPr>
            <a:r>
              <a:rPr lang="en-GB" sz="2000" dirty="0"/>
              <a:t>Physical hazards e.g. noise, radiation and manual handling.</a:t>
            </a:r>
          </a:p>
          <a:p>
            <a:pPr marL="342900" indent="-342900">
              <a:lnSpc>
                <a:spcPct val="150000"/>
              </a:lnSpc>
              <a:buClr>
                <a:schemeClr val="accent1"/>
              </a:buClr>
              <a:buFont typeface="Wingdings" panose="05000000000000000000" pitchFamily="2" charset="2"/>
              <a:buChar char="Ø"/>
            </a:pPr>
            <a:r>
              <a:rPr lang="en-GB" sz="2000" dirty="0"/>
              <a:t>Psychological hazards e.g. emotional stress, workplace bullying </a:t>
            </a:r>
          </a:p>
          <a:p>
            <a:pPr marL="342900" indent="-342900">
              <a:lnSpc>
                <a:spcPct val="150000"/>
              </a:lnSpc>
              <a:buClr>
                <a:schemeClr val="accent1"/>
              </a:buClr>
              <a:buFont typeface="Wingdings" panose="05000000000000000000" pitchFamily="2" charset="2"/>
              <a:buChar char="Ø"/>
            </a:pPr>
            <a:r>
              <a:rPr lang="en-GB" sz="2000" dirty="0"/>
              <a:t>Glassware Hazards</a:t>
            </a:r>
          </a:p>
          <a:p>
            <a:pPr>
              <a:buClr>
                <a:schemeClr val="accent1"/>
              </a:buClr>
            </a:pPr>
            <a:endParaRPr lang="en-GB" sz="2100" dirty="0"/>
          </a:p>
          <a:p>
            <a:pPr>
              <a:buClr>
                <a:schemeClr val="accent1"/>
              </a:buClr>
            </a:pPr>
            <a:endParaRPr lang="en-GB" sz="2400" dirty="0"/>
          </a:p>
        </p:txBody>
      </p:sp>
    </p:spTree>
    <p:extLst>
      <p:ext uri="{BB962C8B-B14F-4D97-AF65-F5344CB8AC3E}">
        <p14:creationId xmlns:p14="http://schemas.microsoft.com/office/powerpoint/2010/main" val="41987635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063"/>
            <a:ext cx="8955313" cy="5632311"/>
          </a:xfrm>
          <a:prstGeom prst="rect">
            <a:avLst/>
          </a:prstGeom>
          <a:noFill/>
        </p:spPr>
        <p:txBody>
          <a:bodyPr wrap="square" rtlCol="0">
            <a:spAutoFit/>
          </a:bodyPr>
          <a:lstStyle/>
          <a:p>
            <a:pPr>
              <a:lnSpc>
                <a:spcPct val="150000"/>
              </a:lnSpc>
            </a:pPr>
            <a:r>
              <a:rPr lang="en-GB" sz="2000" dirty="0"/>
              <a:t>2. </a:t>
            </a:r>
            <a:r>
              <a:rPr lang="en-GB" sz="2000" b="1" dirty="0"/>
              <a:t>Non-Ionizing radiation sources:  </a:t>
            </a:r>
          </a:p>
          <a:p>
            <a:pPr>
              <a:lnSpc>
                <a:spcPct val="150000"/>
              </a:lnSpc>
            </a:pPr>
            <a:r>
              <a:rPr lang="en-GB" sz="2000" dirty="0"/>
              <a:t>• </a:t>
            </a:r>
            <a:r>
              <a:rPr lang="en-GB" sz="2000" dirty="0" smtClean="0"/>
              <a:t> Radio </a:t>
            </a:r>
            <a:r>
              <a:rPr lang="en-GB" sz="2000" dirty="0"/>
              <a:t>Frequency Devices </a:t>
            </a:r>
            <a:endParaRPr lang="en-GB" sz="2000" dirty="0" smtClean="0"/>
          </a:p>
          <a:p>
            <a:pPr marL="285750" indent="-285750">
              <a:lnSpc>
                <a:spcPct val="150000"/>
              </a:lnSpc>
              <a:buFont typeface="Arial" panose="020B0604020202020204" pitchFamily="34" charset="0"/>
              <a:buChar char="•"/>
            </a:pPr>
            <a:r>
              <a:rPr lang="en-GB" sz="2000" dirty="0" smtClean="0"/>
              <a:t>Microwave </a:t>
            </a:r>
            <a:r>
              <a:rPr lang="en-GB" sz="2000" dirty="0"/>
              <a:t>generators </a:t>
            </a:r>
            <a:endParaRPr lang="en-GB" sz="2000" dirty="0" smtClean="0"/>
          </a:p>
          <a:p>
            <a:pPr marL="285750" indent="-285750">
              <a:lnSpc>
                <a:spcPct val="150000"/>
              </a:lnSpc>
              <a:buFont typeface="Arial" panose="020B0604020202020204" pitchFamily="34" charset="0"/>
              <a:buChar char="•"/>
            </a:pPr>
            <a:r>
              <a:rPr lang="en-GB" sz="2000" dirty="0" smtClean="0"/>
              <a:t>Radio </a:t>
            </a:r>
            <a:r>
              <a:rPr lang="en-GB" sz="2000" dirty="0"/>
              <a:t>frequency generators  </a:t>
            </a:r>
            <a:endParaRPr lang="en-GB" sz="2000" dirty="0" smtClean="0"/>
          </a:p>
          <a:p>
            <a:pPr marL="342900" indent="-342900">
              <a:lnSpc>
                <a:spcPct val="150000"/>
              </a:lnSpc>
              <a:buClr>
                <a:schemeClr val="accent1"/>
              </a:buClr>
              <a:buFont typeface="Wingdings" panose="05000000000000000000" pitchFamily="2" charset="2"/>
              <a:buChar char="Ø"/>
            </a:pPr>
            <a:r>
              <a:rPr lang="en-GB" sz="2000" dirty="0" smtClean="0"/>
              <a:t>Lasers</a:t>
            </a:r>
          </a:p>
          <a:p>
            <a:pPr marL="285750" indent="-285750">
              <a:lnSpc>
                <a:spcPct val="150000"/>
              </a:lnSpc>
              <a:buFont typeface="Arial" panose="020B0604020202020204" pitchFamily="34" charset="0"/>
              <a:buChar char="•"/>
            </a:pPr>
            <a:r>
              <a:rPr lang="en-GB" sz="2000" dirty="0" smtClean="0"/>
              <a:t>Visible </a:t>
            </a:r>
          </a:p>
          <a:p>
            <a:pPr marL="285750" indent="-285750">
              <a:lnSpc>
                <a:spcPct val="150000"/>
              </a:lnSpc>
              <a:buFont typeface="Arial" panose="020B0604020202020204" pitchFamily="34" charset="0"/>
              <a:buChar char="•"/>
            </a:pPr>
            <a:r>
              <a:rPr lang="en-GB" sz="2000" dirty="0"/>
              <a:t> </a:t>
            </a:r>
            <a:r>
              <a:rPr lang="en-GB" sz="2000" dirty="0" smtClean="0"/>
              <a:t>Invisible  </a:t>
            </a:r>
            <a:r>
              <a:rPr lang="en-GB" sz="2000" dirty="0"/>
              <a:t>(Infrared or UV) </a:t>
            </a:r>
            <a:endParaRPr lang="en-GB" sz="2000" dirty="0" smtClean="0"/>
          </a:p>
          <a:p>
            <a:pPr marL="285750" indent="-285750">
              <a:lnSpc>
                <a:spcPct val="150000"/>
              </a:lnSpc>
              <a:buFont typeface="Arial" panose="020B0604020202020204" pitchFamily="34" charset="0"/>
              <a:buChar char="•"/>
            </a:pPr>
            <a:r>
              <a:rPr lang="en-GB" sz="2000" dirty="0" smtClean="0"/>
              <a:t> </a:t>
            </a:r>
            <a:r>
              <a:rPr lang="en-GB" sz="2000" dirty="0"/>
              <a:t>Pulsed or Continuous.  </a:t>
            </a:r>
            <a:endParaRPr lang="en-GB" sz="2000" dirty="0" smtClean="0"/>
          </a:p>
          <a:p>
            <a:pPr marL="342900" indent="-342900">
              <a:lnSpc>
                <a:spcPct val="150000"/>
              </a:lnSpc>
              <a:buClr>
                <a:schemeClr val="accent1"/>
              </a:buClr>
              <a:buFont typeface="Wingdings" panose="05000000000000000000" pitchFamily="2" charset="2"/>
              <a:buChar char="Ø"/>
            </a:pPr>
            <a:r>
              <a:rPr lang="en-GB" sz="2000" dirty="0" smtClean="0"/>
              <a:t>Ultraviolet </a:t>
            </a:r>
            <a:r>
              <a:rPr lang="en-GB" sz="2000" dirty="0"/>
              <a:t>Light Sources (considered non-ionizing for our purposes) </a:t>
            </a:r>
            <a:endParaRPr lang="en-GB" sz="2000" dirty="0" smtClean="0"/>
          </a:p>
          <a:p>
            <a:pPr marL="285750" indent="-285750">
              <a:lnSpc>
                <a:spcPct val="150000"/>
              </a:lnSpc>
              <a:buFont typeface="Arial" panose="020B0604020202020204" pitchFamily="34" charset="0"/>
              <a:buChar char="•"/>
            </a:pPr>
            <a:r>
              <a:rPr lang="en-GB" sz="2000" dirty="0" smtClean="0"/>
              <a:t> </a:t>
            </a:r>
            <a:r>
              <a:rPr lang="en-GB" sz="2000" dirty="0"/>
              <a:t>Plasma flames in spectrometers </a:t>
            </a:r>
          </a:p>
          <a:p>
            <a:pPr marL="285750" indent="-285750">
              <a:lnSpc>
                <a:spcPct val="150000"/>
              </a:lnSpc>
              <a:buFont typeface="Arial" panose="020B0604020202020204" pitchFamily="34" charset="0"/>
              <a:buChar char="•"/>
            </a:pPr>
            <a:r>
              <a:rPr lang="en-GB" sz="2000" dirty="0" smtClean="0"/>
              <a:t> </a:t>
            </a:r>
            <a:r>
              <a:rPr lang="en-GB" sz="2000" dirty="0"/>
              <a:t>Germicidal lamps in biosafety cabinets </a:t>
            </a:r>
          </a:p>
          <a:p>
            <a:pPr marL="285750" indent="-285750">
              <a:lnSpc>
                <a:spcPct val="150000"/>
              </a:lnSpc>
              <a:buFont typeface="Arial" panose="020B0604020202020204" pitchFamily="34" charset="0"/>
              <a:buChar char="•"/>
            </a:pPr>
            <a:r>
              <a:rPr lang="en-GB" sz="2000" dirty="0" smtClean="0"/>
              <a:t> Trans illuminating </a:t>
            </a:r>
            <a:r>
              <a:rPr lang="en-GB" sz="2000" dirty="0"/>
              <a:t>lamps </a:t>
            </a:r>
          </a:p>
        </p:txBody>
      </p:sp>
    </p:spTree>
    <p:extLst>
      <p:ext uri="{BB962C8B-B14F-4D97-AF65-F5344CB8AC3E}">
        <p14:creationId xmlns:p14="http://schemas.microsoft.com/office/powerpoint/2010/main" val="1357181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171" y="304800"/>
            <a:ext cx="8534399" cy="6284686"/>
          </a:xfrm>
          <a:prstGeom prst="rect">
            <a:avLst/>
          </a:prstGeom>
          <a:noFill/>
        </p:spPr>
        <p:txBody>
          <a:bodyPr wrap="square" rtlCol="0">
            <a:spAutoFit/>
          </a:bodyPr>
          <a:lstStyle/>
          <a:p>
            <a:endParaRPr lang="en-GB"/>
          </a:p>
        </p:txBody>
      </p:sp>
      <p:sp>
        <p:nvSpPr>
          <p:cNvPr id="4" name="TextBox 3"/>
          <p:cNvSpPr txBox="1"/>
          <p:nvPr/>
        </p:nvSpPr>
        <p:spPr>
          <a:xfrm>
            <a:off x="304798" y="304800"/>
            <a:ext cx="8273143" cy="6555641"/>
          </a:xfrm>
          <a:prstGeom prst="rect">
            <a:avLst/>
          </a:prstGeom>
          <a:noFill/>
        </p:spPr>
        <p:txBody>
          <a:bodyPr wrap="square" rtlCol="0">
            <a:spAutoFit/>
          </a:bodyPr>
          <a:lstStyle/>
          <a:p>
            <a:pPr>
              <a:lnSpc>
                <a:spcPct val="150000"/>
              </a:lnSpc>
            </a:pPr>
            <a:r>
              <a:rPr lang="en-GB" sz="2800" dirty="0"/>
              <a:t>The use of radioactive materials or radiation producing equipment is managed by the UNR Radiation Safety Officer under the University of Nevada, Reno’s Nevada State radiation license.  Larger lasers (class IIIb and above) and open use of significant power microwaves or RF will also require pre-approval by the UNR RSO.  For further information contact DRI EH&amp;S or the UNR RSO at 775-784-4540.  </a:t>
            </a:r>
          </a:p>
          <a:p>
            <a:pPr>
              <a:lnSpc>
                <a:spcPct val="150000"/>
              </a:lnSpc>
            </a:pPr>
            <a:r>
              <a:rPr lang="en-GB" sz="2800" dirty="0" smtClean="0"/>
              <a:t>2014.</a:t>
            </a:r>
            <a:endParaRPr lang="en-GB" sz="2800" dirty="0"/>
          </a:p>
        </p:txBody>
      </p:sp>
    </p:spTree>
    <p:extLst>
      <p:ext uri="{BB962C8B-B14F-4D97-AF65-F5344CB8AC3E}">
        <p14:creationId xmlns:p14="http://schemas.microsoft.com/office/powerpoint/2010/main" val="3230148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628" y="319314"/>
            <a:ext cx="8505372" cy="3785652"/>
          </a:xfrm>
          <a:prstGeom prst="rect">
            <a:avLst/>
          </a:prstGeom>
          <a:noFill/>
        </p:spPr>
        <p:txBody>
          <a:bodyPr wrap="square" rtlCol="0">
            <a:spAutoFit/>
          </a:bodyPr>
          <a:lstStyle/>
          <a:p>
            <a:r>
              <a:rPr lang="en-GB" sz="6000" b="1" dirty="0" smtClean="0"/>
              <a:t>TECHNOLOGICAL TRENDS ON SCIENTIFIC EQUIPMENT</a:t>
            </a:r>
          </a:p>
          <a:p>
            <a:endParaRPr lang="en-GB" sz="6000" b="1" dirty="0"/>
          </a:p>
        </p:txBody>
      </p:sp>
    </p:spTree>
    <p:extLst>
      <p:ext uri="{BB962C8B-B14F-4D97-AF65-F5344CB8AC3E}">
        <p14:creationId xmlns:p14="http://schemas.microsoft.com/office/powerpoint/2010/main" val="4156032518"/>
      </p:ext>
    </p:extLst>
  </p:cSld>
  <p:clrMapOvr>
    <a:masterClrMapping/>
  </p:clrMapOvr>
  <p:transition spd="med">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70" y="130628"/>
            <a:ext cx="6635931" cy="6727371"/>
          </a:xfrm>
          <a:prstGeom prst="rect">
            <a:avLst/>
          </a:prstGeom>
        </p:spPr>
      </p:pic>
    </p:spTree>
    <p:extLst>
      <p:ext uri="{BB962C8B-B14F-4D97-AF65-F5344CB8AC3E}">
        <p14:creationId xmlns:p14="http://schemas.microsoft.com/office/powerpoint/2010/main" val="3993905520"/>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187036"/>
            <a:ext cx="8541327" cy="4652492"/>
          </a:xfrm>
          <a:prstGeom prst="rect">
            <a:avLst/>
          </a:prstGeom>
        </p:spPr>
        <p:txBody>
          <a:bodyPr wrap="square">
            <a:spAutoFit/>
          </a:bodyPr>
          <a:lstStyle/>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Researchers rely on analytical instruments and basic lab equipment on a daily basis. Advanced technologies are continually employed in the lab to solve problems, improve existing solutions and help achieve the goals set by and for researchers. While there are numerous motivators for designing more advanced instrumentation, improved strategies for sustainability goals in the lab are putting more emphasis on lab design and furnishings than was the trend in previous years. Energy efficiency, operating costs, researcher productivity and the minimization of waste products and construction materials are some of the essential sustainability </a:t>
            </a:r>
            <a:r>
              <a:rPr lang="en-US" sz="2000" dirty="0" smtClean="0">
                <a:latin typeface="+mj-lt"/>
                <a:ea typeface="Times New Roman" panose="02020603050405020304" pitchFamily="18" charset="0"/>
                <a:cs typeface="Times New Roman" panose="02020603050405020304" pitchFamily="18" charset="0"/>
              </a:rPr>
              <a:t>components in </a:t>
            </a:r>
            <a:r>
              <a:rPr lang="en-US" sz="2000" dirty="0">
                <a:latin typeface="+mj-lt"/>
                <a:ea typeface="Times New Roman" panose="02020603050405020304" pitchFamily="18" charset="0"/>
                <a:cs typeface="Times New Roman" panose="02020603050405020304" pitchFamily="18" charset="0"/>
              </a:rPr>
              <a:t>the operation of the modern research lab</a:t>
            </a:r>
            <a:r>
              <a:rPr lang="en-US" sz="2000" dirty="0" smtClean="0">
                <a:latin typeface="+mj-lt"/>
                <a:ea typeface="Times New Roman" panose="02020603050405020304" pitchFamily="18" charset="0"/>
                <a:cs typeface="Times New Roman" panose="02020603050405020304" pitchFamily="18" charset="0"/>
              </a:rPr>
              <a:t>.</a:t>
            </a:r>
            <a:endParaRPr lang="en-US"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97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 y="117565"/>
            <a:ext cx="8882743" cy="5752985"/>
          </a:xfrm>
          <a:prstGeom prst="rect">
            <a:avLst/>
          </a:prstGeom>
        </p:spPr>
        <p:txBody>
          <a:bodyPr wrap="square">
            <a:spAutoFit/>
          </a:bodyPr>
          <a:lstStyle/>
          <a:p>
            <a:pPr>
              <a:lnSpc>
                <a:spcPct val="107000"/>
              </a:lnSpc>
              <a:spcBef>
                <a:spcPts val="500"/>
              </a:spcBef>
              <a:spcAft>
                <a:spcPts val="500"/>
              </a:spcAft>
            </a:pPr>
            <a:r>
              <a:rPr lang="en-US" sz="2400" dirty="0">
                <a:ea typeface="Times New Roman" panose="02020603050405020304" pitchFamily="18" charset="0"/>
                <a:cs typeface="Times New Roman" panose="02020603050405020304" pitchFamily="18" charset="0"/>
              </a:rPr>
              <a:t>Technological change in the lab, though, has a more topical basis in the evolutionary implementation of rapid changes in electronics, software, system integration, nanotechnologies, micro processing and microfabrication. Of course, researchers still keep sustainability firmly in their sights when choosing new advanced instruments and equipment.</a:t>
            </a:r>
            <a:endParaRPr lang="en-US" sz="2000" dirty="0">
              <a:ea typeface="Times New Roman" panose="02020603050405020304" pitchFamily="18" charset="0"/>
              <a:cs typeface="Times New Roman" panose="02020603050405020304" pitchFamily="18" charset="0"/>
            </a:endParaRPr>
          </a:p>
          <a:p>
            <a:pPr>
              <a:lnSpc>
                <a:spcPct val="107000"/>
              </a:lnSpc>
              <a:spcBef>
                <a:spcPts val="500"/>
              </a:spcBef>
              <a:spcAft>
                <a:spcPts val="500"/>
              </a:spcAft>
            </a:pPr>
            <a:r>
              <a:rPr lang="en-US" sz="2400" dirty="0">
                <a:ea typeface="Times New Roman" panose="02020603050405020304" pitchFamily="18" charset="0"/>
                <a:cs typeface="Times New Roman" panose="02020603050405020304" pitchFamily="18" charset="0"/>
              </a:rPr>
              <a:t>For this year’s Lab Trends Report, the editors of Laboratory Equipment surveyed readers on the trends they see now and expect to see in the future concerning new technologies, operational trends, purchasing plans and globalization effects and trends. Those results are the partial basis for this report. Also included in this year’s report are personal interviews with researchers from government, academic and industry labs on similar topics.</a:t>
            </a:r>
            <a:endParaRPr lang="en-US"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991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30" y="13063"/>
            <a:ext cx="8921930" cy="6165790"/>
          </a:xfrm>
          <a:prstGeom prst="rect">
            <a:avLst/>
          </a:prstGeom>
        </p:spPr>
        <p:txBody>
          <a:bodyPr wrap="square">
            <a:spAutoFit/>
          </a:bodyPr>
          <a:lstStyle/>
          <a:p>
            <a:pPr>
              <a:lnSpc>
                <a:spcPct val="150000"/>
              </a:lnSpc>
              <a:spcBef>
                <a:spcPts val="500"/>
              </a:spcBef>
              <a:spcAft>
                <a:spcPts val="500"/>
              </a:spcAft>
            </a:pPr>
            <a:r>
              <a:rPr lang="en-US" b="1" dirty="0" smtClean="0">
                <a:latin typeface="+mj-lt"/>
                <a:ea typeface="Times New Roman" panose="02020603050405020304" pitchFamily="18" charset="0"/>
                <a:cs typeface="Times New Roman" panose="02020603050405020304" pitchFamily="18" charset="0"/>
              </a:rPr>
              <a:t>Future changes</a:t>
            </a:r>
            <a:endParaRPr lang="en-US" sz="1600" dirty="0" smtClean="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dirty="0" smtClean="0">
                <a:latin typeface="+mj-lt"/>
                <a:ea typeface="Times New Roman" panose="02020603050405020304" pitchFamily="18" charset="0"/>
                <a:cs typeface="Times New Roman" panose="02020603050405020304" pitchFamily="18" charset="0"/>
              </a:rPr>
              <a:t>When asked about the level of technology changes researchers expect to see over the next three years, the majority of responders stated that sophisticated analytical instruments would see the most significant changes (and fewest “no change” responses), while basic lab equipment would see slightly fewer significant changes. Specific survey responses are shown on the chart to the right.</a:t>
            </a:r>
            <a:endParaRPr lang="en-US" sz="1600" dirty="0" smtClean="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dirty="0" smtClean="0">
                <a:latin typeface="+mj-lt"/>
                <a:ea typeface="Times New Roman" panose="02020603050405020304" pitchFamily="18" charset="0"/>
                <a:cs typeface="Times New Roman" panose="02020603050405020304" pitchFamily="18" charset="0"/>
              </a:rPr>
              <a:t>Communications and networking systems in the research laboratory are expected to see the most significant changes over the next three years—only 25% of the survey respondents expect to see no change in their systems by 2017. This was not unexpected as this area is seeing the most dramatic changes in hardware and software technologies and regulatory areas as more analytical systems and even equipment go wireless, and wireless itself increases in bandwidth and mobile applications. Technology influencers in this area originate in real-world applications and social trends. </a:t>
            </a:r>
            <a:endParaRPr lang="en-US" sz="16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194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568"/>
            <a:ext cx="9013372" cy="6037487"/>
          </a:xfrm>
          <a:prstGeom prst="rect">
            <a:avLst/>
          </a:prstGeom>
        </p:spPr>
        <p:txBody>
          <a:bodyPr wrap="square">
            <a:spAutoFit/>
          </a:bodyPr>
          <a:lstStyle/>
          <a:p>
            <a:pPr>
              <a:lnSpc>
                <a:spcPct val="150000"/>
              </a:lnSpc>
              <a:spcBef>
                <a:spcPts val="500"/>
              </a:spcBef>
              <a:spcAft>
                <a:spcPts val="500"/>
              </a:spcAft>
            </a:pPr>
            <a:r>
              <a:rPr lang="en-US" sz="2000" dirty="0">
                <a:latin typeface="Trebuchet MS" panose="020B0603020202020204" pitchFamily="34" charset="0"/>
                <a:ea typeface="Times New Roman" panose="02020603050405020304" pitchFamily="18" charset="0"/>
                <a:cs typeface="Times New Roman" panose="02020603050405020304" pitchFamily="18" charset="0"/>
              </a:rPr>
              <a:t>Many of the changes being seen in communication and networking systems are literally “game changers.” Organizations, for example, are starting to develop the required infrastructures for BYOD (bring your own device) systems that include storage, analytics and processing systems. At this point, BYOD refers only to computational capabilities, not analytical instrumentation, although those capabilities may also evolve over the next 10 years. But even the computational-only initiatives can dramatically increase the productivity of researchers while giving them more in-depth control over their projects. However, they also create significant issues concerning security and control of the organization’s IP (intellectual property) by allowing that information to reside outside the walls of the organization. This effect will likely require organizations to refine their information access protocols and establish new procedures for enforcement.</a:t>
            </a:r>
            <a:endParaRPr lang="en-US"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361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03" y="0"/>
            <a:ext cx="9039497" cy="5298886"/>
          </a:xfrm>
          <a:prstGeom prst="rect">
            <a:avLst/>
          </a:prstGeom>
        </p:spPr>
        <p:txBody>
          <a:bodyPr wrap="square">
            <a:spAutoFit/>
          </a:bodyPr>
          <a:lstStyle/>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Mobile devices, such as dedicated handheld analytical instruments or smartphones and their associated software applications, are also increasing in their adoption into the research lab. While mostly having fewer capabilities and lower performance than the benchtop versions they augment, they fulfill a need for the immediacy of field testing and field data collection.</a:t>
            </a:r>
            <a:endParaRPr lang="en-US" dirty="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Automation, ever-increasing amounts of data and their prerequisite analyses, and data complexity will continue to increase absolutely and with technological advances over the next three years. The advances in these areas are essential to manage the increasing researcher workloads and data manipulation requirements.</a:t>
            </a:r>
            <a:endParaRPr lang="en-US"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845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14157"/>
          </a:xfrm>
          <a:prstGeom prst="rect">
            <a:avLst/>
          </a:prstGeom>
        </p:spPr>
        <p:txBody>
          <a:bodyPr wrap="square">
            <a:spAutoFit/>
          </a:bodyPr>
          <a:lstStyle/>
          <a:p>
            <a:pPr>
              <a:lnSpc>
                <a:spcPct val="150000"/>
              </a:lnSpc>
              <a:spcBef>
                <a:spcPts val="500"/>
              </a:spcBef>
              <a:spcAft>
                <a:spcPts val="500"/>
              </a:spcAft>
            </a:pPr>
            <a:r>
              <a:rPr lang="en-US" sz="2000" dirty="0">
                <a:latin typeface="Trebuchet MS" panose="020B0603020202020204" pitchFamily="34" charset="0"/>
                <a:ea typeface="Times New Roman" panose="02020603050405020304" pitchFamily="18" charset="0"/>
                <a:cs typeface="Times New Roman" panose="02020603050405020304" pitchFamily="18" charset="0"/>
              </a:rPr>
              <a:t>The overall concept of automation itself continues to evolve—low-level automation systems are generally faster and more accurate than their human-based equivalents, such as those used for life science sample preparation. However, human operators are being integrated with automated systems for higher-level, goal-based control systems. These systems require more sophisticated real-time user interfaces that are integrated with complex sensor systems or networks. And while not anticipated within the next three years, automation systems with integrated decision-making capabilities are expected to be implemented into analytical lab instrumentation systems within the next 10 years. These systems will be capable of learning, anticipating and evolving to automate complex decisions.</a:t>
            </a:r>
            <a:endParaRPr lang="en-US"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4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313" y="141515"/>
            <a:ext cx="7486650" cy="6370975"/>
          </a:xfrm>
          <a:prstGeom prst="rect">
            <a:avLst/>
          </a:prstGeom>
          <a:noFill/>
          <a:ln>
            <a:noFill/>
          </a:ln>
        </p:spPr>
        <p:txBody>
          <a:bodyPr wrap="square" rtlCol="0">
            <a:spAutoFit/>
          </a:bodyPr>
          <a:lstStyle/>
          <a:p>
            <a:r>
              <a:rPr lang="en-GB" sz="2400" dirty="0"/>
              <a:t>There are two major/important hazards which is the physical and chemical  hazards.</a:t>
            </a:r>
          </a:p>
          <a:p>
            <a:pPr marL="214313" indent="-214313">
              <a:buClr>
                <a:schemeClr val="accent1"/>
              </a:buClr>
              <a:buFont typeface="Wingdings" panose="05000000000000000000" pitchFamily="2" charset="2"/>
              <a:buChar char="Ø"/>
            </a:pPr>
            <a:r>
              <a:rPr lang="en-GB" sz="2400" dirty="0"/>
              <a:t>  According to </a:t>
            </a:r>
            <a:r>
              <a:rPr lang="en-GB" sz="2400" b="1" dirty="0"/>
              <a:t>OSHA</a:t>
            </a:r>
            <a:r>
              <a:rPr lang="en-GB" sz="2400" dirty="0"/>
              <a:t>(Occupational Safety and Health 	Administration), a chemical hazard is defined as a chemical </a:t>
            </a:r>
            <a:r>
              <a:rPr lang="en-GB" sz="2400" dirty="0" smtClean="0"/>
              <a:t>which </a:t>
            </a:r>
            <a:r>
              <a:rPr lang="en-GB" sz="2400" dirty="0"/>
              <a:t>there is statistically significant evidence that accidents </a:t>
            </a:r>
            <a:r>
              <a:rPr lang="en-GB" sz="2400" dirty="0" smtClean="0"/>
              <a:t>or </a:t>
            </a:r>
            <a:r>
              <a:rPr lang="en-GB" sz="2400" dirty="0"/>
              <a:t>chronic self effects may occur on exposed employees. E.g. </a:t>
            </a:r>
            <a:r>
              <a:rPr lang="en-GB" sz="2400" dirty="0" smtClean="0"/>
              <a:t>of </a:t>
            </a:r>
            <a:r>
              <a:rPr lang="en-GB" sz="2400" dirty="0"/>
              <a:t>these chemicals covered by these definitions include; </a:t>
            </a:r>
            <a:r>
              <a:rPr lang="en-GB" sz="2400" dirty="0" smtClean="0"/>
              <a:t>carcinogens </a:t>
            </a:r>
            <a:r>
              <a:rPr lang="en-GB" sz="2400" dirty="0"/>
              <a:t>and highly toxic agents.</a:t>
            </a:r>
          </a:p>
          <a:p>
            <a:pPr marL="214313" indent="-214313">
              <a:buClr>
                <a:schemeClr val="accent1"/>
              </a:buClr>
              <a:buFont typeface="Wingdings" panose="05000000000000000000" pitchFamily="2" charset="2"/>
              <a:buChar char="Ø"/>
            </a:pPr>
            <a:endParaRPr lang="en-GB" sz="2400" dirty="0"/>
          </a:p>
          <a:p>
            <a:pPr marL="214313" indent="-214313">
              <a:buClr>
                <a:schemeClr val="accent1"/>
              </a:buClr>
              <a:buFont typeface="Wingdings" panose="05000000000000000000" pitchFamily="2" charset="2"/>
              <a:buChar char="Ø"/>
            </a:pPr>
            <a:r>
              <a:rPr lang="en-GB" sz="2400" dirty="0"/>
              <a:t>  </a:t>
            </a:r>
            <a:r>
              <a:rPr lang="en-GB" sz="2400" b="1" dirty="0"/>
              <a:t>OSHA</a:t>
            </a:r>
            <a:r>
              <a:rPr lang="en-GB" sz="2400" dirty="0"/>
              <a:t> also defined the physical hazardous chemically valid </a:t>
            </a:r>
            <a:r>
              <a:rPr lang="en-GB" sz="2400" dirty="0" smtClean="0"/>
              <a:t>evidence </a:t>
            </a:r>
            <a:r>
              <a:rPr lang="en-GB" sz="2400" dirty="0"/>
              <a:t>that it is a combustible liquid, a compressed </a:t>
            </a:r>
            <a:r>
              <a:rPr lang="en-GB" sz="2400" dirty="0" smtClean="0"/>
              <a:t>gas,explosive,flammable</a:t>
            </a:r>
            <a:r>
              <a:rPr lang="en-GB" sz="2400" dirty="0"/>
              <a:t>, an organic peroxide, an oxidizer, </a:t>
            </a:r>
            <a:r>
              <a:rPr lang="en-GB" sz="2400" dirty="0" smtClean="0"/>
              <a:t>water reactive</a:t>
            </a:r>
            <a:r>
              <a:rPr lang="en-GB" sz="2400" dirty="0"/>
              <a:t>.</a:t>
            </a:r>
          </a:p>
          <a:p>
            <a:pPr>
              <a:buClr>
                <a:schemeClr val="accent1"/>
              </a:buClr>
            </a:pPr>
            <a:r>
              <a:rPr lang="en-GB" sz="2400" dirty="0"/>
              <a:t>   </a:t>
            </a:r>
            <a:r>
              <a:rPr lang="en-GB" sz="2400" dirty="0" smtClean="0"/>
              <a:t>So </a:t>
            </a:r>
            <a:r>
              <a:rPr lang="en-GB" sz="2400" dirty="0"/>
              <a:t>therefore Laboratory equipment hazards can be seen as </a:t>
            </a:r>
            <a:r>
              <a:rPr lang="en-GB" sz="2400" dirty="0" smtClean="0"/>
              <a:t>agents </a:t>
            </a:r>
            <a:r>
              <a:rPr lang="en-GB" sz="2400" dirty="0"/>
              <a:t>that can cause injuries or damage to the use </a:t>
            </a:r>
            <a:r>
              <a:rPr lang="en-GB" sz="2400" dirty="0" smtClean="0"/>
              <a:t>of laboratory </a:t>
            </a:r>
            <a:r>
              <a:rPr lang="en-GB" sz="2400" dirty="0"/>
              <a:t>equipment by individuals</a:t>
            </a:r>
            <a:r>
              <a:rPr lang="en-GB" sz="2000" dirty="0"/>
              <a:t>.</a:t>
            </a:r>
          </a:p>
        </p:txBody>
      </p:sp>
    </p:spTree>
    <p:extLst>
      <p:ext uri="{BB962C8B-B14F-4D97-AF65-F5344CB8AC3E}">
        <p14:creationId xmlns:p14="http://schemas.microsoft.com/office/powerpoint/2010/main" val="26548294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9026434" cy="5298886"/>
          </a:xfrm>
          <a:prstGeom prst="rect">
            <a:avLst/>
          </a:prstGeom>
        </p:spPr>
        <p:txBody>
          <a:bodyPr wrap="square">
            <a:spAutoFit/>
          </a:bodyPr>
          <a:lstStyle/>
          <a:p>
            <a:pPr>
              <a:lnSpc>
                <a:spcPct val="150000"/>
              </a:lnSpc>
              <a:spcBef>
                <a:spcPts val="500"/>
              </a:spcBef>
              <a:spcAft>
                <a:spcPts val="500"/>
              </a:spcAft>
            </a:pPr>
            <a:r>
              <a:rPr lang="en-US" sz="2000" b="1" dirty="0">
                <a:latin typeface="+mj-lt"/>
                <a:ea typeface="Times New Roman" panose="02020603050405020304" pitchFamily="18" charset="0"/>
                <a:cs typeface="Times New Roman" panose="02020603050405020304" pitchFamily="18" charset="0"/>
              </a:rPr>
              <a:t>Analytical enhancements</a:t>
            </a:r>
            <a:endParaRPr lang="en-US" b="1" dirty="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About 10 years ago, Waters Corp. introduced its ACQUITY UPLC systems that provided a step-wise change in the performance of liquid chromatography systems. The UPLC system employed a novel separation on 1.7 µm particle technology that was coupled with the ability to operate at 15,000 psi. This produced narrow, more concentrated peaks that improved ionization efficiency and led to reproducible analyses in significantly less time, which reduced run times by up to 10x compared to traditional HPLC technologies. This turned out to be one of the most significant changes in chromatography technology in the past decade, especially as other manufacturers followed suit with similar systems. </a:t>
            </a:r>
            <a:endParaRPr lang="en-US"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01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1"/>
            <a:ext cx="9013371" cy="5632311"/>
          </a:xfrm>
          <a:prstGeom prst="rect">
            <a:avLst/>
          </a:prstGeom>
        </p:spPr>
        <p:txBody>
          <a:bodyPr wrap="square">
            <a:spAutoFit/>
          </a:bodyPr>
          <a:lstStyle/>
          <a:p>
            <a:pPr>
              <a:lnSpc>
                <a:spcPct val="150000"/>
              </a:lnSpc>
            </a:pPr>
            <a:r>
              <a:rPr lang="en-US" sz="2000" dirty="0">
                <a:latin typeface="+mj-lt"/>
                <a:ea typeface="Times New Roman" panose="02020603050405020304" pitchFamily="18" charset="0"/>
              </a:rPr>
              <a:t>At this year’s Pittcon 2014 conference in Chicago, Waters again introduced another step-wise change in the performance of liquid chromatography systems with its </a:t>
            </a:r>
            <a:r>
              <a:rPr lang="en-US" sz="2000" dirty="0" smtClean="0">
                <a:latin typeface="+mj-lt"/>
                <a:ea typeface="Times New Roman" panose="02020603050405020304" pitchFamily="18" charset="0"/>
              </a:rPr>
              <a:t>ion Key/MS </a:t>
            </a:r>
            <a:r>
              <a:rPr lang="en-US" sz="2000" dirty="0">
                <a:latin typeface="+mj-lt"/>
                <a:ea typeface="Times New Roman" panose="02020603050405020304" pitchFamily="18" charset="0"/>
              </a:rPr>
              <a:t>system. This device integrates the UPLC separation into the source of a mass spectrometer, delivering sensitivity, performance and ease-of-use that is unachievable by other LCMS systems. This capability is achieved by integrating fluidic connections, electronics, an electrospray ionization (ESI) interface, column heater and a microfluidic separation column into a cell phone-sized package that inserts directly into the mass spectrometer without any manual alignments required. This design reduces the amount of sample required, minimizes the use of costly standards and improves the MS uptime and robustness by reducing sample and solvent loadings</a:t>
            </a:r>
            <a:endParaRPr lang="en-US" sz="2000" dirty="0">
              <a:latin typeface="+mj-lt"/>
            </a:endParaRPr>
          </a:p>
        </p:txBody>
      </p:sp>
    </p:spTree>
    <p:extLst>
      <p:ext uri="{BB962C8B-B14F-4D97-AF65-F5344CB8AC3E}">
        <p14:creationId xmlns:p14="http://schemas.microsoft.com/office/powerpoint/2010/main" val="4096672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504"/>
            <a:ext cx="9144000" cy="6186309"/>
          </a:xfrm>
          <a:prstGeom prst="rect">
            <a:avLst/>
          </a:prstGeom>
        </p:spPr>
        <p:txBody>
          <a:bodyPr wrap="square">
            <a:spAutoFit/>
          </a:bodyPr>
          <a:lstStyle/>
          <a:p>
            <a:pPr>
              <a:lnSpc>
                <a:spcPct val="150000"/>
              </a:lnSpc>
            </a:pPr>
            <a:r>
              <a:rPr lang="en-US" sz="2400" dirty="0" smtClean="0">
                <a:latin typeface="+mj-lt"/>
                <a:ea typeface="Times New Roman" panose="02020603050405020304" pitchFamily="18" charset="0"/>
              </a:rPr>
              <a:t>In a similarly unique technological advance, Texas Instruments introduced a DLP (digital light processing) chipset at Pittcon 2014 that is optimized for use with near-infrared (NIR) light. This cost-effective programmable light steering solution is ideal for use in industrial sensing equipment for the field and can enable new markets for spectrometers, single pixel cameras, laser marking equipment and NIR projection systems. Containing more than 1 million micro mirrors, the device can analyze liquids and solids with higher performance at lower price points while employing a smaller form factor suited for both field analysis and inline manufacturing processes.</a:t>
            </a:r>
            <a:endParaRPr lang="en-US" sz="2400" dirty="0">
              <a:latin typeface="+mj-lt"/>
            </a:endParaRPr>
          </a:p>
        </p:txBody>
      </p:sp>
    </p:spTree>
    <p:extLst>
      <p:ext uri="{BB962C8B-B14F-4D97-AF65-F5344CB8AC3E}">
        <p14:creationId xmlns:p14="http://schemas.microsoft.com/office/powerpoint/2010/main" val="35973502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21931" cy="6672468"/>
          </a:xfrm>
          <a:prstGeom prst="rect">
            <a:avLst/>
          </a:prstGeom>
        </p:spPr>
        <p:txBody>
          <a:bodyPr wrap="square">
            <a:spAutoFit/>
          </a:bodyPr>
          <a:lstStyle/>
          <a:p>
            <a:pPr>
              <a:lnSpc>
                <a:spcPct val="150000"/>
              </a:lnSpc>
              <a:spcBef>
                <a:spcPts val="500"/>
              </a:spcBef>
              <a:spcAft>
                <a:spcPts val="500"/>
              </a:spcAft>
            </a:pPr>
            <a:r>
              <a:rPr lang="en-US" sz="2400" dirty="0">
                <a:latin typeface="+mj-lt"/>
                <a:ea typeface="Times New Roman" panose="02020603050405020304" pitchFamily="18" charset="0"/>
                <a:cs typeface="Times New Roman" panose="02020603050405020304" pitchFamily="18" charset="0"/>
              </a:rPr>
              <a:t>In the basic laboratory equipment arena, Erlab introduced its Halo ceiling-mounted laboratory-grade air filtration unit at Pittcon. Employing similar Neutrodine filtration technologies that are used in its ductless fume hood products, Erlab researchers created a system that reduces the number of air changes required in a lab to just 2 to 4 per hour when the lab is occupied—the Halo filtering systems provide the rest of the required air filtration. The device operates on a very low energy consumption level and it </a:t>
            </a:r>
            <a:r>
              <a:rPr lang="en-US" sz="2400" dirty="0" smtClean="0">
                <a:latin typeface="+mj-lt"/>
                <a:ea typeface="Times New Roman" panose="02020603050405020304" pitchFamily="18" charset="0"/>
                <a:cs typeface="Times New Roman" panose="02020603050405020304" pitchFamily="18" charset="0"/>
              </a:rPr>
              <a:t>has </a:t>
            </a:r>
            <a:r>
              <a:rPr lang="en-US" sz="2400" dirty="0">
                <a:latin typeface="+mj-lt"/>
                <a:ea typeface="Times New Roman" panose="02020603050405020304" pitchFamily="18" charset="0"/>
                <a:cs typeface="Times New Roman" panose="02020603050405020304" pitchFamily="18" charset="0"/>
              </a:rPr>
              <a:t>an embedded web interface portal, which can be accessed through a network-assigned IP address, that provides real-time status on air quality via any smartphone, tablet or computer.</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277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52560" cy="6314549"/>
          </a:xfrm>
          <a:prstGeom prst="rect">
            <a:avLst/>
          </a:prstGeom>
        </p:spPr>
        <p:txBody>
          <a:bodyPr wrap="square">
            <a:spAutoFit/>
          </a:bodyPr>
          <a:lstStyle/>
          <a:p>
            <a:pPr>
              <a:lnSpc>
                <a:spcPct val="150000"/>
              </a:lnSpc>
              <a:spcBef>
                <a:spcPts val="500"/>
              </a:spcBef>
              <a:spcAft>
                <a:spcPts val="500"/>
              </a:spcAft>
            </a:pPr>
            <a:r>
              <a:rPr lang="en-US" sz="2400" b="1" dirty="0">
                <a:latin typeface="+mj-lt"/>
                <a:ea typeface="Times New Roman" panose="02020603050405020304" pitchFamily="18" charset="0"/>
                <a:cs typeface="Times New Roman" panose="02020603050405020304" pitchFamily="18" charset="0"/>
              </a:rPr>
              <a:t>Significance of instruments and equipment</a:t>
            </a:r>
            <a:endParaRPr lang="en-US" sz="2000" dirty="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sz="2400" dirty="0">
                <a:latin typeface="+mj-lt"/>
                <a:ea typeface="Times New Roman" panose="02020603050405020304" pitchFamily="18" charset="0"/>
                <a:cs typeface="Times New Roman" panose="02020603050405020304" pitchFamily="18" charset="0"/>
              </a:rPr>
              <a:t>The significance of various analytical instrumentation systems and basic laboratory equipment are revealed on the above charts, as defined by the respondents to the Laboratory Equipment reader survey. There are few surprises in the results of this year’s surveys. Spectroscopy, chromatography and microscopy systems consistently are rated the most significant devices used in the analytical instrumentation sector of the lab. There are, of course, a few variances when isolating the results of life science researchers and physical science researchers as a result of their specific functional specialties.</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975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052560" cy="5575822"/>
          </a:xfrm>
          <a:prstGeom prst="rect">
            <a:avLst/>
          </a:prstGeom>
        </p:spPr>
        <p:txBody>
          <a:bodyPr wrap="square">
            <a:spAutoFit/>
          </a:bodyPr>
          <a:lstStyle/>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Life scientists, for example, consistently give chromatography, spectroscopy and microscopy instrumentation higher ratings than do physical scientists, since they use these systems more often. On the other hand, physical scientists give higher ratings to mechanical and physical testing devices and systems for the same reason. Both life scientists and physical scientists did not rank modeling and simulation software as having a great significance in the research lab. These systems are obviously more targeted at engineering and software researchers, than at either physical or life scientists. This trend should change in the near term, though, as more life science-based modeling and simulation systems become available. Some of these systems already exist and have been in use for several years, however their general acceptance and use is still not very broad.</a:t>
            </a:r>
            <a:endParaRPr lang="en-US"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334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026434" cy="5010474"/>
          </a:xfrm>
          <a:prstGeom prst="rect">
            <a:avLst/>
          </a:prstGeom>
        </p:spPr>
        <p:txBody>
          <a:bodyPr wrap="square">
            <a:spAutoFit/>
          </a:bodyPr>
          <a:lstStyle/>
          <a:p>
            <a:pPr>
              <a:lnSpc>
                <a:spcPct val="150000"/>
              </a:lnSpc>
              <a:spcBef>
                <a:spcPts val="500"/>
              </a:spcBef>
              <a:spcAft>
                <a:spcPts val="500"/>
              </a:spcAft>
            </a:pPr>
            <a:r>
              <a:rPr lang="en-US" sz="2400" dirty="0">
                <a:latin typeface="+mj-lt"/>
                <a:ea typeface="Times New Roman" panose="02020603050405020304" pitchFamily="18" charset="0"/>
                <a:cs typeface="Times New Roman" panose="02020603050405020304" pitchFamily="18" charset="0"/>
              </a:rPr>
              <a:t>Not surprisingly, the overall ratings for analytical instruments provided from our 2014 survey (and noted earlier) closely matched the ratings provided from a similar survey in 2013. The overall strength of analytical systems and the relative broadness of their applications has not changed significantly in the past several years. Individual systems have been improved and their performance enhanced, but analytical instruments still dominate the other research laboratory devices and systems in terms of significance and usefulness.</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9295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4773102"/>
          </a:xfrm>
          <a:prstGeom prst="rect">
            <a:avLst/>
          </a:prstGeom>
        </p:spPr>
        <p:txBody>
          <a:bodyPr wrap="square">
            <a:spAutoFit/>
          </a:bodyPr>
          <a:lstStyle/>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In a similar analysis rating the significance of various lab equipment systems (that is also shown in the charts on the prior page), life scientists consistently rate almost all categories higher than do their physical scientist counterparts. The one exception is that physical scientists rate heaters and furnaces higher than do life scientists. This consistency and singular variance again is likely because of the stronger use of these devices by one group over the other.</a:t>
            </a:r>
            <a:endParaRPr lang="en-US" dirty="0">
              <a:latin typeface="+mj-lt"/>
              <a:ea typeface="Times New Roman" panose="02020603050405020304" pitchFamily="18" charset="0"/>
              <a:cs typeface="Times New Roman" panose="02020603050405020304" pitchFamily="18" charset="0"/>
            </a:endParaRPr>
          </a:p>
          <a:p>
            <a:pPr>
              <a:lnSpc>
                <a:spcPct val="150000"/>
              </a:lnSpc>
            </a:pPr>
            <a:r>
              <a:rPr lang="en-US" sz="2000" dirty="0">
                <a:latin typeface="+mj-lt"/>
                <a:ea typeface="Times New Roman" panose="02020603050405020304" pitchFamily="18" charset="0"/>
              </a:rPr>
              <a:t>Balances and scales, along with pure lab water systems are consistently ranked as having the most significance by both groups of scientists surveyed. This is also true of fume hoods, sample preparation systems and mixers and stirrers, although at a slightly lower level. </a:t>
            </a:r>
            <a:endParaRPr lang="en-US" sz="2000" dirty="0">
              <a:latin typeface="+mj-lt"/>
            </a:endParaRPr>
          </a:p>
        </p:txBody>
      </p:sp>
    </p:spTree>
    <p:extLst>
      <p:ext uri="{BB962C8B-B14F-4D97-AF65-F5344CB8AC3E}">
        <p14:creationId xmlns:p14="http://schemas.microsoft.com/office/powerpoint/2010/main" val="1273493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647611" cy="6037487"/>
          </a:xfrm>
          <a:prstGeom prst="rect">
            <a:avLst/>
          </a:prstGeom>
          <a:noFill/>
        </p:spPr>
        <p:txBody>
          <a:bodyPr wrap="square" rtlCol="0">
            <a:spAutoFit/>
          </a:bodyPr>
          <a:lstStyle/>
          <a:p>
            <a:pPr>
              <a:lnSpc>
                <a:spcPct val="150000"/>
              </a:lnSpc>
            </a:pPr>
            <a:r>
              <a:rPr lang="en-US" sz="2000" dirty="0" smtClean="0"/>
              <a:t>At the other end,</a:t>
            </a:r>
            <a:r>
              <a:rPr lang="en-US" sz="2000" dirty="0"/>
              <a:t> of the significance scale (little or no significance) are liquid handling systems. This is somewhat surprising for life scientists in that liquid handling devices and systems are often integral units in the analysis of pharmaceuticals and biotechnology applications.</a:t>
            </a:r>
          </a:p>
          <a:p>
            <a:pPr>
              <a:lnSpc>
                <a:spcPct val="150000"/>
              </a:lnSpc>
            </a:pPr>
            <a:r>
              <a:rPr lang="en-US" sz="2000" dirty="0"/>
              <a:t>As noted earlier in this section, researchers do not expect to see many technology changes in basic laboratory devices and systems in the next three years. The basic function and performance of these devices has remained fairly stable for several decades and while enhancements have been implemented in many of them, the basic functions they provide has not changed significantly during that period of time nor is expected to change in the near future. </a:t>
            </a:r>
          </a:p>
          <a:p>
            <a:pPr>
              <a:lnSpc>
                <a:spcPct val="150000"/>
              </a:lnSpc>
            </a:pPr>
            <a:r>
              <a:rPr lang="en-US" sz="2000" dirty="0"/>
              <a:t> </a:t>
            </a:r>
          </a:p>
          <a:p>
            <a:pPr>
              <a:lnSpc>
                <a:spcPct val="150000"/>
              </a:lnSpc>
            </a:pPr>
            <a:endParaRPr lang="en-US" sz="2000" dirty="0"/>
          </a:p>
        </p:txBody>
      </p:sp>
    </p:spTree>
    <p:extLst>
      <p:ext uri="{BB962C8B-B14F-4D97-AF65-F5344CB8AC3E}">
        <p14:creationId xmlns:p14="http://schemas.microsoft.com/office/powerpoint/2010/main" val="4849293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011" y="391885"/>
            <a:ext cx="8451669" cy="6689460"/>
          </a:xfrm>
          <a:prstGeom prst="rect">
            <a:avLst/>
          </a:prstGeom>
          <a:noFill/>
        </p:spPr>
        <p:txBody>
          <a:bodyPr wrap="square" rtlCol="0">
            <a:spAutoFit/>
          </a:bodyPr>
          <a:lstStyle/>
          <a:p>
            <a:pPr>
              <a:lnSpc>
                <a:spcPct val="150000"/>
              </a:lnSpc>
            </a:pPr>
            <a:r>
              <a:rPr lang="en-US" b="1" dirty="0" smtClean="0"/>
              <a:t>Advancements/Improvements of Technological Equipment</a:t>
            </a:r>
          </a:p>
          <a:p>
            <a:pPr>
              <a:lnSpc>
                <a:spcPct val="150000"/>
              </a:lnSpc>
            </a:pPr>
            <a:r>
              <a:rPr lang="en-US" b="1" dirty="0"/>
              <a:t>1. Smaller lab </a:t>
            </a:r>
            <a:r>
              <a:rPr lang="en-US" b="1" dirty="0" smtClean="0"/>
              <a:t>equipment</a:t>
            </a:r>
            <a:r>
              <a:rPr lang="en-US" b="1" dirty="0"/>
              <a:t/>
            </a:r>
            <a:br>
              <a:rPr lang="en-US" b="1" dirty="0"/>
            </a:br>
            <a:r>
              <a:rPr lang="en-US" dirty="0"/>
              <a:t>Lab equipment is getting smaller and smaller. This saves a lot of shelf space! New technology could do this by eliminating a series of pumps and valves that were once required to store samples properly. Now, we have fluidic components capable of integrating multiple laboratory functions into a single ‘chip’, saving bench space, manpower and money.</a:t>
            </a:r>
            <a:br>
              <a:rPr lang="en-US" dirty="0"/>
            </a:br>
            <a:r>
              <a:rPr lang="en-US" dirty="0"/>
              <a:t/>
            </a:r>
            <a:br>
              <a:rPr lang="en-US" dirty="0"/>
            </a:br>
            <a:r>
              <a:rPr lang="en-US" dirty="0"/>
              <a:t>Even samples are becoming smaller. New technology has allowed us to store smaller amounts of required samples. These technologies have enabled the transition from individual test-tube sample storage to multiple small wells in </a:t>
            </a:r>
            <a:r>
              <a:rPr lang="en-US" dirty="0" smtClean="0"/>
              <a:t>micro titer </a:t>
            </a:r>
            <a:r>
              <a:rPr lang="en-US" dirty="0"/>
              <a:t>trays. New technologies have also eliminated the amount of contamination that can occur during sample collection, by means of introducing collection with a small valve; this valve cuts off fluid between pouring samples thus limiting carry-over. </a:t>
            </a:r>
          </a:p>
          <a:p>
            <a:pPr>
              <a:lnSpc>
                <a:spcPct val="150000"/>
              </a:lnSpc>
            </a:pPr>
            <a:endParaRPr lang="en-US" dirty="0"/>
          </a:p>
        </p:txBody>
      </p:sp>
    </p:spTree>
    <p:extLst>
      <p:ext uri="{BB962C8B-B14F-4D97-AF65-F5344CB8AC3E}">
        <p14:creationId xmlns:p14="http://schemas.microsoft.com/office/powerpoint/2010/main" val="293070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780" y="404949"/>
            <a:ext cx="4349540" cy="33268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490" y="3886336"/>
            <a:ext cx="5842634" cy="2638425"/>
          </a:xfrm>
          <a:prstGeom prst="rect">
            <a:avLst/>
          </a:prstGeom>
        </p:spPr>
      </p:pic>
      <p:sp>
        <p:nvSpPr>
          <p:cNvPr id="4" name="TextBox 3"/>
          <p:cNvSpPr txBox="1"/>
          <p:nvPr/>
        </p:nvSpPr>
        <p:spPr>
          <a:xfrm>
            <a:off x="470263" y="209006"/>
            <a:ext cx="1874359" cy="369332"/>
          </a:xfrm>
          <a:prstGeom prst="rect">
            <a:avLst/>
          </a:prstGeom>
          <a:noFill/>
        </p:spPr>
        <p:txBody>
          <a:bodyPr wrap="none" rtlCol="0">
            <a:spAutoFit/>
          </a:bodyPr>
          <a:lstStyle/>
          <a:p>
            <a:r>
              <a:rPr lang="en-US" dirty="0" smtClean="0"/>
              <a:t>HAZARD CHARTS</a:t>
            </a:r>
            <a:endParaRPr lang="en-US" dirty="0"/>
          </a:p>
        </p:txBody>
      </p:sp>
    </p:spTree>
    <p:extLst>
      <p:ext uri="{BB962C8B-B14F-4D97-AF65-F5344CB8AC3E}">
        <p14:creationId xmlns:p14="http://schemas.microsoft.com/office/powerpoint/2010/main" val="2797005188"/>
      </p:ext>
    </p:extLst>
  </p:cSld>
  <p:clrMapOvr>
    <a:masterClrMapping/>
  </p:clrMapOvr>
  <p:transition spd="med">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1"/>
            <a:ext cx="8804365" cy="5587107"/>
          </a:xfrm>
          <a:prstGeom prst="rect">
            <a:avLst/>
          </a:prstGeom>
        </p:spPr>
        <p:txBody>
          <a:bodyPr wrap="square">
            <a:spAutoFit/>
          </a:bodyPr>
          <a:lstStyle/>
          <a:p>
            <a:pPr>
              <a:lnSpc>
                <a:spcPct val="150000"/>
              </a:lnSpc>
              <a:spcBef>
                <a:spcPts val="500"/>
              </a:spcBef>
              <a:spcAft>
                <a:spcPts val="500"/>
              </a:spcAft>
            </a:pPr>
            <a:r>
              <a:rPr lang="en-US" sz="1600" b="1" dirty="0">
                <a:latin typeface="+mj-lt"/>
                <a:ea typeface="Times New Roman" panose="02020603050405020304" pitchFamily="18" charset="0"/>
                <a:cs typeface="Times New Roman" panose="02020603050405020304" pitchFamily="18" charset="0"/>
              </a:rPr>
              <a:t>2. Utilizing cloud </a:t>
            </a:r>
            <a:r>
              <a:rPr lang="en-US" sz="1600" b="1" dirty="0" smtClean="0">
                <a:latin typeface="+mj-lt"/>
                <a:ea typeface="Times New Roman" panose="02020603050405020304" pitchFamily="18" charset="0"/>
                <a:cs typeface="Times New Roman" panose="02020603050405020304" pitchFamily="18" charset="0"/>
              </a:rPr>
              <a:t>technology</a:t>
            </a:r>
            <a:r>
              <a:rPr lang="en-US" sz="1600" dirty="0">
                <a:latin typeface="+mj-lt"/>
                <a:ea typeface="Times New Roman" panose="02020603050405020304" pitchFamily="18" charset="0"/>
                <a:cs typeface="Times New Roman" panose="02020603050405020304" pitchFamily="18" charset="0"/>
              </a:rPr>
              <a:t/>
            </a:r>
            <a:br>
              <a:rPr lang="en-US" sz="1600" dirty="0">
                <a:latin typeface="+mj-lt"/>
                <a:ea typeface="Times New Roman" panose="02020603050405020304" pitchFamily="18" charset="0"/>
                <a:cs typeface="Times New Roman" panose="02020603050405020304" pitchFamily="18" charset="0"/>
              </a:rPr>
            </a:br>
            <a:r>
              <a:rPr lang="en-US" sz="1600" dirty="0">
                <a:latin typeface="+mj-lt"/>
                <a:ea typeface="Times New Roman" panose="02020603050405020304" pitchFamily="18" charset="0"/>
                <a:cs typeface="Times New Roman" panose="02020603050405020304" pitchFamily="18" charset="0"/>
              </a:rPr>
              <a:t>New lab equipment has the capability to record data and submit it to the Cloud. Similarly, the equipment can alert a scientist or lab tech when something goes wrong. A controlled laboratory environment is a very important factor that requires careful monitoring, an uncontrolled environment can negatively impact the results of an experiment. Even a miniscule change in temperature can be enough to alter results if not fixed immediately. Freezers can now alert the responsible party on their smart phone if there is an unexpected change in temperature. It also allows people the ability to monitor a study via their phone or computer from any location. Eighty-one percent of researchers have said that this was a great benefit to their work. </a:t>
            </a:r>
            <a:br>
              <a:rPr lang="en-US" sz="1600" dirty="0">
                <a:latin typeface="+mj-lt"/>
                <a:ea typeface="Times New Roman" panose="02020603050405020304" pitchFamily="18" charset="0"/>
                <a:cs typeface="Times New Roman" panose="02020603050405020304" pitchFamily="18" charset="0"/>
              </a:rPr>
            </a:br>
            <a:r>
              <a:rPr lang="en-US" sz="1600" dirty="0">
                <a:latin typeface="+mj-lt"/>
                <a:ea typeface="Times New Roman" panose="02020603050405020304" pitchFamily="18" charset="0"/>
                <a:cs typeface="Times New Roman" panose="02020603050405020304" pitchFamily="18" charset="0"/>
              </a:rPr>
              <a:t>Cloud technology allows scientists the ability to share their findings sooner than they’ve ever been able to before. Data can be uploaded to and accessed by multiple project contributors using Cloud technology, and this includes people in different laboratories. Work can now be done from different locations. This ability to communicate increases productivity, and it allows people to easily work collaboratively. </a:t>
            </a:r>
            <a:endParaRPr lang="en-US" sz="1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506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52560" cy="6804427"/>
          </a:xfrm>
          <a:prstGeom prst="rect">
            <a:avLst/>
          </a:prstGeom>
        </p:spPr>
        <p:txBody>
          <a:bodyPr wrap="square">
            <a:spAutoFit/>
          </a:bodyPr>
          <a:lstStyle/>
          <a:p>
            <a:pPr>
              <a:lnSpc>
                <a:spcPct val="150000"/>
              </a:lnSpc>
              <a:spcBef>
                <a:spcPts val="500"/>
              </a:spcBef>
              <a:spcAft>
                <a:spcPts val="500"/>
              </a:spcAft>
            </a:pPr>
            <a:r>
              <a:rPr lang="en-US" sz="1600" b="1" dirty="0">
                <a:latin typeface="+mj-lt"/>
                <a:ea typeface="Times New Roman" panose="02020603050405020304" pitchFamily="18" charset="0"/>
                <a:cs typeface="Times New Roman" panose="02020603050405020304" pitchFamily="18" charset="0"/>
              </a:rPr>
              <a:t>3. </a:t>
            </a:r>
            <a:r>
              <a:rPr lang="en-US" sz="1600" b="1" dirty="0" smtClean="0">
                <a:latin typeface="+mj-lt"/>
                <a:ea typeface="Times New Roman" panose="02020603050405020304" pitchFamily="18" charset="0"/>
                <a:cs typeface="Times New Roman" panose="02020603050405020304" pitchFamily="18" charset="0"/>
              </a:rPr>
              <a:t>Automation</a:t>
            </a:r>
            <a:r>
              <a:rPr lang="en-US" sz="1600" dirty="0">
                <a:latin typeface="+mj-lt"/>
                <a:ea typeface="Times New Roman" panose="02020603050405020304" pitchFamily="18" charset="0"/>
                <a:cs typeface="Times New Roman" panose="02020603050405020304" pitchFamily="18" charset="0"/>
              </a:rPr>
              <a:t/>
            </a:r>
            <a:br>
              <a:rPr lang="en-US" sz="1600" dirty="0">
                <a:latin typeface="+mj-lt"/>
                <a:ea typeface="Times New Roman" panose="02020603050405020304" pitchFamily="18" charset="0"/>
                <a:cs typeface="Times New Roman" panose="02020603050405020304" pitchFamily="18" charset="0"/>
              </a:rPr>
            </a:br>
            <a:r>
              <a:rPr lang="en-US" sz="1600" dirty="0">
                <a:latin typeface="+mj-lt"/>
              </a:rPr>
              <a:t>Automation of lab equipment </a:t>
            </a:r>
            <a:r>
              <a:rPr lang="en-US" sz="1600" dirty="0">
                <a:latin typeface="+mj-lt"/>
                <a:ea typeface="Times New Roman" panose="02020603050405020304" pitchFamily="18" charset="0"/>
                <a:cs typeface="Times New Roman" panose="02020603050405020304" pitchFamily="18" charset="0"/>
              </a:rPr>
              <a:t>is not necessarily new, but the technology is advancing and spreading across more fields than ever anticipated. As the technology grows, we are gaining more and more flexibility in function and application, meaning a single machine is now able to complete many different tasks. </a:t>
            </a:r>
            <a:endParaRPr lang="en-US" sz="1600" dirty="0" smtClean="0">
              <a:latin typeface="+mj-lt"/>
              <a:ea typeface="Times New Roman" panose="02020603050405020304" pitchFamily="18" charset="0"/>
              <a:cs typeface="Times New Roman" panose="02020603050405020304" pitchFamily="18" charset="0"/>
            </a:endParaRPr>
          </a:p>
          <a:p>
            <a:pPr>
              <a:lnSpc>
                <a:spcPct val="150000"/>
              </a:lnSpc>
            </a:pPr>
            <a:r>
              <a:rPr lang="en-US" sz="1600" dirty="0">
                <a:latin typeface="+mj-lt"/>
              </a:rPr>
              <a:t>Automation eliminates a lot of the time consuming, repetitive experimental steps, which, in the past, would have been manually performed. Results can now be generated in a fraction of the time that they used to take! This new-found time allows laboratory technicians the ability to focus their critical thinking skills on the analysis of data, rather than spending time recording data</a:t>
            </a:r>
            <a:r>
              <a:rPr lang="en-US" sz="1600" dirty="0" smtClean="0">
                <a:latin typeface="+mj-lt"/>
              </a:rPr>
              <a:t>.</a:t>
            </a:r>
            <a:r>
              <a:rPr lang="en-US" sz="1600" dirty="0">
                <a:latin typeface="+mj-lt"/>
              </a:rPr>
              <a:t/>
            </a:r>
            <a:br>
              <a:rPr lang="en-US" sz="1600" dirty="0">
                <a:latin typeface="+mj-lt"/>
              </a:rPr>
            </a:br>
            <a:r>
              <a:rPr lang="en-US" sz="1600" dirty="0">
                <a:latin typeface="+mj-lt"/>
              </a:rPr>
              <a:t>Automation can be used in a number of different areas including: </a:t>
            </a:r>
          </a:p>
          <a:p>
            <a:pPr>
              <a:lnSpc>
                <a:spcPct val="150000"/>
              </a:lnSpc>
            </a:pPr>
            <a:r>
              <a:rPr lang="en-US" sz="1600" dirty="0">
                <a:latin typeface="+mj-lt"/>
              </a:rPr>
              <a:t>• Robotics </a:t>
            </a:r>
          </a:p>
          <a:p>
            <a:pPr>
              <a:lnSpc>
                <a:spcPct val="150000"/>
              </a:lnSpc>
            </a:pPr>
            <a:r>
              <a:rPr lang="en-US" sz="1600" dirty="0">
                <a:latin typeface="+mj-lt"/>
              </a:rPr>
              <a:t>• Primary </a:t>
            </a:r>
            <a:r>
              <a:rPr lang="en-US" sz="1600" dirty="0" smtClean="0">
                <a:latin typeface="+mj-lt"/>
              </a:rPr>
              <a:t>screening</a:t>
            </a:r>
            <a:endParaRPr lang="en-US" sz="1600" dirty="0">
              <a:latin typeface="+mj-lt"/>
            </a:endParaRPr>
          </a:p>
          <a:p>
            <a:pPr>
              <a:lnSpc>
                <a:spcPct val="150000"/>
              </a:lnSpc>
            </a:pPr>
            <a:r>
              <a:rPr lang="en-US" sz="1600" dirty="0">
                <a:latin typeface="+mj-lt"/>
              </a:rPr>
              <a:t>• Genomics </a:t>
            </a:r>
          </a:p>
          <a:p>
            <a:pPr>
              <a:lnSpc>
                <a:spcPct val="150000"/>
              </a:lnSpc>
            </a:pPr>
            <a:r>
              <a:rPr lang="en-US" sz="1600" dirty="0">
                <a:latin typeface="+mj-lt"/>
              </a:rPr>
              <a:t>• </a:t>
            </a:r>
            <a:r>
              <a:rPr lang="en-US" sz="1600" dirty="0" smtClean="0">
                <a:latin typeface="+mj-lt"/>
              </a:rPr>
              <a:t>Proteomics</a:t>
            </a:r>
            <a:r>
              <a:rPr lang="en-US" sz="1600" dirty="0">
                <a:latin typeface="+mj-lt"/>
              </a:rPr>
              <a:t/>
            </a:r>
            <a:br>
              <a:rPr lang="en-US" sz="1600" dirty="0">
                <a:latin typeface="+mj-lt"/>
              </a:rPr>
            </a:br>
            <a:r>
              <a:rPr lang="en-US" sz="1600" dirty="0">
                <a:latin typeface="+mj-lt"/>
              </a:rPr>
              <a:t>Different automation tools are being used to aid scientists throughout the entire research process extending to even meet needs outside of the laboratory.</a:t>
            </a:r>
            <a:br>
              <a:rPr lang="en-US" sz="1600" dirty="0">
                <a:latin typeface="+mj-lt"/>
              </a:rPr>
            </a:br>
            <a:endParaRPr lang="en-US" sz="16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60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8948057" cy="6037487"/>
          </a:xfrm>
          <a:prstGeom prst="rect">
            <a:avLst/>
          </a:prstGeom>
        </p:spPr>
        <p:txBody>
          <a:bodyPr wrap="square">
            <a:spAutoFit/>
          </a:bodyPr>
          <a:lstStyle/>
          <a:p>
            <a:pPr>
              <a:lnSpc>
                <a:spcPct val="150000"/>
              </a:lnSpc>
              <a:spcBef>
                <a:spcPts val="500"/>
              </a:spcBef>
              <a:spcAft>
                <a:spcPts val="500"/>
              </a:spcAft>
            </a:pPr>
            <a:r>
              <a:rPr lang="en-US" sz="2000" b="1" dirty="0">
                <a:latin typeface="+mj-lt"/>
                <a:ea typeface="Times New Roman" panose="02020603050405020304" pitchFamily="18" charset="0"/>
                <a:cs typeface="Times New Roman" panose="02020603050405020304" pitchFamily="18" charset="0"/>
              </a:rPr>
              <a:t>4. New </a:t>
            </a:r>
            <a:r>
              <a:rPr lang="en-US" sz="2000" b="1" dirty="0" smtClean="0">
                <a:latin typeface="+mj-lt"/>
                <a:ea typeface="Times New Roman" panose="02020603050405020304" pitchFamily="18" charset="0"/>
                <a:cs typeface="Times New Roman" panose="02020603050405020304" pitchFamily="18" charset="0"/>
              </a:rPr>
              <a:t>sustainability options</a:t>
            </a:r>
            <a:r>
              <a:rPr lang="en-US" sz="2000" b="1" dirty="0">
                <a:latin typeface="+mj-lt"/>
                <a:ea typeface="Times New Roman" panose="02020603050405020304" pitchFamily="18" charset="0"/>
                <a:cs typeface="Times New Roman" panose="02020603050405020304" pitchFamily="18" charset="0"/>
              </a:rPr>
              <a:t/>
            </a:r>
            <a:br>
              <a:rPr lang="en-US" sz="2000" b="1" dirty="0">
                <a:latin typeface="+mj-lt"/>
                <a:ea typeface="Times New Roman" panose="02020603050405020304" pitchFamily="18" charset="0"/>
                <a:cs typeface="Times New Roman" panose="02020603050405020304" pitchFamily="18" charset="0"/>
              </a:rPr>
            </a:br>
            <a:r>
              <a:rPr lang="en-US" sz="2000" dirty="0">
                <a:latin typeface="+mj-lt"/>
                <a:ea typeface="Times New Roman" panose="02020603050405020304" pitchFamily="18" charset="0"/>
                <a:cs typeface="Times New Roman" panose="02020603050405020304" pitchFamily="18" charset="0"/>
              </a:rPr>
              <a:t>Growing environmental concerns affect all fields of work, including scientific research. Unfortunately, research laboratories use about five</a:t>
            </a:r>
            <a:r>
              <a:rPr lang="en-US" sz="2000" dirty="0">
                <a:solidFill>
                  <a:srgbClr val="0000FF"/>
                </a:solidFill>
                <a:latin typeface="+mj-lt"/>
                <a:ea typeface="Times New Roman" panose="02020603050405020304" pitchFamily="18" charset="0"/>
                <a:cs typeface="Times New Roman" panose="02020603050405020304" pitchFamily="18" charset="0"/>
              </a:rPr>
              <a:t> </a:t>
            </a:r>
            <a:r>
              <a:rPr lang="en-US" sz="2000" dirty="0">
                <a:latin typeface="+mj-lt"/>
                <a:ea typeface="Times New Roman" panose="02020603050405020304" pitchFamily="18" charset="0"/>
                <a:cs typeface="Times New Roman" panose="02020603050405020304" pitchFamily="18" charset="0"/>
              </a:rPr>
              <a:t>times the amount of energy, per square foot, as a regular office space. The equipment and unsocial hours use up a lot of resources. Luckily, advancements have given scientists ways to be as efficient with resources as possible. </a:t>
            </a:r>
            <a:r>
              <a:rPr lang="en-US" sz="2000" dirty="0">
                <a:latin typeface="+mj-lt"/>
                <a:ea typeface="Times New Roman" panose="02020603050405020304" pitchFamily="18" charset="0"/>
              </a:rPr>
              <a:t/>
            </a:r>
            <a:br>
              <a:rPr lang="en-US" sz="2000" dirty="0">
                <a:latin typeface="+mj-lt"/>
                <a:ea typeface="Times New Roman" panose="02020603050405020304" pitchFamily="18" charset="0"/>
              </a:rPr>
            </a:br>
            <a:r>
              <a:rPr lang="en-US" sz="2000" dirty="0">
                <a:latin typeface="+mj-lt"/>
                <a:ea typeface="Times New Roman" panose="02020603050405020304" pitchFamily="18" charset="0"/>
              </a:rPr>
              <a:t>Labs all over the world are utilizing </a:t>
            </a:r>
            <a:r>
              <a:rPr lang="en-US" sz="2000" dirty="0" smtClean="0">
                <a:latin typeface="+mj-lt"/>
                <a:ea typeface="Times New Roman" panose="02020603050405020304" pitchFamily="18" charset="0"/>
              </a:rPr>
              <a:t>new 'open </a:t>
            </a:r>
            <a:r>
              <a:rPr lang="en-US" sz="2000" dirty="0">
                <a:latin typeface="+mj-lt"/>
                <a:ea typeface="Times New Roman" panose="02020603050405020304" pitchFamily="18" charset="0"/>
              </a:rPr>
              <a:t>labs’ that allow researchers to share equipment and resources in the </a:t>
            </a:r>
            <a:r>
              <a:rPr lang="en-US" sz="2000" dirty="0" smtClean="0">
                <a:latin typeface="+mj-lt"/>
                <a:ea typeface="Times New Roman" panose="02020603050405020304" pitchFamily="18" charset="0"/>
              </a:rPr>
              <a:t>laboratory. Equipment </a:t>
            </a:r>
            <a:r>
              <a:rPr lang="en-US" sz="2000" dirty="0">
                <a:latin typeface="+mj-lt"/>
                <a:ea typeface="Times New Roman" panose="02020603050405020304" pitchFamily="18" charset="0"/>
              </a:rPr>
              <a:t>is extremely expensive and open labs allow access to many people at a reduced cost to both the scientists and the lab.</a:t>
            </a:r>
            <a:br>
              <a:rPr lang="en-US" sz="2000" dirty="0">
                <a:latin typeface="+mj-lt"/>
                <a:ea typeface="Times New Roman" panose="02020603050405020304" pitchFamily="18" charset="0"/>
              </a:rPr>
            </a:br>
            <a:r>
              <a:rPr lang="en-US" sz="2000" dirty="0">
                <a:latin typeface="+mj-lt"/>
                <a:ea typeface="Times New Roman" panose="02020603050405020304" pitchFamily="18" charset="0"/>
              </a:rPr>
              <a:t/>
            </a:r>
            <a:br>
              <a:rPr lang="en-US" sz="2000" dirty="0">
                <a:latin typeface="+mj-lt"/>
                <a:ea typeface="Times New Roman" panose="02020603050405020304" pitchFamily="18" charset="0"/>
              </a:rPr>
            </a:br>
            <a:endParaRPr lang="en-US" sz="2000" dirty="0">
              <a:latin typeface="+mj-lt"/>
            </a:endParaRPr>
          </a:p>
        </p:txBody>
      </p:sp>
    </p:spTree>
    <p:extLst>
      <p:ext uri="{BB962C8B-B14F-4D97-AF65-F5344CB8AC3E}">
        <p14:creationId xmlns:p14="http://schemas.microsoft.com/office/powerpoint/2010/main" val="30092645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nSpc>
                <a:spcPct val="150000"/>
              </a:lnSpc>
            </a:pPr>
            <a:r>
              <a:rPr lang="en-US" sz="2400" dirty="0">
                <a:latin typeface="+mj-lt"/>
                <a:ea typeface="Times New Roman" panose="02020603050405020304" pitchFamily="18" charset="0"/>
              </a:rPr>
              <a:t>Recycling — a simple concept, yet it can easily be over looked. Recycling is a great option for laboratories to wisely dispose of used containers and equipment given that they are following environmental, health and safety guidelines. Buying items made from recycled materials keeps the cycle going. Plus, recycled materials are generally less expensive</a:t>
            </a:r>
            <a:r>
              <a:rPr lang="en-US" sz="2400" dirty="0" smtClean="0">
                <a:latin typeface="+mj-lt"/>
                <a:ea typeface="Times New Roman" panose="02020603050405020304" pitchFamily="18" charset="0"/>
              </a:rPr>
              <a:t>.</a:t>
            </a:r>
            <a:r>
              <a:rPr lang="en-US" sz="2400" dirty="0">
                <a:latin typeface="+mj-lt"/>
                <a:ea typeface="Times New Roman" panose="02020603050405020304" pitchFamily="18" charset="0"/>
              </a:rPr>
              <a:t/>
            </a:r>
            <a:br>
              <a:rPr lang="en-US" sz="2400" dirty="0">
                <a:latin typeface="+mj-lt"/>
                <a:ea typeface="Times New Roman" panose="02020603050405020304" pitchFamily="18" charset="0"/>
              </a:rPr>
            </a:br>
            <a:r>
              <a:rPr lang="en-US" sz="2400" dirty="0">
                <a:latin typeface="+mj-lt"/>
                <a:ea typeface="Times New Roman" panose="02020603050405020304" pitchFamily="18" charset="0"/>
              </a:rPr>
              <a:t>Laboratories have become eco-friendlier by cutting down on how many resources they use. Automation and other technologies increase efficiency, labs can calculate exact numbers of consumables and reagents required to complete a procedure. This reduces waste and saves money. </a:t>
            </a:r>
            <a:br>
              <a:rPr lang="en-US" sz="2400" dirty="0">
                <a:latin typeface="+mj-lt"/>
                <a:ea typeface="Times New Roman" panose="02020603050405020304" pitchFamily="18" charset="0"/>
              </a:rPr>
            </a:br>
            <a:endParaRPr lang="en-US" sz="2400" dirty="0">
              <a:latin typeface="+mj-lt"/>
            </a:endParaRPr>
          </a:p>
        </p:txBody>
      </p:sp>
    </p:spTree>
    <p:extLst>
      <p:ext uri="{BB962C8B-B14F-4D97-AF65-F5344CB8AC3E}">
        <p14:creationId xmlns:p14="http://schemas.microsoft.com/office/powerpoint/2010/main" val="10308436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6" y="1"/>
            <a:ext cx="9026433" cy="6748001"/>
          </a:xfrm>
          <a:prstGeom prst="rect">
            <a:avLst/>
          </a:prstGeom>
        </p:spPr>
        <p:txBody>
          <a:bodyPr wrap="square">
            <a:spAutoFit/>
          </a:bodyPr>
          <a:lstStyle/>
          <a:p>
            <a:pPr>
              <a:lnSpc>
                <a:spcPct val="150000"/>
              </a:lnSpc>
              <a:spcBef>
                <a:spcPts val="500"/>
              </a:spcBef>
              <a:spcAft>
                <a:spcPts val="500"/>
              </a:spcAft>
            </a:pPr>
            <a:r>
              <a:rPr lang="en-US" sz="2000" dirty="0">
                <a:latin typeface="+mj-lt"/>
                <a:ea typeface="Times New Roman" panose="02020603050405020304" pitchFamily="18" charset="0"/>
                <a:cs typeface="Times New Roman" panose="02020603050405020304" pitchFamily="18" charset="0"/>
              </a:rPr>
              <a:t>Another way that labs have been able to ensure that they’re doing what they can environmentally, is by adhering to specific standards. For example, laboratories that qualify for Leadership in Energy and Environmental Design (LEED) certifications demonstrate that they put being resourceful as a top priority. This LEED certification can even allow a laboratory to qualify for extra grants and tax reductions</a:t>
            </a:r>
            <a:r>
              <a:rPr lang="en-US" sz="2000" dirty="0" smtClean="0">
                <a:latin typeface="+mj-lt"/>
                <a:ea typeface="Times New Roman" panose="02020603050405020304" pitchFamily="18" charset="0"/>
                <a:cs typeface="Times New Roman" panose="02020603050405020304" pitchFamily="18" charset="0"/>
              </a:rPr>
              <a:t>.</a:t>
            </a:r>
            <a:endParaRPr lang="en-US" dirty="0">
              <a:latin typeface="+mj-lt"/>
              <a:ea typeface="Times New Roman" panose="02020603050405020304" pitchFamily="18" charset="0"/>
              <a:cs typeface="Times New Roman" panose="02020603050405020304" pitchFamily="18" charset="0"/>
            </a:endParaRPr>
          </a:p>
          <a:p>
            <a:pPr>
              <a:lnSpc>
                <a:spcPct val="150000"/>
              </a:lnSpc>
              <a:spcBef>
                <a:spcPts val="500"/>
              </a:spcBef>
              <a:spcAft>
                <a:spcPts val="500"/>
              </a:spcAft>
            </a:pPr>
            <a:r>
              <a:rPr lang="en-US" sz="2000" b="1" dirty="0" smtClean="0">
                <a:latin typeface="+mj-lt"/>
                <a:ea typeface="Times New Roman" panose="02020603050405020304" pitchFamily="18" charset="0"/>
                <a:cs typeface="Times New Roman" panose="02020603050405020304" pitchFamily="18" charset="0"/>
              </a:rPr>
              <a:t>Conclusion</a:t>
            </a:r>
            <a:r>
              <a:rPr lang="en-US" sz="2000" dirty="0">
                <a:latin typeface="+mj-lt"/>
                <a:ea typeface="Times New Roman" panose="02020603050405020304" pitchFamily="18" charset="0"/>
                <a:cs typeface="Times New Roman" panose="02020603050405020304" pitchFamily="18" charset="0"/>
              </a:rPr>
              <a:t/>
            </a:r>
            <a:br>
              <a:rPr lang="en-US" sz="2000" dirty="0">
                <a:latin typeface="+mj-lt"/>
                <a:ea typeface="Times New Roman" panose="02020603050405020304" pitchFamily="18" charset="0"/>
                <a:cs typeface="Times New Roman" panose="02020603050405020304" pitchFamily="18" charset="0"/>
              </a:rPr>
            </a:br>
            <a:r>
              <a:rPr lang="en-US" sz="2000" dirty="0">
                <a:latin typeface="+mj-lt"/>
                <a:ea typeface="Times New Roman" panose="02020603050405020304" pitchFamily="18" charset="0"/>
                <a:cs typeface="Times New Roman" panose="02020603050405020304" pitchFamily="18" charset="0"/>
              </a:rPr>
              <a:t>Researchers have more access to equipment and a greater ability to collaborate than ever before. By embracing advancements in laboratory automation and through adopting environmental strategies, scientists are able to streamline procedures and cut costs. These advancements are growing in popularity, meaning results are obtained faster, more efficiently, and cost </a:t>
            </a:r>
            <a:r>
              <a:rPr lang="en-US" sz="2000" dirty="0" smtClean="0">
                <a:latin typeface="+mj-lt"/>
                <a:ea typeface="Times New Roman" panose="02020603050405020304" pitchFamily="18" charset="0"/>
                <a:cs typeface="Times New Roman" panose="02020603050405020304" pitchFamily="18" charset="0"/>
              </a:rPr>
              <a:t>effectively.</a:t>
            </a:r>
            <a:endParaRPr lang="en-US" dirty="0">
              <a:latin typeface="+mj-lt"/>
              <a:ea typeface="Times New Roman" panose="02020603050405020304" pitchFamily="18" charset="0"/>
              <a:cs typeface="Times New Roman" panose="02020603050405020304" pitchFamily="18" charset="0"/>
            </a:endParaRPr>
          </a:p>
          <a:p>
            <a:pPr>
              <a:lnSpc>
                <a:spcPct val="150000"/>
              </a:lnSpc>
              <a:spcAft>
                <a:spcPts val="1000"/>
              </a:spcAft>
            </a:pPr>
            <a:r>
              <a:rPr lang="en-US" dirty="0">
                <a:latin typeface="+mj-lt"/>
                <a:ea typeface="Times New Roman" panose="02020603050405020304" pitchFamily="18" charset="0"/>
                <a:cs typeface="Calibri" panose="020F0502020204030204" pitchFamily="34" charset="0"/>
              </a:rPr>
              <a:t> </a:t>
            </a:r>
            <a:endParaRPr lang="en-US"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5217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913" y="1306286"/>
            <a:ext cx="6933308" cy="3631763"/>
          </a:xfrm>
          <a:prstGeom prst="rect">
            <a:avLst/>
          </a:prstGeom>
          <a:noFill/>
        </p:spPr>
        <p:txBody>
          <a:bodyPr wrap="none" rtlCol="0">
            <a:spAutoFit/>
          </a:bodyPr>
          <a:lstStyle/>
          <a:p>
            <a:pPr algn="ctr"/>
            <a:r>
              <a:rPr lang="en-US" sz="11500" b="1" dirty="0" smtClean="0"/>
              <a:t>SHOCK</a:t>
            </a:r>
          </a:p>
          <a:p>
            <a:pPr algn="ctr"/>
            <a:r>
              <a:rPr lang="en-US" sz="11500" b="1" dirty="0" smtClean="0"/>
              <a:t> HAZARDS</a:t>
            </a:r>
            <a:endParaRPr lang="en-US" sz="11500" b="1" dirty="0"/>
          </a:p>
        </p:txBody>
      </p:sp>
    </p:spTree>
    <p:extLst>
      <p:ext uri="{BB962C8B-B14F-4D97-AF65-F5344CB8AC3E}">
        <p14:creationId xmlns:p14="http://schemas.microsoft.com/office/powerpoint/2010/main" val="3981120082"/>
      </p:ext>
    </p:extLst>
  </p:cSld>
  <p:clrMapOvr>
    <a:masterClrMapping/>
  </p:clrMapOvr>
  <p:transition spd="med">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17" y="1645921"/>
            <a:ext cx="3038058" cy="284058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541" y="1754753"/>
            <a:ext cx="4321629" cy="2622920"/>
          </a:xfrm>
          <a:prstGeom prst="rect">
            <a:avLst/>
          </a:prstGeom>
        </p:spPr>
      </p:pic>
    </p:spTree>
    <p:extLst>
      <p:ext uri="{BB962C8B-B14F-4D97-AF65-F5344CB8AC3E}">
        <p14:creationId xmlns:p14="http://schemas.microsoft.com/office/powerpoint/2010/main" val="3384175856"/>
      </p:ext>
    </p:extLst>
  </p:cSld>
  <p:clrMapOvr>
    <a:masterClrMapping/>
  </p:clrMapOvr>
  <p:transition spd="med">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
            <a:ext cx="8948057" cy="6478697"/>
          </a:xfrm>
          <a:prstGeom prst="rect">
            <a:avLst/>
          </a:prstGeom>
        </p:spPr>
        <p:txBody>
          <a:bodyPr wrap="square">
            <a:spAutoFit/>
          </a:bodyPr>
          <a:lstStyle/>
          <a:p>
            <a:pPr>
              <a:lnSpc>
                <a:spcPct val="150000"/>
              </a:lnSpc>
              <a:spcAft>
                <a:spcPts val="1000"/>
              </a:spcAft>
            </a:pPr>
            <a:r>
              <a:rPr lang="en-US" sz="2000" dirty="0" smtClean="0">
                <a:latin typeface="+mj-lt"/>
                <a:ea typeface="Times New Roman" panose="02020603050405020304" pitchFamily="18" charset="0"/>
                <a:cs typeface="Calibri" panose="020F0502020204030204" pitchFamily="34" charset="0"/>
              </a:rPr>
              <a:t>Electricity </a:t>
            </a:r>
            <a:r>
              <a:rPr lang="en-US" sz="2000" dirty="0">
                <a:latin typeface="+mj-lt"/>
                <a:ea typeface="Times New Roman" panose="02020603050405020304" pitchFamily="18" charset="0"/>
                <a:cs typeface="Calibri" panose="020F0502020204030204" pitchFamily="34" charset="0"/>
              </a:rPr>
              <a:t>travels in closed circuits, and its normal route is through a conductor. Shock occurs when the body becomes a part of the electric circuit. Electric shock can cause direct injuries such as electrical burns, arc burns, and thermal contact burns. It can also cause injuries of an indirect or secondary nature from involuntary muscle contractions from the electric shock.  These injuries can include bruises, bone fractures, and even death resulting from collisions or falls.  Death may also occur from damage to internal organs and cardiac arrest.  Electrical shock generally occurs from contact in one of three ways:  </a:t>
            </a:r>
            <a:endParaRPr lang="en-US" sz="2000" dirty="0">
              <a:latin typeface="+mj-lt"/>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a:latin typeface="+mj-lt"/>
                <a:ea typeface="Times New Roman" panose="02020603050405020304" pitchFamily="18" charset="0"/>
                <a:cs typeface="Calibri" panose="020F0502020204030204" pitchFamily="34" charset="0"/>
              </a:rPr>
              <a:t>• Both wires of the electric </a:t>
            </a:r>
            <a:r>
              <a:rPr lang="en-US" sz="2000" dirty="0" smtClean="0">
                <a:latin typeface="+mj-lt"/>
                <a:ea typeface="Times New Roman" panose="02020603050405020304" pitchFamily="18" charset="0"/>
                <a:cs typeface="Calibri" panose="020F0502020204030204" pitchFamily="34" charset="0"/>
              </a:rPr>
              <a:t>circuit</a:t>
            </a:r>
          </a:p>
          <a:p>
            <a:pPr>
              <a:lnSpc>
                <a:spcPct val="150000"/>
              </a:lnSpc>
              <a:spcAft>
                <a:spcPts val="1000"/>
              </a:spcAft>
            </a:pPr>
            <a:r>
              <a:rPr lang="en-US" sz="2000" dirty="0" smtClean="0">
                <a:latin typeface="+mj-lt"/>
                <a:ea typeface="Times New Roman" panose="02020603050405020304" pitchFamily="18" charset="0"/>
                <a:cs typeface="Calibri" panose="020F0502020204030204" pitchFamily="34" charset="0"/>
              </a:rPr>
              <a:t>• </a:t>
            </a:r>
            <a:r>
              <a:rPr lang="en-US" sz="2000" dirty="0">
                <a:latin typeface="+mj-lt"/>
                <a:ea typeface="Times New Roman" panose="02020603050405020304" pitchFamily="18" charset="0"/>
                <a:cs typeface="Calibri" panose="020F0502020204030204" pitchFamily="34" charset="0"/>
              </a:rPr>
              <a:t>One wire of the energized circuit and the </a:t>
            </a:r>
            <a:r>
              <a:rPr lang="en-US" sz="2000" dirty="0" smtClean="0">
                <a:latin typeface="+mj-lt"/>
                <a:ea typeface="Times New Roman" panose="02020603050405020304" pitchFamily="18" charset="0"/>
                <a:cs typeface="Calibri" panose="020F0502020204030204" pitchFamily="34" charset="0"/>
              </a:rPr>
              <a:t>ground</a:t>
            </a:r>
            <a:endParaRPr lang="en-US" sz="2000" dirty="0">
              <a:latin typeface="+mj-lt"/>
              <a:ea typeface="Times New Roman" panose="02020603050405020304" pitchFamily="18" charset="0"/>
              <a:cs typeface="Calibri" panose="020F0502020204030204" pitchFamily="34" charset="0"/>
            </a:endParaRPr>
          </a:p>
          <a:p>
            <a:pPr>
              <a:lnSpc>
                <a:spcPct val="150000"/>
              </a:lnSpc>
              <a:spcAft>
                <a:spcPts val="1000"/>
              </a:spcAft>
            </a:pPr>
            <a:r>
              <a:rPr lang="en-US" sz="2000" dirty="0" smtClean="0">
                <a:latin typeface="+mj-lt"/>
                <a:ea typeface="Times New Roman" panose="02020603050405020304" pitchFamily="18" charset="0"/>
                <a:cs typeface="Calibri" panose="020F0502020204030204" pitchFamily="34" charset="0"/>
              </a:rPr>
              <a:t>• </a:t>
            </a:r>
            <a:r>
              <a:rPr lang="en-US" sz="2000" dirty="0">
                <a:latin typeface="+mj-lt"/>
                <a:ea typeface="Times New Roman" panose="02020603050405020304" pitchFamily="18" charset="0"/>
                <a:cs typeface="Calibri" panose="020F0502020204030204" pitchFamily="34" charset="0"/>
              </a:rPr>
              <a:t>A metallic part that has become energized by being in contact with an energized wire, and another part or ground.  </a:t>
            </a:r>
            <a:endParaRPr lang="en-US" sz="20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528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1"/>
            <a:ext cx="8072845" cy="6672468"/>
          </a:xfrm>
          <a:prstGeom prst="rect">
            <a:avLst/>
          </a:prstGeom>
        </p:spPr>
        <p:txBody>
          <a:bodyPr wrap="square">
            <a:spAutoFit/>
          </a:bodyPr>
          <a:lstStyle/>
          <a:p>
            <a:pPr>
              <a:lnSpc>
                <a:spcPct val="150000"/>
              </a:lnSpc>
            </a:pPr>
            <a:r>
              <a:rPr lang="en-US" sz="2400" dirty="0">
                <a:latin typeface="+mj-lt"/>
                <a:ea typeface="Times New Roman" panose="02020603050405020304" pitchFamily="18" charset="0"/>
                <a:cs typeface="Calibri" panose="020F0502020204030204" pitchFamily="34" charset="0"/>
              </a:rPr>
              <a:t>The severity of the shock received when a person becomes a part of an electric circuit is affected by three primary factors: </a:t>
            </a:r>
            <a:endParaRPr lang="en-US" sz="2400" dirty="0" smtClean="0">
              <a:latin typeface="+mj-lt"/>
              <a:ea typeface="Times New Roman" panose="02020603050405020304" pitchFamily="18" charset="0"/>
              <a:cs typeface="Calibri" panose="020F0502020204030204" pitchFamily="34" charset="0"/>
            </a:endParaRPr>
          </a:p>
          <a:p>
            <a:pPr>
              <a:lnSpc>
                <a:spcPct val="150000"/>
              </a:lnSpc>
            </a:pPr>
            <a:r>
              <a:rPr lang="en-US" sz="2400" dirty="0" smtClean="0">
                <a:latin typeface="+mj-lt"/>
                <a:ea typeface="Times New Roman" panose="02020603050405020304" pitchFamily="18" charset="0"/>
                <a:cs typeface="Calibri" panose="020F0502020204030204" pitchFamily="34" charset="0"/>
              </a:rPr>
              <a:t>• </a:t>
            </a:r>
            <a:r>
              <a:rPr lang="en-US" sz="2400" dirty="0">
                <a:latin typeface="+mj-lt"/>
                <a:ea typeface="Times New Roman" panose="02020603050405020304" pitchFamily="18" charset="0"/>
                <a:cs typeface="Calibri" panose="020F0502020204030204" pitchFamily="34" charset="0"/>
              </a:rPr>
              <a:t>The amount of current flowing through the body (measured in amperes). </a:t>
            </a:r>
            <a:endParaRPr lang="en-US" sz="2400" dirty="0" smtClean="0">
              <a:latin typeface="+mj-lt"/>
              <a:ea typeface="Times New Roman" panose="02020603050405020304" pitchFamily="18" charset="0"/>
              <a:cs typeface="Calibri" panose="020F0502020204030204" pitchFamily="34" charset="0"/>
            </a:endParaRPr>
          </a:p>
          <a:p>
            <a:pPr>
              <a:lnSpc>
                <a:spcPct val="150000"/>
              </a:lnSpc>
            </a:pPr>
            <a:r>
              <a:rPr lang="en-US" sz="2400" dirty="0" smtClean="0">
                <a:latin typeface="+mj-lt"/>
                <a:ea typeface="Times New Roman" panose="02020603050405020304" pitchFamily="18" charset="0"/>
                <a:cs typeface="Calibri" panose="020F0502020204030204" pitchFamily="34" charset="0"/>
              </a:rPr>
              <a:t>• </a:t>
            </a:r>
            <a:r>
              <a:rPr lang="en-US" sz="2400" dirty="0">
                <a:latin typeface="+mj-lt"/>
                <a:ea typeface="Times New Roman" panose="02020603050405020304" pitchFamily="18" charset="0"/>
                <a:cs typeface="Calibri" panose="020F0502020204030204" pitchFamily="34" charset="0"/>
              </a:rPr>
              <a:t>The path of the current through the body.  </a:t>
            </a:r>
            <a:endParaRPr lang="en-US" sz="2400" dirty="0" smtClean="0">
              <a:latin typeface="+mj-lt"/>
              <a:ea typeface="Times New Roman" panose="02020603050405020304" pitchFamily="18" charset="0"/>
              <a:cs typeface="Calibri" panose="020F0502020204030204" pitchFamily="34" charset="0"/>
            </a:endParaRPr>
          </a:p>
          <a:p>
            <a:pPr>
              <a:lnSpc>
                <a:spcPct val="150000"/>
              </a:lnSpc>
            </a:pPr>
            <a:r>
              <a:rPr lang="en-US" sz="2400" dirty="0" smtClean="0">
                <a:latin typeface="+mj-lt"/>
                <a:ea typeface="Times New Roman" panose="02020603050405020304" pitchFamily="18" charset="0"/>
                <a:cs typeface="Calibri" panose="020F0502020204030204" pitchFamily="34" charset="0"/>
              </a:rPr>
              <a:t>• </a:t>
            </a:r>
            <a:r>
              <a:rPr lang="en-US" sz="2400" dirty="0">
                <a:latin typeface="+mj-lt"/>
                <a:ea typeface="Times New Roman" panose="02020603050405020304" pitchFamily="18" charset="0"/>
                <a:cs typeface="Calibri" panose="020F0502020204030204" pitchFamily="34" charset="0"/>
              </a:rPr>
              <a:t>The length of time the body is in the </a:t>
            </a:r>
            <a:r>
              <a:rPr lang="en-US" sz="2400" dirty="0" smtClean="0">
                <a:latin typeface="+mj-lt"/>
                <a:ea typeface="Times New Roman" panose="02020603050405020304" pitchFamily="18" charset="0"/>
                <a:cs typeface="Calibri" panose="020F0502020204030204" pitchFamily="34" charset="0"/>
              </a:rPr>
              <a:t>circuit</a:t>
            </a:r>
          </a:p>
          <a:p>
            <a:pPr>
              <a:lnSpc>
                <a:spcPct val="150000"/>
              </a:lnSpc>
            </a:pPr>
            <a:r>
              <a:rPr lang="en-US" sz="2400" dirty="0"/>
              <a:t>Other factors that may affect the severity of shock are the frequency of the current, the phase of the heart cycle when shock occurs, and the general health of the person prior to shock.    </a:t>
            </a:r>
          </a:p>
          <a:p>
            <a:pPr>
              <a:lnSpc>
                <a:spcPct val="150000"/>
              </a:lnSpc>
            </a:pPr>
            <a:endParaRPr lang="en-US" sz="2400" dirty="0">
              <a:latin typeface="+mj-lt"/>
            </a:endParaRPr>
          </a:p>
        </p:txBody>
      </p:sp>
    </p:spTree>
    <p:extLst>
      <p:ext uri="{BB962C8B-B14F-4D97-AF65-F5344CB8AC3E}">
        <p14:creationId xmlns:p14="http://schemas.microsoft.com/office/powerpoint/2010/main" val="23120788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0"/>
            <a:ext cx="9026435" cy="6812121"/>
          </a:xfrm>
          <a:prstGeom prst="rect">
            <a:avLst/>
          </a:prstGeom>
        </p:spPr>
        <p:txBody>
          <a:bodyPr wrap="square">
            <a:spAutoFit/>
          </a:bodyPr>
          <a:lstStyle/>
          <a:p>
            <a:pPr>
              <a:lnSpc>
                <a:spcPct val="150000"/>
              </a:lnSpc>
              <a:spcAft>
                <a:spcPts val="1000"/>
              </a:spcAft>
            </a:pPr>
            <a:r>
              <a:rPr lang="en-US" sz="2000" b="1" dirty="0">
                <a:latin typeface="+mj-lt"/>
                <a:ea typeface="Times New Roman" panose="02020603050405020304" pitchFamily="18" charset="0"/>
                <a:cs typeface="Calibri" panose="020F0502020204030204" pitchFamily="34" charset="0"/>
              </a:rPr>
              <a:t>Common Laboratory Electrical Hazards and Preventative Steps   </a:t>
            </a:r>
            <a:endParaRPr lang="en-US" sz="2000" b="1" dirty="0">
              <a:latin typeface="+mj-lt"/>
              <a:ea typeface="Times New Roman" panose="02020603050405020304" pitchFamily="18" charset="0"/>
              <a:cs typeface="Times New Roman" panose="02020603050405020304" pitchFamily="18" charset="0"/>
            </a:endParaRPr>
          </a:p>
          <a:p>
            <a:pPr>
              <a:lnSpc>
                <a:spcPct val="150000"/>
              </a:lnSpc>
              <a:spcAft>
                <a:spcPts val="1000"/>
              </a:spcAft>
            </a:pPr>
            <a:r>
              <a:rPr lang="en-US" sz="2000" dirty="0">
                <a:latin typeface="+mj-lt"/>
                <a:ea typeface="Times New Roman" panose="02020603050405020304" pitchFamily="18" charset="0"/>
                <a:cs typeface="Calibri" panose="020F0502020204030204" pitchFamily="34" charset="0"/>
              </a:rPr>
              <a:t>Laboratories are unique environments with many potential electrical hazards.  Fortunately, simple precautions can be taken to reduce the risk:   </a:t>
            </a:r>
            <a:endParaRPr lang="en-US" sz="2000" dirty="0">
              <a:latin typeface="+mj-lt"/>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mj-lt"/>
                <a:ea typeface="Times New Roman" panose="02020603050405020304" pitchFamily="18" charset="0"/>
                <a:cs typeface="Calibri" panose="020F0502020204030204" pitchFamily="34" charset="0"/>
              </a:rPr>
              <a:t>New </a:t>
            </a:r>
            <a:r>
              <a:rPr lang="en-US" sz="2000" dirty="0">
                <a:latin typeface="+mj-lt"/>
                <a:ea typeface="Times New Roman" panose="02020603050405020304" pitchFamily="18" charset="0"/>
                <a:cs typeface="Calibri" panose="020F0502020204030204" pitchFamily="34" charset="0"/>
              </a:rPr>
              <a:t>equipment may have different hazards than those you are familiar with. Before operating new equipment read and follow all equipment operating instructions for proper use.   </a:t>
            </a:r>
            <a:endParaRPr lang="en-US" sz="2000"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mj-lt"/>
                <a:ea typeface="Times New Roman" panose="02020603050405020304" pitchFamily="18" charset="0"/>
                <a:cs typeface="Calibri" panose="020F0502020204030204" pitchFamily="34" charset="0"/>
              </a:rPr>
              <a:t>Access </a:t>
            </a:r>
            <a:r>
              <a:rPr lang="en-US" sz="2000" dirty="0">
                <a:latin typeface="+mj-lt"/>
                <a:ea typeface="Times New Roman" panose="02020603050405020304" pitchFamily="18" charset="0"/>
                <a:cs typeface="Calibri" panose="020F0502020204030204" pitchFamily="34" charset="0"/>
              </a:rPr>
              <a:t>panels and covers may shield high voltages.  </a:t>
            </a:r>
            <a:endParaRPr lang="en-US" sz="2000"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mj-lt"/>
                <a:ea typeface="Times New Roman" panose="02020603050405020304" pitchFamily="18" charset="0"/>
                <a:cs typeface="Calibri" panose="020F0502020204030204" pitchFamily="34" charset="0"/>
              </a:rPr>
              <a:t>Do </a:t>
            </a:r>
            <a:r>
              <a:rPr lang="en-US" sz="2000" dirty="0">
                <a:latin typeface="+mj-lt"/>
                <a:ea typeface="Times New Roman" panose="02020603050405020304" pitchFamily="18" charset="0"/>
                <a:cs typeface="Calibri" panose="020F0502020204030204" pitchFamily="34" charset="0"/>
              </a:rPr>
              <a:t>not take apart laboratory instruments or attempt electrical repairs unless you are a qualified technician assigned to perform electrical work by your supervisor.  </a:t>
            </a:r>
            <a:endParaRPr lang="en-US" sz="2000"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sz="2000" dirty="0" smtClean="0">
                <a:latin typeface="+mj-lt"/>
                <a:ea typeface="Times New Roman" panose="02020603050405020304" pitchFamily="18" charset="0"/>
                <a:cs typeface="Calibri" panose="020F0502020204030204" pitchFamily="34" charset="0"/>
              </a:rPr>
              <a:t>Fixed </a:t>
            </a:r>
            <a:r>
              <a:rPr lang="en-US" sz="2000" dirty="0">
                <a:latin typeface="+mj-lt"/>
                <a:ea typeface="Times New Roman" panose="02020603050405020304" pitchFamily="18" charset="0"/>
                <a:cs typeface="Calibri" panose="020F0502020204030204" pitchFamily="34" charset="0"/>
              </a:rPr>
              <a:t>wiring may only be repaired or modified by Facilities personnel or an approved outside repair service </a:t>
            </a:r>
            <a:r>
              <a:rPr lang="en-US" sz="2000" dirty="0" smtClean="0">
                <a:latin typeface="+mj-lt"/>
                <a:ea typeface="Times New Roman" panose="02020603050405020304" pitchFamily="18" charset="0"/>
                <a:cs typeface="Calibri" panose="020F0502020204030204" pitchFamily="34" charset="0"/>
              </a:rPr>
              <a:t>vendor</a:t>
            </a:r>
          </a:p>
          <a:p>
            <a:pPr marL="285750" indent="-285750">
              <a:lnSpc>
                <a:spcPct val="150000"/>
              </a:lnSpc>
              <a:buFont typeface="Arial" panose="020B0604020202020204" pitchFamily="34" charset="0"/>
              <a:buChar char="•"/>
            </a:pPr>
            <a:r>
              <a:rPr lang="en-US" sz="2000" dirty="0" smtClean="0"/>
              <a:t>Wet </a:t>
            </a:r>
            <a:r>
              <a:rPr lang="en-US" sz="2000" dirty="0"/>
              <a:t>hands, salt solutions, and some anti-static devices may enhance electrical contact with the body. </a:t>
            </a:r>
            <a:endParaRPr lang="en-US" sz="2000" dirty="0">
              <a:latin typeface="+mj-lt"/>
            </a:endParaRPr>
          </a:p>
        </p:txBody>
      </p:sp>
    </p:spTree>
    <p:extLst>
      <p:ext uri="{BB962C8B-B14F-4D97-AF65-F5344CB8AC3E}">
        <p14:creationId xmlns:p14="http://schemas.microsoft.com/office/powerpoint/2010/main" val="3045273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30"/>
            <a:ext cx="9144000" cy="6857999"/>
          </a:xfrm>
          <a:prstGeom prst="rect">
            <a:avLst/>
          </a:prstGeom>
        </p:spPr>
      </p:pic>
    </p:spTree>
    <p:extLst>
      <p:ext uri="{BB962C8B-B14F-4D97-AF65-F5344CB8AC3E}">
        <p14:creationId xmlns:p14="http://schemas.microsoft.com/office/powerpoint/2010/main" val="3605356311"/>
      </p:ext>
    </p:extLst>
  </p:cSld>
  <p:clrMapOvr>
    <a:masterClrMapping/>
  </p:clrMapOvr>
  <p:transition spd="med">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0"/>
            <a:ext cx="9013371" cy="674030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mj-lt"/>
                <a:ea typeface="Times New Roman" panose="02020603050405020304" pitchFamily="18" charset="0"/>
                <a:cs typeface="Calibri" panose="020F0502020204030204" pitchFamily="34" charset="0"/>
              </a:rPr>
              <a:t> </a:t>
            </a:r>
            <a:r>
              <a:rPr lang="en-US" dirty="0">
                <a:latin typeface="+mj-lt"/>
                <a:ea typeface="Times New Roman" panose="02020603050405020304" pitchFamily="18" charset="0"/>
                <a:cs typeface="Calibri" panose="020F0502020204030204" pitchFamily="34" charset="0"/>
              </a:rPr>
              <a:t>Wet hands, salt solutions, and some anti-static devices may enhance electrical contact with the body.  Use extra caution and ground fault circuit interrupter (GFCI) devices when these conditions exist. </a:t>
            </a:r>
            <a:endParaRPr lang="en-US"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mj-lt"/>
                <a:ea typeface="Times New Roman" panose="02020603050405020304" pitchFamily="18" charset="0"/>
                <a:cs typeface="Calibri" panose="020F0502020204030204" pitchFamily="34" charset="0"/>
              </a:rPr>
              <a:t> </a:t>
            </a:r>
            <a:r>
              <a:rPr lang="en-US" dirty="0">
                <a:latin typeface="+mj-lt"/>
                <a:ea typeface="Times New Roman" panose="02020603050405020304" pitchFamily="18" charset="0"/>
                <a:cs typeface="Calibri" panose="020F0502020204030204" pitchFamily="34" charset="0"/>
              </a:rPr>
              <a:t>Remove rings, watches and other jewelry, which may become part of an electrical circuit when working around electricity. </a:t>
            </a:r>
            <a:endParaRPr lang="en-US"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mj-lt"/>
                <a:ea typeface="Times New Roman" panose="02020603050405020304" pitchFamily="18" charset="0"/>
                <a:cs typeface="Calibri" panose="020F0502020204030204" pitchFamily="34" charset="0"/>
              </a:rPr>
              <a:t> </a:t>
            </a:r>
            <a:r>
              <a:rPr lang="en-US" dirty="0">
                <a:latin typeface="+mj-lt"/>
                <a:ea typeface="Times New Roman" panose="02020603050405020304" pitchFamily="18" charset="0"/>
                <a:cs typeface="Calibri" panose="020F0502020204030204" pitchFamily="34" charset="0"/>
              </a:rPr>
              <a:t>The accidental or unexpected starting of electrical equipment can cause severe injury or death. Common laboratory equipment that may automatically start includes: </a:t>
            </a:r>
            <a:endParaRPr lang="en-US" dirty="0" smtClean="0">
              <a:latin typeface="+mj-lt"/>
              <a:ea typeface="Times New Roman" panose="02020603050405020304" pitchFamily="18" charset="0"/>
              <a:cs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mj-lt"/>
                <a:ea typeface="Times New Roman" panose="02020603050405020304" pitchFamily="18" charset="0"/>
                <a:cs typeface="Calibri" panose="020F0502020204030204" pitchFamily="34" charset="0"/>
              </a:rPr>
              <a:t>Vacuum </a:t>
            </a:r>
            <a:r>
              <a:rPr lang="en-US" dirty="0">
                <a:latin typeface="+mj-lt"/>
                <a:ea typeface="Times New Roman" panose="02020603050405020304" pitchFamily="18" charset="0"/>
                <a:cs typeface="Calibri" panose="020F0502020204030204" pitchFamily="34" charset="0"/>
              </a:rPr>
              <a:t>Pumps (may start from remote pressure transducer or instrument controller</a:t>
            </a:r>
            <a:r>
              <a:rPr lang="en-US" dirty="0" smtClean="0">
                <a:latin typeface="+mj-lt"/>
                <a:ea typeface="Times New Roman" panose="02020603050405020304" pitchFamily="18" charset="0"/>
                <a:cs typeface="Calibri" panose="020F0502020204030204" pitchFamily="34" charset="0"/>
              </a:rPr>
              <a:t>). </a:t>
            </a:r>
          </a:p>
          <a:p>
            <a:pPr marL="285750" indent="-285750">
              <a:lnSpc>
                <a:spcPct val="150000"/>
              </a:lnSpc>
              <a:buFont typeface="Arial" panose="020B0604020202020204" pitchFamily="34" charset="0"/>
              <a:buChar char="•"/>
            </a:pPr>
            <a:r>
              <a:rPr lang="en-US" dirty="0" smtClean="0">
                <a:latin typeface="+mj-lt"/>
                <a:ea typeface="Times New Roman" panose="02020603050405020304" pitchFamily="18" charset="0"/>
                <a:cs typeface="Calibri" panose="020F0502020204030204" pitchFamily="34" charset="0"/>
              </a:rPr>
              <a:t>Air </a:t>
            </a:r>
            <a:r>
              <a:rPr lang="en-US" dirty="0">
                <a:latin typeface="+mj-lt"/>
                <a:ea typeface="Times New Roman" panose="02020603050405020304" pitchFamily="18" charset="0"/>
                <a:cs typeface="Calibri" panose="020F0502020204030204" pitchFamily="34" charset="0"/>
              </a:rPr>
              <a:t>compressors (may start on </a:t>
            </a:r>
            <a:r>
              <a:rPr lang="en-US" dirty="0">
                <a:latin typeface="+mj-lt"/>
              </a:rPr>
              <a:t>demand from pressure set point) </a:t>
            </a:r>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Auto </a:t>
            </a:r>
            <a:r>
              <a:rPr lang="en-US" dirty="0">
                <a:latin typeface="+mj-lt"/>
              </a:rPr>
              <a:t>samplers (may move under computer or instrument control) </a:t>
            </a:r>
          </a:p>
          <a:p>
            <a:pPr marL="285750" indent="-285750">
              <a:lnSpc>
                <a:spcPct val="150000"/>
              </a:lnSpc>
              <a:buFont typeface="Arial" panose="020B0604020202020204" pitchFamily="34" charset="0"/>
              <a:buChar char="•"/>
            </a:pPr>
            <a:r>
              <a:rPr lang="en-US" dirty="0" smtClean="0">
                <a:latin typeface="+mj-lt"/>
              </a:rPr>
              <a:t>Ovens </a:t>
            </a:r>
            <a:r>
              <a:rPr lang="en-US" dirty="0">
                <a:latin typeface="+mj-lt"/>
              </a:rPr>
              <a:t>(thermostat controlled) </a:t>
            </a:r>
            <a:endParaRPr lang="en-US" dirty="0" smtClean="0">
              <a:latin typeface="+mj-lt"/>
            </a:endParaRPr>
          </a:p>
          <a:p>
            <a:pPr marL="285750" indent="-285750">
              <a:lnSpc>
                <a:spcPct val="150000"/>
              </a:lnSpc>
              <a:buFont typeface="Arial" panose="020B0604020202020204" pitchFamily="34" charset="0"/>
              <a:buChar char="•"/>
            </a:pPr>
            <a:r>
              <a:rPr lang="en-US" dirty="0" smtClean="0">
                <a:latin typeface="+mj-lt"/>
              </a:rPr>
              <a:t>Cryostats </a:t>
            </a:r>
            <a:r>
              <a:rPr lang="en-US" dirty="0">
                <a:latin typeface="+mj-lt"/>
              </a:rPr>
              <a:t>(thermostat controlled) </a:t>
            </a:r>
            <a:r>
              <a:rPr lang="en-US" dirty="0" smtClean="0">
                <a:latin typeface="+mj-lt"/>
              </a:rPr>
              <a:t> </a:t>
            </a:r>
          </a:p>
          <a:p>
            <a:pPr marL="285750" indent="-285750">
              <a:lnSpc>
                <a:spcPct val="150000"/>
              </a:lnSpc>
              <a:buFont typeface="Arial" panose="020B0604020202020204" pitchFamily="34" charset="0"/>
              <a:buChar char="•"/>
            </a:pPr>
            <a:r>
              <a:rPr lang="en-US" dirty="0" smtClean="0">
                <a:latin typeface="+mj-lt"/>
              </a:rPr>
              <a:t>Chillers </a:t>
            </a:r>
            <a:r>
              <a:rPr lang="en-US" dirty="0">
                <a:latin typeface="+mj-lt"/>
              </a:rPr>
              <a:t>(thermostat controlled) </a:t>
            </a:r>
          </a:p>
          <a:p>
            <a:pPr marL="285750" indent="-285750">
              <a:lnSpc>
                <a:spcPct val="150000"/>
              </a:lnSpc>
              <a:buFont typeface="Arial" panose="020B0604020202020204" pitchFamily="34" charset="0"/>
              <a:buChar char="•"/>
            </a:pPr>
            <a:r>
              <a:rPr lang="en-US" dirty="0" smtClean="0">
                <a:latin typeface="+mj-lt"/>
              </a:rPr>
              <a:t>Air </a:t>
            </a:r>
            <a:r>
              <a:rPr lang="en-US" dirty="0">
                <a:latin typeface="+mj-lt"/>
              </a:rPr>
              <a:t>Conditioners (thermostat controlled) </a:t>
            </a:r>
          </a:p>
        </p:txBody>
      </p:sp>
    </p:spTree>
    <p:extLst>
      <p:ext uri="{BB962C8B-B14F-4D97-AF65-F5344CB8AC3E}">
        <p14:creationId xmlns:p14="http://schemas.microsoft.com/office/powerpoint/2010/main" val="4233994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91440"/>
            <a:ext cx="8804366" cy="6740307"/>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Lasers (many have a safety delay in producing a beam, or warm up time for tubes or cavities) </a:t>
            </a:r>
          </a:p>
          <a:p>
            <a:pPr marL="285750" indent="-285750">
              <a:lnSpc>
                <a:spcPct val="150000"/>
              </a:lnSpc>
              <a:buFont typeface="Arial" panose="020B0604020202020204" pitchFamily="34" charset="0"/>
              <a:buChar char="•"/>
            </a:pPr>
            <a:r>
              <a:rPr lang="en-US" dirty="0" smtClean="0"/>
              <a:t>Sump </a:t>
            </a:r>
            <a:r>
              <a:rPr lang="en-US" dirty="0"/>
              <a:t>or feed pumps (actuated by fluid level) Employees must follow the DRI Energy Control (lock-out/</a:t>
            </a:r>
            <a:r>
              <a:rPr lang="en-US" dirty="0" err="1"/>
              <a:t>tagout</a:t>
            </a:r>
            <a:r>
              <a:rPr lang="en-US" dirty="0"/>
              <a:t>) Program.  </a:t>
            </a:r>
          </a:p>
          <a:p>
            <a:pPr marL="285750" indent="-285750">
              <a:lnSpc>
                <a:spcPct val="150000"/>
              </a:lnSpc>
              <a:buFont typeface="Arial" panose="020B0604020202020204" pitchFamily="34" charset="0"/>
              <a:buChar char="•"/>
            </a:pPr>
            <a:r>
              <a:rPr lang="en-US" dirty="0"/>
              <a:t>Unplugging something does not necessarily make it safe.  Capacitors may store a lethal charge and battery circuits, such as those found in Uninterruptible Power Supplies, also remain live. Be extra cautious with these types of devices and apply the applicable energy controls techniques to mitigate the hazard. </a:t>
            </a:r>
            <a:endParaRPr lang="en-US" dirty="0" smtClean="0"/>
          </a:p>
          <a:p>
            <a:pPr marL="285750" indent="-285750">
              <a:lnSpc>
                <a:spcPct val="150000"/>
              </a:lnSpc>
              <a:buFont typeface="Arial" panose="020B0604020202020204" pitchFamily="34" charset="0"/>
              <a:buChar char="•"/>
            </a:pPr>
            <a:r>
              <a:rPr lang="en-US" dirty="0" smtClean="0"/>
              <a:t> Instruments in breadboard (developmental) form must be energized only under the direct supervision of the technician, and not left unattended while live unless protective measures are taken to exclude accidental contact with any exposed hazards.</a:t>
            </a:r>
          </a:p>
          <a:p>
            <a:pPr marL="285750" indent="-285750">
              <a:lnSpc>
                <a:spcPct val="150000"/>
              </a:lnSpc>
              <a:buFont typeface="Arial" panose="020B0604020202020204" pitchFamily="34" charset="0"/>
              <a:buChar char="•"/>
            </a:pPr>
            <a:r>
              <a:rPr lang="en-US" dirty="0" smtClean="0"/>
              <a:t> Finished devices fabricated for experimental purposes must be sufficiently enclosed to preclude contact with any exposed hazards and be properly grounded. </a:t>
            </a:r>
            <a:endParaRPr lang="en-US" dirty="0"/>
          </a:p>
          <a:p>
            <a:pPr marL="285750" indent="-285750">
              <a:lnSpc>
                <a:spcPct val="150000"/>
              </a:lnSpc>
              <a:buFont typeface="Arial" panose="020B0604020202020204" pitchFamily="34" charset="0"/>
              <a:buChar char="•"/>
            </a:pPr>
            <a:r>
              <a:rPr lang="en-US" dirty="0" smtClean="0"/>
              <a:t>Improper use of extension cords is </a:t>
            </a:r>
            <a:r>
              <a:rPr lang="en-US" dirty="0" err="1" smtClean="0"/>
              <a:t>harzadous</a:t>
            </a:r>
            <a:r>
              <a:rPr lang="en-US" dirty="0"/>
              <a:t>.</a:t>
            </a:r>
          </a:p>
        </p:txBody>
      </p:sp>
    </p:spTree>
    <p:extLst>
      <p:ext uri="{BB962C8B-B14F-4D97-AF65-F5344CB8AC3E}">
        <p14:creationId xmlns:p14="http://schemas.microsoft.com/office/powerpoint/2010/main" val="1901788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9000309" cy="6514604"/>
          </a:xfrm>
          <a:prstGeom prst="rect">
            <a:avLst/>
          </a:prstGeom>
        </p:spPr>
        <p:txBody>
          <a:bodyPr wrap="square">
            <a:spAutoFit/>
          </a:bodyPr>
          <a:lstStyle/>
          <a:p>
            <a:pPr marL="285750" indent="-285750">
              <a:lnSpc>
                <a:spcPct val="150000"/>
              </a:lnSpc>
              <a:spcAft>
                <a:spcPts val="1000"/>
              </a:spcAft>
              <a:buFont typeface="Arial" panose="020B0604020202020204" pitchFamily="34" charset="0"/>
              <a:buChar char="•"/>
            </a:pPr>
            <a:r>
              <a:rPr lang="en-US" sz="1600" dirty="0">
                <a:latin typeface="+mj-lt"/>
                <a:ea typeface="Times New Roman" panose="02020603050405020304" pitchFamily="18" charset="0"/>
                <a:cs typeface="Calibri" panose="020F0502020204030204" pitchFamily="34" charset="0"/>
              </a:rPr>
              <a:t>If you need additional power supply, the best solution is to have additional outlets installed by Facilities. </a:t>
            </a:r>
            <a:endParaRPr lang="en-US" sz="1600" dirty="0" smtClean="0">
              <a:latin typeface="+mj-lt"/>
              <a:ea typeface="Times New Roman" panose="02020603050405020304" pitchFamily="18" charset="0"/>
              <a:cs typeface="Calibri" panose="020F0502020204030204" pitchFamily="34" charset="0"/>
            </a:endParaRPr>
          </a:p>
          <a:p>
            <a:pPr marL="285750" indent="-285750">
              <a:lnSpc>
                <a:spcPct val="150000"/>
              </a:lnSpc>
              <a:spcAft>
                <a:spcPts val="1000"/>
              </a:spcAft>
              <a:buFont typeface="Arial" panose="020B0604020202020204" pitchFamily="34" charset="0"/>
              <a:buChar char="•"/>
            </a:pPr>
            <a:r>
              <a:rPr lang="en-US" sz="1600" dirty="0" smtClean="0">
                <a:latin typeface="+mj-lt"/>
                <a:ea typeface="Times New Roman" panose="02020603050405020304" pitchFamily="18" charset="0"/>
                <a:cs typeface="Calibri" panose="020F0502020204030204" pitchFamily="34" charset="0"/>
              </a:rPr>
              <a:t>Do </a:t>
            </a:r>
            <a:r>
              <a:rPr lang="en-US" sz="1600" dirty="0">
                <a:latin typeface="+mj-lt"/>
                <a:ea typeface="Times New Roman" panose="02020603050405020304" pitchFamily="18" charset="0"/>
                <a:cs typeface="Calibri" panose="020F0502020204030204" pitchFamily="34" charset="0"/>
              </a:rPr>
              <a:t>not use extension cords or power strips ("power taps") as a substitute for permanent wiring.  Never daisy chain extension cords or power strips to get power where it is needed. </a:t>
            </a:r>
          </a:p>
          <a:p>
            <a:pPr marL="285750" indent="-285750">
              <a:lnSpc>
                <a:spcPct val="150000"/>
              </a:lnSpc>
              <a:spcAft>
                <a:spcPts val="1000"/>
              </a:spcAft>
              <a:buFont typeface="Arial" panose="020B0604020202020204" pitchFamily="34" charset="0"/>
              <a:buChar char="•"/>
            </a:pPr>
            <a:r>
              <a:rPr lang="en-US" sz="1600" dirty="0" smtClean="0">
                <a:latin typeface="+mj-lt"/>
                <a:ea typeface="Times New Roman" panose="02020603050405020304" pitchFamily="18" charset="0"/>
                <a:cs typeface="Calibri" panose="020F0502020204030204" pitchFamily="34" charset="0"/>
              </a:rPr>
              <a:t>Corrosives </a:t>
            </a:r>
            <a:r>
              <a:rPr lang="en-US" sz="1600" dirty="0">
                <a:latin typeface="+mj-lt"/>
                <a:ea typeface="Times New Roman" panose="02020603050405020304" pitchFamily="18" charset="0"/>
                <a:cs typeface="Calibri" panose="020F0502020204030204" pitchFamily="34" charset="0"/>
              </a:rPr>
              <a:t>found in the laboratory environment may deteriorate wiring or insulation.  Common causes of cracked insulation are the mineral acids and bases, ozone, heat, and ultraviolet light.  Inspect all electrical and extension cords for wear and tear. Pay particular attention near the plug and where the cord connects to the piece of equipment.  If you discover a frayed electrical cord or corroded contacts, lock the equipment out and make arrangements for repair before reuse</a:t>
            </a:r>
            <a:r>
              <a:rPr lang="en-US" sz="1600" dirty="0" smtClean="0">
                <a:latin typeface="+mj-lt"/>
                <a:ea typeface="Times New Roman" panose="02020603050405020304" pitchFamily="18" charset="0"/>
                <a:cs typeface="Calibri" panose="020F0502020204030204" pitchFamily="34" charset="0"/>
              </a:rPr>
              <a:t>.</a:t>
            </a:r>
          </a:p>
          <a:p>
            <a:pPr marL="285750" indent="-285750">
              <a:lnSpc>
                <a:spcPct val="150000"/>
              </a:lnSpc>
              <a:spcAft>
                <a:spcPts val="1000"/>
              </a:spcAft>
              <a:buFont typeface="Arial" panose="020B0604020202020204" pitchFamily="34" charset="0"/>
              <a:buChar char="•"/>
            </a:pPr>
            <a:r>
              <a:rPr lang="en-US" sz="1600" dirty="0" smtClean="0">
                <a:latin typeface="+mj-lt"/>
              </a:rPr>
              <a:t>Many </a:t>
            </a:r>
            <a:r>
              <a:rPr lang="en-US" sz="1600" dirty="0">
                <a:latin typeface="+mj-lt"/>
              </a:rPr>
              <a:t>electrical devices are also potential ignition sources.  Never store flammable liquids such as solvents or fuels near electrical equipment, even temporarily.  </a:t>
            </a:r>
            <a:endParaRPr lang="en-US" sz="1600" dirty="0" smtClean="0">
              <a:latin typeface="+mj-lt"/>
            </a:endParaRPr>
          </a:p>
          <a:p>
            <a:pPr marL="285750" indent="-285750">
              <a:lnSpc>
                <a:spcPct val="150000"/>
              </a:lnSpc>
              <a:spcAft>
                <a:spcPts val="1000"/>
              </a:spcAft>
              <a:buFont typeface="Arial" panose="020B0604020202020204" pitchFamily="34" charset="0"/>
              <a:buChar char="•"/>
            </a:pPr>
            <a:r>
              <a:rPr lang="en-US" sz="1600" dirty="0" smtClean="0">
                <a:latin typeface="+mj-lt"/>
              </a:rPr>
              <a:t>Avoid </a:t>
            </a:r>
            <a:r>
              <a:rPr lang="en-US" sz="1600" dirty="0">
                <a:latin typeface="+mj-lt"/>
              </a:rPr>
              <a:t>cluttered work areas and benches because they invite accidents and </a:t>
            </a:r>
            <a:r>
              <a:rPr lang="en-US" sz="1600" dirty="0" smtClean="0">
                <a:latin typeface="+mj-lt"/>
              </a:rPr>
              <a:t>injuries. Good </a:t>
            </a:r>
            <a:r>
              <a:rPr lang="en-US" sz="1600" dirty="0">
                <a:latin typeface="+mj-lt"/>
              </a:rPr>
              <a:t>housekeeping and a well-planned layout of temporary wiring will reduce the dangers of fire, shock, and tripping hazards. </a:t>
            </a:r>
            <a:r>
              <a:rPr lang="en-US" sz="1600" dirty="0" smtClean="0">
                <a:latin typeface="+mj-lt"/>
              </a:rPr>
              <a:t>Electrical </a:t>
            </a:r>
            <a:r>
              <a:rPr lang="en-US" sz="1600" dirty="0">
                <a:latin typeface="+mj-lt"/>
              </a:rPr>
              <a:t>equipment must not be installed near eye wash/safety shower stations.   </a:t>
            </a:r>
            <a:endParaRPr lang="en-US" sz="16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8429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04503"/>
            <a:ext cx="9052560" cy="6499664"/>
          </a:xfrm>
          <a:prstGeom prst="rect">
            <a:avLst/>
          </a:prstGeom>
        </p:spPr>
        <p:txBody>
          <a:bodyPr wrap="square">
            <a:spAutoFit/>
          </a:bodyPr>
          <a:lstStyle/>
          <a:p>
            <a:pPr>
              <a:lnSpc>
                <a:spcPct val="150000"/>
              </a:lnSpc>
              <a:spcAft>
                <a:spcPts val="1000"/>
              </a:spcAft>
            </a:pPr>
            <a:r>
              <a:rPr lang="en-US" dirty="0">
                <a:latin typeface="+mj-lt"/>
                <a:ea typeface="Times New Roman" panose="02020603050405020304" pitchFamily="18" charset="0"/>
                <a:cs typeface="Calibri" panose="020F0502020204030204" pitchFamily="34" charset="0"/>
              </a:rPr>
              <a:t>3. </a:t>
            </a:r>
            <a:r>
              <a:rPr lang="en-US" b="1" dirty="0">
                <a:latin typeface="+mj-lt"/>
                <a:ea typeface="Times New Roman" panose="02020603050405020304" pitchFamily="18" charset="0"/>
                <a:cs typeface="Calibri" panose="020F0502020204030204" pitchFamily="34" charset="0"/>
              </a:rPr>
              <a:t>Safe Use of Electrophoresis Equipment   </a:t>
            </a:r>
            <a:endParaRPr lang="en-US" b="1" dirty="0">
              <a:latin typeface="+mj-lt"/>
              <a:ea typeface="Times New Roman" panose="02020603050405020304" pitchFamily="18" charset="0"/>
              <a:cs typeface="Times New Roman" panose="02020603050405020304" pitchFamily="18" charset="0"/>
            </a:endParaRPr>
          </a:p>
          <a:p>
            <a:pPr>
              <a:lnSpc>
                <a:spcPct val="150000"/>
              </a:lnSpc>
              <a:spcAft>
                <a:spcPts val="1000"/>
              </a:spcAft>
            </a:pPr>
            <a:r>
              <a:rPr lang="en-US" dirty="0">
                <a:latin typeface="+mj-lt"/>
                <a:ea typeface="Times New Roman" panose="02020603050405020304" pitchFamily="18" charset="0"/>
                <a:cs typeface="Calibri" panose="020F0502020204030204" pitchFamily="34" charset="0"/>
              </a:rPr>
              <a:t>Electrophoresis units present several possible hazards including electrical, chemical, and radiological hazards. All of these hazards need to be addressed before using the units. EH&amp;S has prepared these guidelines to assist researchers in safely operating electrophoresis units. </a:t>
            </a:r>
            <a:endParaRPr lang="en-US" dirty="0" smtClean="0">
              <a:latin typeface="+mj-lt"/>
              <a:ea typeface="Times New Roman" panose="02020603050405020304" pitchFamily="18" charset="0"/>
              <a:cs typeface="Times New Roman" panose="02020603050405020304" pitchFamily="18" charset="0"/>
            </a:endParaRPr>
          </a:p>
          <a:p>
            <a:pPr>
              <a:lnSpc>
                <a:spcPct val="150000"/>
              </a:lnSpc>
              <a:spcAft>
                <a:spcPts val="1000"/>
              </a:spcAft>
            </a:pPr>
            <a:r>
              <a:rPr lang="en-US" dirty="0" smtClean="0">
                <a:latin typeface="+mj-lt"/>
                <a:ea typeface="Times New Roman" panose="02020603050405020304" pitchFamily="18" charset="0"/>
                <a:cs typeface="Calibri" panose="020F0502020204030204" pitchFamily="34" charset="0"/>
              </a:rPr>
              <a:t>• </a:t>
            </a:r>
            <a:r>
              <a:rPr lang="en-US" b="1" dirty="0">
                <a:latin typeface="+mj-lt"/>
                <a:ea typeface="Times New Roman" panose="02020603050405020304" pitchFamily="18" charset="0"/>
                <a:cs typeface="Calibri" panose="020F0502020204030204" pitchFamily="34" charset="0"/>
              </a:rPr>
              <a:t>Proper Equipment Set-Up  </a:t>
            </a:r>
            <a:r>
              <a:rPr lang="en-US" b="1" dirty="0" smtClean="0">
                <a:latin typeface="+mj-lt"/>
                <a:ea typeface="Times New Roman" panose="02020603050405020304" pitchFamily="18" charset="0"/>
                <a:cs typeface="Calibri" panose="020F0502020204030204" pitchFamily="34" charset="0"/>
              </a:rPr>
              <a:t> </a:t>
            </a:r>
          </a:p>
          <a:p>
            <a:pPr marL="285750" indent="-285750">
              <a:lnSpc>
                <a:spcPct val="150000"/>
              </a:lnSpc>
              <a:spcAft>
                <a:spcPts val="1000"/>
              </a:spcAft>
              <a:buFont typeface="Wingdings" panose="05000000000000000000" pitchFamily="2" charset="2"/>
              <a:buChar char="v"/>
            </a:pPr>
            <a:r>
              <a:rPr lang="en-US" dirty="0" smtClean="0">
                <a:latin typeface="+mj-lt"/>
                <a:ea typeface="Times New Roman" panose="02020603050405020304" pitchFamily="18" charset="0"/>
                <a:cs typeface="Calibri" panose="020F0502020204030204" pitchFamily="34" charset="0"/>
              </a:rPr>
              <a:t>Place </a:t>
            </a:r>
            <a:r>
              <a:rPr lang="en-US" dirty="0">
                <a:latin typeface="+mj-lt"/>
                <a:ea typeface="Times New Roman" panose="02020603050405020304" pitchFamily="18" charset="0"/>
                <a:cs typeface="Calibri" panose="020F0502020204030204" pitchFamily="34" charset="0"/>
              </a:rPr>
              <a:t>electrophoresis units and their power supplies so that the on/off switch is easy to reach and the power-indicator lights are easily seen. </a:t>
            </a:r>
            <a:endParaRPr lang="en-US" dirty="0" smtClean="0">
              <a:latin typeface="+mj-lt"/>
              <a:ea typeface="Times New Roman" panose="02020603050405020304" pitchFamily="18" charset="0"/>
              <a:cs typeface="Calibri" panose="020F0502020204030204" pitchFamily="34" charset="0"/>
            </a:endParaRPr>
          </a:p>
          <a:p>
            <a:pPr marL="285750" indent="-285750">
              <a:lnSpc>
                <a:spcPct val="150000"/>
              </a:lnSpc>
              <a:spcAft>
                <a:spcPts val="1000"/>
              </a:spcAft>
              <a:buFont typeface="Wingdings" panose="05000000000000000000" pitchFamily="2" charset="2"/>
              <a:buChar char="v"/>
            </a:pPr>
            <a:r>
              <a:rPr lang="en-US" dirty="0" smtClean="0">
                <a:latin typeface="+mj-lt"/>
                <a:ea typeface="Times New Roman" panose="02020603050405020304" pitchFamily="18" charset="0"/>
                <a:cs typeface="Calibri" panose="020F0502020204030204" pitchFamily="34" charset="0"/>
              </a:rPr>
              <a:t>Locate </a:t>
            </a:r>
            <a:r>
              <a:rPr lang="en-US" dirty="0">
                <a:latin typeface="+mj-lt"/>
                <a:ea typeface="Times New Roman" panose="02020603050405020304" pitchFamily="18" charset="0"/>
                <a:cs typeface="Calibri" panose="020F0502020204030204" pitchFamily="34" charset="0"/>
              </a:rPr>
              <a:t>the equipment where it will not be easy to knock or trip </a:t>
            </a:r>
            <a:r>
              <a:rPr lang="en-US" dirty="0" smtClean="0">
                <a:latin typeface="+mj-lt"/>
                <a:ea typeface="Times New Roman" panose="02020603050405020304" pitchFamily="18" charset="0"/>
                <a:cs typeface="Calibri" panose="020F0502020204030204" pitchFamily="34" charset="0"/>
              </a:rPr>
              <a:t>over. Because </a:t>
            </a:r>
            <a:r>
              <a:rPr lang="en-US" dirty="0">
                <a:latin typeface="+mj-lt"/>
                <a:ea typeface="Times New Roman" panose="02020603050405020304" pitchFamily="18" charset="0"/>
                <a:cs typeface="Calibri" panose="020F0502020204030204" pitchFamily="34" charset="0"/>
              </a:rPr>
              <a:t>electrophoresis work involves handling conductive liquids around electricity, power supplies should be protected by Ground Fault Circuit Interrupters (GFCIs). </a:t>
            </a:r>
            <a:endParaRPr lang="en-US" dirty="0" smtClean="0">
              <a:latin typeface="+mj-lt"/>
              <a:ea typeface="Times New Roman" panose="02020603050405020304" pitchFamily="18" charset="0"/>
              <a:cs typeface="Calibri" panose="020F0502020204030204" pitchFamily="34" charset="0"/>
            </a:endParaRPr>
          </a:p>
          <a:p>
            <a:pPr marL="285750" indent="-285750">
              <a:lnSpc>
                <a:spcPct val="150000"/>
              </a:lnSpc>
              <a:spcAft>
                <a:spcPts val="1000"/>
              </a:spcAft>
              <a:buFont typeface="Wingdings" panose="05000000000000000000" pitchFamily="2" charset="2"/>
              <a:buChar char="v"/>
            </a:pPr>
            <a:r>
              <a:rPr lang="en-US" dirty="0"/>
              <a:t>GFCIs act as very sensitive circuit breakers and, in the event of a short circuit, will stop the power before it can hurt a person. You can identify GFCIs by their "test" and "reset" buttons. </a:t>
            </a:r>
            <a:endParaRPr lang="en-US" dirty="0">
              <a:latin typeface="+mj-lt"/>
            </a:endParaRPr>
          </a:p>
        </p:txBody>
      </p:sp>
    </p:spTree>
    <p:extLst>
      <p:ext uri="{BB962C8B-B14F-4D97-AF65-F5344CB8AC3E}">
        <p14:creationId xmlns:p14="http://schemas.microsoft.com/office/powerpoint/2010/main" val="1016995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6800" cy="4950073"/>
          </a:xfrm>
          <a:prstGeom prst="rect">
            <a:avLst/>
          </a:prstGeom>
        </p:spPr>
        <p:txBody>
          <a:bodyPr wrap="square">
            <a:spAutoFit/>
          </a:bodyPr>
          <a:lstStyle/>
          <a:p>
            <a:pPr>
              <a:lnSpc>
                <a:spcPct val="115000"/>
              </a:lnSpc>
              <a:spcAft>
                <a:spcPts val="1000"/>
              </a:spcAft>
            </a:pPr>
            <a:r>
              <a:rPr lang="en-US" sz="2000" dirty="0">
                <a:latin typeface="+mj-lt"/>
                <a:ea typeface="Times New Roman" panose="02020603050405020304" pitchFamily="18" charset="0"/>
                <a:cs typeface="Calibri" panose="020F0502020204030204" pitchFamily="34" charset="0"/>
              </a:rPr>
              <a:t>• </a:t>
            </a:r>
            <a:r>
              <a:rPr lang="en-US" sz="2000" b="1" dirty="0">
                <a:latin typeface="+mj-lt"/>
                <a:ea typeface="Times New Roman" panose="02020603050405020304" pitchFamily="18" charset="0"/>
                <a:cs typeface="Calibri" panose="020F0502020204030204" pitchFamily="34" charset="0"/>
              </a:rPr>
              <a:t>Addressing Electrical Hazards  </a:t>
            </a:r>
            <a:r>
              <a:rPr lang="en-US" sz="2000" b="1" dirty="0" smtClean="0">
                <a:latin typeface="+mj-lt"/>
                <a:ea typeface="Times New Roman" panose="02020603050405020304" pitchFamily="18" charset="0"/>
                <a:cs typeface="Calibri" panose="020F0502020204030204" pitchFamily="34" charset="0"/>
              </a:rPr>
              <a:t> </a:t>
            </a:r>
          </a:p>
          <a:p>
            <a:pPr marL="285750" indent="-285750">
              <a:lnSpc>
                <a:spcPct val="115000"/>
              </a:lnSpc>
              <a:spcAft>
                <a:spcPts val="1000"/>
              </a:spcAft>
              <a:buFont typeface="Wingdings" panose="05000000000000000000" pitchFamily="2" charset="2"/>
              <a:buChar char="v"/>
            </a:pPr>
            <a:r>
              <a:rPr lang="en-US" sz="2000" dirty="0" smtClean="0">
                <a:latin typeface="+mj-lt"/>
                <a:ea typeface="Times New Roman" panose="02020603050405020304" pitchFamily="18" charset="0"/>
                <a:cs typeface="Calibri" panose="020F0502020204030204" pitchFamily="34" charset="0"/>
              </a:rPr>
              <a:t>Electrophoresis </a:t>
            </a:r>
            <a:r>
              <a:rPr lang="en-US" sz="2000" dirty="0">
                <a:latin typeface="+mj-lt"/>
                <a:ea typeface="Times New Roman" panose="02020603050405020304" pitchFamily="18" charset="0"/>
                <a:cs typeface="Calibri" panose="020F0502020204030204" pitchFamily="34" charset="0"/>
              </a:rPr>
              <a:t>units use very high voltage (up to 2000 volts) and potentially hazardous current (80 milliamps or more). This high power output has the potential to cause a fatal electrical shock if not properly handled.  </a:t>
            </a:r>
          </a:p>
          <a:p>
            <a:pPr marL="285750" indent="-285750">
              <a:lnSpc>
                <a:spcPct val="115000"/>
              </a:lnSpc>
              <a:spcAft>
                <a:spcPts val="1000"/>
              </a:spcAft>
              <a:buFont typeface="Wingdings" panose="05000000000000000000" pitchFamily="2" charset="2"/>
              <a:buChar char="v"/>
            </a:pPr>
            <a:r>
              <a:rPr lang="en-US" sz="2000" dirty="0" smtClean="0">
                <a:latin typeface="+mj-lt"/>
                <a:ea typeface="Times New Roman" panose="02020603050405020304" pitchFamily="18" charset="0"/>
                <a:cs typeface="Calibri" panose="020F0502020204030204" pitchFamily="34" charset="0"/>
              </a:rPr>
              <a:t>Routinely </a:t>
            </a:r>
            <a:r>
              <a:rPr lang="en-US" sz="2000" dirty="0">
                <a:latin typeface="+mj-lt"/>
                <a:ea typeface="Times New Roman" panose="02020603050405020304" pitchFamily="18" charset="0"/>
                <a:cs typeface="Calibri" panose="020F0502020204030204" pitchFamily="34" charset="0"/>
              </a:rPr>
              <a:t>inspect electrophoresis units and their power supplies to ensure they are working properly. Power supplies should be inspected to ensure that all switches and lights are in proper working condition, that power cords and leads are undamaged and properly insulated, and that "Danger-High Voltage" warning signs are in place on the power supply and buffer tanks. Inspect the buffer tanks for cracks or leaks, exposed connectors, or missing covers. If your units have such hazards, replace them or perform necessary retrofitting before use.  </a:t>
            </a:r>
            <a:endParaRPr lang="en-US" sz="20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279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34995" cy="6417141"/>
          </a:xfrm>
          <a:prstGeom prst="rect">
            <a:avLst/>
          </a:prstGeom>
        </p:spPr>
        <p:txBody>
          <a:bodyPr wrap="square">
            <a:spAutoFit/>
          </a:bodyPr>
          <a:lstStyle/>
          <a:p>
            <a:pPr>
              <a:lnSpc>
                <a:spcPct val="150000"/>
              </a:lnSpc>
            </a:pPr>
            <a:r>
              <a:rPr lang="en-US" sz="1600" dirty="0" smtClean="0">
                <a:latin typeface="+mj-lt"/>
                <a:ea typeface="Times New Roman" panose="02020603050405020304" pitchFamily="18" charset="0"/>
                <a:cs typeface="Calibri" panose="020F0502020204030204" pitchFamily="34" charset="0"/>
              </a:rPr>
              <a:t>• </a:t>
            </a:r>
            <a:r>
              <a:rPr lang="en-US" sz="1600" b="1" dirty="0" smtClean="0">
                <a:latin typeface="+mj-lt"/>
                <a:ea typeface="Times New Roman" panose="02020603050405020304" pitchFamily="18" charset="0"/>
                <a:cs typeface="Calibri" panose="020F0502020204030204" pitchFamily="34" charset="0"/>
              </a:rPr>
              <a:t>Training and Work Procedures  </a:t>
            </a:r>
          </a:p>
          <a:p>
            <a:pPr marL="285750" indent="-285750">
              <a:lnSpc>
                <a:spcPct val="150000"/>
              </a:lnSpc>
              <a:buFont typeface="Wingdings" panose="05000000000000000000" pitchFamily="2" charset="2"/>
              <a:buChar char="v"/>
            </a:pPr>
            <a:r>
              <a:rPr lang="en-US" sz="1600" dirty="0" smtClean="0">
                <a:latin typeface="+mj-lt"/>
                <a:ea typeface="Times New Roman" panose="02020603050405020304" pitchFamily="18" charset="0"/>
                <a:cs typeface="Calibri" panose="020F0502020204030204" pitchFamily="34" charset="0"/>
              </a:rPr>
              <a:t>Principal Investigators are responsible for providing instruction on the safe use of electrophoresis units to those in the laboratory who work with them. The instruction should cover the operating procedures written by the manufacturer or laboratory, as well as the associated hazards, the correct personal protective equipment, and applicable emergency procedures. As with all safety training, this instruction should be documented. Employees must wear all appropriate personal protective equipment when working with electrophoresis units, including lab coats, gloves, and protection.</a:t>
            </a:r>
          </a:p>
          <a:p>
            <a:pPr marL="285750" indent="-285750">
              <a:lnSpc>
                <a:spcPct val="150000"/>
              </a:lnSpc>
              <a:buFont typeface="Wingdings" panose="05000000000000000000" pitchFamily="2" charset="2"/>
              <a:buChar char="v"/>
            </a:pPr>
            <a:r>
              <a:rPr lang="en-US" sz="1600" dirty="0" smtClean="0"/>
              <a:t>Do </a:t>
            </a:r>
            <a:r>
              <a:rPr lang="en-US" sz="1600" dirty="0"/>
              <a:t>not leave electrophoresis units unattended for long periods of time since unauthorized persons may accidentally come in contact with the unit, or the buffer tank liquid may evaporate, resulting in a risk of fire. </a:t>
            </a:r>
            <a:endParaRPr lang="en-US" sz="1600" dirty="0" smtClean="0"/>
          </a:p>
          <a:p>
            <a:pPr marL="285750" indent="-285750">
              <a:lnSpc>
                <a:spcPct val="150000"/>
              </a:lnSpc>
              <a:buFont typeface="Wingdings" panose="05000000000000000000" pitchFamily="2" charset="2"/>
              <a:buChar char="v"/>
            </a:pPr>
            <a:r>
              <a:rPr lang="en-US" sz="1600" dirty="0" smtClean="0"/>
              <a:t>Laboratories </a:t>
            </a:r>
            <a:r>
              <a:rPr lang="en-US" sz="1600" dirty="0"/>
              <a:t>that perform electrophoresis work during off hours should consider using a "buddy system" to ensure that emergency services can be notified if someone is injured or exposed. It is also recommended that laboratory personnel be trained in CPR and First Aid</a:t>
            </a:r>
            <a:r>
              <a:rPr lang="en-US" sz="1600" dirty="0" smtClean="0"/>
              <a:t>.(</a:t>
            </a:r>
            <a:r>
              <a:rPr lang="en-US" sz="1600" dirty="0"/>
              <a:t>Classes are periodically scheduled at DRI or can be taken at various locations in </a:t>
            </a:r>
            <a:r>
              <a:rPr lang="en-US" sz="1600" dirty="0" smtClean="0"/>
              <a:t>the community.</a:t>
            </a:r>
            <a:endParaRPr lang="en-US" sz="1600" dirty="0"/>
          </a:p>
          <a:p>
            <a:pPr marL="285750" indent="-285750">
              <a:lnSpc>
                <a:spcPct val="150000"/>
              </a:lnSpc>
              <a:buFont typeface="Wingdings" panose="05000000000000000000" pitchFamily="2" charset="2"/>
              <a:buChar char="v"/>
            </a:pPr>
            <a:endParaRPr lang="en-US" sz="1600" dirty="0">
              <a:latin typeface="+mj-lt"/>
            </a:endParaRPr>
          </a:p>
        </p:txBody>
      </p:sp>
    </p:spTree>
    <p:extLst>
      <p:ext uri="{BB962C8B-B14F-4D97-AF65-F5344CB8AC3E}">
        <p14:creationId xmlns:p14="http://schemas.microsoft.com/office/powerpoint/2010/main" val="25520323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78823"/>
            <a:ext cx="9144000" cy="6617196"/>
          </a:xfrm>
          <a:prstGeom prst="rect">
            <a:avLst/>
          </a:prstGeom>
          <a:noFill/>
        </p:spPr>
        <p:txBody>
          <a:bodyPr wrap="square" rtlCol="0">
            <a:spAutoFit/>
          </a:bodyPr>
          <a:lstStyle/>
          <a:p>
            <a:r>
              <a:rPr lang="en-US" sz="2400" b="1" dirty="0" smtClean="0"/>
              <a:t>CONCLUSION</a:t>
            </a:r>
          </a:p>
          <a:p>
            <a:pPr marL="285750" indent="-285750">
              <a:buFont typeface="Arial" panose="020B0604020202020204" pitchFamily="34" charset="0"/>
              <a:buChar char="•"/>
            </a:pPr>
            <a:r>
              <a:rPr lang="en-US" sz="2800" dirty="0" smtClean="0"/>
              <a:t>Hazards are quite dangerous to workers in both the laboratory, industries and companies. But due to certain guidelines,steps,rules and bodies governing the protection of the lives and individuals, the risk of danger and accidents has been reduced.</a:t>
            </a:r>
          </a:p>
          <a:p>
            <a:pPr marL="285750" indent="-285750">
              <a:buFont typeface="Arial" panose="020B0604020202020204" pitchFamily="34" charset="0"/>
              <a:buChar char="•"/>
            </a:pPr>
            <a:r>
              <a:rPr lang="en-US" sz="2800" dirty="0" smtClean="0"/>
              <a:t>There are better improvements in technological equipment thus, resulting to advancements in research and experimental analysis</a:t>
            </a:r>
            <a:r>
              <a:rPr lang="en-US" sz="2400" dirty="0" smtClean="0"/>
              <a:t>.</a:t>
            </a:r>
            <a:endParaRPr lang="en-US" sz="2400" dirty="0"/>
          </a:p>
          <a:p>
            <a:r>
              <a:rPr lang="en-US" sz="2400" b="1" dirty="0" smtClean="0"/>
              <a:t> REFERENCES</a:t>
            </a:r>
          </a:p>
          <a:p>
            <a:pPr marL="342900" indent="-342900">
              <a:buFont typeface="Arial" panose="020B0604020202020204" pitchFamily="34" charset="0"/>
              <a:buChar char="•"/>
            </a:pPr>
            <a:r>
              <a:rPr lang="en-US" sz="3200" b="1" dirty="0" smtClean="0">
                <a:hlinkClick r:id="rId2"/>
              </a:rPr>
              <a:t>www.google.com</a:t>
            </a:r>
            <a:endParaRPr lang="en-US" sz="3200" b="1" dirty="0" smtClean="0"/>
          </a:p>
          <a:p>
            <a:pPr marL="342900" indent="-342900">
              <a:buFont typeface="Arial" panose="020B0604020202020204" pitchFamily="34" charset="0"/>
              <a:buChar char="•"/>
            </a:pPr>
            <a:r>
              <a:rPr lang="en-US" sz="3200" b="1" dirty="0" smtClean="0">
                <a:hlinkClick r:id="rId3"/>
              </a:rPr>
              <a:t>www.Wikipedia.com</a:t>
            </a:r>
            <a:endParaRPr lang="en-US" sz="3200" b="1" dirty="0" smtClean="0"/>
          </a:p>
          <a:p>
            <a:pPr marL="342900" indent="-342900">
              <a:buFont typeface="Arial" panose="020B0604020202020204" pitchFamily="34" charset="0"/>
              <a:buChar char="•"/>
            </a:pPr>
            <a:r>
              <a:rPr lang="en-US" sz="3200" b="1" dirty="0" smtClean="0">
                <a:hlinkClick r:id="rId4"/>
              </a:rPr>
              <a:t>www.laboratoryequipments.com</a:t>
            </a:r>
            <a:endParaRPr lang="en-US" sz="3200" b="1" dirty="0" smtClean="0"/>
          </a:p>
          <a:p>
            <a:endParaRPr lang="en-US" sz="3200" b="1" dirty="0" smtClean="0"/>
          </a:p>
          <a:p>
            <a:endParaRPr lang="en-US" sz="2400" b="1" dirty="0"/>
          </a:p>
        </p:txBody>
      </p:sp>
    </p:spTree>
    <p:extLst>
      <p:ext uri="{BB962C8B-B14F-4D97-AF65-F5344CB8AC3E}">
        <p14:creationId xmlns:p14="http://schemas.microsoft.com/office/powerpoint/2010/main" val="398439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685" y="731521"/>
            <a:ext cx="3207310" cy="4271554"/>
          </a:xfrm>
          <a:prstGeom prst="rect">
            <a:avLst/>
          </a:prstGeom>
        </p:spPr>
      </p:pic>
    </p:spTree>
    <p:extLst>
      <p:ext uri="{BB962C8B-B14F-4D97-AF65-F5344CB8AC3E}">
        <p14:creationId xmlns:p14="http://schemas.microsoft.com/office/powerpoint/2010/main" val="316379342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8519</TotalTime>
  <Words>7821</Words>
  <Application>Microsoft Office PowerPoint</Application>
  <PresentationFormat>On-screen Show (4:3)</PresentationFormat>
  <Paragraphs>330</Paragraphs>
  <Slides>86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Bernard MT Condensed</vt:lpstr>
      <vt:lpstr>Calibri</vt:lpstr>
      <vt:lpstr>Times New Roman</vt:lpstr>
      <vt:lpstr>Trebuchet MS</vt:lpstr>
      <vt:lpstr>Wingdings</vt:lpstr>
      <vt:lpstr>Wingdings 3</vt:lpstr>
      <vt:lpstr>Facet</vt:lpstr>
      <vt:lpstr> </vt:lpstr>
      <vt:lpstr>PRESENTATION TOPIC: SCIENTIFIC LABORATORY HAZARDS</vt:lpstr>
      <vt:lpstr>LABORATORY EQUIPMENT HAZARDS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EQUIPMENT  RELATED HAZARDS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GLTS 202 HAZARDS AND SAFETY IN THE LABORAORY II</dc:title>
  <dc:creator>Microsoft</dc:creator>
  <cp:lastModifiedBy>Tobi Peter</cp:lastModifiedBy>
  <cp:revision>138</cp:revision>
  <dcterms:created xsi:type="dcterms:W3CDTF">2018-02-18T13:42:08Z</dcterms:created>
  <dcterms:modified xsi:type="dcterms:W3CDTF">2018-02-26T22:41:58Z</dcterms:modified>
</cp:coreProperties>
</file>