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2" r:id="rId3"/>
    <p:sldId id="261" r:id="rId4"/>
    <p:sldId id="260" r:id="rId5"/>
    <p:sldId id="263" r:id="rId6"/>
    <p:sldId id="269" r:id="rId7"/>
    <p:sldId id="264" r:id="rId8"/>
    <p:sldId id="270" r:id="rId9"/>
    <p:sldId id="273" r:id="rId10"/>
    <p:sldId id="265" r:id="rId11"/>
    <p:sldId id="277" r:id="rId12"/>
    <p:sldId id="275" r:id="rId13"/>
    <p:sldId id="266" r:id="rId14"/>
    <p:sldId id="268" r:id="rId15"/>
    <p:sldId id="267" r:id="rId16"/>
    <p:sldId id="276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9189" autoAdjust="0"/>
  </p:normalViewPr>
  <p:slideViewPr>
    <p:cSldViewPr>
      <p:cViewPr>
        <p:scale>
          <a:sx n="100" d="100"/>
          <a:sy n="100" d="100"/>
        </p:scale>
        <p:origin x="-193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AECEF-6125-4259-BD55-A840A08874E8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7F6E3-1134-492B-BB47-39165E612D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我们会先介绍 </a:t>
            </a:r>
            <a:r>
              <a:rPr lang="en-US" sz="1200" dirty="0" err="1" smtClean="0"/>
              <a:t>Dockerfile</a:t>
            </a:r>
            <a:r>
              <a:rPr lang="en-US" sz="1200" dirty="0" smtClean="0"/>
              <a:t> </a:t>
            </a:r>
            <a:r>
              <a:rPr lang="zh-CN" altLang="en-US" sz="1200" dirty="0" smtClean="0"/>
              <a:t>的基本结构及其支持的众多指令，并具体讲解通过执行指令来编写定制镜像的 </a:t>
            </a:r>
            <a:r>
              <a:rPr lang="en-US" sz="1200" dirty="0" err="1" smtClean="0"/>
              <a:t>Dockerfile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7F6E3-1134-492B-BB47-39165E612D99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/>
              <a:t>http://47.94.158.99:8080/jpress/c/Docker%E5%9F%BA%E7%A1%80Dockerfile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7F6E3-1134-492B-BB47-39165E612D99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/>
              <a:t>http://47.94.158.99:8080/jpress/c/Docker%E5%9F%BA%E7%A1%80Dockerfile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7F6E3-1134-492B-BB47-39165E612D99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7F6E3-1134-492B-BB47-39165E612D99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7F6E3-1134-492B-BB47-39165E612D99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7F6E3-1134-492B-BB47-39165E612D99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47.94.158.99:8080/jpress/c/Centos_7__RedHat%E4%B8%8B%E9%83%A8%E7%BD%B2Dock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47.94.158.99:8080/jpress/c/Docker%E5%9F%BA%E7%A1%80Dockerfil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47.94.158.99:8080/jpress/c/Docker%E5%9F%BA%E7%A1%80Dockerfil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14546" y="2714620"/>
            <a:ext cx="4572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Docker</a:t>
            </a:r>
            <a:r>
              <a:rPr lang="zh-CN" altLang="en-US" sz="3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基础与简单应用</a:t>
            </a:r>
            <a:endParaRPr lang="zh-CN" altLang="en-US" sz="3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err="1" smtClean="0"/>
              <a:t>Docker</a:t>
            </a:r>
            <a:r>
              <a:rPr lang="zh-CN" altLang="en-US" sz="3200" dirty="0" smtClean="0"/>
              <a:t> </a:t>
            </a:r>
            <a:r>
              <a:rPr lang="zh-CN" altLang="en-US" sz="3200" dirty="0" smtClean="0"/>
              <a:t>数据管理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sz="1400" dirty="0" smtClean="0"/>
              <a:t>	         </a:t>
            </a:r>
            <a:r>
              <a:rPr lang="zh-CN" altLang="en-US" sz="1400" dirty="0" smtClean="0"/>
              <a:t>在</a:t>
            </a:r>
            <a:r>
              <a:rPr lang="zh-CN" altLang="en-US" sz="1400" dirty="0" smtClean="0"/>
              <a:t>使用 </a:t>
            </a:r>
            <a:r>
              <a:rPr lang="en-US" altLang="zh-CN" sz="1400" dirty="0" err="1" smtClean="0"/>
              <a:t>Docker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的过程中往往需要查看容器内应用产生的数据，例如输出日志等等。或者需要把容器内的数据进行备份，甚至多个容器之间进行数据共享。这些操作都涉及到数据管理操作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smtClean="0"/>
              <a:t>	</a:t>
            </a:r>
            <a:r>
              <a:rPr lang="zh-CN" altLang="en-US" sz="1400" dirty="0" smtClean="0"/>
              <a:t>容器</a:t>
            </a:r>
            <a:r>
              <a:rPr lang="zh-CN" altLang="en-US" sz="1400" dirty="0" smtClean="0"/>
              <a:t>中数据管理主要有两种方式</a:t>
            </a:r>
            <a:r>
              <a:rPr lang="zh-CN" altLang="en-US" sz="1400" dirty="0" smtClean="0"/>
              <a:t>：</a:t>
            </a:r>
            <a:endParaRPr lang="en-US" altLang="zh-CN" sz="1400" dirty="0" smtClean="0"/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smtClean="0"/>
              <a:t>	         </a:t>
            </a:r>
            <a:r>
              <a:rPr lang="zh-CN" altLang="en-US" sz="1400" b="1" i="1" dirty="0" smtClean="0"/>
              <a:t>数据卷（</a:t>
            </a:r>
            <a:r>
              <a:rPr lang="en-US" altLang="zh-CN" sz="1400" b="1" i="1" dirty="0" smtClean="0"/>
              <a:t>Data Volumes</a:t>
            </a:r>
            <a:r>
              <a:rPr lang="zh-CN" altLang="en-US" sz="1400" b="1" i="1" dirty="0" smtClean="0"/>
              <a:t>）</a:t>
            </a:r>
            <a:endParaRPr lang="en-US" altLang="zh-CN" sz="1400" b="1" i="1" dirty="0" smtClean="0"/>
          </a:p>
          <a:p>
            <a:pPr>
              <a:buNone/>
            </a:pPr>
            <a:r>
              <a:rPr lang="en-US" altLang="zh-CN" sz="1400" dirty="0" smtClean="0"/>
              <a:t>		   Volume</a:t>
            </a:r>
            <a:r>
              <a:rPr lang="zh-CN" altLang="en-US" sz="1400" dirty="0" smtClean="0"/>
              <a:t>提供独立于容器之外的持久化存储，支持容器间数据共享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smtClean="0"/>
              <a:t>		   </a:t>
            </a:r>
            <a:r>
              <a:rPr lang="zh-CN" altLang="en-US" sz="1400" dirty="0" smtClean="0"/>
              <a:t>数据</a:t>
            </a:r>
            <a:r>
              <a:rPr lang="zh-CN" altLang="en-US" sz="1400" dirty="0" smtClean="0"/>
              <a:t>卷的使用类似</a:t>
            </a:r>
            <a:r>
              <a:rPr lang="en-US" altLang="zh-CN" sz="1400" dirty="0" smtClean="0"/>
              <a:t>Linux</a:t>
            </a:r>
            <a:r>
              <a:rPr lang="zh-CN" altLang="en-US" sz="1400" dirty="0" smtClean="0"/>
              <a:t>对目录或者文件进行</a:t>
            </a:r>
            <a:r>
              <a:rPr lang="en-US" altLang="zh-CN" sz="1400" dirty="0" smtClean="0"/>
              <a:t>mount</a:t>
            </a:r>
            <a:r>
              <a:rPr lang="zh-CN" altLang="en-US" sz="1400" dirty="0" smtClean="0"/>
              <a:t>操作。</a:t>
            </a: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smtClean="0"/>
              <a:t>	</a:t>
            </a:r>
            <a:r>
              <a:rPr lang="en-US" altLang="zh-CN" sz="1400" dirty="0" smtClean="0"/>
              <a:t>	   </a:t>
            </a:r>
            <a:r>
              <a:rPr lang="zh-CN" altLang="en-US" sz="1400" dirty="0" smtClean="0"/>
              <a:t>数据</a:t>
            </a:r>
            <a:r>
              <a:rPr lang="zh-CN" altLang="en-US" sz="1400" dirty="0" smtClean="0"/>
              <a:t>卷可以绕</a:t>
            </a:r>
            <a:r>
              <a:rPr lang="zh-CN" altLang="en-US" sz="1400" dirty="0" smtClean="0"/>
              <a:t>过容器的文件系统</a:t>
            </a:r>
            <a:r>
              <a:rPr lang="zh-CN" altLang="en-US" sz="1400" dirty="0" smtClean="0"/>
              <a:t>，并提供很多特性</a:t>
            </a:r>
            <a:r>
              <a:rPr lang="zh-CN" altLang="en-US" sz="1400" dirty="0" smtClean="0"/>
              <a:t>：</a:t>
            </a: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smtClean="0"/>
              <a:t>		        1.</a:t>
            </a:r>
            <a:r>
              <a:rPr lang="zh-CN" altLang="en-US" sz="1400" dirty="0" smtClean="0"/>
              <a:t>数据</a:t>
            </a:r>
            <a:r>
              <a:rPr lang="zh-CN" altLang="en-US" sz="1400" dirty="0" smtClean="0"/>
              <a:t>卷可以在容器之间共享</a:t>
            </a:r>
            <a:r>
              <a:rPr lang="zh-CN" altLang="en-US" sz="1400" dirty="0" smtClean="0"/>
              <a:t>和重用；</a:t>
            </a: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smtClean="0"/>
              <a:t>	</a:t>
            </a:r>
            <a:r>
              <a:rPr lang="en-US" altLang="zh-CN" sz="1400" dirty="0" smtClean="0"/>
              <a:t>	        2</a:t>
            </a:r>
            <a:r>
              <a:rPr lang="en-US" altLang="zh-CN" sz="1400" dirty="0" smtClean="0"/>
              <a:t>.</a:t>
            </a:r>
            <a:r>
              <a:rPr lang="zh-CN" altLang="en-US" sz="1400" dirty="0" smtClean="0"/>
              <a:t>对数据卷的更改会立即</a:t>
            </a:r>
            <a:r>
              <a:rPr lang="zh-CN" altLang="en-US" sz="1400" dirty="0" smtClean="0"/>
              <a:t>生效；</a:t>
            </a:r>
            <a:r>
              <a:rPr lang="zh-CN" altLang="en-US" sz="1400" dirty="0" smtClean="0"/>
              <a:t/>
            </a:r>
            <a:br>
              <a:rPr lang="zh-CN" altLang="en-US" sz="1400" dirty="0" smtClean="0"/>
            </a:br>
            <a:r>
              <a:rPr lang="zh-CN" altLang="en-US" sz="1400" dirty="0" smtClean="0"/>
              <a:t>       </a:t>
            </a:r>
            <a:r>
              <a:rPr lang="en-US" altLang="zh-CN" sz="1400" dirty="0" smtClean="0"/>
              <a:t>	        3</a:t>
            </a:r>
            <a:r>
              <a:rPr lang="en-US" altLang="zh-CN" sz="1400" dirty="0" smtClean="0"/>
              <a:t>.</a:t>
            </a:r>
            <a:r>
              <a:rPr lang="zh-CN" altLang="en-US" sz="1400" dirty="0" smtClean="0"/>
              <a:t>对数据卷的更新不会影响</a:t>
            </a:r>
            <a:r>
              <a:rPr lang="zh-CN" altLang="en-US" sz="1400" dirty="0" smtClean="0"/>
              <a:t>镜像；</a:t>
            </a:r>
            <a:r>
              <a:rPr lang="zh-CN" altLang="en-US" sz="1400" dirty="0" smtClean="0"/>
              <a:t/>
            </a:r>
            <a:br>
              <a:rPr lang="zh-CN" altLang="en-US" sz="1400" dirty="0" smtClean="0"/>
            </a:br>
            <a:r>
              <a:rPr lang="zh-CN" altLang="en-US" sz="1400" dirty="0" smtClean="0"/>
              <a:t>       </a:t>
            </a:r>
            <a:r>
              <a:rPr lang="en-US" altLang="zh-CN" sz="1400" dirty="0" smtClean="0"/>
              <a:t>	        4</a:t>
            </a:r>
            <a:r>
              <a:rPr lang="en-US" altLang="zh-CN" sz="1400" dirty="0" smtClean="0"/>
              <a:t>.</a:t>
            </a:r>
            <a:r>
              <a:rPr lang="zh-CN" altLang="en-US" sz="1400" dirty="0" smtClean="0"/>
              <a:t>数据卷会一直存在，直到没有容器使用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smtClean="0"/>
              <a:t>	</a:t>
            </a:r>
            <a:r>
              <a:rPr lang="en-US" altLang="zh-CN" sz="1400" dirty="0" smtClean="0"/>
              <a:t>	</a:t>
            </a:r>
          </a:p>
          <a:p>
            <a:pPr>
              <a:buNone/>
            </a:pPr>
            <a:r>
              <a:rPr lang="en-US" altLang="zh-CN" sz="1400" dirty="0" smtClean="0"/>
              <a:t>	 </a:t>
            </a:r>
            <a:r>
              <a:rPr lang="en-US" altLang="zh-CN" sz="1400" dirty="0" smtClean="0"/>
              <a:t>        </a:t>
            </a:r>
            <a:r>
              <a:rPr lang="zh-CN" altLang="en-US" sz="1400" b="1" i="1" dirty="0" smtClean="0"/>
              <a:t>数据</a:t>
            </a:r>
            <a:r>
              <a:rPr lang="zh-CN" altLang="en-US" sz="1400" b="1" i="1" dirty="0" smtClean="0"/>
              <a:t>卷</a:t>
            </a:r>
            <a:r>
              <a:rPr lang="zh-CN" altLang="en-US" sz="1400" b="1" i="1" dirty="0" smtClean="0"/>
              <a:t>容器（</a:t>
            </a:r>
            <a:r>
              <a:rPr lang="en-US" altLang="zh-CN" sz="1400" b="1" i="1" dirty="0" smtClean="0"/>
              <a:t>Data Volume Containers</a:t>
            </a:r>
            <a:r>
              <a:rPr lang="zh-CN" altLang="en-US" sz="1400" b="1" i="1" dirty="0" smtClean="0"/>
              <a:t>）</a:t>
            </a:r>
            <a:endParaRPr lang="en-US" altLang="zh-CN" sz="1400" b="1" i="1" dirty="0" smtClean="0"/>
          </a:p>
          <a:p>
            <a:pPr>
              <a:buNone/>
            </a:pPr>
            <a:r>
              <a:rPr lang="en-US" altLang="zh-CN" sz="1400" dirty="0" smtClean="0"/>
              <a:t>	</a:t>
            </a:r>
            <a:r>
              <a:rPr lang="en-US" altLang="zh-CN" sz="1400" dirty="0" smtClean="0"/>
              <a:t>	   </a:t>
            </a:r>
            <a:r>
              <a:rPr lang="zh-CN" altLang="en-US" sz="1400" dirty="0" smtClean="0"/>
              <a:t>在</a:t>
            </a:r>
            <a:r>
              <a:rPr lang="zh-CN" altLang="en-US" sz="1400" dirty="0" smtClean="0"/>
              <a:t>容器之间共享一些持续更新的数据，最简单的方式是使用数据卷容器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smtClean="0"/>
              <a:t>	</a:t>
            </a:r>
            <a:r>
              <a:rPr lang="en-US" altLang="zh-CN" sz="1400" dirty="0" smtClean="0"/>
              <a:t>	   </a:t>
            </a:r>
            <a:r>
              <a:rPr lang="zh-CN" altLang="en-US" sz="1400" dirty="0" smtClean="0"/>
              <a:t>数据</a:t>
            </a:r>
            <a:r>
              <a:rPr lang="zh-CN" altLang="en-US" sz="1400" dirty="0" smtClean="0"/>
              <a:t>卷容器其实就是一个普通的容器，专门用它提供数据卷供其他容器挂载。</a:t>
            </a: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smtClean="0"/>
              <a:t>		</a:t>
            </a: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smtClean="0"/>
              <a:t>	</a:t>
            </a:r>
          </a:p>
          <a:p>
            <a:pPr>
              <a:buNone/>
            </a:pP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err="1" smtClean="0"/>
              <a:t>Docker</a:t>
            </a:r>
            <a:r>
              <a:rPr lang="zh-CN" altLang="en-US" sz="3200" dirty="0" smtClean="0"/>
              <a:t> </a:t>
            </a:r>
            <a:r>
              <a:rPr lang="zh-CN" altLang="en-US" sz="3200" dirty="0" smtClean="0"/>
              <a:t>数据管理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数据</a:t>
            </a:r>
            <a:r>
              <a:rPr lang="zh-CN" altLang="en-US" sz="3200" dirty="0" smtClean="0"/>
              <a:t>卷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sz="2000" b="1" dirty="0" smtClean="0"/>
              <a:t>在容器内创建一个数据卷</a:t>
            </a:r>
            <a:endParaRPr lang="zh-CN" altLang="en-US" sz="2000" dirty="0" smtClean="0"/>
          </a:p>
          <a:p>
            <a:pPr>
              <a:buNone/>
            </a:pPr>
            <a:r>
              <a:rPr lang="en-US" altLang="zh-CN" sz="2000" dirty="0" err="1" smtClean="0"/>
              <a:t>docker</a:t>
            </a:r>
            <a:r>
              <a:rPr lang="en-US" altLang="zh-CN" sz="2000" dirty="0" smtClean="0"/>
              <a:t> run</a:t>
            </a:r>
            <a:r>
              <a:rPr lang="zh-CN" altLang="en-US" sz="2000" dirty="0" smtClean="0"/>
              <a:t>命令的时候，使用</a:t>
            </a:r>
            <a:r>
              <a:rPr lang="en-US" altLang="zh-CN" sz="2000" dirty="0" smtClean="0"/>
              <a:t>-v</a:t>
            </a:r>
            <a:r>
              <a:rPr lang="zh-CN" altLang="en-US" sz="2000" dirty="0" smtClean="0"/>
              <a:t>变量可以在容器内创建一个数据卷，多次使用可以创建多个。</a:t>
            </a:r>
          </a:p>
          <a:p>
            <a:pPr>
              <a:buNone/>
            </a:pPr>
            <a:r>
              <a:rPr lang="zh-CN" altLang="en-US" sz="2000" dirty="0" smtClean="0"/>
              <a:t>使用 </a:t>
            </a:r>
            <a:r>
              <a:rPr lang="en-US" altLang="zh-CN" sz="2000" dirty="0" err="1" smtClean="0"/>
              <a:t>myimg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webapp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镜像创建一个 </a:t>
            </a:r>
            <a:r>
              <a:rPr lang="en-US" altLang="zh-CN" sz="2000" dirty="0" smtClean="0"/>
              <a:t>web </a:t>
            </a:r>
            <a:r>
              <a:rPr lang="zh-CN" altLang="en-US" sz="2000" dirty="0" smtClean="0"/>
              <a:t>容器，并创建一个数据卷挂载到容器的 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webdata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目录。</a:t>
            </a:r>
          </a:p>
          <a:p>
            <a:pPr>
              <a:buNone/>
            </a:pP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err="1" smtClean="0"/>
              <a:t>Docker</a:t>
            </a:r>
            <a:r>
              <a:rPr lang="zh-CN" altLang="en-US" sz="3200" dirty="0" smtClean="0"/>
              <a:t> </a:t>
            </a:r>
            <a:r>
              <a:rPr lang="zh-CN" altLang="en-US" sz="3200" dirty="0" smtClean="0"/>
              <a:t>数据管理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数据</a:t>
            </a:r>
            <a:r>
              <a:rPr lang="zh-CN" altLang="en-US" sz="3200" dirty="0" smtClean="0"/>
              <a:t>卷容器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err="1" smtClean="0"/>
              <a:t>Docker</a:t>
            </a:r>
            <a:r>
              <a:rPr lang="zh-CN" altLang="en-US" sz="3200" dirty="0" smtClean="0"/>
              <a:t> </a:t>
            </a:r>
            <a:r>
              <a:rPr lang="zh-CN" altLang="en-US" sz="3200" dirty="0" smtClean="0"/>
              <a:t>网络配置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sz="2000" dirty="0" smtClean="0"/>
              <a:t>桥接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err="1" smtClean="0"/>
              <a:t>Docker</a:t>
            </a:r>
            <a:r>
              <a:rPr lang="en-US" altLang="zh-CN" sz="3200" dirty="0" smtClean="0"/>
              <a:t> </a:t>
            </a:r>
            <a:r>
              <a:rPr lang="en-US" altLang="zh-CN" sz="3200" dirty="0" smtClean="0"/>
              <a:t>Registry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err="1" smtClean="0"/>
              <a:t>Docker</a:t>
            </a:r>
            <a:r>
              <a:rPr lang="zh-CN" altLang="en-US" sz="3200" dirty="0" smtClean="0"/>
              <a:t> </a:t>
            </a:r>
            <a:r>
              <a:rPr lang="zh-CN" altLang="en-US" sz="3200" dirty="0" smtClean="0"/>
              <a:t>集群</a:t>
            </a:r>
            <a:r>
              <a:rPr lang="en-US" altLang="zh-CN" sz="3200" dirty="0" smtClean="0"/>
              <a:t>——</a:t>
            </a:r>
            <a:r>
              <a:rPr lang="en-US" altLang="zh-CN" sz="3200" dirty="0" err="1" smtClean="0"/>
              <a:t>Docker</a:t>
            </a:r>
            <a:r>
              <a:rPr lang="en-US" altLang="zh-CN" sz="3200" dirty="0" smtClean="0"/>
              <a:t> </a:t>
            </a:r>
            <a:r>
              <a:rPr lang="en-US" altLang="zh-CN" sz="3200" dirty="0" smtClean="0"/>
              <a:t>Swarm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000" dirty="0" err="1" smtClean="0"/>
              <a:t>Docker</a:t>
            </a:r>
            <a:r>
              <a:rPr lang="en-US" altLang="zh-CN" sz="2000" dirty="0" smtClean="0"/>
              <a:t> Swarm</a:t>
            </a:r>
          </a:p>
          <a:p>
            <a:pPr>
              <a:buNone/>
            </a:pPr>
            <a:r>
              <a:rPr lang="en-US" altLang="zh-CN" sz="2000" dirty="0" err="1" smtClean="0"/>
              <a:t>Kubenates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err="1" smtClean="0"/>
              <a:t>Docker</a:t>
            </a:r>
            <a:r>
              <a:rPr lang="zh-CN" altLang="en-US" sz="3200" dirty="0" smtClean="0"/>
              <a:t> </a:t>
            </a:r>
            <a:r>
              <a:rPr lang="zh-CN" altLang="en-US" sz="3200" dirty="0" smtClean="0"/>
              <a:t>集群</a:t>
            </a:r>
            <a:r>
              <a:rPr lang="en-US" altLang="zh-CN" sz="3200" dirty="0" smtClean="0"/>
              <a:t>——</a:t>
            </a:r>
            <a:r>
              <a:rPr lang="en-US" altLang="zh-CN" sz="3200" dirty="0" err="1" smtClean="0"/>
              <a:t>Kubenates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000" dirty="0" err="1" smtClean="0"/>
              <a:t>Docker</a:t>
            </a:r>
            <a:r>
              <a:rPr lang="en-US" altLang="zh-CN" sz="2000" dirty="0" smtClean="0"/>
              <a:t> Swarm</a:t>
            </a:r>
          </a:p>
          <a:p>
            <a:pPr>
              <a:buNone/>
            </a:pPr>
            <a:r>
              <a:rPr lang="en-US" altLang="zh-CN" sz="2000" dirty="0" err="1" smtClean="0"/>
              <a:t>Kubenates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3786190"/>
            <a:ext cx="8229600" cy="18573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800" dirty="0" smtClean="0"/>
              <a:t>		</a:t>
            </a:r>
            <a:r>
              <a:rPr lang="zh-CN" altLang="en-US" sz="2000" dirty="0" smtClean="0"/>
              <a:t>如今</a:t>
            </a:r>
            <a:r>
              <a:rPr lang="en-US" altLang="zh-CN" sz="2000" dirty="0" err="1" smtClean="0"/>
              <a:t>Docker</a:t>
            </a:r>
            <a:r>
              <a:rPr lang="zh-CN" altLang="en-US" sz="2000" dirty="0" smtClean="0"/>
              <a:t>的使用已经非常普遍，特别在一线互联网公司。使用</a:t>
            </a:r>
            <a:r>
              <a:rPr lang="en-US" altLang="zh-CN" sz="2000" dirty="0" err="1" smtClean="0"/>
              <a:t>Docker</a:t>
            </a:r>
            <a:r>
              <a:rPr lang="zh-CN" altLang="en-US" sz="2000" dirty="0" smtClean="0"/>
              <a:t>技术可以帮助企业快速水平扩展服务，从而到达弹性部署业务的能力。在云服务概念兴起之后，</a:t>
            </a:r>
            <a:r>
              <a:rPr lang="en-US" altLang="zh-CN" sz="2000" dirty="0" err="1" smtClean="0"/>
              <a:t>Docker</a:t>
            </a:r>
            <a:r>
              <a:rPr lang="zh-CN" altLang="en-US" sz="2000" dirty="0" smtClean="0"/>
              <a:t>的使用场景和范围进一步发展，如今在微服务架构越来越流行的情况下，微</a:t>
            </a:r>
            <a:r>
              <a:rPr lang="zh-CN" altLang="en-US" sz="2000" dirty="0" smtClean="0"/>
              <a:t>服务 </a:t>
            </a:r>
            <a:r>
              <a:rPr lang="en-US" altLang="zh-CN" sz="2000" dirty="0" smtClean="0"/>
              <a:t>+ </a:t>
            </a:r>
            <a:r>
              <a:rPr lang="en-US" altLang="zh-CN" sz="2000" dirty="0" err="1" smtClean="0"/>
              <a:t>Docker</a:t>
            </a:r>
            <a:r>
              <a:rPr lang="zh-CN" altLang="en-US" sz="2000" dirty="0" smtClean="0"/>
              <a:t>的完美组合，更加方便微服务架构运维部署落地。</a:t>
            </a:r>
            <a:endParaRPr lang="zh-CN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0694" y="642918"/>
            <a:ext cx="2694088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62" y="714356"/>
            <a:ext cx="2428892" cy="2023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右箭头 5"/>
          <p:cNvSpPr/>
          <p:nvPr/>
        </p:nvSpPr>
        <p:spPr>
          <a:xfrm>
            <a:off x="3714744" y="1571612"/>
            <a:ext cx="1428760" cy="500066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err="1" smtClean="0"/>
              <a:t>Docker</a:t>
            </a:r>
            <a:r>
              <a:rPr lang="zh-CN" altLang="en-US" sz="3200" dirty="0" smtClean="0"/>
              <a:t>是什么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643050"/>
            <a:ext cx="840108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000" dirty="0" err="1" smtClean="0"/>
              <a:t>Docker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是 </a:t>
            </a:r>
            <a:r>
              <a:rPr lang="en-US" altLang="zh-CN" sz="2000" dirty="0" err="1" smtClean="0"/>
              <a:t>PaaS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提供商 </a:t>
            </a:r>
            <a:r>
              <a:rPr lang="en-US" altLang="zh-CN" sz="2000" dirty="0" err="1" smtClean="0"/>
              <a:t>dotCloud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开源的高级容器引擎。</a:t>
            </a:r>
            <a:endParaRPr lang="en-US" altLang="zh-CN" sz="2000" dirty="0" smtClean="0"/>
          </a:p>
          <a:p>
            <a:pPr>
              <a:buNone/>
            </a:pPr>
            <a:r>
              <a:rPr lang="en-US" sz="2000" dirty="0" err="1" smtClean="0"/>
              <a:t>Docker</a:t>
            </a:r>
            <a:r>
              <a:rPr lang="en-US" sz="2000" dirty="0" smtClean="0"/>
              <a:t> </a:t>
            </a:r>
            <a:r>
              <a:rPr lang="zh-CN" altLang="en-US" sz="2000" dirty="0" smtClean="0"/>
              <a:t>提供简单易用的容器使用的接口。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err="1" smtClean="0"/>
              <a:t>Docker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是基于</a:t>
            </a:r>
            <a:r>
              <a:rPr lang="en-US" altLang="zh-CN" sz="2000" dirty="0" smtClean="0"/>
              <a:t>Linux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LXC</a:t>
            </a:r>
            <a:r>
              <a:rPr lang="zh-CN" altLang="en-US" sz="2000" dirty="0" smtClean="0"/>
              <a:t>技术开发的，提供轻量级虚拟化，隔离进程资源。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zh-CN" altLang="en-US" sz="2000" dirty="0" smtClean="0"/>
              <a:t>一个完整的</a:t>
            </a:r>
            <a:r>
              <a:rPr lang="en-US" sz="2000" dirty="0" err="1" smtClean="0"/>
              <a:t>Docker</a:t>
            </a:r>
            <a:r>
              <a:rPr lang="zh-CN" altLang="en-US" sz="2000" dirty="0" smtClean="0"/>
              <a:t>有以下几个部分组成：</a:t>
            </a:r>
            <a:endParaRPr lang="en-US" altLang="zh-CN" sz="2000" dirty="0" smtClean="0"/>
          </a:p>
          <a:p>
            <a:r>
              <a:rPr lang="en-US" altLang="zh-CN" sz="2000" dirty="0" err="1" smtClean="0"/>
              <a:t>D</a:t>
            </a:r>
            <a:r>
              <a:rPr lang="en-US" sz="2000" dirty="0" err="1" smtClean="0"/>
              <a:t>ockerClient</a:t>
            </a:r>
            <a:r>
              <a:rPr lang="zh-CN" altLang="en-US" sz="2000" dirty="0" smtClean="0"/>
              <a:t>客户端</a:t>
            </a:r>
          </a:p>
          <a:p>
            <a:r>
              <a:rPr lang="en-US" sz="2000" dirty="0" err="1" smtClean="0"/>
              <a:t>Docker</a:t>
            </a:r>
            <a:r>
              <a:rPr lang="en-US" sz="2000" dirty="0" smtClean="0"/>
              <a:t> Daemon</a:t>
            </a:r>
            <a:r>
              <a:rPr lang="zh-CN" altLang="en-US" sz="2000" dirty="0" smtClean="0"/>
              <a:t>守护进程</a:t>
            </a:r>
          </a:p>
          <a:p>
            <a:r>
              <a:rPr lang="en-US" sz="2000" dirty="0" err="1" smtClean="0"/>
              <a:t>Docker</a:t>
            </a:r>
            <a:r>
              <a:rPr lang="en-US" sz="2000" dirty="0" smtClean="0"/>
              <a:t> Image</a:t>
            </a:r>
            <a:r>
              <a:rPr lang="zh-CN" altLang="en-US" sz="2000" dirty="0" smtClean="0"/>
              <a:t>镜像</a:t>
            </a:r>
          </a:p>
          <a:p>
            <a:r>
              <a:rPr lang="en-US" sz="2000" dirty="0" err="1" smtClean="0"/>
              <a:t>DockerContainer</a:t>
            </a:r>
            <a:r>
              <a:rPr lang="zh-CN" altLang="en-US" sz="2000" dirty="0" smtClean="0"/>
              <a:t>容器</a:t>
            </a:r>
          </a:p>
          <a:p>
            <a:pPr>
              <a:buNone/>
            </a:pP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err="1" smtClean="0"/>
              <a:t>Docker</a:t>
            </a:r>
            <a:r>
              <a:rPr lang="zh-CN" altLang="en-US" sz="3200" dirty="0" smtClean="0"/>
              <a:t>有啥用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600200"/>
            <a:ext cx="8472518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000" dirty="0" smtClean="0"/>
              <a:t>		</a:t>
            </a:r>
            <a:r>
              <a:rPr lang="zh-CN" altLang="en-US" sz="2000" dirty="0" smtClean="0"/>
              <a:t>开发人员利用 </a:t>
            </a:r>
            <a:r>
              <a:rPr lang="en-US" altLang="zh-CN" sz="2000" dirty="0" err="1" smtClean="0"/>
              <a:t>Docker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可以解决环境差异“在我的机器上可正常工作”的问题。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	</a:t>
            </a:r>
            <a:r>
              <a:rPr lang="zh-CN" altLang="en-US" sz="2000" dirty="0" smtClean="0"/>
              <a:t>运维人员利用 </a:t>
            </a:r>
            <a:r>
              <a:rPr lang="en-US" altLang="zh-CN" sz="2000" dirty="0" err="1" smtClean="0"/>
              <a:t>Docker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可以在隔离容器中并行运行和管理应用，获得更好的计算密度。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	</a:t>
            </a:r>
            <a:r>
              <a:rPr lang="zh-CN" altLang="en-US" sz="2000" dirty="0" smtClean="0"/>
              <a:t>企业利用 </a:t>
            </a:r>
            <a:r>
              <a:rPr lang="en-US" altLang="zh-CN" sz="2000" dirty="0" err="1" smtClean="0"/>
              <a:t>Docker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可以构建敏捷的软件交付管道，以更快的速度、更高的安全性和可靠的信誉为 应用发布新功能。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	</a:t>
            </a:r>
            <a:r>
              <a:rPr lang="zh-CN" altLang="en-US" sz="2000" dirty="0" smtClean="0"/>
              <a:t>开发者可以打包他们的应用以及依赖包到一个可移植的容器中，然后发布到任何流行的 </a:t>
            </a:r>
            <a:r>
              <a:rPr lang="en-US" altLang="zh-CN" sz="2000" dirty="0" smtClean="0"/>
              <a:t>Linux</a:t>
            </a:r>
            <a:r>
              <a:rPr lang="zh-CN" altLang="en-US" sz="2000" dirty="0" smtClean="0"/>
              <a:t>机器上，也可以实现虚拟化。容器是完全使用沙箱机制，相互之间不会有任何接口。</a:t>
            </a:r>
            <a:endParaRPr lang="en-US" altLang="zh-CN" sz="2000" dirty="0" smtClean="0"/>
          </a:p>
          <a:p>
            <a:pPr>
              <a:buNone/>
            </a:pP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err="1" smtClean="0"/>
              <a:t>Docker</a:t>
            </a:r>
            <a:r>
              <a:rPr lang="en-US" altLang="zh-CN" sz="3200" dirty="0" smtClean="0"/>
              <a:t> </a:t>
            </a:r>
            <a:r>
              <a:rPr lang="zh-CN" altLang="en-US" sz="3200" dirty="0" smtClean="0"/>
              <a:t>安装与镜像操作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000" dirty="0" err="1" smtClean="0"/>
              <a:t>Docker</a:t>
            </a:r>
            <a:r>
              <a:rPr lang="en-US" altLang="zh-CN" sz="2000" dirty="0" smtClean="0"/>
              <a:t> </a:t>
            </a:r>
            <a:r>
              <a:rPr lang="zh-CN" altLang="en-US" sz="2000" dirty="0" smtClean="0">
                <a:hlinkClick r:id="rId2"/>
              </a:rPr>
              <a:t>安装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err="1" smtClean="0"/>
              <a:t>Docker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镜像操作</a:t>
            </a:r>
            <a:endParaRPr lang="en-US" altLang="zh-CN" sz="2000" dirty="0" smtClean="0"/>
          </a:p>
          <a:p>
            <a:pPr>
              <a:buNone/>
            </a:pPr>
            <a:endParaRPr lang="zh-CN" altLang="en-US" sz="20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71472" y="2928934"/>
          <a:ext cx="7929618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1966"/>
                <a:gridCol w="3857652"/>
              </a:tblGrid>
              <a:tr h="25003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命令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用途</a:t>
                      </a:r>
                      <a:endParaRPr lang="zh-CN" altLang="en-US" sz="1400" dirty="0"/>
                    </a:p>
                  </a:txBody>
                  <a:tcPr/>
                </a:tc>
              </a:tr>
              <a:tr h="250033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docker</a:t>
                      </a:r>
                      <a:r>
                        <a:rPr lang="en-US" altLang="zh-CN" sz="1400" dirty="0" smtClean="0"/>
                        <a:t> </a:t>
                      </a:r>
                      <a:r>
                        <a:rPr lang="en-US" altLang="zh-CN" sz="1400" dirty="0" err="1" smtClean="0"/>
                        <a:t>serarch</a:t>
                      </a:r>
                      <a:r>
                        <a:rPr lang="en-US" altLang="zh-CN" sz="1400" dirty="0" smtClean="0"/>
                        <a:t> [Option]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搜索镜像仓库</a:t>
                      </a:r>
                      <a:endParaRPr lang="zh-CN" altLang="en-US" sz="1400" dirty="0"/>
                    </a:p>
                  </a:txBody>
                  <a:tcPr/>
                </a:tc>
              </a:tr>
              <a:tr h="250033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docker</a:t>
                      </a:r>
                      <a:r>
                        <a:rPr lang="en-US" altLang="zh-CN" sz="1400" baseline="0" dirty="0" smtClean="0"/>
                        <a:t> pull 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[Option] Name[:Tag]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拉取镜像</a:t>
                      </a:r>
                      <a:endParaRPr lang="en-US" altLang="zh-CN" sz="14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Option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拉取参数，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Tag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拉取版本，默认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latest</a:t>
                      </a:r>
                      <a:endParaRPr lang="zh-CN" altLang="en-US" sz="1400" dirty="0"/>
                    </a:p>
                  </a:txBody>
                  <a:tcPr/>
                </a:tc>
              </a:tr>
              <a:tr h="25003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docker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images [Option] [Repository[:Tag]]</a:t>
                      </a:r>
                      <a:endParaRPr lang="zh-CN" alt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查看本机镜像列表</a:t>
                      </a:r>
                      <a:endParaRPr lang="en-US" altLang="zh-CN" sz="14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Repository[:Tag]]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指定镜像名称和版本</a:t>
                      </a:r>
                    </a:p>
                  </a:txBody>
                  <a:tcPr/>
                </a:tc>
              </a:tr>
              <a:tr h="25003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docker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run [Option] IMAGE[:Tag] [COMMAND] [ARG…]</a:t>
                      </a:r>
                      <a:endParaRPr lang="zh-CN" alt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开始容器运行</a:t>
                      </a:r>
                    </a:p>
                  </a:txBody>
                  <a:tcPr/>
                </a:tc>
              </a:tr>
              <a:tr h="25003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docker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stop –</a:t>
                      </a:r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pid</a:t>
                      </a:r>
                      <a:endParaRPr lang="zh-CN" alt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停止容器运行</a:t>
                      </a:r>
                    </a:p>
                  </a:txBody>
                  <a:tcPr/>
                </a:tc>
              </a:tr>
              <a:tr h="25003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docker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ps</a:t>
                      </a:r>
                      <a:endParaRPr lang="zh-CN" alt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查看运行中容器</a:t>
                      </a:r>
                    </a:p>
                  </a:txBody>
                  <a:tcPr/>
                </a:tc>
              </a:tr>
              <a:tr h="25003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docker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exec [Option] CONTAINER COMMAND [ARG…]</a:t>
                      </a:r>
                      <a:endParaRPr lang="zh-CN" alt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进入容器</a:t>
                      </a:r>
                    </a:p>
                  </a:txBody>
                  <a:tcPr/>
                </a:tc>
              </a:tr>
              <a:tr h="25003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docker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build –t </a:t>
                      </a:r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imageName:latest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.</a:t>
                      </a:r>
                      <a:endParaRPr lang="zh-CN" alt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构建镜像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err="1" smtClean="0"/>
              <a:t>Docker</a:t>
            </a:r>
            <a:r>
              <a:rPr lang="en-US" altLang="zh-CN" sz="3200" dirty="0" smtClean="0"/>
              <a:t> </a:t>
            </a:r>
            <a:r>
              <a:rPr lang="zh-CN" altLang="en-US" sz="3200" dirty="0" smtClean="0"/>
              <a:t>化一个</a:t>
            </a:r>
            <a:r>
              <a:rPr lang="en-US" altLang="zh-CN" sz="3200" dirty="0" smtClean="0"/>
              <a:t>Java</a:t>
            </a:r>
            <a:r>
              <a:rPr lang="zh-CN" altLang="en-US" sz="3200" dirty="0" smtClean="0"/>
              <a:t>应用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sz="2000" dirty="0" smtClean="0"/>
              <a:t>一、将一个应用打包成</a:t>
            </a:r>
            <a:r>
              <a:rPr lang="en-US" altLang="zh-CN" sz="2000" dirty="0" smtClean="0"/>
              <a:t>jar</a:t>
            </a:r>
          </a:p>
          <a:p>
            <a:pPr>
              <a:buNone/>
            </a:pPr>
            <a:r>
              <a:rPr lang="zh-CN" altLang="en-US" sz="2000" dirty="0" smtClean="0"/>
              <a:t>二、编写</a:t>
            </a:r>
            <a:r>
              <a:rPr lang="en-US" altLang="zh-CN" sz="2000" dirty="0" err="1" smtClean="0"/>
              <a:t>Dockerfile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zh-CN" altLang="en-US" sz="2000" dirty="0" smtClean="0"/>
              <a:t>三、运行命令行打包成</a:t>
            </a:r>
            <a:r>
              <a:rPr lang="en-US" altLang="zh-CN" sz="2000" dirty="0" err="1" smtClean="0"/>
              <a:t>docker</a:t>
            </a:r>
            <a:r>
              <a:rPr lang="zh-CN" altLang="en-US" sz="2000" dirty="0" smtClean="0"/>
              <a:t>镜像</a:t>
            </a:r>
            <a:endParaRPr lang="en-US" altLang="zh-CN" sz="2000" dirty="0" smtClean="0"/>
          </a:p>
          <a:p>
            <a:pPr>
              <a:buNone/>
            </a:pP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err="1" smtClean="0"/>
              <a:t>Dockerfile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400" dirty="0" err="1" smtClean="0"/>
              <a:t>Dockerfile</a:t>
            </a:r>
            <a:r>
              <a:rPr lang="en-US" sz="1400" dirty="0" smtClean="0"/>
              <a:t> </a:t>
            </a:r>
            <a:r>
              <a:rPr lang="zh-CN" altLang="en-US" sz="1400" dirty="0" smtClean="0"/>
              <a:t>是一个文本格式的配置文件，用户可以使用 </a:t>
            </a:r>
            <a:r>
              <a:rPr lang="en-US" sz="1400" dirty="0" err="1" smtClean="0"/>
              <a:t>Dockerfile</a:t>
            </a:r>
            <a:r>
              <a:rPr lang="en-US" sz="1400" dirty="0" smtClean="0"/>
              <a:t> </a:t>
            </a:r>
            <a:r>
              <a:rPr lang="zh-CN" altLang="en-US" sz="1400" dirty="0" smtClean="0"/>
              <a:t>快速创建自定义的镜像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err="1" smtClean="0"/>
              <a:t>Dockerfile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由一行行命令语句组成，并且支持已 </a:t>
            </a:r>
            <a:r>
              <a:rPr lang="en-US" altLang="zh-CN" sz="1400" dirty="0" smtClean="0"/>
              <a:t># </a:t>
            </a:r>
            <a:r>
              <a:rPr lang="zh-CN" altLang="en-US" sz="1400" dirty="0" smtClean="0"/>
              <a:t>开头的注释行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err="1" smtClean="0"/>
              <a:t>Dockerfile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的内容分为四个部分</a:t>
            </a:r>
            <a:r>
              <a:rPr lang="zh-CN" altLang="en-US" sz="1400" dirty="0" smtClean="0"/>
              <a:t>：基础</a:t>
            </a:r>
            <a:r>
              <a:rPr lang="zh-CN" altLang="en-US" sz="1400" dirty="0" smtClean="0"/>
              <a:t>镜像</a:t>
            </a:r>
            <a:r>
              <a:rPr lang="zh-CN" altLang="en-US" sz="1400" dirty="0" smtClean="0"/>
              <a:t>信息</a:t>
            </a:r>
            <a:r>
              <a:rPr lang="zh-CN" altLang="en-US" sz="1400" dirty="0" smtClean="0"/>
              <a:t>、</a:t>
            </a:r>
            <a:r>
              <a:rPr lang="zh-CN" altLang="en-US" sz="1400" dirty="0" smtClean="0"/>
              <a:t>维护</a:t>
            </a:r>
            <a:r>
              <a:rPr lang="zh-CN" altLang="en-US" sz="1400" dirty="0" smtClean="0"/>
              <a:t>者</a:t>
            </a:r>
            <a:r>
              <a:rPr lang="zh-CN" altLang="en-US" sz="1400" dirty="0" smtClean="0"/>
              <a:t>信息</a:t>
            </a:r>
            <a:r>
              <a:rPr lang="zh-CN" altLang="en-US" sz="1400" dirty="0" smtClean="0"/>
              <a:t>、</a:t>
            </a:r>
            <a:r>
              <a:rPr lang="zh-CN" altLang="en-US" sz="1400" dirty="0" smtClean="0"/>
              <a:t>镜像操作指令</a:t>
            </a:r>
            <a:r>
              <a:rPr lang="zh-CN" altLang="en-US" sz="1400" dirty="0" smtClean="0"/>
              <a:t>、</a:t>
            </a:r>
            <a:r>
              <a:rPr lang="zh-CN" altLang="en-US" sz="1400" dirty="0" smtClean="0"/>
              <a:t>容器</a:t>
            </a:r>
            <a:r>
              <a:rPr lang="zh-CN" altLang="en-US" sz="1400" dirty="0" smtClean="0"/>
              <a:t>启动时</a:t>
            </a:r>
            <a:r>
              <a:rPr lang="zh-CN" altLang="en-US" sz="1400" dirty="0" smtClean="0"/>
              <a:t>执行的指令</a:t>
            </a:r>
            <a:endParaRPr lang="en-US" altLang="zh-CN" sz="1400" dirty="0" smtClean="0"/>
          </a:p>
          <a:p>
            <a:pPr>
              <a:buNone/>
            </a:pPr>
            <a:r>
              <a:rPr lang="zh-CN" altLang="en-US" sz="1400" dirty="0" smtClean="0"/>
              <a:t>例如：</a:t>
            </a:r>
            <a:endParaRPr lang="en-US" altLang="zh-CN" sz="1400" dirty="0" smtClean="0"/>
          </a:p>
          <a:p>
            <a:pPr>
              <a:buNone/>
            </a:pPr>
            <a:endParaRPr lang="en-US" altLang="zh-CN" sz="800" dirty="0" smtClean="0"/>
          </a:p>
          <a:p>
            <a:pPr>
              <a:buNone/>
            </a:pPr>
            <a:r>
              <a:rPr lang="en-US" sz="1400" dirty="0" smtClean="0">
                <a:solidFill>
                  <a:srgbClr val="002060"/>
                </a:solidFill>
              </a:rPr>
              <a:t># This </a:t>
            </a:r>
            <a:r>
              <a:rPr lang="en-US" sz="1400" dirty="0" err="1" smtClean="0">
                <a:solidFill>
                  <a:srgbClr val="002060"/>
                </a:solidFill>
              </a:rPr>
              <a:t>dockerfile</a:t>
            </a:r>
            <a:r>
              <a:rPr lang="en-US" sz="1400" dirty="0" smtClean="0">
                <a:solidFill>
                  <a:srgbClr val="002060"/>
                </a:solidFill>
              </a:rPr>
              <a:t> uses the </a:t>
            </a:r>
            <a:r>
              <a:rPr lang="en-US" sz="1400" dirty="0" err="1" smtClean="0">
                <a:solidFill>
                  <a:srgbClr val="002060"/>
                </a:solidFill>
              </a:rPr>
              <a:t>Ubuntu</a:t>
            </a:r>
            <a:r>
              <a:rPr lang="en-US" sz="1400" dirty="0" smtClean="0">
                <a:solidFill>
                  <a:srgbClr val="002060"/>
                </a:solidFill>
              </a:rPr>
              <a:t> image</a:t>
            </a:r>
          </a:p>
          <a:p>
            <a:pPr>
              <a:buNone/>
            </a:pPr>
            <a:r>
              <a:rPr lang="en-US" sz="1400" dirty="0" smtClean="0">
                <a:solidFill>
                  <a:srgbClr val="002060"/>
                </a:solidFill>
              </a:rPr>
              <a:t># VERSION 2 # Author: </a:t>
            </a:r>
            <a:r>
              <a:rPr lang="en-US" sz="1400" dirty="0" err="1" smtClean="0">
                <a:solidFill>
                  <a:srgbClr val="002060"/>
                </a:solidFill>
              </a:rPr>
              <a:t>docker_user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</a:p>
          <a:p>
            <a:pPr>
              <a:buNone/>
            </a:pPr>
            <a:r>
              <a:rPr lang="en-US" sz="1400" dirty="0" smtClean="0">
                <a:solidFill>
                  <a:srgbClr val="002060"/>
                </a:solidFill>
              </a:rPr>
              <a:t># Command format: Instruction [arguments / command] … </a:t>
            </a:r>
          </a:p>
          <a:p>
            <a:pPr>
              <a:buNone/>
            </a:pPr>
            <a:r>
              <a:rPr lang="en-US" sz="1400" dirty="0" smtClean="0">
                <a:solidFill>
                  <a:srgbClr val="002060"/>
                </a:solidFill>
              </a:rPr>
              <a:t># </a:t>
            </a:r>
            <a:r>
              <a:rPr lang="zh-CN" altLang="en-US" sz="1400" dirty="0" smtClean="0">
                <a:solidFill>
                  <a:srgbClr val="002060"/>
                </a:solidFill>
              </a:rPr>
              <a:t>第一行必须指定基础镜像，基于</a:t>
            </a:r>
            <a:r>
              <a:rPr lang="en-US" altLang="zh-CN" sz="1400" dirty="0" smtClean="0">
                <a:solidFill>
                  <a:srgbClr val="002060"/>
                </a:solidFill>
              </a:rPr>
              <a:t>Java</a:t>
            </a:r>
            <a:r>
              <a:rPr lang="zh-CN" altLang="en-US" sz="1400" dirty="0" smtClean="0">
                <a:solidFill>
                  <a:srgbClr val="002060"/>
                </a:solidFill>
              </a:rPr>
              <a:t>或者基于</a:t>
            </a:r>
            <a:r>
              <a:rPr lang="en-US" altLang="zh-CN" sz="1400" dirty="0" smtClean="0">
                <a:solidFill>
                  <a:srgbClr val="002060"/>
                </a:solidFill>
              </a:rPr>
              <a:t>Tomcat</a:t>
            </a:r>
            <a:r>
              <a:rPr lang="zh-CN" altLang="en-US" sz="1400" dirty="0" smtClean="0">
                <a:solidFill>
                  <a:srgbClr val="002060"/>
                </a:solidFill>
              </a:rPr>
              <a:t>等等一些</a:t>
            </a:r>
            <a:endParaRPr lang="en-US" altLang="zh-CN" sz="1400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B0F0"/>
                </a:solidFill>
              </a:rPr>
              <a:t>FROM </a:t>
            </a:r>
            <a:r>
              <a:rPr lang="en-US" sz="1400" dirty="0" err="1" smtClean="0">
                <a:solidFill>
                  <a:srgbClr val="00B0F0"/>
                </a:solidFill>
              </a:rPr>
              <a:t>ubuntu</a:t>
            </a:r>
            <a:r>
              <a:rPr lang="en-US" sz="1400" dirty="0" smtClean="0">
                <a:solidFill>
                  <a:srgbClr val="00B0F0"/>
                </a:solidFill>
              </a:rPr>
              <a:t> </a:t>
            </a:r>
          </a:p>
          <a:p>
            <a:pPr>
              <a:buNone/>
            </a:pPr>
            <a:r>
              <a:rPr lang="en-US" sz="1400" dirty="0" smtClean="0">
                <a:solidFill>
                  <a:srgbClr val="002060"/>
                </a:solidFill>
              </a:rPr>
              <a:t># </a:t>
            </a:r>
            <a:r>
              <a:rPr lang="zh-CN" altLang="en-US" sz="1400" dirty="0" smtClean="0">
                <a:solidFill>
                  <a:srgbClr val="002060"/>
                </a:solidFill>
              </a:rPr>
              <a:t>维护者信息</a:t>
            </a:r>
            <a:endParaRPr lang="en-US" altLang="zh-CN" sz="1400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B050"/>
                </a:solidFill>
              </a:rPr>
              <a:t>MAINTAINER </a:t>
            </a:r>
            <a:r>
              <a:rPr lang="en-US" sz="1400" dirty="0" err="1" smtClean="0">
                <a:solidFill>
                  <a:srgbClr val="00B050"/>
                </a:solidFill>
              </a:rPr>
              <a:t>docker_user</a:t>
            </a:r>
            <a:r>
              <a:rPr lang="en-US" sz="1400" dirty="0" smtClean="0">
                <a:solidFill>
                  <a:srgbClr val="00B050"/>
                </a:solidFill>
              </a:rPr>
              <a:t> docker_user@email.com</a:t>
            </a:r>
            <a:r>
              <a:rPr lang="en-US" sz="1400" dirty="0" smtClean="0">
                <a:solidFill>
                  <a:srgbClr val="00B0F0"/>
                </a:solidFill>
              </a:rPr>
              <a:t> </a:t>
            </a:r>
          </a:p>
          <a:p>
            <a:pPr>
              <a:buNone/>
            </a:pPr>
            <a:r>
              <a:rPr lang="en-US" sz="1400" dirty="0" smtClean="0">
                <a:solidFill>
                  <a:srgbClr val="002060"/>
                </a:solidFill>
              </a:rPr>
              <a:t># </a:t>
            </a:r>
            <a:r>
              <a:rPr lang="zh-CN" altLang="en-US" sz="1400" dirty="0" smtClean="0">
                <a:solidFill>
                  <a:srgbClr val="002060"/>
                </a:solidFill>
              </a:rPr>
              <a:t>镜像的操作指令 </a:t>
            </a:r>
            <a:endParaRPr lang="en-US" altLang="zh-CN" sz="1400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70C0"/>
                </a:solidFill>
              </a:rPr>
              <a:t>RUN echo “</a:t>
            </a:r>
            <a:r>
              <a:rPr lang="en-US" sz="1400" dirty="0" err="1" smtClean="0">
                <a:solidFill>
                  <a:srgbClr val="0070C0"/>
                </a:solidFill>
              </a:rPr>
              <a:t>deb</a:t>
            </a:r>
            <a:r>
              <a:rPr lang="en-US" sz="1400" dirty="0" smtClean="0">
                <a:solidFill>
                  <a:srgbClr val="0070C0"/>
                </a:solidFill>
              </a:rPr>
              <a:t> http://archive.ubuntu.com/ubuntu/ raring main universe” &gt;&gt; /etc/apt/</a:t>
            </a:r>
            <a:r>
              <a:rPr lang="en-US" sz="1400" dirty="0" err="1" smtClean="0">
                <a:solidFill>
                  <a:srgbClr val="0070C0"/>
                </a:solidFill>
              </a:rPr>
              <a:t>sources.list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</a:p>
          <a:p>
            <a:pPr>
              <a:buNone/>
            </a:pPr>
            <a:r>
              <a:rPr lang="en-US" sz="1400" dirty="0" smtClean="0">
                <a:solidFill>
                  <a:srgbClr val="0070C0"/>
                </a:solidFill>
              </a:rPr>
              <a:t>RUN apt-get update &amp;&amp; apt-get install -y </a:t>
            </a:r>
            <a:r>
              <a:rPr lang="en-US" sz="1400" dirty="0" err="1" smtClean="0">
                <a:solidFill>
                  <a:srgbClr val="0070C0"/>
                </a:solidFill>
              </a:rPr>
              <a:t>nginx</a:t>
            </a:r>
            <a:endParaRPr lang="en-US" sz="14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70C0"/>
                </a:solidFill>
              </a:rPr>
              <a:t>RUN echo “\</a:t>
            </a:r>
            <a:r>
              <a:rPr lang="en-US" sz="1400" dirty="0" err="1" smtClean="0">
                <a:solidFill>
                  <a:srgbClr val="0070C0"/>
                </a:solidFill>
              </a:rPr>
              <a:t>ndaemon</a:t>
            </a:r>
            <a:r>
              <a:rPr lang="en-US" sz="1400" dirty="0" smtClean="0">
                <a:solidFill>
                  <a:srgbClr val="0070C0"/>
                </a:solidFill>
              </a:rPr>
              <a:t> off;” &gt;&gt; /etc/</a:t>
            </a:r>
            <a:r>
              <a:rPr lang="en-US" sz="1400" dirty="0" err="1" smtClean="0">
                <a:solidFill>
                  <a:srgbClr val="0070C0"/>
                </a:solidFill>
              </a:rPr>
              <a:t>nginx</a:t>
            </a:r>
            <a:r>
              <a:rPr lang="en-US" sz="1400" dirty="0" smtClean="0">
                <a:solidFill>
                  <a:srgbClr val="0070C0"/>
                </a:solidFill>
              </a:rPr>
              <a:t>/</a:t>
            </a:r>
            <a:r>
              <a:rPr lang="en-US" sz="1400" dirty="0" err="1" smtClean="0">
                <a:solidFill>
                  <a:srgbClr val="0070C0"/>
                </a:solidFill>
              </a:rPr>
              <a:t>nginx.conf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</a:p>
          <a:p>
            <a:pPr>
              <a:buNone/>
            </a:pPr>
            <a:r>
              <a:rPr lang="en-US" sz="1400" dirty="0" smtClean="0">
                <a:solidFill>
                  <a:srgbClr val="002060"/>
                </a:solidFill>
              </a:rPr>
              <a:t># </a:t>
            </a:r>
            <a:r>
              <a:rPr lang="zh-CN" altLang="en-US" sz="1400" dirty="0" smtClean="0">
                <a:solidFill>
                  <a:srgbClr val="002060"/>
                </a:solidFill>
              </a:rPr>
              <a:t>容器启动时执行指令 </a:t>
            </a:r>
            <a:endParaRPr lang="en-US" altLang="zh-CN" sz="1400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7030A0"/>
                </a:solidFill>
              </a:rPr>
              <a:t>CMD /</a:t>
            </a:r>
            <a:r>
              <a:rPr lang="en-US" sz="1400" dirty="0" err="1" smtClean="0">
                <a:solidFill>
                  <a:srgbClr val="7030A0"/>
                </a:solidFill>
              </a:rPr>
              <a:t>usr</a:t>
            </a:r>
            <a:r>
              <a:rPr lang="en-US" sz="1400" dirty="0" smtClean="0">
                <a:solidFill>
                  <a:srgbClr val="7030A0"/>
                </a:solidFill>
              </a:rPr>
              <a:t>/</a:t>
            </a:r>
            <a:r>
              <a:rPr lang="en-US" sz="1400" dirty="0" err="1" smtClean="0">
                <a:solidFill>
                  <a:srgbClr val="7030A0"/>
                </a:solidFill>
              </a:rPr>
              <a:t>sbin</a:t>
            </a:r>
            <a:r>
              <a:rPr lang="en-US" sz="1400" dirty="0" smtClean="0">
                <a:solidFill>
                  <a:srgbClr val="7030A0"/>
                </a:solidFill>
              </a:rPr>
              <a:t>/</a:t>
            </a:r>
            <a:r>
              <a:rPr lang="en-US" sz="1400" dirty="0" err="1" smtClean="0">
                <a:solidFill>
                  <a:srgbClr val="7030A0"/>
                </a:solidFill>
              </a:rPr>
              <a:t>nginx</a:t>
            </a:r>
            <a:endParaRPr lang="en-US" altLang="zh-CN" sz="1400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err="1" smtClean="0"/>
              <a:t>Dockerfile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>
                <a:hlinkClick r:id="rId3"/>
              </a:rPr>
              <a:t>指令</a:t>
            </a:r>
            <a:endParaRPr lang="zh-CN" altLang="en-US" sz="3200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40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842"/>
                <a:gridCol w="4300558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/>
                        <a:t>指令名称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指令用途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案例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Dockerfile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的第一条指令必须为 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指令。</a:t>
                      </a:r>
                      <a:endParaRPr lang="en-US" altLang="zh-CN" sz="12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同一个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Dockerfile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创建多个镜像时，可以使用多个 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指令。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FROM &lt;image&gt;</a:t>
                      </a:r>
                    </a:p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FROM&lt;image&gt;:&lt;tag&gt;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MAINTAINER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指定维护者信息。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MAINTAINER 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已被弃用，建议使用 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LABEL 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MAINTAINER &lt;name&gt;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LABEL 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指令为镜像添加标签。一个 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LABEL 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就是一个键值对。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LABEL &lt;key&gt;=&lt;value&gt; &lt;key&gt;=&lt;value&gt; ...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RUN 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指令将在当前镜像的基础上执行指定命令，并提交为新的镜像。当命令较长时可以使用 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\ 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来换行。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RUN &lt;command&gt;</a:t>
                      </a:r>
                    </a:p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RUN [“executable”, “param1”, “param2”]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指定启动容器时执行的命令，每个 </a:t>
                      </a:r>
                      <a:r>
                        <a:rPr lang="en-US" altLang="zh-CN" sz="12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Dockerfile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只能有一条 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CMD 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命令。指定了多条 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CMD 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命令，只有最后一条会被执行。用户在启动容器时指定了要运行的命令，则会覆盖掉 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CMD 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指定的命令。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CMD [“executable”, “param1”, “param2”] CMD command param1 param2 </a:t>
                      </a:r>
                    </a:p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CMD [“param1”, “param2”]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告诉 </a:t>
                      </a:r>
                      <a:r>
                        <a:rPr lang="en-US" altLang="zh-CN" sz="12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Docker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服务，容器需要暴露的端口号，供互联系统使用。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EXPOSE &lt;port&gt; [&lt;port&gt;…]</a:t>
                      </a:r>
                    </a:p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EXPOSE 22 80 8443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指定一个环境变量，会被后续 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RUN 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指令使用，并在容器运行时保持。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ENV &lt;key&gt; &lt;value&gt;</a:t>
                      </a:r>
                    </a:p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ENV 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MYSQL_USER_ROOT</a:t>
                      </a:r>
                      <a:r>
                        <a:rPr lang="en-US" altLang="zh-CN" sz="12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root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将复制指定的 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zh-CN" sz="12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到容器中的 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zh-CN" sz="12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dest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。其中 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zh-CN" sz="12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可以是 </a:t>
                      </a:r>
                      <a:r>
                        <a:rPr lang="en-US" altLang="zh-CN" sz="12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Dockerfile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所在目录的一个相对路径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文件或目录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；也可以是一个 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；还可以是一个 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tar 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文件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自动解压为目录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 &lt;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 &lt;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dest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err="1" smtClean="0"/>
              <a:t>Dockerfile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>
                <a:hlinkClick r:id="rId3"/>
              </a:rPr>
              <a:t>指令</a:t>
            </a:r>
            <a:endParaRPr lang="zh-CN" altLang="en-US" sz="3200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75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842"/>
                <a:gridCol w="4300558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/>
                        <a:t>指令名称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指令用途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案例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复制本地主机的 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zh-CN" sz="12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 (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为 </a:t>
                      </a:r>
                      <a:r>
                        <a:rPr lang="en-US" altLang="zh-CN" sz="12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Dockerfile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所在目录的相对路径，文件或目录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为容器中的 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zh-CN" sz="12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dest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en-US" altLang="zh-CN" sz="12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目标路径不存在时，会自动创建。当使用本地目录为源目录时，推荐使用 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COPY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COPY &lt;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 &lt;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dest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ENTRYPOINT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配置容器启动后执行的命令，并且不可被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docker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run 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提供的参数覆盖。</a:t>
                      </a:r>
                      <a:endParaRPr lang="en-US" altLang="zh-CN" sz="12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每个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Dockerfile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中只能有一个 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ENTRYPOINT，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当指定多个 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ENTRYPOINT 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时，只有最后一个生效。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ENTRYPOINT [“executable”, “param1”, “param2”] ENTRYPOINT command param1 param2 (shell 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中执行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创建一个可以从本地或其他容器挂载的挂载点，一般用来存放数据库和需要保持的数据等。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VOLUME ["/data"]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  <a:endParaRPr lang="en-US" sz="1200" b="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指定运行容器时的用户名或 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UID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，后续的 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RUN 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也会使用指定用户。当服务不需要管理员权限时，可以通过该命令指定运行用户。并且可以在之前创建所需要的用户。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 daemon</a:t>
                      </a:r>
                    </a:p>
                    <a:p>
                      <a:r>
                        <a:rPr lang="pt-BR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RUN groupadd -r postgres &amp;&amp; useradd -r -g postgres postgres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WORKDIR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为后续的 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RUN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CMD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ENTRYPOINT 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指令配置工作目录。可以使用多个 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WORKDIR 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指令，后续命令如果参数是相对路径，则会基于之前命令指定的路径。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WORKDIR /path/to/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workdir</a:t>
                      </a:r>
                      <a:endParaRPr lang="en-US" sz="12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WORKDIR /a WORKDIR b WORKDIR c RUN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pwd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ONBUILD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配置当所创建的镜像作为其他新创建镜像的基础镜像时，所执行的操作指令。例如，</a:t>
                      </a:r>
                      <a:r>
                        <a:rPr lang="en-US" altLang="zh-CN" sz="12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Dockerfile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使用如下的内容创建了镜像 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image-A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ONBUILD [INSTRUCTION]</a:t>
                      </a:r>
                    </a:p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ONBUILD ADD . /app/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ONBUILD RUN /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usr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/local/bin/python-build –dir /app/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1104</Words>
  <PresentationFormat>全屏显示(4:3)</PresentationFormat>
  <Paragraphs>171</Paragraphs>
  <Slides>16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幻灯片 1</vt:lpstr>
      <vt:lpstr>幻灯片 2</vt:lpstr>
      <vt:lpstr>Docker是什么</vt:lpstr>
      <vt:lpstr>Docker有啥用</vt:lpstr>
      <vt:lpstr>Docker 安装与镜像操作</vt:lpstr>
      <vt:lpstr>Docker 化一个Java应用</vt:lpstr>
      <vt:lpstr>Dockerfile</vt:lpstr>
      <vt:lpstr>Dockerfile——指令</vt:lpstr>
      <vt:lpstr>Dockerfile——指令</vt:lpstr>
      <vt:lpstr>Docker 数据管理</vt:lpstr>
      <vt:lpstr>Docker 数据管理——数据卷</vt:lpstr>
      <vt:lpstr>Docker 数据管理——数据卷容器</vt:lpstr>
      <vt:lpstr>Docker 网络配置</vt:lpstr>
      <vt:lpstr>Docker Registry</vt:lpstr>
      <vt:lpstr>Docker 集群——Docker Swarm</vt:lpstr>
      <vt:lpstr>Docker 集群——Kubenates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170186</dc:creator>
  <cp:lastModifiedBy>170186</cp:lastModifiedBy>
  <cp:revision>82</cp:revision>
  <dcterms:created xsi:type="dcterms:W3CDTF">2018-03-09T08:27:38Z</dcterms:created>
  <dcterms:modified xsi:type="dcterms:W3CDTF">2018-03-12T10:33:52Z</dcterms:modified>
</cp:coreProperties>
</file>