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60" r:id="rId5"/>
    <p:sldId id="263" r:id="rId6"/>
    <p:sldId id="269" r:id="rId7"/>
    <p:sldId id="264" r:id="rId8"/>
    <p:sldId id="270" r:id="rId9"/>
    <p:sldId id="273" r:id="rId10"/>
    <p:sldId id="265" r:id="rId11"/>
    <p:sldId id="266" r:id="rId12"/>
    <p:sldId id="27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189" autoAdjust="0"/>
  </p:normalViewPr>
  <p:slideViewPr>
    <p:cSldViewPr>
      <p:cViewPr>
        <p:scale>
          <a:sx n="100" d="100"/>
          <a:sy n="100" d="100"/>
        </p:scale>
        <p:origin x="-19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5CF92-EB3E-453F-A9CD-3BE712462A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F1800A-3DEC-459B-B1A3-7261D91D65A0}">
      <dgm:prSet phldrT="[文本]"/>
      <dgm:spPr/>
      <dgm:t>
        <a:bodyPr/>
        <a:lstStyle/>
        <a:p>
          <a:r>
            <a:rPr lang="en-US" altLang="zh-CN" dirty="0" smtClean="0"/>
            <a:t>jar</a:t>
          </a:r>
          <a:endParaRPr lang="zh-CN" altLang="en-US" dirty="0"/>
        </a:p>
      </dgm:t>
    </dgm:pt>
    <dgm:pt modelId="{1D0C7984-4499-4806-970D-EEB839996AC9}" type="parTrans" cxnId="{823BAD73-E8AC-4996-AF75-BEA3A1EC057D}">
      <dgm:prSet/>
      <dgm:spPr/>
      <dgm:t>
        <a:bodyPr/>
        <a:lstStyle/>
        <a:p>
          <a:endParaRPr lang="zh-CN" altLang="en-US"/>
        </a:p>
      </dgm:t>
    </dgm:pt>
    <dgm:pt modelId="{B7E51FA4-DE5E-4796-8431-51CD450300F9}" type="sibTrans" cxnId="{823BAD73-E8AC-4996-AF75-BEA3A1EC057D}">
      <dgm:prSet/>
      <dgm:spPr/>
      <dgm:t>
        <a:bodyPr/>
        <a:lstStyle/>
        <a:p>
          <a:r>
            <a:rPr lang="en-US" altLang="zh-CN" dirty="0" err="1" smtClean="0"/>
            <a:t>Dockerfile</a:t>
          </a:r>
          <a:endParaRPr lang="zh-CN" altLang="en-US" dirty="0"/>
        </a:p>
      </dgm:t>
    </dgm:pt>
    <dgm:pt modelId="{AF820F34-470F-43A5-ABBA-EBEF20CCE344}">
      <dgm:prSet phldrT="[文本]"/>
      <dgm:spPr/>
      <dgm:t>
        <a:bodyPr/>
        <a:lstStyle/>
        <a:p>
          <a:r>
            <a:rPr lang="en-US" altLang="zh-CN" dirty="0" smtClean="0"/>
            <a:t>image</a:t>
          </a:r>
          <a:endParaRPr lang="zh-CN" altLang="en-US" dirty="0"/>
        </a:p>
      </dgm:t>
    </dgm:pt>
    <dgm:pt modelId="{DFC63159-14EE-46B3-8FDC-DDA0F65DF752}" type="parTrans" cxnId="{DD5E142C-5D2D-4B3D-8677-9BC99232E965}">
      <dgm:prSet/>
      <dgm:spPr/>
      <dgm:t>
        <a:bodyPr/>
        <a:lstStyle/>
        <a:p>
          <a:endParaRPr lang="zh-CN" altLang="en-US"/>
        </a:p>
      </dgm:t>
    </dgm:pt>
    <dgm:pt modelId="{5AA602EC-BAAE-4E0D-BE53-634534A2F7D4}" type="sibTrans" cxnId="{DD5E142C-5D2D-4B3D-8677-9BC99232E965}">
      <dgm:prSet/>
      <dgm:spPr/>
      <dgm:t>
        <a:bodyPr/>
        <a:lstStyle/>
        <a:p>
          <a:r>
            <a:rPr lang="en-US" altLang="zh-CN" dirty="0" smtClean="0"/>
            <a:t>daemon</a:t>
          </a:r>
          <a:endParaRPr lang="zh-CN" altLang="en-US" dirty="0"/>
        </a:p>
      </dgm:t>
    </dgm:pt>
    <dgm:pt modelId="{382DD019-5A87-4A7D-A505-C65289D1CA90}">
      <dgm:prSet phldrT="[文本]"/>
      <dgm:spPr/>
      <dgm:t>
        <a:bodyPr/>
        <a:lstStyle/>
        <a:p>
          <a:r>
            <a:rPr lang="en-US" altLang="zh-CN" dirty="0" smtClean="0"/>
            <a:t>Container</a:t>
          </a:r>
          <a:endParaRPr lang="zh-CN" altLang="en-US" dirty="0"/>
        </a:p>
      </dgm:t>
    </dgm:pt>
    <dgm:pt modelId="{3C3D1873-E202-4CEB-BC1C-1FFEBBB0DFB7}" type="parTrans" cxnId="{DA1809D7-B286-4CB7-8A39-E5848640E2A1}">
      <dgm:prSet/>
      <dgm:spPr/>
      <dgm:t>
        <a:bodyPr/>
        <a:lstStyle/>
        <a:p>
          <a:endParaRPr lang="zh-CN" altLang="en-US"/>
        </a:p>
      </dgm:t>
    </dgm:pt>
    <dgm:pt modelId="{049F2FA4-49F6-428A-8B01-A793BD3D5F66}" type="sibTrans" cxnId="{DA1809D7-B286-4CB7-8A39-E5848640E2A1}">
      <dgm:prSet/>
      <dgm:spPr/>
      <dgm:t>
        <a:bodyPr/>
        <a:lstStyle/>
        <a:p>
          <a:endParaRPr lang="zh-CN" altLang="en-US"/>
        </a:p>
      </dgm:t>
    </dgm:pt>
    <dgm:pt modelId="{C04DCD29-FF7E-492C-8790-607C9F739A12}" type="pres">
      <dgm:prSet presAssocID="{C995CF92-EB3E-453F-A9CD-3BE712462A53}" presName="Name0" presStyleCnt="0">
        <dgm:presLayoutVars>
          <dgm:dir/>
          <dgm:resizeHandles val="exact"/>
        </dgm:presLayoutVars>
      </dgm:prSet>
      <dgm:spPr/>
    </dgm:pt>
    <dgm:pt modelId="{F2C87A8E-10E0-4C12-B4E8-27D1F5D3C05D}" type="pres">
      <dgm:prSet presAssocID="{31F1800A-3DEC-459B-B1A3-7261D91D65A0}" presName="node" presStyleLbl="node1" presStyleIdx="0" presStyleCnt="3" custScaleX="22667" custScaleY="24750">
        <dgm:presLayoutVars>
          <dgm:bulletEnabled val="1"/>
        </dgm:presLayoutVars>
      </dgm:prSet>
      <dgm:spPr/>
    </dgm:pt>
    <dgm:pt modelId="{158C6D14-200E-42B6-A469-B8A53CAC22D0}" type="pres">
      <dgm:prSet presAssocID="{B7E51FA4-DE5E-4796-8431-51CD450300F9}" presName="sibTrans" presStyleLbl="sibTrans2D1" presStyleIdx="0" presStyleCnt="2" custScaleX="162109" custScaleY="66487"/>
      <dgm:spPr/>
      <dgm:t>
        <a:bodyPr/>
        <a:lstStyle/>
        <a:p>
          <a:endParaRPr lang="zh-CN" altLang="en-US"/>
        </a:p>
      </dgm:t>
    </dgm:pt>
    <dgm:pt modelId="{BD36B1A5-ADCB-4910-B599-5874D1B0FECD}" type="pres">
      <dgm:prSet presAssocID="{B7E51FA4-DE5E-4796-8431-51CD450300F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452782F-F94A-4D19-94D0-7FD86F28F5D5}" type="pres">
      <dgm:prSet presAssocID="{AF820F34-470F-43A5-ABBA-EBEF20CCE344}" presName="node" presStyleLbl="node1" presStyleIdx="1" presStyleCnt="3" custScaleX="36002" custScaleY="25910" custLinFactNeighborX="2272" custLinFactNeighborY="-169">
        <dgm:presLayoutVars>
          <dgm:bulletEnabled val="1"/>
        </dgm:presLayoutVars>
      </dgm:prSet>
      <dgm:spPr/>
    </dgm:pt>
    <dgm:pt modelId="{593BD4AA-8A0E-4301-A5A9-9B6621635D5F}" type="pres">
      <dgm:prSet presAssocID="{5AA602EC-BAAE-4E0D-BE53-634534A2F7D4}" presName="sibTrans" presStyleLbl="sibTrans2D1" presStyleIdx="1" presStyleCnt="2" custScaleX="170985" custScaleY="66487"/>
      <dgm:spPr/>
    </dgm:pt>
    <dgm:pt modelId="{629DD7C7-34FE-4D72-8E56-1A5A0E7BB707}" type="pres">
      <dgm:prSet presAssocID="{5AA602EC-BAAE-4E0D-BE53-634534A2F7D4}" presName="connectorText" presStyleLbl="sibTrans2D1" presStyleIdx="1" presStyleCnt="2"/>
      <dgm:spPr/>
    </dgm:pt>
    <dgm:pt modelId="{3FBC6D82-678F-4304-999D-ADF871094F1D}" type="pres">
      <dgm:prSet presAssocID="{382DD019-5A87-4A7D-A505-C65289D1CA90}" presName="node" presStyleLbl="node1" presStyleIdx="2" presStyleCnt="3" custScaleX="48183" custScaleY="32180">
        <dgm:presLayoutVars>
          <dgm:bulletEnabled val="1"/>
        </dgm:presLayoutVars>
      </dgm:prSet>
      <dgm:spPr/>
    </dgm:pt>
  </dgm:ptLst>
  <dgm:cxnLst>
    <dgm:cxn modelId="{29A60B7E-87F7-4411-A8E6-B8355D9D3835}" type="presOf" srcId="{31F1800A-3DEC-459B-B1A3-7261D91D65A0}" destId="{F2C87A8E-10E0-4C12-B4E8-27D1F5D3C05D}" srcOrd="0" destOrd="0" presId="urn:microsoft.com/office/officeart/2005/8/layout/process1"/>
    <dgm:cxn modelId="{8D2AFD01-B6A0-4F85-9886-CA18D9A416D9}" type="presOf" srcId="{382DD019-5A87-4A7D-A505-C65289D1CA90}" destId="{3FBC6D82-678F-4304-999D-ADF871094F1D}" srcOrd="0" destOrd="0" presId="urn:microsoft.com/office/officeart/2005/8/layout/process1"/>
    <dgm:cxn modelId="{823BAD73-E8AC-4996-AF75-BEA3A1EC057D}" srcId="{C995CF92-EB3E-453F-A9CD-3BE712462A53}" destId="{31F1800A-3DEC-459B-B1A3-7261D91D65A0}" srcOrd="0" destOrd="0" parTransId="{1D0C7984-4499-4806-970D-EEB839996AC9}" sibTransId="{B7E51FA4-DE5E-4796-8431-51CD450300F9}"/>
    <dgm:cxn modelId="{FD543C80-A77B-4F4E-8183-E43177C67DD8}" type="presOf" srcId="{B7E51FA4-DE5E-4796-8431-51CD450300F9}" destId="{BD36B1A5-ADCB-4910-B599-5874D1B0FECD}" srcOrd="1" destOrd="0" presId="urn:microsoft.com/office/officeart/2005/8/layout/process1"/>
    <dgm:cxn modelId="{233EFC5F-51AF-4FB6-8885-A7DFE0C408C8}" type="presOf" srcId="{AF820F34-470F-43A5-ABBA-EBEF20CCE344}" destId="{D452782F-F94A-4D19-94D0-7FD86F28F5D5}" srcOrd="0" destOrd="0" presId="urn:microsoft.com/office/officeart/2005/8/layout/process1"/>
    <dgm:cxn modelId="{6D4FB35F-5AE3-4BF1-A4AD-4259F5C4AA50}" type="presOf" srcId="{5AA602EC-BAAE-4E0D-BE53-634534A2F7D4}" destId="{629DD7C7-34FE-4D72-8E56-1A5A0E7BB707}" srcOrd="1" destOrd="0" presId="urn:microsoft.com/office/officeart/2005/8/layout/process1"/>
    <dgm:cxn modelId="{DD5E142C-5D2D-4B3D-8677-9BC99232E965}" srcId="{C995CF92-EB3E-453F-A9CD-3BE712462A53}" destId="{AF820F34-470F-43A5-ABBA-EBEF20CCE344}" srcOrd="1" destOrd="0" parTransId="{DFC63159-14EE-46B3-8FDC-DDA0F65DF752}" sibTransId="{5AA602EC-BAAE-4E0D-BE53-634534A2F7D4}"/>
    <dgm:cxn modelId="{5E5695EE-031A-498A-AB27-D529CA6016DB}" type="presOf" srcId="{5AA602EC-BAAE-4E0D-BE53-634534A2F7D4}" destId="{593BD4AA-8A0E-4301-A5A9-9B6621635D5F}" srcOrd="0" destOrd="0" presId="urn:microsoft.com/office/officeart/2005/8/layout/process1"/>
    <dgm:cxn modelId="{DA1809D7-B286-4CB7-8A39-E5848640E2A1}" srcId="{C995CF92-EB3E-453F-A9CD-3BE712462A53}" destId="{382DD019-5A87-4A7D-A505-C65289D1CA90}" srcOrd="2" destOrd="0" parTransId="{3C3D1873-E202-4CEB-BC1C-1FFEBBB0DFB7}" sibTransId="{049F2FA4-49F6-428A-8B01-A793BD3D5F66}"/>
    <dgm:cxn modelId="{938853EC-0D87-42DC-8CF6-20EB10FAFB35}" type="presOf" srcId="{C995CF92-EB3E-453F-A9CD-3BE712462A53}" destId="{C04DCD29-FF7E-492C-8790-607C9F739A12}" srcOrd="0" destOrd="0" presId="urn:microsoft.com/office/officeart/2005/8/layout/process1"/>
    <dgm:cxn modelId="{F351F923-CD92-4D8F-8026-1112FE0CE377}" type="presOf" srcId="{B7E51FA4-DE5E-4796-8431-51CD450300F9}" destId="{158C6D14-200E-42B6-A469-B8A53CAC22D0}" srcOrd="0" destOrd="0" presId="urn:microsoft.com/office/officeart/2005/8/layout/process1"/>
    <dgm:cxn modelId="{7D0D3E2F-C107-4981-8D0D-E28C226D7237}" type="presParOf" srcId="{C04DCD29-FF7E-492C-8790-607C9F739A12}" destId="{F2C87A8E-10E0-4C12-B4E8-27D1F5D3C05D}" srcOrd="0" destOrd="0" presId="urn:microsoft.com/office/officeart/2005/8/layout/process1"/>
    <dgm:cxn modelId="{076E1863-C387-49F5-BC0C-5EFB3EC1A017}" type="presParOf" srcId="{C04DCD29-FF7E-492C-8790-607C9F739A12}" destId="{158C6D14-200E-42B6-A469-B8A53CAC22D0}" srcOrd="1" destOrd="0" presId="urn:microsoft.com/office/officeart/2005/8/layout/process1"/>
    <dgm:cxn modelId="{B2E12061-66CE-44D2-8F2B-EB7757717EC4}" type="presParOf" srcId="{158C6D14-200E-42B6-A469-B8A53CAC22D0}" destId="{BD36B1A5-ADCB-4910-B599-5874D1B0FECD}" srcOrd="0" destOrd="0" presId="urn:microsoft.com/office/officeart/2005/8/layout/process1"/>
    <dgm:cxn modelId="{EDC64F1E-5925-48B6-ABEB-31183C2124BF}" type="presParOf" srcId="{C04DCD29-FF7E-492C-8790-607C9F739A12}" destId="{D452782F-F94A-4D19-94D0-7FD86F28F5D5}" srcOrd="2" destOrd="0" presId="urn:microsoft.com/office/officeart/2005/8/layout/process1"/>
    <dgm:cxn modelId="{59933875-256D-460E-A5EA-7801A96AFE6D}" type="presParOf" srcId="{C04DCD29-FF7E-492C-8790-607C9F739A12}" destId="{593BD4AA-8A0E-4301-A5A9-9B6621635D5F}" srcOrd="3" destOrd="0" presId="urn:microsoft.com/office/officeart/2005/8/layout/process1"/>
    <dgm:cxn modelId="{FD3F6182-E566-4601-937F-054328F2ADDA}" type="presParOf" srcId="{593BD4AA-8A0E-4301-A5A9-9B6621635D5F}" destId="{629DD7C7-34FE-4D72-8E56-1A5A0E7BB707}" srcOrd="0" destOrd="0" presId="urn:microsoft.com/office/officeart/2005/8/layout/process1"/>
    <dgm:cxn modelId="{F2709F96-0EFD-4820-B126-6E61E0B484CB}" type="presParOf" srcId="{C04DCD29-FF7E-492C-8790-607C9F739A12}" destId="{3FBC6D82-678F-4304-999D-ADF871094F1D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ECEF-6125-4259-BD55-A840A08874E8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7F6E3-1134-492B-BB47-39165E612D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我们会先介绍 </a:t>
            </a:r>
            <a:r>
              <a:rPr lang="en-US" sz="1200" dirty="0" err="1" smtClean="0"/>
              <a:t>Dockerfile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的基本结构及其支持的众多指令，并具体讲解通过执行指令来编写定制镜像的 </a:t>
            </a:r>
            <a:r>
              <a:rPr lang="en-US" sz="1200" dirty="0" err="1" smtClean="0"/>
              <a:t>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http://47.94.158.99:8080/jpress/c/Docker%E5%9F%BA%E7%A1%80Dockerfile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http://47.94.158.99:8080/jpress/c/Docker%E5%9F%BA%E7%A1%80Dockerfile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F6E3-1134-492B-BB47-39165E612D9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47.94.158.99:8080/jpress/c/Centos_7__RedHat%E4%B8%8B%E9%83%A8%E7%BD%B2Do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47.94.158.99:8080/jpress/c/Docker%E5%9F%BA%E7%A1%80Docker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47.94.158.99:8080/jpress/c/Docker%E5%9F%BA%E7%A1%80Docker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546" y="2714620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基础与简单应用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数据管理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dirty="0" smtClean="0"/>
              <a:t>在使用 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的过程中往往需要查看容器内应用产生的数据，例如输出日志等等。或者需要把容器内的数据进行备份，甚至多个容器之间进行数据共享。这些操作都涉及到数据管理操作。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容器中数据管理主要有两种方式：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b="1" i="1" dirty="0" smtClean="0"/>
              <a:t>数据卷（</a:t>
            </a:r>
            <a:r>
              <a:rPr lang="en-US" altLang="zh-CN" sz="1400" b="1" i="1" dirty="0" smtClean="0"/>
              <a:t>Data Volumes</a:t>
            </a:r>
            <a:r>
              <a:rPr lang="zh-CN" altLang="en-US" sz="1400" b="1" i="1" dirty="0" smtClean="0"/>
              <a:t>）</a:t>
            </a:r>
            <a:endParaRPr lang="en-US" altLang="zh-CN" sz="1400" b="1" i="1" dirty="0" smtClean="0"/>
          </a:p>
          <a:p>
            <a:pPr>
              <a:buNone/>
            </a:pPr>
            <a:r>
              <a:rPr lang="en-US" altLang="zh-CN" sz="1400" dirty="0" smtClean="0"/>
              <a:t>		   Volume</a:t>
            </a:r>
            <a:r>
              <a:rPr lang="zh-CN" altLang="en-US" sz="1400" dirty="0" smtClean="0"/>
              <a:t>提供独立于容器之外的持久化存储，支持容器间数据共享。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</a:t>
            </a:r>
            <a:r>
              <a:rPr lang="zh-CN" altLang="en-US" sz="1400" dirty="0" smtClean="0"/>
              <a:t>数据卷的使用类似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对目录或者文件进行</a:t>
            </a:r>
            <a:r>
              <a:rPr lang="en-US" altLang="zh-CN" sz="1400" dirty="0" smtClean="0"/>
              <a:t>mount</a:t>
            </a:r>
            <a:r>
              <a:rPr lang="zh-CN" altLang="en-US" sz="1400" dirty="0" smtClean="0"/>
              <a:t>操作。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</a:t>
            </a:r>
            <a:r>
              <a:rPr lang="zh-CN" altLang="en-US" sz="1400" dirty="0" smtClean="0"/>
              <a:t>数据卷可以绕过容器的文件系统，并提供很多特性：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     1.</a:t>
            </a:r>
            <a:r>
              <a:rPr lang="zh-CN" altLang="en-US" sz="1400" dirty="0" smtClean="0"/>
              <a:t>数据卷可以在容器之间共享和重用；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     2.</a:t>
            </a:r>
            <a:r>
              <a:rPr lang="zh-CN" altLang="en-US" sz="1400" dirty="0" smtClean="0"/>
              <a:t>对数据卷的更改会立即生效；</a:t>
            </a:r>
            <a:br>
              <a:rPr lang="zh-CN" altLang="en-US" sz="1400" dirty="0" smtClean="0"/>
            </a:br>
            <a:r>
              <a:rPr lang="zh-CN" altLang="en-US" sz="1400" dirty="0" smtClean="0"/>
              <a:t>       </a:t>
            </a:r>
            <a:r>
              <a:rPr lang="en-US" altLang="zh-CN" sz="1400" dirty="0" smtClean="0"/>
              <a:t>	        3.</a:t>
            </a:r>
            <a:r>
              <a:rPr lang="zh-CN" altLang="en-US" sz="1400" dirty="0" smtClean="0"/>
              <a:t>对数据卷的更新不会影响镜像；</a:t>
            </a:r>
            <a:br>
              <a:rPr lang="zh-CN" altLang="en-US" sz="1400" dirty="0" smtClean="0"/>
            </a:br>
            <a:r>
              <a:rPr lang="zh-CN" altLang="en-US" sz="1400" dirty="0" smtClean="0"/>
              <a:t>       </a:t>
            </a:r>
            <a:r>
              <a:rPr lang="en-US" altLang="zh-CN" sz="1400" dirty="0" smtClean="0"/>
              <a:t>	        4.</a:t>
            </a:r>
            <a:r>
              <a:rPr lang="zh-CN" altLang="en-US" sz="1400" dirty="0" smtClean="0"/>
              <a:t>数据卷会一直存在，直到没有容器使用。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</a:p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b="1" i="1" dirty="0" smtClean="0"/>
              <a:t>数据卷容器（</a:t>
            </a:r>
            <a:r>
              <a:rPr lang="en-US" altLang="zh-CN" sz="1400" b="1" i="1" dirty="0" smtClean="0"/>
              <a:t>Data Volume Containers</a:t>
            </a:r>
            <a:r>
              <a:rPr lang="zh-CN" altLang="en-US" sz="1400" b="1" i="1" dirty="0" smtClean="0"/>
              <a:t>）</a:t>
            </a:r>
            <a:endParaRPr lang="en-US" altLang="zh-CN" sz="1400" b="1" i="1" dirty="0" smtClean="0"/>
          </a:p>
          <a:p>
            <a:pPr>
              <a:buNone/>
            </a:pPr>
            <a:r>
              <a:rPr lang="en-US" altLang="zh-CN" sz="1400" dirty="0" smtClean="0"/>
              <a:t>		   </a:t>
            </a:r>
            <a:r>
              <a:rPr lang="zh-CN" altLang="en-US" sz="1400" dirty="0" smtClean="0"/>
              <a:t>在容器之间共享一些持续更新的数据，最简单的方式是使用数据卷容器。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   </a:t>
            </a:r>
            <a:r>
              <a:rPr lang="zh-CN" altLang="en-US" sz="1400" dirty="0" smtClean="0"/>
              <a:t>数据卷容器其实就是一个普通的容器，专门用它提供数据卷供其他容器挂载。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网络</a:t>
            </a:r>
            <a:r>
              <a:rPr lang="zh-CN" altLang="en-US" sz="3200" dirty="0" smtClean="0"/>
              <a:t>配置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端口</a:t>
            </a:r>
            <a:r>
              <a:rPr lang="zh-CN" altLang="en-US" sz="3200" dirty="0" smtClean="0"/>
              <a:t>映射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互联网</a:t>
            </a:r>
            <a:r>
              <a:rPr lang="zh-CN" altLang="en-US" sz="1400" dirty="0" smtClean="0"/>
              <a:t>应用服务包含多个服务组件，这往往需要多个容器之间通过网络通信进行相互配合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提供</a:t>
            </a:r>
            <a:r>
              <a:rPr lang="zh-CN" altLang="en-US" sz="1400" dirty="0" smtClean="0"/>
              <a:t>了映射容器端口到宿主主机和容器互联机制来为容器提供网络服务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b="1" dirty="0" smtClean="0"/>
              <a:t>从外部访问容器</a:t>
            </a:r>
            <a:r>
              <a:rPr lang="zh-CN" altLang="en-US" sz="1400" b="1" dirty="0" smtClean="0"/>
              <a:t>应用</a:t>
            </a:r>
            <a:endParaRPr lang="en-US" altLang="zh-CN" sz="1400" b="1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在</a:t>
            </a:r>
            <a:r>
              <a:rPr lang="zh-CN" altLang="en-US" sz="1400" dirty="0" smtClean="0"/>
              <a:t>启动容器的时候</a:t>
            </a:r>
            <a:r>
              <a:rPr lang="zh-CN" altLang="en-US" sz="1400" dirty="0" smtClean="0"/>
              <a:t>，不</a:t>
            </a:r>
            <a:r>
              <a:rPr lang="zh-CN" altLang="en-US" sz="1400" dirty="0" smtClean="0"/>
              <a:t>指定对应的参数，在容器外部是无法通过网络来访问容器内的网络应用</a:t>
            </a:r>
            <a:r>
              <a:rPr lang="zh-CN" altLang="en-US" sz="1400" dirty="0" smtClean="0"/>
              <a:t>和服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务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。当</a:t>
            </a:r>
            <a:r>
              <a:rPr lang="zh-CN" altLang="en-US" sz="1400" dirty="0" smtClean="0"/>
              <a:t>容器中运行了一些网络应用，要让外部访问这些应用时，可以通过 </a:t>
            </a:r>
            <a:r>
              <a:rPr lang="en-US" altLang="zh-CN" sz="1400" dirty="0" smtClean="0"/>
              <a:t>-P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-p </a:t>
            </a:r>
            <a:r>
              <a:rPr lang="zh-CN" altLang="en-US" sz="1400" dirty="0" smtClean="0"/>
              <a:t>参数</a:t>
            </a:r>
            <a:r>
              <a:rPr lang="zh-CN" altLang="en-US" sz="1400" dirty="0" smtClean="0"/>
              <a:t>进行</a:t>
            </a:r>
            <a:r>
              <a:rPr lang="zh-CN" altLang="en-US" sz="1400" dirty="0" smtClean="0"/>
              <a:t>端口映射。</a:t>
            </a:r>
            <a:endParaRPr lang="en-US" altLang="zh-CN" sz="8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run [option] -P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imageName:version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i="1" dirty="0" smtClean="0"/>
              <a:t> </a:t>
            </a:r>
            <a:r>
              <a:rPr lang="zh-CN" altLang="en-US" sz="1200" i="1" dirty="0" smtClean="0"/>
              <a:t>（随机映射端口，需要</a:t>
            </a:r>
            <a:r>
              <a:rPr lang="en-US" altLang="zh-CN" sz="1200" i="1" dirty="0" err="1" smtClean="0"/>
              <a:t>docker</a:t>
            </a:r>
            <a:r>
              <a:rPr lang="en-US" altLang="zh-CN" sz="1200" i="1" dirty="0" smtClean="0"/>
              <a:t> </a:t>
            </a:r>
            <a:r>
              <a:rPr lang="en-US" altLang="zh-CN" sz="1200" i="1" dirty="0" err="1" smtClean="0"/>
              <a:t>ps</a:t>
            </a:r>
            <a:r>
              <a:rPr lang="zh-CN" altLang="en-US" sz="1200" i="1" dirty="0" smtClean="0"/>
              <a:t>或</a:t>
            </a:r>
            <a:r>
              <a:rPr lang="en-US" altLang="zh-CN" sz="1200" i="1" dirty="0" err="1" smtClean="0"/>
              <a:t>docker</a:t>
            </a:r>
            <a:r>
              <a:rPr lang="en-US" altLang="zh-CN" sz="1200" i="1" dirty="0" smtClean="0"/>
              <a:t> port</a:t>
            </a:r>
            <a:r>
              <a:rPr lang="zh-CN" altLang="en-US" sz="1200" i="1" dirty="0" smtClean="0"/>
              <a:t>去查看）</a:t>
            </a:r>
            <a:endParaRPr lang="en-US" altLang="zh-CN" sz="1200" i="1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run [option] -p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hostPort:containerPort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imageName:version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</a:t>
            </a:r>
            <a:r>
              <a:rPr lang="zh-CN" altLang="en-US" sz="1200" i="1" dirty="0" smtClean="0"/>
              <a:t>（</a:t>
            </a:r>
            <a:r>
              <a:rPr lang="en-US" altLang="zh-CN" sz="1200" i="1" dirty="0" smtClean="0"/>
              <a:t>-p</a:t>
            </a:r>
            <a:r>
              <a:rPr lang="zh-CN" altLang="en-US" sz="1200" i="1" dirty="0" smtClean="0"/>
              <a:t>可以多次使用）</a:t>
            </a:r>
            <a:endParaRPr lang="en-US" altLang="zh-CN" sz="1200" i="1" dirty="0" smtClean="0"/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run -d -p 8080:9090 -p 9090:8080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imageName</a:t>
            </a:r>
            <a:endParaRPr lang="zh-CN" altLang="en-US" sz="14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zh-CN" altLang="en-US" sz="1400" b="1" dirty="0" smtClean="0"/>
              <a:t>映射到指定地址的指定</a:t>
            </a:r>
            <a:r>
              <a:rPr lang="zh-CN" altLang="en-US" sz="1400" b="1" dirty="0" smtClean="0"/>
              <a:t>端口</a:t>
            </a:r>
            <a:endParaRPr lang="en-US" altLang="zh-CN" sz="1400" b="1" dirty="0" smtClean="0"/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zh-CN" altLang="en-US" sz="1400" dirty="0" smtClean="0"/>
              <a:t>使用 </a:t>
            </a:r>
            <a:r>
              <a:rPr lang="en-US" sz="1400" dirty="0" err="1" smtClean="0"/>
              <a:t>ip:hostPort:containerPort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格式的参数指定映射使用一个特定</a:t>
            </a:r>
            <a:r>
              <a:rPr lang="zh-CN" altLang="en-US" sz="1400" dirty="0" smtClean="0"/>
              <a:t>地址。</a:t>
            </a:r>
            <a:endParaRPr lang="en-US" altLang="zh-CN" sz="800" dirty="0" smtClean="0"/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sz="1400" i="1" dirty="0" smtClean="0">
                <a:solidFill>
                  <a:srgbClr val="0070C0"/>
                </a:solidFill>
              </a:rPr>
              <a:t> run -d -p </a:t>
            </a:r>
            <a:r>
              <a:rPr lang="en-US" sz="1400" i="1" dirty="0" smtClean="0">
                <a:solidFill>
                  <a:srgbClr val="0070C0"/>
                </a:solidFill>
              </a:rPr>
              <a:t>127.0.0.1:5000:5000 </a:t>
            </a:r>
            <a:endParaRPr lang="zh-CN" altLang="en-US" sz="1400" b="1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zh-CN" altLang="en-US" sz="1400" b="1" dirty="0" smtClean="0"/>
              <a:t>映射到指定地址的任意</a:t>
            </a:r>
            <a:r>
              <a:rPr lang="zh-CN" altLang="en-US" sz="1400" b="1" dirty="0" smtClean="0"/>
              <a:t>端口</a:t>
            </a:r>
            <a:endParaRPr lang="en-US" altLang="zh-CN" sz="1400" b="1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使用 </a:t>
            </a:r>
            <a:r>
              <a:rPr lang="en-US" sz="1400" dirty="0" err="1" smtClean="0"/>
              <a:t>ip</a:t>
            </a:r>
            <a:r>
              <a:rPr lang="en-US" sz="1400" dirty="0" smtClean="0"/>
              <a:t>::</a:t>
            </a:r>
            <a:r>
              <a:rPr lang="en-US" sz="1400" dirty="0" err="1" smtClean="0"/>
              <a:t>containerPort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格式的参数可以绑定 </a:t>
            </a:r>
            <a:r>
              <a:rPr lang="en-US" sz="1400" dirty="0" err="1" smtClean="0"/>
              <a:t>localhost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的任意端口到容器的 </a:t>
            </a:r>
            <a:r>
              <a:rPr lang="en-US" altLang="zh-CN" sz="1400" dirty="0" smtClean="0"/>
              <a:t>5000 </a:t>
            </a:r>
            <a:r>
              <a:rPr lang="zh-CN" altLang="en-US" sz="1400" dirty="0" smtClean="0"/>
              <a:t>端口。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sz="1400" i="1" dirty="0" smtClean="0">
                <a:solidFill>
                  <a:srgbClr val="0070C0"/>
                </a:solidFill>
              </a:rPr>
              <a:t> run -d -p 127.0.0.1::</a:t>
            </a:r>
            <a:r>
              <a:rPr lang="en-US" sz="1400" i="1" dirty="0" smtClean="0">
                <a:solidFill>
                  <a:srgbClr val="0070C0"/>
                </a:solidFill>
              </a:rPr>
              <a:t>5000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imageName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400" b="1" i="1" dirty="0" smtClean="0"/>
              <a:t>	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sz="1400" i="1" dirty="0" smtClean="0">
                <a:solidFill>
                  <a:srgbClr val="0070C0"/>
                </a:solidFill>
              </a:rPr>
              <a:t> run -d -p </a:t>
            </a:r>
            <a:r>
              <a:rPr lang="en-US" sz="1400" i="1" dirty="0" smtClean="0">
                <a:solidFill>
                  <a:srgbClr val="0070C0"/>
                </a:solidFill>
              </a:rPr>
              <a:t>127.0.0.1:5000:5000/</a:t>
            </a:r>
            <a:r>
              <a:rPr lang="en-US" sz="1400" i="1" dirty="0" err="1" smtClean="0">
                <a:solidFill>
                  <a:srgbClr val="0070C0"/>
                </a:solidFill>
              </a:rPr>
              <a:t>udp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image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Name</a:t>
            </a:r>
            <a:endParaRPr lang="zh-CN" altLang="en-US" sz="1400" b="1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zh-CN" altLang="en-US" sz="1400" b="1" dirty="0" smtClean="0"/>
              <a:t>查看映射端口</a:t>
            </a:r>
            <a:r>
              <a:rPr lang="zh-CN" altLang="en-US" sz="1400" b="1" dirty="0" smtClean="0"/>
              <a:t>配置</a:t>
            </a:r>
            <a:endParaRPr lang="en-US" altLang="zh-CN" sz="1400" b="1" dirty="0" smtClean="0"/>
          </a:p>
          <a:p>
            <a:pPr>
              <a:buNone/>
            </a:pPr>
            <a:r>
              <a:rPr lang="en-US" altLang="zh-CN" sz="1400" b="1" dirty="0" smtClean="0"/>
              <a:t>	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port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containerName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port</a:t>
            </a:r>
            <a:endParaRPr lang="zh-CN" altLang="en-US" sz="14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网络</a:t>
            </a:r>
            <a:r>
              <a:rPr lang="zh-CN" altLang="en-US" sz="3200" dirty="0" smtClean="0"/>
              <a:t>配置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容器间</a:t>
            </a:r>
            <a:r>
              <a:rPr lang="zh-CN" altLang="en-US" sz="3200" dirty="0" smtClean="0"/>
              <a:t>通信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容器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连接系统</a:t>
            </a:r>
            <a:r>
              <a:rPr lang="zh-CN" altLang="en-US" sz="1400" dirty="0" smtClean="0"/>
              <a:t>是除了端口映射外另一种可以与容器中应用进行交互的方式。它会在源和</a:t>
            </a:r>
            <a:r>
              <a:rPr lang="zh-CN" altLang="en-US" sz="1400" dirty="0" smtClean="0"/>
              <a:t>接收容器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之间</a:t>
            </a:r>
            <a:r>
              <a:rPr lang="zh-CN" altLang="en-US" sz="1400" dirty="0" smtClean="0"/>
              <a:t>创建一个隧道，接收容器可以看到源容器指定的信息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一、自定义容器名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连接</a:t>
            </a:r>
            <a:r>
              <a:rPr lang="zh-CN" altLang="en-US" sz="1400" dirty="0" smtClean="0"/>
              <a:t>系统依据容器的名称来</a:t>
            </a:r>
            <a:r>
              <a:rPr lang="zh-CN" altLang="en-US" sz="1400" dirty="0" smtClean="0"/>
              <a:t>执行的，在启动容器的时候需要使用</a:t>
            </a:r>
            <a:r>
              <a:rPr lang="en-US" altLang="zh-CN" sz="1400" dirty="0" smtClean="0"/>
              <a:t>-name</a:t>
            </a:r>
            <a:r>
              <a:rPr lang="zh-CN" altLang="en-US" sz="1400" dirty="0" smtClean="0"/>
              <a:t>参数自定义一个容器名。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run -d –p 8899:80 --name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nginx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i="1" dirty="0" err="1" smtClean="0">
                <a:solidFill>
                  <a:srgbClr val="0070C0"/>
                </a:solidFill>
              </a:rPr>
              <a:t>nginx:latest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sz="1400" i="1" dirty="0" smtClean="0"/>
              <a:t>	</a:t>
            </a:r>
            <a:r>
              <a:rPr lang="zh-CN" altLang="en-US" sz="1200" i="1" dirty="0" smtClean="0"/>
              <a:t>自定义名称好记，</a:t>
            </a:r>
            <a:r>
              <a:rPr lang="zh-CN" altLang="en-US" sz="1200" i="1" dirty="0" smtClean="0"/>
              <a:t>连接特定容器时可作为一个参考点，例如</a:t>
            </a:r>
            <a:r>
              <a:rPr lang="en-US" altLang="zh-CN" sz="1200" i="1" dirty="0" smtClean="0"/>
              <a:t>web</a:t>
            </a:r>
            <a:r>
              <a:rPr lang="zh-CN" altLang="en-US" sz="1200" i="1" dirty="0" smtClean="0"/>
              <a:t>和</a:t>
            </a:r>
            <a:r>
              <a:rPr lang="en-US" altLang="zh-CN" sz="1200" i="1" dirty="0" smtClean="0"/>
              <a:t>DB</a:t>
            </a:r>
            <a:r>
              <a:rPr lang="zh-CN" altLang="en-US" sz="1200" i="1" dirty="0" smtClean="0"/>
              <a:t>容器连接。 </a:t>
            </a:r>
            <a:endParaRPr lang="en-US" altLang="zh-CN" sz="1200" i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二、容器互联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-</a:t>
            </a:r>
            <a:r>
              <a:rPr lang="en-US" altLang="zh-CN" sz="1400" dirty="0" smtClean="0"/>
              <a:t>link </a:t>
            </a:r>
            <a:r>
              <a:rPr lang="zh-CN" altLang="en-US" sz="1400" dirty="0" smtClean="0"/>
              <a:t>参数可以让容器之间安全的进行交互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sz="1400" dirty="0" smtClean="0"/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sz="1400" i="1" dirty="0" smtClean="0">
                <a:solidFill>
                  <a:srgbClr val="0070C0"/>
                </a:solidFill>
              </a:rPr>
              <a:t> run </a:t>
            </a:r>
            <a:r>
              <a:rPr lang="en-US" sz="1400" i="1" dirty="0" smtClean="0">
                <a:solidFill>
                  <a:srgbClr val="0070C0"/>
                </a:solidFill>
              </a:rPr>
              <a:t>–d  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-P</a:t>
            </a:r>
            <a:r>
              <a:rPr lang="en-US" sz="1400" i="1" dirty="0" smtClean="0">
                <a:solidFill>
                  <a:srgbClr val="0070C0"/>
                </a:solidFill>
              </a:rPr>
              <a:t> -</a:t>
            </a:r>
            <a:r>
              <a:rPr lang="en-US" altLang="zh-CN" sz="1400" i="1" dirty="0" smtClean="0">
                <a:solidFill>
                  <a:srgbClr val="0070C0"/>
                </a:solidFill>
              </a:rPr>
              <a:t>-</a:t>
            </a:r>
            <a:r>
              <a:rPr lang="en-US" sz="1400" i="1" dirty="0" smtClean="0">
                <a:solidFill>
                  <a:srgbClr val="0070C0"/>
                </a:solidFill>
              </a:rPr>
              <a:t>name db </a:t>
            </a:r>
            <a:r>
              <a:rPr lang="en-US" sz="1400" i="1" dirty="0" err="1" smtClean="0">
                <a:solidFill>
                  <a:srgbClr val="0070C0"/>
                </a:solidFill>
              </a:rPr>
              <a:t>mysql</a:t>
            </a:r>
            <a:r>
              <a:rPr lang="en-US" sz="1400" i="1" dirty="0" smtClean="0">
                <a:solidFill>
                  <a:srgbClr val="0070C0"/>
                </a:solidFill>
              </a:rPr>
              <a:t>  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400" i="1" dirty="0" smtClean="0"/>
              <a:t>	</a:t>
            </a:r>
            <a:r>
              <a:rPr lang="zh-CN" altLang="en-US" sz="1200" i="1" dirty="0" smtClean="0"/>
              <a:t>（使用</a:t>
            </a:r>
            <a:r>
              <a:rPr lang="en-US" altLang="zh-CN" sz="1200" i="1" dirty="0" err="1" smtClean="0"/>
              <a:t>mysql</a:t>
            </a:r>
            <a:r>
              <a:rPr lang="zh-CN" altLang="en-US" sz="1200" i="1" dirty="0" smtClean="0"/>
              <a:t>镜像创建一个名字为</a:t>
            </a:r>
            <a:r>
              <a:rPr lang="en-US" altLang="zh-CN" sz="1200" i="1" dirty="0" smtClean="0"/>
              <a:t>db</a:t>
            </a:r>
            <a:r>
              <a:rPr lang="zh-CN" altLang="en-US" sz="1200" i="1" dirty="0" smtClean="0"/>
              <a:t>的数据库容器</a:t>
            </a:r>
            <a:r>
              <a:rPr lang="zh-CN" altLang="en-US" sz="1200" i="1" dirty="0" smtClean="0"/>
              <a:t>）</a:t>
            </a:r>
            <a:endParaRPr lang="en-US" sz="1200" i="1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sz="1400" dirty="0" smtClean="0"/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docker</a:t>
            </a:r>
            <a:r>
              <a:rPr lang="en-US" sz="1400" i="1" dirty="0" smtClean="0">
                <a:solidFill>
                  <a:srgbClr val="0070C0"/>
                </a:solidFill>
              </a:rPr>
              <a:t> run -d </a:t>
            </a:r>
            <a:r>
              <a:rPr lang="en-US" sz="1400" i="1" dirty="0" smtClean="0">
                <a:solidFill>
                  <a:srgbClr val="0070C0"/>
                </a:solidFill>
              </a:rPr>
              <a:t>-p 8080:80 --name </a:t>
            </a:r>
            <a:r>
              <a:rPr lang="en-US" sz="1400" i="1" dirty="0" smtClean="0">
                <a:solidFill>
                  <a:srgbClr val="0070C0"/>
                </a:solidFill>
              </a:rPr>
              <a:t>web </a:t>
            </a:r>
            <a:r>
              <a:rPr lang="en-US" sz="1400" i="1" dirty="0" smtClean="0">
                <a:solidFill>
                  <a:srgbClr val="0070C0"/>
                </a:solidFill>
              </a:rPr>
              <a:t>-link </a:t>
            </a:r>
            <a:r>
              <a:rPr lang="en-US" sz="1400" i="1" dirty="0" err="1" smtClean="0">
                <a:solidFill>
                  <a:srgbClr val="0070C0"/>
                </a:solidFill>
              </a:rPr>
              <a:t>db:db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jpress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sz="1400" i="1" dirty="0" smtClean="0"/>
              <a:t>	</a:t>
            </a:r>
            <a:r>
              <a:rPr lang="zh-CN" altLang="en-US" sz="1200" i="1" dirty="0" smtClean="0"/>
              <a:t>（使用</a:t>
            </a:r>
            <a:r>
              <a:rPr lang="en-US" altLang="zh-CN" sz="1200" i="1" dirty="0" err="1" smtClean="0"/>
              <a:t>jpress</a:t>
            </a:r>
            <a:r>
              <a:rPr lang="zh-CN" altLang="en-US" sz="1200" i="1" dirty="0" smtClean="0"/>
              <a:t>镜像创建一个名字为</a:t>
            </a:r>
            <a:r>
              <a:rPr lang="en-US" altLang="zh-CN" sz="1200" i="1" dirty="0" smtClean="0"/>
              <a:t>web</a:t>
            </a:r>
            <a:r>
              <a:rPr lang="zh-CN" altLang="en-US" sz="1200" i="1" dirty="0" smtClean="0"/>
              <a:t>的容器，并连接名为</a:t>
            </a:r>
            <a:r>
              <a:rPr lang="en-US" altLang="zh-CN" sz="1200" i="1" dirty="0" smtClean="0"/>
              <a:t>db</a:t>
            </a:r>
            <a:r>
              <a:rPr lang="zh-CN" altLang="en-US" sz="1200" i="1" dirty="0" smtClean="0"/>
              <a:t>的数据库容器）</a:t>
            </a:r>
            <a:endParaRPr lang="en-US" altLang="zh-CN" sz="1200" i="1" dirty="0" smtClean="0"/>
          </a:p>
          <a:p>
            <a:pPr>
              <a:buNone/>
            </a:pPr>
            <a:r>
              <a:rPr lang="en-US" altLang="zh-CN" sz="1200" i="1" dirty="0" smtClean="0"/>
              <a:t>	</a:t>
            </a:r>
            <a:r>
              <a:rPr lang="en-US" sz="1400" dirty="0" smtClean="0"/>
              <a:t> </a:t>
            </a:r>
            <a:r>
              <a:rPr lang="en-US" sz="1400" dirty="0" smtClean="0"/>
              <a:t>--</a:t>
            </a:r>
            <a:r>
              <a:rPr lang="en-US" sz="1400" dirty="0" smtClean="0"/>
              <a:t>link </a:t>
            </a:r>
            <a:r>
              <a:rPr lang="zh-CN" altLang="en-US" sz="1400" dirty="0" smtClean="0"/>
              <a:t>参数的格式为 </a:t>
            </a:r>
            <a:r>
              <a:rPr lang="en-US" altLang="zh-CN" sz="1400" dirty="0" smtClean="0"/>
              <a:t>--</a:t>
            </a:r>
            <a:r>
              <a:rPr lang="en-US" sz="1400" dirty="0" smtClean="0"/>
              <a:t>link </a:t>
            </a:r>
            <a:r>
              <a:rPr lang="en-US" sz="1400" dirty="0" err="1" smtClean="0"/>
              <a:t>name:alias</a:t>
            </a:r>
            <a:r>
              <a:rPr lang="en-US" sz="1400" dirty="0" smtClean="0"/>
              <a:t>，</a:t>
            </a:r>
            <a:r>
              <a:rPr lang="zh-CN" altLang="en-US" sz="1400" dirty="0" smtClean="0"/>
              <a:t>其中 </a:t>
            </a:r>
            <a:r>
              <a:rPr lang="en-US" sz="1400" dirty="0" smtClean="0"/>
              <a:t>name </a:t>
            </a:r>
            <a:r>
              <a:rPr lang="zh-CN" altLang="en-US" sz="1400" dirty="0" smtClean="0"/>
              <a:t>是要连接的容器的名称，</a:t>
            </a:r>
            <a:r>
              <a:rPr lang="en-US" sz="1400" dirty="0" smtClean="0"/>
              <a:t>alias </a:t>
            </a:r>
            <a:r>
              <a:rPr lang="zh-CN" altLang="en-US" sz="1400" dirty="0" smtClean="0"/>
              <a:t>是这个连接的别名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在两个互联的容器之间创建了一个安全隧道，而且不用映射它们的端口到宿主主机上。在启动 </a:t>
            </a:r>
            <a:r>
              <a:rPr lang="en-US" altLang="zh-CN" sz="1400" dirty="0" smtClean="0"/>
              <a:t>db </a:t>
            </a:r>
            <a:r>
              <a:rPr lang="zh-CN" altLang="en-US" sz="1400" dirty="0" smtClean="0"/>
              <a:t>容器的时候没有使用 </a:t>
            </a:r>
            <a:r>
              <a:rPr lang="en-US" altLang="zh-CN" sz="1400" dirty="0" smtClean="0"/>
              <a:t>-p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-P </a:t>
            </a:r>
            <a:r>
              <a:rPr lang="zh-CN" altLang="en-US" sz="1400" dirty="0" smtClean="0"/>
              <a:t>标记，从而避免了暴露数据库端口到外部网络上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i="1" dirty="0" smtClean="0"/>
              <a:t>	         </a:t>
            </a:r>
            <a:r>
              <a:rPr lang="zh-CN" altLang="en-US" sz="1400" dirty="0" smtClean="0"/>
              <a:t>通过启动时查看容器环境变量信息查看容器连接信息，在启动命令后加 </a:t>
            </a:r>
            <a:r>
              <a:rPr lang="en-US" altLang="zh-CN" sz="1400" dirty="0" err="1" smtClean="0"/>
              <a:t>env</a:t>
            </a:r>
            <a:r>
              <a:rPr lang="zh-CN" altLang="en-US" sz="1400" dirty="0" smtClean="0"/>
              <a:t>即可。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dirty="0" smtClean="0"/>
              <a:t>进入</a:t>
            </a:r>
            <a:r>
              <a:rPr lang="en-US" altLang="zh-CN" sz="1400" dirty="0" err="1" smtClean="0"/>
              <a:t>jpress</a:t>
            </a:r>
            <a:r>
              <a:rPr lang="zh-CN" altLang="en-US" sz="1400" dirty="0" smtClean="0"/>
              <a:t>容器查看容器</a:t>
            </a:r>
            <a:r>
              <a:rPr lang="en-US" altLang="zh-CN" sz="1400" dirty="0" smtClean="0"/>
              <a:t>hosts</a:t>
            </a:r>
            <a:r>
              <a:rPr lang="zh-CN" altLang="en-US" sz="1400" dirty="0" smtClean="0"/>
              <a:t>文件也可查看容器连接信息。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集群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Swarm</a:t>
            </a:r>
          </a:p>
          <a:p>
            <a:pPr>
              <a:buNone/>
            </a:pPr>
            <a:r>
              <a:rPr lang="en-US" altLang="zh-CN" sz="2000" dirty="0" err="1" smtClean="0"/>
              <a:t>Kubenates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000" dirty="0" smtClean="0"/>
              <a:t>如今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的使用已经非常普遍，特别在一线互联网公司。使用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技术可以帮助企业快速水平扩展服务，从而到达弹性部署业务的能力。在云服务概念兴起之后，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的使用场景和范围进一步发展，如今在微服务架构越来越流行的情况下，微服务 </a:t>
            </a:r>
            <a:r>
              <a:rPr lang="en-US" altLang="zh-CN" sz="2000" dirty="0" smtClean="0"/>
              <a:t>+ 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的完美组合，更加方便微服务架构运维部署落地。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642918"/>
            <a:ext cx="26940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714356"/>
            <a:ext cx="2428892" cy="202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3714744" y="1571612"/>
            <a:ext cx="1428760" cy="50006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是什么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40108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是 </a:t>
            </a:r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提供商 </a:t>
            </a:r>
            <a:r>
              <a:rPr lang="en-US" altLang="zh-CN" sz="1600" dirty="0" err="1" smtClean="0"/>
              <a:t>dotCloud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开源的高级容器引擎。</a:t>
            </a:r>
            <a:endParaRPr lang="en-US" altLang="zh-CN" sz="1600" dirty="0" smtClean="0"/>
          </a:p>
          <a:p>
            <a:pPr>
              <a:buNone/>
            </a:pPr>
            <a:r>
              <a:rPr lang="en-US" sz="1600" dirty="0" err="1" smtClean="0"/>
              <a:t>Docker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提供简单易用的容器使用的接口。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是基于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LXC</a:t>
            </a:r>
            <a:r>
              <a:rPr lang="zh-CN" altLang="en-US" sz="1600" dirty="0" smtClean="0"/>
              <a:t>技术开发的，提供轻量级虚拟化，隔离进程资源。</a:t>
            </a:r>
            <a:endParaRPr lang="en-US" altLang="zh-CN" sz="16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1600" dirty="0" smtClean="0"/>
              <a:t>一个完整的</a:t>
            </a:r>
            <a:r>
              <a:rPr lang="en-US" sz="1600" dirty="0" err="1" smtClean="0"/>
              <a:t>Docker</a:t>
            </a:r>
            <a:r>
              <a:rPr lang="zh-CN" altLang="en-US" sz="1600" dirty="0" smtClean="0"/>
              <a:t>有以下几个部分组成：</a:t>
            </a:r>
            <a:endParaRPr lang="en-US" altLang="zh-CN" sz="1600" dirty="0" smtClean="0"/>
          </a:p>
          <a:p>
            <a:r>
              <a:rPr lang="en-US" altLang="zh-CN" sz="1400" dirty="0" err="1" smtClean="0"/>
              <a:t>D</a:t>
            </a:r>
            <a:r>
              <a:rPr lang="en-US" sz="1400" dirty="0" err="1" smtClean="0"/>
              <a:t>ockerClient</a:t>
            </a:r>
            <a:r>
              <a:rPr lang="zh-CN" altLang="en-US" sz="1400" dirty="0" smtClean="0"/>
              <a:t>客户端</a:t>
            </a:r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 Daemon</a:t>
            </a:r>
            <a:r>
              <a:rPr lang="zh-CN" altLang="en-US" sz="1400" dirty="0" smtClean="0"/>
              <a:t>守护进程</a:t>
            </a:r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 Image</a:t>
            </a:r>
            <a:r>
              <a:rPr lang="zh-CN" altLang="en-US" sz="1400" dirty="0" smtClean="0"/>
              <a:t>镜像</a:t>
            </a:r>
          </a:p>
          <a:p>
            <a:r>
              <a:rPr lang="en-US" sz="1400" dirty="0" err="1" smtClean="0"/>
              <a:t>DockerContainer</a:t>
            </a:r>
            <a:r>
              <a:rPr lang="zh-CN" altLang="en-US" sz="1400" dirty="0" smtClean="0"/>
              <a:t>容器</a:t>
            </a:r>
            <a:endParaRPr lang="en-US" altLang="zh-CN" sz="14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786190"/>
            <a:ext cx="3786214" cy="28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图示 6"/>
          <p:cNvGraphicFramePr/>
          <p:nvPr/>
        </p:nvGraphicFramePr>
        <p:xfrm>
          <a:off x="4643438" y="2857496"/>
          <a:ext cx="3857652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4572008"/>
            <a:ext cx="2000264" cy="194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有啥用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可以解决环境差异“在我的机器上可正常工作”的问题。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运维人员利用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可以在隔离容器中并行运行和管理应用，获得更好的计算密度。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企业利用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可以构建敏捷的软件交付管道，以更快的速度、更高的安全性和可靠的信誉为 应用发布新功能。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开发者可以打包他们的应用以及依赖包到一个可移植的容器中，然后发布到任何流行的 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机器上，也可以实现虚拟化。容器是完全使用沙箱机制，相互之间不会有任何接口。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安装与镜像操作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smtClean="0">
                <a:hlinkClick r:id="rId2"/>
              </a:rPr>
              <a:t>安装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镜像操作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928934"/>
          <a:ext cx="79296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3857652"/>
              </a:tblGrid>
              <a:tr h="2500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命令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用途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serarch</a:t>
                      </a:r>
                      <a:r>
                        <a:rPr lang="en-US" altLang="zh-CN" sz="1400" dirty="0" smtClean="0"/>
                        <a:t> [Option]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搜索镜像仓库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baseline="0" dirty="0" smtClean="0"/>
                        <a:t> pull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[Option] Name[:Tag]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拉取镜像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拉取参数，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拉取版本，默认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latest</a:t>
                      </a:r>
                      <a:endParaRPr lang="zh-CN" altLang="en-US" sz="1400" dirty="0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images [Option] [Repository[:Tag]]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查看本机镜像列表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Repository[:Tag]]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指定镜像名称和版本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[Option] IMAGE[:Tag] [COMMAND] [ARG…]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开始容器运行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stop –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停止容器运行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查看运行中容器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exec [Option] CONTAINER COMMAND [ARG…]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进入容器</a:t>
                      </a:r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 –t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imageName:latest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构建镜像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化一个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dirty="0" smtClean="0"/>
              <a:t>一、将一个应用打包成</a:t>
            </a:r>
            <a:r>
              <a:rPr lang="en-US" altLang="zh-CN" sz="1600" dirty="0" smtClean="0"/>
              <a:t>jar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二</a:t>
            </a:r>
            <a:r>
              <a:rPr lang="zh-CN" altLang="en-US" sz="2000" dirty="0" smtClean="0"/>
              <a:t>、编写</a:t>
            </a:r>
            <a:r>
              <a:rPr lang="en-US" altLang="zh-CN" sz="2000" dirty="0" err="1" smtClean="0"/>
              <a:t>Dockerfile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400" dirty="0" smtClean="0"/>
              <a:t>FROM java</a:t>
            </a:r>
          </a:p>
          <a:p>
            <a:pPr>
              <a:buNone/>
            </a:pPr>
            <a:r>
              <a:rPr lang="en-US" altLang="zh-CN" sz="1400" dirty="0" smtClean="0"/>
              <a:t>COPY ./DockerDemo-0.0.1-SNAPSHOT.jar /DockerDemo.jar</a:t>
            </a:r>
          </a:p>
          <a:p>
            <a:pPr>
              <a:buNone/>
            </a:pPr>
            <a:r>
              <a:rPr lang="en-US" altLang="zh-CN" sz="1400" dirty="0" smtClean="0"/>
              <a:t>CMD ["java","-jar","/DockerDemo.jar</a:t>
            </a:r>
            <a:r>
              <a:rPr lang="en-US" altLang="zh-CN" sz="1400" dirty="0" smtClean="0"/>
              <a:t>"]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三、运行命令行打包成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镜像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400" dirty="0" err="1" smtClean="0"/>
              <a:t>d</a:t>
            </a:r>
            <a:r>
              <a:rPr lang="en-US" altLang="zh-CN" sz="1400" dirty="0" err="1" smtClean="0"/>
              <a:t>ocker</a:t>
            </a:r>
            <a:r>
              <a:rPr lang="en-US" altLang="zh-CN" sz="1400" dirty="0" smtClean="0"/>
              <a:t> build -t </a:t>
            </a:r>
            <a:r>
              <a:rPr lang="en-US" altLang="zh-CN" sz="1400" dirty="0" err="1" smtClean="0"/>
              <a:t>firstimage</a:t>
            </a:r>
            <a:r>
              <a:rPr lang="en-US" altLang="zh-CN" sz="1400" dirty="0" smtClean="0"/>
              <a:t> .</a:t>
            </a:r>
          </a:p>
          <a:p>
            <a:pPr>
              <a:buNone/>
            </a:pPr>
            <a:r>
              <a:rPr lang="en-US" altLang="zh-CN" sz="1400" dirty="0" err="1" smtClean="0"/>
              <a:t>d</a:t>
            </a:r>
            <a:r>
              <a:rPr lang="en-US" altLang="zh-CN" sz="1400" dirty="0" err="1" smtClean="0"/>
              <a:t>ocker</a:t>
            </a:r>
            <a:r>
              <a:rPr lang="en-US" altLang="zh-CN" sz="1400" dirty="0" smtClean="0"/>
              <a:t> build [option] [</a:t>
            </a:r>
            <a:r>
              <a:rPr lang="en-US" altLang="zh-CN" sz="1400" dirty="0" err="1" smtClean="0"/>
              <a:t>imageName</a:t>
            </a:r>
            <a:r>
              <a:rPr lang="en-US" altLang="zh-CN" sz="1400" dirty="0" smtClean="0"/>
              <a:t>] [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6" y="2071679"/>
          <a:ext cx="54292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4286280"/>
              </a:tblGrid>
              <a:tr h="242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命令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用途</a:t>
                      </a:r>
                      <a:endParaRPr lang="zh-CN" altLang="en-US" sz="120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mvn</a:t>
                      </a:r>
                      <a:r>
                        <a:rPr lang="en-US" altLang="zh-CN" sz="1200" dirty="0" smtClean="0"/>
                        <a:t> clean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清理</a:t>
                      </a:r>
                      <a:r>
                        <a:rPr lang="en-US" altLang="zh-CN" sz="1200" dirty="0" smtClean="0"/>
                        <a:t>target</a:t>
                      </a:r>
                      <a:r>
                        <a:rPr lang="zh-CN" altLang="en-US" sz="1200" dirty="0" smtClean="0"/>
                        <a:t>文件夹，清楚编译内容。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mvn</a:t>
                      </a:r>
                      <a:r>
                        <a:rPr lang="en-US" altLang="zh-CN" sz="1200" dirty="0" smtClean="0"/>
                        <a:t> package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将项目重新编译并打包成</a:t>
                      </a:r>
                      <a:r>
                        <a:rPr lang="en-US" altLang="zh-CN" sz="1200" dirty="0" smtClean="0"/>
                        <a:t>jar</a:t>
                      </a:r>
                      <a:r>
                        <a:rPr lang="zh-CN" altLang="en-US" sz="1200" dirty="0" smtClean="0"/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mvn</a:t>
                      </a:r>
                      <a:r>
                        <a:rPr lang="en-US" altLang="zh-CN" sz="1200" dirty="0" smtClean="0"/>
                        <a:t> install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将项目重新编译并打包成</a:t>
                      </a:r>
                      <a:r>
                        <a:rPr lang="en-US" altLang="zh-CN" sz="1200" dirty="0" smtClean="0"/>
                        <a:t>jar</a:t>
                      </a:r>
                      <a:r>
                        <a:rPr lang="zh-CN" altLang="en-US" sz="1200" dirty="0" smtClean="0"/>
                        <a:t>，且将打好的</a:t>
                      </a:r>
                      <a:r>
                        <a:rPr lang="en-US" altLang="zh-CN" sz="1200" dirty="0" smtClean="0"/>
                        <a:t>jar</a:t>
                      </a:r>
                      <a:r>
                        <a:rPr lang="zh-CN" altLang="en-US" sz="1200" dirty="0" smtClean="0"/>
                        <a:t>放入本地仓库中。</a:t>
                      </a:r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mvn</a:t>
                      </a:r>
                      <a:r>
                        <a:rPr lang="en-US" altLang="zh-CN" sz="1200" dirty="0" smtClean="0"/>
                        <a:t> run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使用</a:t>
                      </a:r>
                      <a:r>
                        <a:rPr lang="en-US" altLang="zh-CN" sz="1200" dirty="0" smtClean="0"/>
                        <a:t>Maven</a:t>
                      </a:r>
                      <a:r>
                        <a:rPr lang="zh-CN" altLang="en-US" sz="1200" dirty="0" smtClean="0"/>
                        <a:t>的方式将项目运行。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err="1" smtClean="0"/>
              <a:t>Dockerfile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是一个文本格式的配置文件，用户可以使用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快速创建自定义的镜像。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由一行行命令语句组成，并且支持已 </a:t>
            </a:r>
            <a:r>
              <a:rPr lang="en-US" altLang="zh-CN" sz="1400" dirty="0" smtClean="0"/>
              <a:t># </a:t>
            </a:r>
            <a:r>
              <a:rPr lang="zh-CN" altLang="en-US" sz="1400" dirty="0" smtClean="0"/>
              <a:t>开头的注释行。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的内容分为四个部分：基础镜像信息、维护者信息、镜像操作指令、容器启动时执行的指令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例如：</a:t>
            </a:r>
            <a:endParaRPr lang="en-US" altLang="zh-CN" sz="1400" dirty="0" smtClean="0"/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This </a:t>
            </a:r>
            <a:r>
              <a:rPr lang="en-US" sz="1400" dirty="0" err="1" smtClean="0">
                <a:solidFill>
                  <a:srgbClr val="002060"/>
                </a:solidFill>
              </a:rPr>
              <a:t>dockerfile</a:t>
            </a:r>
            <a:r>
              <a:rPr lang="en-US" sz="1400" dirty="0" smtClean="0">
                <a:solidFill>
                  <a:srgbClr val="002060"/>
                </a:solidFill>
              </a:rPr>
              <a:t> uses the </a:t>
            </a:r>
            <a:r>
              <a:rPr lang="en-US" sz="1400" dirty="0" err="1" smtClean="0">
                <a:solidFill>
                  <a:srgbClr val="002060"/>
                </a:solidFill>
              </a:rPr>
              <a:t>Ubuntu</a:t>
            </a:r>
            <a:r>
              <a:rPr lang="en-US" sz="1400" dirty="0" smtClean="0">
                <a:solidFill>
                  <a:srgbClr val="002060"/>
                </a:solidFill>
              </a:rPr>
              <a:t> image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VERSION 2 # Author: </a:t>
            </a:r>
            <a:r>
              <a:rPr lang="en-US" sz="1400" dirty="0" err="1" smtClean="0">
                <a:solidFill>
                  <a:srgbClr val="002060"/>
                </a:solidFill>
              </a:rPr>
              <a:t>docker_user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Command format: Instruction [arguments / command] …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第一行必须指定基础镜像，基于</a:t>
            </a:r>
            <a:r>
              <a:rPr lang="en-US" altLang="zh-CN" sz="1400" dirty="0" smtClean="0">
                <a:solidFill>
                  <a:srgbClr val="002060"/>
                </a:solidFill>
              </a:rPr>
              <a:t>Java</a:t>
            </a:r>
            <a:r>
              <a:rPr lang="zh-CN" altLang="en-US" sz="1400" dirty="0" smtClean="0">
                <a:solidFill>
                  <a:srgbClr val="002060"/>
                </a:solidFill>
              </a:rPr>
              <a:t>或者基于</a:t>
            </a:r>
            <a:r>
              <a:rPr lang="en-US" altLang="zh-CN" sz="1400" dirty="0" smtClean="0">
                <a:solidFill>
                  <a:srgbClr val="002060"/>
                </a:solidFill>
              </a:rPr>
              <a:t>Tomcat</a:t>
            </a:r>
            <a:r>
              <a:rPr lang="zh-CN" altLang="en-US" sz="1400" dirty="0" smtClean="0">
                <a:solidFill>
                  <a:srgbClr val="002060"/>
                </a:solidFill>
              </a:rPr>
              <a:t>等等一些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FROM </a:t>
            </a:r>
            <a:r>
              <a:rPr lang="en-US" sz="1400" dirty="0" err="1" smtClean="0">
                <a:solidFill>
                  <a:srgbClr val="00B0F0"/>
                </a:solidFill>
              </a:rPr>
              <a:t>ubuntu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维护者信息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MAINTAINER </a:t>
            </a:r>
            <a:r>
              <a:rPr lang="en-US" sz="1400" dirty="0" err="1" smtClean="0">
                <a:solidFill>
                  <a:srgbClr val="00B050"/>
                </a:solidFill>
              </a:rPr>
              <a:t>docker_user</a:t>
            </a:r>
            <a:r>
              <a:rPr lang="en-US" sz="1400" dirty="0" smtClean="0">
                <a:solidFill>
                  <a:srgbClr val="00B050"/>
                </a:solidFill>
              </a:rPr>
              <a:t> docker_user@email.com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镜像的操作指令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echo “</a:t>
            </a:r>
            <a:r>
              <a:rPr lang="en-US" sz="1400" dirty="0" err="1" smtClean="0">
                <a:solidFill>
                  <a:srgbClr val="0070C0"/>
                </a:solidFill>
              </a:rPr>
              <a:t>deb</a:t>
            </a:r>
            <a:r>
              <a:rPr lang="en-US" sz="1400" dirty="0" smtClean="0">
                <a:solidFill>
                  <a:srgbClr val="0070C0"/>
                </a:solidFill>
              </a:rPr>
              <a:t> http://archive.ubuntu.com/ubuntu/ raring main universe” &gt;&gt; /etc/apt/</a:t>
            </a:r>
            <a:r>
              <a:rPr lang="en-US" sz="1400" dirty="0" err="1" smtClean="0">
                <a:solidFill>
                  <a:srgbClr val="0070C0"/>
                </a:solidFill>
              </a:rPr>
              <a:t>sources.list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apt-get update &amp;&amp; apt-get install -y </a:t>
            </a:r>
            <a:r>
              <a:rPr lang="en-US" sz="1400" dirty="0" err="1" smtClean="0">
                <a:solidFill>
                  <a:srgbClr val="0070C0"/>
                </a:solidFill>
              </a:rPr>
              <a:t>nginx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RUN echo “\</a:t>
            </a:r>
            <a:r>
              <a:rPr lang="en-US" sz="1400" dirty="0" err="1" smtClean="0">
                <a:solidFill>
                  <a:srgbClr val="0070C0"/>
                </a:solidFill>
              </a:rPr>
              <a:t>ndaemon</a:t>
            </a:r>
            <a:r>
              <a:rPr lang="en-US" sz="1400" dirty="0" smtClean="0">
                <a:solidFill>
                  <a:srgbClr val="0070C0"/>
                </a:solidFill>
              </a:rPr>
              <a:t> off;” &gt;&gt; /etc/</a:t>
            </a:r>
            <a:r>
              <a:rPr lang="en-US" sz="1400" dirty="0" err="1" smtClean="0">
                <a:solidFill>
                  <a:srgbClr val="0070C0"/>
                </a:solidFill>
              </a:rPr>
              <a:t>nginx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</a:rPr>
              <a:t>nginx.conf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# </a:t>
            </a:r>
            <a:r>
              <a:rPr lang="zh-CN" altLang="en-US" sz="1400" dirty="0" smtClean="0">
                <a:solidFill>
                  <a:srgbClr val="002060"/>
                </a:solidFill>
              </a:rPr>
              <a:t>容器启动时执行指令 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CMD /</a:t>
            </a:r>
            <a:r>
              <a:rPr lang="en-US" sz="1400" dirty="0" err="1" smtClean="0">
                <a:solidFill>
                  <a:srgbClr val="7030A0"/>
                </a:solidFill>
              </a:rPr>
              <a:t>usr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sbin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nginx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>
                <a:hlinkClick r:id="rId3"/>
              </a:rPr>
              <a:t>指令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4300558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指令名称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指令用途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案例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的第一条指令必须为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同一个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创建多个镜像时，可以使用多个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&lt;image&gt;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FROM&lt;image&gt;:&lt;tag&gt;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指定维护者信息。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已被弃用，建议使用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MAINTAINER &lt;name&gt;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指令为镜像添加标签。一个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就是一个键值对。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&lt;key&gt;=&lt;value&gt; &lt;key&gt;=&lt;value&gt; ...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指令将在当前镜像的基础上执行指定命令，并提交为新的镜像。当命令较长时可以使用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来换行。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&lt;command&gt;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[“executable”, “param1”, “param2”]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指定启动容器时执行的命令，每个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只能有一条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命令。指定了多条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命令，只有最后一条会被执行。用户在启动容器时指定了要运行的命令，则会覆盖掉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指定的命令。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[“executable”, “param1”, “param2”] CMD command param1 param2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[“param1”, “param2”]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告诉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服务，容器需要暴露的端口号，供互联系统使用。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 &lt;port&gt; [&lt;port&gt;…]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 22 80 8443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指定一个环境变量，会被后续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指令使用，并在容器运行时保持。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 &lt;key&gt; &lt;value&gt;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MYSQL_USER_ROOT</a:t>
                      </a:r>
                      <a:r>
                        <a:rPr lang="en-US" altLang="zh-CN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root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将复制指定的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到容器中的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。其中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可以是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所在目录的一个相对路径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文件或目录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；也可以是一个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；还可以是一个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自动解压为目录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>
                <a:hlinkClick r:id="rId3"/>
              </a:rPr>
              <a:t>指令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4300558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指令名称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指令用途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案例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复制本地主机的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(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所在目录的相对路径，文件或目录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为容器中的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目标路径不存在时，会自动创建。当使用本地目录为源目录时，推荐使用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配置容器启动后执行的命令，并且不可被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提供的参数覆盖。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每个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中只能有一个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ENTRYPOINT，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当指定多个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时，只有最后一个生效。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[“executable”, “param1”, “param2”] ENTRYPOINT command param1 param2 (shell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中执行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创建一个可以从本地或其他容器挂载的挂载点，一般用来存放数据库和需要保持的数据等。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 ["/data"]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指定运行容器时的用户名或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，后续的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也会使用指定用户。当服务不需要管理员权限时，可以通过该命令指定运行用户。并且可以在之前创建所需要的用户。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daemon</a:t>
                      </a:r>
                    </a:p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groupadd -r postgres &amp;&amp; useradd -r -g postgres postgres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为后续的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指令配置工作目录。可以使用多个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指令，后续命令如果参数是相对路径，则会基于之前命令指定的路径。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/path/to/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/a WORKDIR b WORKDIR c RUN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配置当所创建的镜像作为其他新创建镜像的基础镜像时，所执行的操作指令。例如，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使用如下的内容创建了镜像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image-A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[INSTRUCTION]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ADD . /app/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ONBUILD RUN 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/local/bin/python-build –dir /app/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1122</Words>
  <PresentationFormat>全屏显示(4:3)</PresentationFormat>
  <Paragraphs>223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Docker是什么</vt:lpstr>
      <vt:lpstr>Docker有啥用</vt:lpstr>
      <vt:lpstr>Docker 安装与镜像操作</vt:lpstr>
      <vt:lpstr>Docker 化一个Java应用</vt:lpstr>
      <vt:lpstr>Dockerfile</vt:lpstr>
      <vt:lpstr>Dockerfile——指令</vt:lpstr>
      <vt:lpstr>Dockerfile——指令</vt:lpstr>
      <vt:lpstr>Docker 数据管理</vt:lpstr>
      <vt:lpstr>Docker 网络配置——端口映射</vt:lpstr>
      <vt:lpstr>Docker 网络配置——容器间通信</vt:lpstr>
      <vt:lpstr>Docker 集群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170186</dc:creator>
  <cp:lastModifiedBy>170186</cp:lastModifiedBy>
  <cp:revision>135</cp:revision>
  <dcterms:created xsi:type="dcterms:W3CDTF">2018-03-09T08:27:38Z</dcterms:created>
  <dcterms:modified xsi:type="dcterms:W3CDTF">2018-03-13T10:24:09Z</dcterms:modified>
</cp:coreProperties>
</file>