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
          <p15:clr>
            <a:srgbClr val="A4A3A4"/>
          </p15:clr>
        </p15:guide>
        <p15:guide id="2" pos="4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4" orient="horz"/>
        <p:guide pos="4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7f45d0a7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7f45d0a77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5a6db26ca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25a6db26ca0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a6db26ca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25a6db26ca0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a6db26ca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25a6db26ca0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a6db26ca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5a6db26ca0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f43f1d9d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27f43f1d9da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3"/>
          <p:cNvSpPr txBox="1"/>
          <p:nvPr/>
        </p:nvSpPr>
        <p:spPr>
          <a:xfrm>
            <a:off x="870850" y="2380350"/>
            <a:ext cx="10002600" cy="249360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600">
                <a:solidFill>
                  <a:srgbClr val="FF6600"/>
                </a:solidFill>
                <a:latin typeface="Calibri"/>
                <a:ea typeface="Calibri"/>
                <a:cs typeface="Calibri"/>
                <a:sym typeface="Calibri"/>
              </a:rPr>
              <a:t>Bank Marketing Campaign</a:t>
            </a:r>
            <a:endParaRPr/>
          </a:p>
          <a:p>
            <a:pPr indent="0" lvl="0" marL="0" marR="0" rtl="0" algn="l">
              <a:spcBef>
                <a:spcPts val="0"/>
              </a:spcBef>
              <a:spcAft>
                <a:spcPts val="0"/>
              </a:spcAft>
              <a:buNone/>
            </a:pPr>
            <a:r>
              <a:rPr lang="en-US" sz="2500">
                <a:solidFill>
                  <a:srgbClr val="FF6600"/>
                </a:solidFill>
                <a:latin typeface="Calibri"/>
                <a:ea typeface="Calibri"/>
                <a:cs typeface="Calibri"/>
                <a:sym typeface="Calibri"/>
              </a:rPr>
              <a:t>Virtual</a:t>
            </a:r>
            <a:r>
              <a:rPr lang="en-US" sz="2500">
                <a:solidFill>
                  <a:schemeClr val="dk1"/>
                </a:solidFill>
                <a:latin typeface="Calibri"/>
                <a:ea typeface="Calibri"/>
                <a:cs typeface="Calibri"/>
                <a:sym typeface="Calibri"/>
              </a:rPr>
              <a:t> </a:t>
            </a:r>
            <a:r>
              <a:rPr lang="en-US" sz="2500">
                <a:solidFill>
                  <a:srgbClr val="FF6600"/>
                </a:solidFill>
                <a:latin typeface="Calibri"/>
                <a:ea typeface="Calibri"/>
                <a:cs typeface="Calibri"/>
                <a:sym typeface="Calibri"/>
              </a:rPr>
              <a:t>Internship</a:t>
            </a:r>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lang="en-US" sz="2500">
                <a:solidFill>
                  <a:srgbClr val="FF6600"/>
                </a:solidFill>
                <a:latin typeface="Calibri"/>
                <a:ea typeface="Calibri"/>
                <a:cs typeface="Calibri"/>
                <a:sym typeface="Calibri"/>
              </a:rPr>
              <a:t>15</a:t>
            </a:r>
            <a:r>
              <a:rPr lang="en-US" sz="2500">
                <a:solidFill>
                  <a:srgbClr val="FF6600"/>
                </a:solidFill>
                <a:latin typeface="Calibri"/>
                <a:ea typeface="Calibri"/>
                <a:cs typeface="Calibri"/>
                <a:sym typeface="Calibri"/>
              </a:rPr>
              <a:t>-Sep-2023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nvSpPr>
        <p:spPr>
          <a:xfrm>
            <a:off x="597486" y="1878950"/>
            <a:ext cx="11193900" cy="3170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Calibri"/>
                <a:ea typeface="Calibri"/>
                <a:cs typeface="Calibri"/>
                <a:sym typeface="Calibri"/>
              </a:rPr>
              <a:t>Based on the analysis, the following Machine Learning models will be used for marketing </a:t>
            </a:r>
            <a:r>
              <a:rPr lang="en-US" sz="2500">
                <a:solidFill>
                  <a:schemeClr val="dk1"/>
                </a:solidFill>
                <a:latin typeface="Calibri"/>
                <a:ea typeface="Calibri"/>
                <a:cs typeface="Calibri"/>
                <a:sym typeface="Calibri"/>
              </a:rPr>
              <a:t>campaign:</a:t>
            </a:r>
            <a:endParaRPr sz="25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500">
              <a:solidFill>
                <a:schemeClr val="dk1"/>
              </a:solidFill>
              <a:latin typeface="Calibri"/>
              <a:ea typeface="Calibri"/>
              <a:cs typeface="Calibri"/>
              <a:sym typeface="Calibri"/>
            </a:endParaRPr>
          </a:p>
          <a:p>
            <a:pPr indent="-387350" lvl="0" marL="457200" marR="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Decision Trees</a:t>
            </a:r>
            <a:endParaRPr sz="25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2500">
              <a:solidFill>
                <a:schemeClr val="dk1"/>
              </a:solidFill>
              <a:latin typeface="Calibri"/>
              <a:ea typeface="Calibri"/>
              <a:cs typeface="Calibri"/>
              <a:sym typeface="Calibri"/>
            </a:endParaRPr>
          </a:p>
          <a:p>
            <a:pPr indent="-387350" lvl="0" marL="457200" marR="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K-Nearest Neighbors (KNN)</a:t>
            </a:r>
            <a:endParaRPr sz="25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2500">
              <a:solidFill>
                <a:schemeClr val="dk1"/>
              </a:solidFill>
              <a:latin typeface="Calibri"/>
              <a:ea typeface="Calibri"/>
              <a:cs typeface="Calibri"/>
              <a:sym typeface="Calibri"/>
            </a:endParaRPr>
          </a:p>
          <a:p>
            <a:pPr indent="-387350" lvl="0" marL="457200" marR="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Naive Bayes</a:t>
            </a:r>
            <a:endParaRPr sz="2500">
              <a:solidFill>
                <a:schemeClr val="dk1"/>
              </a:solidFill>
              <a:latin typeface="Calibri"/>
              <a:ea typeface="Calibri"/>
              <a:cs typeface="Calibri"/>
              <a:sym typeface="Calibri"/>
            </a:endParaRPr>
          </a:p>
        </p:txBody>
      </p:sp>
      <p:sp>
        <p:nvSpPr>
          <p:cNvPr id="146" name="Google Shape;146;p22"/>
          <p:cNvSpPr/>
          <p:nvPr/>
        </p:nvSpPr>
        <p:spPr>
          <a:xfrm>
            <a:off x="0" y="0"/>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Model Recommendations      </a:t>
            </a:r>
            <a:endParaRPr sz="4400">
              <a:solidFill>
                <a:schemeClr val="accent2"/>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idx="1" type="subTitle"/>
          </p:nvPr>
        </p:nvSpPr>
        <p:spPr>
          <a:xfrm>
            <a:off x="5872480" y="2601119"/>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
        <p:nvSpPr>
          <p:cNvPr id="152" name="Google Shape;152;p23"/>
          <p:cNvSpPr/>
          <p:nvPr/>
        </p:nvSpPr>
        <p:spPr>
          <a:xfrm>
            <a:off x="0" y="0"/>
            <a:ext cx="587248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3" name="Google Shape;153;p23"/>
          <p:cNvPicPr preferRelativeResize="0"/>
          <p:nvPr/>
        </p:nvPicPr>
        <p:blipFill rotWithShape="1">
          <a:blip r:embed="rId3">
            <a:alphaModFix/>
          </a:blip>
          <a:srcRect b="0" l="0" r="0" t="0"/>
          <a:stretch/>
        </p:blipFill>
        <p:spPr>
          <a:xfrm>
            <a:off x="169818" y="6109624"/>
            <a:ext cx="1654627" cy="9942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idx="1" type="body"/>
          </p:nvPr>
        </p:nvSpPr>
        <p:spPr>
          <a:xfrm>
            <a:off x="762000" y="1812608"/>
            <a:ext cx="10515600" cy="4351338"/>
          </a:xfrm>
          <a:prstGeom prst="rect">
            <a:avLst/>
          </a:prstGeom>
          <a:noFill/>
          <a:ln>
            <a:noFill/>
          </a:ln>
        </p:spPr>
        <p:txBody>
          <a:bodyPr anchorCtr="0" anchor="t" bIns="45700" lIns="91425" spcFirstLastPara="1" rIns="91425" wrap="square" tIns="45700">
            <a:normAutofit lnSpcReduction="20000"/>
          </a:bodyPr>
          <a:lstStyle/>
          <a:p>
            <a:pPr indent="0" lvl="0" marL="228600" rtl="0" algn="l">
              <a:lnSpc>
                <a:spcPct val="90000"/>
              </a:lnSpc>
              <a:spcBef>
                <a:spcPts val="1000"/>
              </a:spcBef>
              <a:spcAft>
                <a:spcPts val="0"/>
              </a:spcAft>
              <a:buNone/>
            </a:pPr>
            <a:r>
              <a:rPr lang="en-US"/>
              <a:t>ABC Bank plans to launch a term deposit product and seek to build a predictive model to identify potential customers likely to purchase it. By utilizing machine learning (ML) models, the bank aims to optimize its marketing efforts, targeting customers with a higher probability of buying the product. This strategy, implemented through telemarketing, SMS, and marketing channels, aims to save resources and reduce costs associated with resource billing. </a:t>
            </a:r>
            <a:endParaRPr/>
          </a:p>
          <a:p>
            <a:pPr indent="0" lvl="0" marL="228600" rtl="0" algn="l">
              <a:lnSpc>
                <a:spcPct val="90000"/>
              </a:lnSpc>
              <a:spcBef>
                <a:spcPts val="1000"/>
              </a:spcBef>
              <a:spcAft>
                <a:spcPts val="0"/>
              </a:spcAft>
              <a:buNone/>
            </a:pPr>
            <a:r>
              <a:t/>
            </a:r>
            <a:endParaRPr/>
          </a:p>
          <a:p>
            <a:pPr indent="0" lvl="0" marL="228600" rtl="0" algn="l">
              <a:lnSpc>
                <a:spcPct val="90000"/>
              </a:lnSpc>
              <a:spcBef>
                <a:spcPts val="1000"/>
              </a:spcBef>
              <a:spcAft>
                <a:spcPts val="0"/>
              </a:spcAft>
              <a:buNone/>
            </a:pPr>
            <a:r>
              <a:rPr lang="en-US"/>
              <a:t>Based on the analysis of the provided data, several key business recommendations can be formulated to enhance the bank's marketing strategy for term purchases.</a:t>
            </a:r>
            <a:endParaRPr/>
          </a:p>
          <a:p>
            <a:pPr indent="0" lvl="0" marL="228600" rtl="0" algn="l">
              <a:lnSpc>
                <a:spcPct val="90000"/>
              </a:lnSpc>
              <a:spcBef>
                <a:spcPts val="1000"/>
              </a:spcBef>
              <a:spcAft>
                <a:spcPts val="0"/>
              </a:spcAft>
              <a:buNone/>
            </a:pPr>
            <a:r>
              <a:t/>
            </a:r>
            <a:endParaRPr/>
          </a:p>
        </p:txBody>
      </p:sp>
      <p:sp>
        <p:nvSpPr>
          <p:cNvPr id="91" name="Google Shape;91;p14"/>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14"/>
          <p:cNvSpPr txBox="1"/>
          <p:nvPr>
            <p:ph type="title"/>
          </p:nvPr>
        </p:nvSpPr>
        <p:spPr>
          <a:xfrm>
            <a:off x="838200" y="460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a:solidFill>
                  <a:schemeClr val="accent2"/>
                </a:solidFill>
              </a:rPr>
              <a:t>Introduction</a:t>
            </a:r>
            <a:endParaRPr sz="5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nvSpPr>
        <p:spPr>
          <a:xfrm>
            <a:off x="0" y="923875"/>
            <a:ext cx="12192000" cy="64647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200000"/>
              </a:lnSpc>
              <a:spcBef>
                <a:spcPts val="0"/>
              </a:spcBef>
              <a:spcAft>
                <a:spcPts val="0"/>
              </a:spcAft>
              <a:buNone/>
            </a:pPr>
            <a:r>
              <a:rPr b="1" lang="en-US" sz="1800">
                <a:solidFill>
                  <a:schemeClr val="dk1"/>
                </a:solidFill>
                <a:latin typeface="Calibri"/>
                <a:ea typeface="Calibri"/>
                <a:cs typeface="Calibri"/>
                <a:sym typeface="Calibri"/>
              </a:rPr>
              <a:t>Hypothesis</a:t>
            </a:r>
            <a:r>
              <a:rPr b="1" lang="en-US" sz="1800">
                <a:solidFill>
                  <a:schemeClr val="dk1"/>
                </a:solidFill>
                <a:latin typeface="Calibri"/>
                <a:ea typeface="Calibri"/>
                <a:cs typeface="Calibri"/>
                <a:sym typeface="Calibri"/>
              </a:rPr>
              <a:t>:</a:t>
            </a:r>
            <a:endParaRPr/>
          </a:p>
          <a:p>
            <a:pPr indent="-342900" lvl="0" marL="457200" marR="0" rtl="0" algn="l">
              <a:lnSpc>
                <a:spcPct val="200000"/>
              </a:lnSpc>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Marital Status Hypothesis: </a:t>
            </a:r>
            <a:r>
              <a:rPr lang="en-US" sz="1800">
                <a:solidFill>
                  <a:schemeClr val="dk1"/>
                </a:solidFill>
                <a:latin typeface="Calibri"/>
                <a:ea typeface="Calibri"/>
                <a:cs typeface="Calibri"/>
                <a:sym typeface="Calibri"/>
              </a:rPr>
              <a:t>Married couples are more likely to engage in term purchases compared to single individuals.</a:t>
            </a:r>
            <a:endParaRPr sz="1800">
              <a:solidFill>
                <a:schemeClr val="dk1"/>
              </a:solidFill>
              <a:latin typeface="Calibri"/>
              <a:ea typeface="Calibri"/>
              <a:cs typeface="Calibri"/>
              <a:sym typeface="Calibri"/>
            </a:endParaRPr>
          </a:p>
          <a:p>
            <a:pPr indent="-342900" lvl="0" marL="457200" marR="0" rtl="0" algn="l">
              <a:lnSpc>
                <a:spcPct val="200000"/>
              </a:lnSpc>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Education Level Hypothesis: </a:t>
            </a:r>
            <a:r>
              <a:rPr lang="en-US" sz="1800">
                <a:solidFill>
                  <a:schemeClr val="dk1"/>
                </a:solidFill>
                <a:latin typeface="Calibri"/>
                <a:ea typeface="Calibri"/>
                <a:cs typeface="Calibri"/>
                <a:sym typeface="Calibri"/>
              </a:rPr>
              <a:t>University graduates are more inclined to engage in term purchases compared to those with lower educational attainment.</a:t>
            </a:r>
            <a:endParaRPr sz="1800">
              <a:solidFill>
                <a:schemeClr val="dk1"/>
              </a:solidFill>
              <a:latin typeface="Calibri"/>
              <a:ea typeface="Calibri"/>
              <a:cs typeface="Calibri"/>
              <a:sym typeface="Calibri"/>
            </a:endParaRPr>
          </a:p>
          <a:p>
            <a:pPr indent="-342900" lvl="0" marL="457200" marR="0" rtl="0" algn="l">
              <a:lnSpc>
                <a:spcPct val="200000"/>
              </a:lnSpc>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Loan Status Hypothesis: </a:t>
            </a:r>
            <a:r>
              <a:rPr lang="en-US" sz="1800">
                <a:solidFill>
                  <a:schemeClr val="dk1"/>
                </a:solidFill>
                <a:latin typeface="Calibri"/>
                <a:ea typeface="Calibri"/>
                <a:cs typeface="Calibri"/>
                <a:sym typeface="Calibri"/>
              </a:rPr>
              <a:t>Individuals without outstanding loans are more likely to engage in term purchases compared to those with existing loans.</a:t>
            </a:r>
            <a:endParaRPr sz="1800">
              <a:solidFill>
                <a:schemeClr val="dk1"/>
              </a:solidFill>
              <a:latin typeface="Calibri"/>
              <a:ea typeface="Calibri"/>
              <a:cs typeface="Calibri"/>
              <a:sym typeface="Calibri"/>
            </a:endParaRPr>
          </a:p>
          <a:p>
            <a:pPr indent="-342900" lvl="0" marL="457200" marR="0" rtl="0" algn="l">
              <a:lnSpc>
                <a:spcPct val="200000"/>
              </a:lnSpc>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Age Hypothesis</a:t>
            </a:r>
            <a:r>
              <a:rPr lang="en-US" sz="1800">
                <a:solidFill>
                  <a:schemeClr val="dk1"/>
                </a:solidFill>
                <a:latin typeface="Calibri"/>
                <a:ea typeface="Calibri"/>
                <a:cs typeface="Calibri"/>
                <a:sym typeface="Calibri"/>
              </a:rPr>
              <a:t>: Individuals in their late twenties to early forties are more likely to engage in term purchases compared to other age groups.</a:t>
            </a:r>
            <a:endParaRPr sz="1800">
              <a:solidFill>
                <a:schemeClr val="dk1"/>
              </a:solidFill>
              <a:latin typeface="Calibri"/>
              <a:ea typeface="Calibri"/>
              <a:cs typeface="Calibri"/>
              <a:sym typeface="Calibri"/>
            </a:endParaRPr>
          </a:p>
          <a:p>
            <a:pPr indent="-342900" lvl="0" marL="457200" marR="0" rtl="0" algn="l">
              <a:lnSpc>
                <a:spcPct val="200000"/>
              </a:lnSpc>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Consumer Price Index (CPI) Hypothesis: </a:t>
            </a:r>
            <a:r>
              <a:rPr lang="en-US" sz="1800">
                <a:solidFill>
                  <a:schemeClr val="dk1"/>
                </a:solidFill>
                <a:latin typeface="Calibri"/>
                <a:ea typeface="Calibri"/>
                <a:cs typeface="Calibri"/>
                <a:sym typeface="Calibri"/>
              </a:rPr>
              <a:t>Individuals with a higher Consumer Price Index (CPI) are more likely to engage in term purchases compared to those with lower CPI.</a:t>
            </a:r>
            <a:endParaRPr sz="1800">
              <a:solidFill>
                <a:schemeClr val="dk1"/>
              </a:solidFill>
              <a:latin typeface="Calibri"/>
              <a:ea typeface="Calibri"/>
              <a:cs typeface="Calibri"/>
              <a:sym typeface="Calibri"/>
            </a:endParaRPr>
          </a:p>
          <a:p>
            <a:pPr indent="0" lvl="0" marL="0" marR="0" rtl="0" algn="l">
              <a:lnSpc>
                <a:spcPct val="200000"/>
              </a:lnSpc>
              <a:spcBef>
                <a:spcPts val="0"/>
              </a:spcBef>
              <a:spcAft>
                <a:spcPts val="0"/>
              </a:spcAft>
              <a:buNone/>
            </a:pPr>
            <a:r>
              <a:t/>
            </a:r>
            <a:endParaRPr b="1" sz="1800">
              <a:solidFill>
                <a:schemeClr val="dk1"/>
              </a:solidFill>
              <a:latin typeface="Calibri"/>
              <a:ea typeface="Calibri"/>
              <a:cs typeface="Calibri"/>
              <a:sym typeface="Calibri"/>
            </a:endParaRPr>
          </a:p>
        </p:txBody>
      </p:sp>
      <p:sp>
        <p:nvSpPr>
          <p:cNvPr id="98" name="Google Shape;98;p15"/>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15"/>
          <p:cNvSpPr txBox="1"/>
          <p:nvPr>
            <p:ph type="title"/>
          </p:nvPr>
        </p:nvSpPr>
        <p:spPr>
          <a:xfrm>
            <a:off x="762000" y="1939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a:solidFill>
                  <a:schemeClr val="accent2"/>
                </a:solidFill>
              </a:rPr>
              <a:t>Hypothesis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p:nvPr/>
        </p:nvSpPr>
        <p:spPr>
          <a:xfrm>
            <a:off x="0" y="-12312"/>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Font typeface="Arial"/>
              <a:buNone/>
            </a:pPr>
            <a:r>
              <a:rPr b="1" lang="en-US" sz="4400">
                <a:solidFill>
                  <a:schemeClr val="accent2"/>
                </a:solidFill>
                <a:latin typeface="Calibri"/>
                <a:ea typeface="Calibri"/>
                <a:cs typeface="Calibri"/>
                <a:sym typeface="Calibri"/>
              </a:rPr>
              <a:t>      Marital Status Hypothesis</a:t>
            </a:r>
            <a:endParaRPr/>
          </a:p>
        </p:txBody>
      </p:sp>
      <p:sp>
        <p:nvSpPr>
          <p:cNvPr id="105" name="Google Shape;105;p16"/>
          <p:cNvSpPr txBox="1"/>
          <p:nvPr/>
        </p:nvSpPr>
        <p:spPr>
          <a:xfrm>
            <a:off x="7266625" y="1489000"/>
            <a:ext cx="4524900" cy="27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500">
                <a:latin typeface="Calibri"/>
                <a:ea typeface="Calibri"/>
                <a:cs typeface="Calibri"/>
                <a:sym typeface="Calibri"/>
              </a:rPr>
              <a:t>Recommended Strategy: It is advised that the bank focus its marketing efforts towards married couples, as they exhibit a higher likelihood of engaging in term purchases.</a:t>
            </a:r>
            <a:endParaRPr sz="2500">
              <a:latin typeface="Calibri"/>
              <a:ea typeface="Calibri"/>
              <a:cs typeface="Calibri"/>
              <a:sym typeface="Calibri"/>
            </a:endParaRPr>
          </a:p>
          <a:p>
            <a:pPr indent="0" lvl="0" marL="0" rtl="0" algn="l">
              <a:spcBef>
                <a:spcPts val="0"/>
              </a:spcBef>
              <a:spcAft>
                <a:spcPts val="0"/>
              </a:spcAft>
              <a:buNone/>
            </a:pPr>
            <a:r>
              <a:t/>
            </a:r>
            <a:endParaRPr sz="2500">
              <a:latin typeface="Calibri"/>
              <a:ea typeface="Calibri"/>
              <a:cs typeface="Calibri"/>
              <a:sym typeface="Calibri"/>
            </a:endParaRPr>
          </a:p>
        </p:txBody>
      </p:sp>
      <p:pic>
        <p:nvPicPr>
          <p:cNvPr id="106" name="Google Shape;106;p16"/>
          <p:cNvPicPr preferRelativeResize="0"/>
          <p:nvPr/>
        </p:nvPicPr>
        <p:blipFill>
          <a:blip r:embed="rId3">
            <a:alphaModFix/>
          </a:blip>
          <a:stretch>
            <a:fillRect/>
          </a:stretch>
        </p:blipFill>
        <p:spPr>
          <a:xfrm>
            <a:off x="-718200" y="1489000"/>
            <a:ext cx="7860450" cy="4829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p:nvPr/>
        </p:nvSpPr>
        <p:spPr>
          <a:xfrm>
            <a:off x="0" y="-12312"/>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a:t>
            </a:r>
            <a:r>
              <a:rPr b="1" lang="en-US" sz="4400">
                <a:solidFill>
                  <a:schemeClr val="accent2"/>
                </a:solidFill>
                <a:latin typeface="Calibri"/>
                <a:ea typeface="Calibri"/>
                <a:cs typeface="Calibri"/>
                <a:sym typeface="Calibri"/>
              </a:rPr>
              <a:t>Education Level Hypothesis</a:t>
            </a:r>
            <a:endParaRPr/>
          </a:p>
        </p:txBody>
      </p:sp>
      <p:sp>
        <p:nvSpPr>
          <p:cNvPr id="112" name="Google Shape;112;p17"/>
          <p:cNvSpPr txBox="1"/>
          <p:nvPr/>
        </p:nvSpPr>
        <p:spPr>
          <a:xfrm>
            <a:off x="6875775" y="1489000"/>
            <a:ext cx="5230800" cy="40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500">
                <a:latin typeface="Calibri"/>
                <a:ea typeface="Calibri"/>
                <a:cs typeface="Calibri"/>
                <a:sym typeface="Calibri"/>
              </a:rPr>
              <a:t>Recommended Strategy: It is advisable for the bank to direct its marketing efforts towards university graduates, as this demographic displays a higher propensity to engage </a:t>
            </a:r>
            <a:endParaRPr sz="2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500">
                <a:latin typeface="Calibri"/>
                <a:ea typeface="Calibri"/>
                <a:cs typeface="Calibri"/>
                <a:sym typeface="Calibri"/>
              </a:rPr>
              <a:t>in term purchases. </a:t>
            </a:r>
            <a:endParaRPr sz="2500">
              <a:latin typeface="Calibri"/>
              <a:ea typeface="Calibri"/>
              <a:cs typeface="Calibri"/>
              <a:sym typeface="Calibri"/>
            </a:endParaRPr>
          </a:p>
          <a:p>
            <a:pPr indent="0" lvl="0" marL="0" rtl="0" algn="l">
              <a:spcBef>
                <a:spcPts val="0"/>
              </a:spcBef>
              <a:spcAft>
                <a:spcPts val="0"/>
              </a:spcAft>
              <a:buNone/>
            </a:pPr>
            <a:r>
              <a:t/>
            </a:r>
            <a:endParaRPr sz="2500">
              <a:latin typeface="Calibri"/>
              <a:ea typeface="Calibri"/>
              <a:cs typeface="Calibri"/>
              <a:sym typeface="Calibri"/>
            </a:endParaRPr>
          </a:p>
        </p:txBody>
      </p:sp>
      <p:pic>
        <p:nvPicPr>
          <p:cNvPr id="113" name="Google Shape;113;p17"/>
          <p:cNvPicPr preferRelativeResize="0"/>
          <p:nvPr/>
        </p:nvPicPr>
        <p:blipFill>
          <a:blip r:embed="rId3">
            <a:alphaModFix/>
          </a:blip>
          <a:stretch>
            <a:fillRect/>
          </a:stretch>
        </p:blipFill>
        <p:spPr>
          <a:xfrm>
            <a:off x="152400" y="1524000"/>
            <a:ext cx="6812199" cy="5162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p:nvPr/>
        </p:nvSpPr>
        <p:spPr>
          <a:xfrm>
            <a:off x="0" y="-12312"/>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Loan Status Hypothesis</a:t>
            </a:r>
            <a:endParaRPr/>
          </a:p>
        </p:txBody>
      </p:sp>
      <p:sp>
        <p:nvSpPr>
          <p:cNvPr id="119" name="Google Shape;119;p18"/>
          <p:cNvSpPr txBox="1"/>
          <p:nvPr/>
        </p:nvSpPr>
        <p:spPr>
          <a:xfrm>
            <a:off x="8439250" y="1791025"/>
            <a:ext cx="3649500" cy="40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500">
                <a:latin typeface="Calibri"/>
                <a:ea typeface="Calibri"/>
                <a:cs typeface="Calibri"/>
                <a:sym typeface="Calibri"/>
              </a:rPr>
              <a:t>Recommended Strategy: The bank is encouraged to direct its marketing efforts towards individuals without outstanding loans, as this group exhibits a higher inclination to engage in term purchases.</a:t>
            </a:r>
            <a:endParaRPr sz="2500">
              <a:latin typeface="Calibri"/>
              <a:ea typeface="Calibri"/>
              <a:cs typeface="Calibri"/>
              <a:sym typeface="Calibri"/>
            </a:endParaRPr>
          </a:p>
          <a:p>
            <a:pPr indent="0" lvl="0" marL="0" rtl="0" algn="l">
              <a:spcBef>
                <a:spcPts val="0"/>
              </a:spcBef>
              <a:spcAft>
                <a:spcPts val="0"/>
              </a:spcAft>
              <a:buNone/>
            </a:pPr>
            <a:r>
              <a:t/>
            </a:r>
            <a:endParaRPr sz="2500">
              <a:latin typeface="Calibri"/>
              <a:ea typeface="Calibri"/>
              <a:cs typeface="Calibri"/>
              <a:sym typeface="Calibri"/>
            </a:endParaRPr>
          </a:p>
        </p:txBody>
      </p:sp>
      <p:pic>
        <p:nvPicPr>
          <p:cNvPr id="120" name="Google Shape;120;p18"/>
          <p:cNvPicPr preferRelativeResize="0"/>
          <p:nvPr/>
        </p:nvPicPr>
        <p:blipFill>
          <a:blip r:embed="rId3">
            <a:alphaModFix/>
          </a:blip>
          <a:stretch>
            <a:fillRect/>
          </a:stretch>
        </p:blipFill>
        <p:spPr>
          <a:xfrm>
            <a:off x="152400" y="1524005"/>
            <a:ext cx="8085625" cy="4996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p:nvPr/>
        </p:nvSpPr>
        <p:spPr>
          <a:xfrm>
            <a:off x="0" y="-12312"/>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a:t>
            </a:r>
            <a:r>
              <a:rPr b="1" lang="en-US" sz="4400">
                <a:solidFill>
                  <a:schemeClr val="accent2"/>
                </a:solidFill>
                <a:latin typeface="Calibri"/>
                <a:ea typeface="Calibri"/>
                <a:cs typeface="Calibri"/>
                <a:sym typeface="Calibri"/>
              </a:rPr>
              <a:t>Age Hypothesis</a:t>
            </a:r>
            <a:endParaRPr/>
          </a:p>
        </p:txBody>
      </p:sp>
      <p:sp>
        <p:nvSpPr>
          <p:cNvPr id="126" name="Google Shape;126;p19"/>
          <p:cNvSpPr txBox="1"/>
          <p:nvPr/>
        </p:nvSpPr>
        <p:spPr>
          <a:xfrm>
            <a:off x="6893550" y="1746600"/>
            <a:ext cx="4698600" cy="40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500">
                <a:latin typeface="Calibri"/>
                <a:ea typeface="Calibri"/>
                <a:cs typeface="Calibri"/>
                <a:sym typeface="Calibri"/>
              </a:rPr>
              <a:t>Recommended Strategy:The bank is encouraged to focus its marketing efforts on individuals </a:t>
            </a:r>
            <a:endParaRPr sz="2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500">
                <a:latin typeface="Calibri"/>
                <a:ea typeface="Calibri"/>
                <a:cs typeface="Calibri"/>
                <a:sym typeface="Calibri"/>
              </a:rPr>
              <a:t>in their late twenties to early forties, as this demographic is </a:t>
            </a:r>
            <a:endParaRPr sz="2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500">
                <a:latin typeface="Calibri"/>
                <a:ea typeface="Calibri"/>
                <a:cs typeface="Calibri"/>
                <a:sym typeface="Calibri"/>
              </a:rPr>
              <a:t>more inclined to engage in term purchases.</a:t>
            </a:r>
            <a:endParaRPr sz="2500">
              <a:latin typeface="Calibri"/>
              <a:ea typeface="Calibri"/>
              <a:cs typeface="Calibri"/>
              <a:sym typeface="Calibri"/>
            </a:endParaRPr>
          </a:p>
          <a:p>
            <a:pPr indent="0" lvl="0" marL="0" rtl="0" algn="l">
              <a:spcBef>
                <a:spcPts val="0"/>
              </a:spcBef>
              <a:spcAft>
                <a:spcPts val="0"/>
              </a:spcAft>
              <a:buNone/>
            </a:pPr>
            <a:r>
              <a:t/>
            </a:r>
            <a:endParaRPr sz="2500">
              <a:latin typeface="Calibri"/>
              <a:ea typeface="Calibri"/>
              <a:cs typeface="Calibri"/>
              <a:sym typeface="Calibri"/>
            </a:endParaRPr>
          </a:p>
        </p:txBody>
      </p:sp>
      <p:pic>
        <p:nvPicPr>
          <p:cNvPr id="127" name="Google Shape;127;p19"/>
          <p:cNvPicPr preferRelativeResize="0"/>
          <p:nvPr/>
        </p:nvPicPr>
        <p:blipFill>
          <a:blip r:embed="rId3">
            <a:alphaModFix/>
          </a:blip>
          <a:stretch>
            <a:fillRect/>
          </a:stretch>
        </p:blipFill>
        <p:spPr>
          <a:xfrm>
            <a:off x="152400" y="1524002"/>
            <a:ext cx="6510175" cy="5084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p:nvPr/>
        </p:nvSpPr>
        <p:spPr>
          <a:xfrm>
            <a:off x="0" y="-12312"/>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a:t>
            </a:r>
            <a:r>
              <a:rPr b="1" lang="en-US" sz="4400">
                <a:solidFill>
                  <a:schemeClr val="accent2"/>
                </a:solidFill>
                <a:latin typeface="Calibri"/>
                <a:ea typeface="Calibri"/>
                <a:cs typeface="Calibri"/>
                <a:sym typeface="Calibri"/>
              </a:rPr>
              <a:t>Consumer Price Index (CPI) Hypothesis</a:t>
            </a:r>
            <a:endParaRPr/>
          </a:p>
        </p:txBody>
      </p:sp>
      <p:sp>
        <p:nvSpPr>
          <p:cNvPr id="133" name="Google Shape;133;p20"/>
          <p:cNvSpPr txBox="1"/>
          <p:nvPr/>
        </p:nvSpPr>
        <p:spPr>
          <a:xfrm>
            <a:off x="7426550" y="1764375"/>
            <a:ext cx="4147800" cy="40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latin typeface="Calibri"/>
                <a:ea typeface="Calibri"/>
                <a:cs typeface="Calibri"/>
                <a:sym typeface="Calibri"/>
              </a:rPr>
              <a:t>Recommended Strategy: The bank is advised to target individuals with higher Consumer Price Index, as they demonstrate a greater likelihood of engaging in term purchases.</a:t>
            </a:r>
            <a:endParaRPr sz="2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500">
              <a:latin typeface="Calibri"/>
              <a:ea typeface="Calibri"/>
              <a:cs typeface="Calibri"/>
              <a:sym typeface="Calibri"/>
            </a:endParaRPr>
          </a:p>
          <a:p>
            <a:pPr indent="0" lvl="0" marL="0" rtl="0" algn="l">
              <a:spcBef>
                <a:spcPts val="0"/>
              </a:spcBef>
              <a:spcAft>
                <a:spcPts val="0"/>
              </a:spcAft>
              <a:buNone/>
            </a:pPr>
            <a:r>
              <a:t/>
            </a:r>
            <a:endParaRPr sz="2500">
              <a:latin typeface="Calibri"/>
              <a:ea typeface="Calibri"/>
              <a:cs typeface="Calibri"/>
              <a:sym typeface="Calibri"/>
            </a:endParaRPr>
          </a:p>
        </p:txBody>
      </p:sp>
      <p:pic>
        <p:nvPicPr>
          <p:cNvPr id="134" name="Google Shape;134;p20"/>
          <p:cNvPicPr preferRelativeResize="0"/>
          <p:nvPr/>
        </p:nvPicPr>
        <p:blipFill>
          <a:blip r:embed="rId3">
            <a:alphaModFix/>
          </a:blip>
          <a:stretch>
            <a:fillRect/>
          </a:stretch>
        </p:blipFill>
        <p:spPr>
          <a:xfrm>
            <a:off x="152400" y="1524002"/>
            <a:ext cx="7060925" cy="5155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nvSpPr>
        <p:spPr>
          <a:xfrm>
            <a:off x="597486" y="1878950"/>
            <a:ext cx="11193900" cy="4710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SzPts val="1100"/>
              <a:buNone/>
            </a:pPr>
            <a:r>
              <a:rPr lang="en-US" sz="2500">
                <a:solidFill>
                  <a:schemeClr val="dk1"/>
                </a:solidFill>
                <a:latin typeface="Calibri"/>
                <a:ea typeface="Calibri"/>
                <a:cs typeface="Calibri"/>
                <a:sym typeface="Calibri"/>
              </a:rPr>
              <a:t>To enhance the bank's term purchase marketing strategy, several key recommendations emerge from the data analysis. Firstly, targeting married couples is crucial, given their higher likelihood of engaging in term purchases. Second, tailoring campaigns towards university graduates, who exhibit a stronger inclination for such purchases, is advised. Additionally, focusing on individuals without outstanding loans is recommended, as they show a heightened interest in term purchases. Concentrating efforts on the late twenties to early forties age group and those with higher Consumer Price Index values can also yield positive results. </a:t>
            </a:r>
            <a:endParaRPr sz="2500">
              <a:solidFill>
                <a:schemeClr val="dk1"/>
              </a:solidFill>
              <a:latin typeface="Calibri"/>
              <a:ea typeface="Calibri"/>
              <a:cs typeface="Calibri"/>
              <a:sym typeface="Calibri"/>
            </a:endParaRPr>
          </a:p>
          <a:p>
            <a:pPr indent="0" lvl="0" marL="0" marR="0" rtl="0" algn="l">
              <a:spcBef>
                <a:spcPts val="0"/>
              </a:spcBef>
              <a:spcAft>
                <a:spcPts val="0"/>
              </a:spcAft>
              <a:buSzPts val="1100"/>
              <a:buNone/>
            </a:pPr>
            <a:r>
              <a:t/>
            </a:r>
            <a:endParaRPr sz="2500">
              <a:solidFill>
                <a:schemeClr val="dk1"/>
              </a:solidFill>
              <a:latin typeface="Calibri"/>
              <a:ea typeface="Calibri"/>
              <a:cs typeface="Calibri"/>
              <a:sym typeface="Calibri"/>
            </a:endParaRPr>
          </a:p>
          <a:p>
            <a:pPr indent="0" lvl="0" marL="0" marR="0" rtl="0" algn="l">
              <a:spcBef>
                <a:spcPts val="0"/>
              </a:spcBef>
              <a:spcAft>
                <a:spcPts val="0"/>
              </a:spcAft>
              <a:buSzPts val="1100"/>
              <a:buNone/>
            </a:pPr>
            <a:r>
              <a:rPr lang="en-US" sz="2500">
                <a:solidFill>
                  <a:schemeClr val="dk1"/>
                </a:solidFill>
                <a:latin typeface="Calibri"/>
                <a:ea typeface="Calibri"/>
                <a:cs typeface="Calibri"/>
                <a:sym typeface="Calibri"/>
              </a:rPr>
              <a:t>These strategies collectively aim to boost customer engagement and drive business success.</a:t>
            </a:r>
            <a:endParaRPr sz="25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500">
              <a:solidFill>
                <a:schemeClr val="dk1"/>
              </a:solidFill>
              <a:latin typeface="Calibri"/>
              <a:ea typeface="Calibri"/>
              <a:cs typeface="Calibri"/>
              <a:sym typeface="Calibri"/>
            </a:endParaRPr>
          </a:p>
        </p:txBody>
      </p:sp>
      <p:sp>
        <p:nvSpPr>
          <p:cNvPr id="140" name="Google Shape;140;p21"/>
          <p:cNvSpPr/>
          <p:nvPr/>
        </p:nvSpPr>
        <p:spPr>
          <a:xfrm>
            <a:off x="0" y="0"/>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Summary And Recommendations      </a:t>
            </a:r>
            <a:endParaRPr sz="4400">
              <a:solidFill>
                <a:schemeClr val="accent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