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617e3c6a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617e3c6a6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617e3c6a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8617e3c6a6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617e3c6a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8617e3c6a6_0_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617e3c6a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8617e3c6a6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617e3c6a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8617e3c6a6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617e3c6a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8617e3c6a6_0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617e3c6a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8617e3c6a6_0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617e3c6a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8617e3c6a6_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617e3c6a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8617e3c6a6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617e3c6a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8617e3c6a6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617e3c6a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8617e3c6a6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617e3c6a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8617e3c6a6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617e3c6a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8617e3c6a6_0_6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617e3c6a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8617e3c6a6_0_3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617e3c6a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8617e3c6a6_0_3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617e3c6a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8617e3c6a6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770499" y="0"/>
            <a:ext cx="1744100" cy="1744100"/>
          </a:xfrm>
          <a:prstGeom prst="rect">
            <a:avLst/>
          </a:prstGeom>
          <a:noFill/>
          <a:ln>
            <a:noFill/>
          </a:ln>
        </p:spPr>
      </p:pic>
      <p:sp>
        <p:nvSpPr>
          <p:cNvPr id="130" name="Google Shape;130;p25"/>
          <p:cNvSpPr txBox="1"/>
          <p:nvPr/>
        </p:nvSpPr>
        <p:spPr>
          <a:xfrm>
            <a:off x="653138" y="1785263"/>
            <a:ext cx="7502100" cy="1885500"/>
          </a:xfrm>
          <a:prstGeom prst="rect">
            <a:avLst/>
          </a:prstGeom>
          <a:solidFill>
            <a:srgbClr val="3A383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5000">
                <a:solidFill>
                  <a:srgbClr val="FF6600"/>
                </a:solidFill>
                <a:latin typeface="Calibri"/>
                <a:ea typeface="Calibri"/>
                <a:cs typeface="Calibri"/>
                <a:sym typeface="Calibri"/>
              </a:rPr>
              <a:t>Bank Marketing Campaign</a:t>
            </a:r>
            <a:endParaRPr sz="1100"/>
          </a:p>
          <a:p>
            <a:pPr indent="0" lvl="0" marL="0" marR="0" rtl="0" algn="l">
              <a:spcBef>
                <a:spcPts val="0"/>
              </a:spcBef>
              <a:spcAft>
                <a:spcPts val="0"/>
              </a:spcAft>
              <a:buNone/>
            </a:pPr>
            <a:r>
              <a:rPr lang="en" sz="1900">
                <a:solidFill>
                  <a:srgbClr val="FF6600"/>
                </a:solidFill>
                <a:latin typeface="Calibri"/>
                <a:ea typeface="Calibri"/>
                <a:cs typeface="Calibri"/>
                <a:sym typeface="Calibri"/>
              </a:rPr>
              <a:t>Virtual</a:t>
            </a:r>
            <a:r>
              <a:rPr lang="en" sz="1900">
                <a:solidFill>
                  <a:schemeClr val="dk1"/>
                </a:solidFill>
                <a:latin typeface="Calibri"/>
                <a:ea typeface="Calibri"/>
                <a:cs typeface="Calibri"/>
                <a:sym typeface="Calibri"/>
              </a:rPr>
              <a:t> </a:t>
            </a:r>
            <a:r>
              <a:rPr lang="en" sz="1900">
                <a:solidFill>
                  <a:srgbClr val="FF6600"/>
                </a:solidFill>
                <a:latin typeface="Calibri"/>
                <a:ea typeface="Calibri"/>
                <a:cs typeface="Calibri"/>
                <a:sym typeface="Calibri"/>
              </a:rPr>
              <a:t>Internship</a:t>
            </a:r>
            <a:endParaRPr sz="1100"/>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 sz="1900">
                <a:solidFill>
                  <a:srgbClr val="FF6600"/>
                </a:solidFill>
                <a:latin typeface="Calibri"/>
                <a:ea typeface="Calibri"/>
                <a:cs typeface="Calibri"/>
                <a:sym typeface="Calibri"/>
              </a:rPr>
              <a:t>30</a:t>
            </a:r>
            <a:r>
              <a:rPr lang="en" sz="1900">
                <a:solidFill>
                  <a:srgbClr val="FF6600"/>
                </a:solidFill>
                <a:latin typeface="Calibri"/>
                <a:ea typeface="Calibri"/>
                <a:cs typeface="Calibri"/>
                <a:sym typeface="Calibri"/>
              </a:rPr>
              <a:t>-Sep-2023</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Age Hypothesis</a:t>
            </a:r>
            <a:endParaRPr sz="1100"/>
          </a:p>
        </p:txBody>
      </p:sp>
      <p:sp>
        <p:nvSpPr>
          <p:cNvPr id="194" name="Google Shape;194;p34"/>
          <p:cNvSpPr txBox="1"/>
          <p:nvPr/>
        </p:nvSpPr>
        <p:spPr>
          <a:xfrm>
            <a:off x="5170163" y="1309950"/>
            <a:ext cx="3524100" cy="3003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Recommended Strategy:The bank is encouraged to focus its marketing efforts on individuals </a:t>
            </a:r>
            <a:endParaRPr sz="1900">
              <a:latin typeface="Calibri"/>
              <a:ea typeface="Calibri"/>
              <a:cs typeface="Calibri"/>
              <a:sym typeface="Calibri"/>
            </a:endParaRPr>
          </a:p>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in their late twenties to early forties, as this demographic is </a:t>
            </a:r>
            <a:endParaRPr sz="1900">
              <a:latin typeface="Calibri"/>
              <a:ea typeface="Calibri"/>
              <a:cs typeface="Calibri"/>
              <a:sym typeface="Calibri"/>
            </a:endParaRPr>
          </a:p>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more inclined to engage in term purchases.</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195" name="Google Shape;195;p34"/>
          <p:cNvPicPr preferRelativeResize="0"/>
          <p:nvPr/>
        </p:nvPicPr>
        <p:blipFill>
          <a:blip r:embed="rId3">
            <a:alphaModFix/>
          </a:blip>
          <a:stretch>
            <a:fillRect/>
          </a:stretch>
        </p:blipFill>
        <p:spPr>
          <a:xfrm>
            <a:off x="114300" y="1143002"/>
            <a:ext cx="4882631" cy="3813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Consumer Price Index (CPI) Hypothesis</a:t>
            </a:r>
            <a:endParaRPr sz="1100"/>
          </a:p>
        </p:txBody>
      </p:sp>
      <p:sp>
        <p:nvSpPr>
          <p:cNvPr id="201" name="Google Shape;201;p35"/>
          <p:cNvSpPr txBox="1"/>
          <p:nvPr/>
        </p:nvSpPr>
        <p:spPr>
          <a:xfrm>
            <a:off x="5569913" y="1323281"/>
            <a:ext cx="3111000" cy="3003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1900">
                <a:latin typeface="Calibri"/>
                <a:ea typeface="Calibri"/>
                <a:cs typeface="Calibri"/>
                <a:sym typeface="Calibri"/>
              </a:rPr>
              <a:t>Recommended Strategy: The bank is advised to target individuals with higher Consumer Price Index, as they demonstrate a greater likelihood of engaging in term purchases.</a:t>
            </a:r>
            <a:endParaRPr sz="1900">
              <a:latin typeface="Calibri"/>
              <a:ea typeface="Calibri"/>
              <a:cs typeface="Calibri"/>
              <a:sym typeface="Calibri"/>
            </a:endParaRPr>
          </a:p>
          <a:p>
            <a:pPr indent="0" lvl="0" marL="0" rtl="0" algn="l">
              <a:spcBef>
                <a:spcPts val="0"/>
              </a:spcBef>
              <a:spcAft>
                <a:spcPts val="0"/>
              </a:spcAft>
              <a:buClr>
                <a:schemeClr val="dk1"/>
              </a:buClr>
              <a:buSzPts val="800"/>
              <a:buFont typeface="Arial"/>
              <a:buNone/>
            </a:pPr>
            <a:r>
              <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202" name="Google Shape;202;p35"/>
          <p:cNvPicPr preferRelativeResize="0"/>
          <p:nvPr/>
        </p:nvPicPr>
        <p:blipFill>
          <a:blip r:embed="rId3">
            <a:alphaModFix/>
          </a:blip>
          <a:stretch>
            <a:fillRect/>
          </a:stretch>
        </p:blipFill>
        <p:spPr>
          <a:xfrm>
            <a:off x="114300" y="1143002"/>
            <a:ext cx="5295694" cy="3866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nvSpPr>
        <p:spPr>
          <a:xfrm>
            <a:off x="448114" y="1409213"/>
            <a:ext cx="8395500" cy="3578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SzPts val="800"/>
              <a:buNone/>
            </a:pPr>
            <a:r>
              <a:rPr lang="en" sz="1900">
                <a:solidFill>
                  <a:schemeClr val="dk1"/>
                </a:solidFill>
                <a:latin typeface="Calibri"/>
                <a:ea typeface="Calibri"/>
                <a:cs typeface="Calibri"/>
                <a:sym typeface="Calibri"/>
              </a:rPr>
              <a:t>To enhance the bank's term purchase marketing strategy, several key recommendations emerge from the data analysis. Firstly, targeting married couples is crucial, given their higher likelihood of engaging in term purchases. Second, tailoring campaigns towards university graduates, who exhibit a stronger inclination for such purchases, is advised. Additionally, focusing on individuals without outstanding loans is recommended, as they show a heightened interest in term purchases. Concentrating efforts on the late twenties to early forties age group and those with higher Consumer Price Index values can also yield positive results. </a:t>
            </a:r>
            <a:endParaRPr sz="1900">
              <a:solidFill>
                <a:schemeClr val="dk1"/>
              </a:solidFill>
              <a:latin typeface="Calibri"/>
              <a:ea typeface="Calibri"/>
              <a:cs typeface="Calibri"/>
              <a:sym typeface="Calibri"/>
            </a:endParaRPr>
          </a:p>
          <a:p>
            <a:pPr indent="0" lvl="0" marL="0" marR="0" rtl="0" algn="l">
              <a:spcBef>
                <a:spcPts val="0"/>
              </a:spcBef>
              <a:spcAft>
                <a:spcPts val="0"/>
              </a:spcAft>
              <a:buSzPts val="800"/>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SzPts val="800"/>
              <a:buNone/>
            </a:pPr>
            <a:r>
              <a:rPr lang="en" sz="1900">
                <a:solidFill>
                  <a:schemeClr val="dk1"/>
                </a:solidFill>
                <a:latin typeface="Calibri"/>
                <a:ea typeface="Calibri"/>
                <a:cs typeface="Calibri"/>
                <a:sym typeface="Calibri"/>
              </a:rPr>
              <a:t>These strategies collectively aim to boost customer engagement and drive business success.</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208" name="Google Shape;208;p36"/>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Recommendations Based on EDA    </a:t>
            </a:r>
            <a:endParaRPr sz="3300">
              <a:solidFill>
                <a:schemeClr val="accent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nvSpPr>
        <p:spPr>
          <a:xfrm>
            <a:off x="448114" y="1409213"/>
            <a:ext cx="8395500" cy="2409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900">
                <a:solidFill>
                  <a:schemeClr val="dk1"/>
                </a:solidFill>
                <a:latin typeface="Calibri"/>
                <a:ea typeface="Calibri"/>
                <a:cs typeface="Calibri"/>
                <a:sym typeface="Calibri"/>
              </a:rPr>
              <a:t>Based on the analysis, the following Machine Learning models will be used for marketing campaign:</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Decision Trees</a:t>
            </a:r>
            <a:endParaRPr sz="19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K-Nearest Neighbors (KNN)</a:t>
            </a:r>
            <a:endParaRPr sz="19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Naive Bayes</a:t>
            </a:r>
            <a:endParaRPr sz="1900">
              <a:solidFill>
                <a:schemeClr val="dk1"/>
              </a:solidFill>
              <a:latin typeface="Calibri"/>
              <a:ea typeface="Calibri"/>
              <a:cs typeface="Calibri"/>
              <a:sym typeface="Calibri"/>
            </a:endParaRPr>
          </a:p>
        </p:txBody>
      </p:sp>
      <p:sp>
        <p:nvSpPr>
          <p:cNvPr id="214" name="Google Shape;214;p37"/>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Model Recommendations      </a:t>
            </a:r>
            <a:endParaRPr sz="3300">
              <a:solidFill>
                <a:schemeClr val="accen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448114" y="1409213"/>
            <a:ext cx="8395500" cy="2993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900">
                <a:solidFill>
                  <a:schemeClr val="dk1"/>
                </a:solidFill>
                <a:latin typeface="Calibri"/>
                <a:ea typeface="Calibri"/>
                <a:cs typeface="Calibri"/>
                <a:sym typeface="Calibri"/>
              </a:rPr>
              <a:t>After creating the models, the following accuracy levels were found</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Decision Trees - 91%</a:t>
            </a:r>
            <a:endParaRPr sz="19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K-Nearest Neighbors (KNN) - 93%</a:t>
            </a:r>
            <a:endParaRPr sz="1900">
              <a:solidFill>
                <a:schemeClr val="dk1"/>
              </a:solidFill>
              <a:latin typeface="Calibri"/>
              <a:ea typeface="Calibri"/>
              <a:cs typeface="Calibri"/>
              <a:sym typeface="Calibri"/>
            </a:endParaRPr>
          </a:p>
          <a:p>
            <a:pPr indent="0" lvl="0" marL="342900" marR="0" rtl="0" algn="l">
              <a:spcBef>
                <a:spcPts val="0"/>
              </a:spcBef>
              <a:spcAft>
                <a:spcPts val="0"/>
              </a:spcAft>
              <a:buNone/>
            </a:pPr>
            <a:r>
              <a:t/>
            </a:r>
            <a:endParaRPr sz="1900">
              <a:solidFill>
                <a:schemeClr val="dk1"/>
              </a:solidFill>
              <a:latin typeface="Calibri"/>
              <a:ea typeface="Calibri"/>
              <a:cs typeface="Calibri"/>
              <a:sym typeface="Calibri"/>
            </a:endParaRPr>
          </a:p>
          <a:p>
            <a:pPr indent="-285750" lvl="0" marL="342900" marR="0" rtl="0" algn="l">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Naive Bayes - 86%</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en" sz="1900">
                <a:solidFill>
                  <a:schemeClr val="dk1"/>
                </a:solidFill>
                <a:latin typeface="Calibri"/>
                <a:ea typeface="Calibri"/>
                <a:cs typeface="Calibri"/>
                <a:sym typeface="Calibri"/>
              </a:rPr>
              <a:t>Based on accuracy we can conclude that K-Nearest Neighbors is the best model for this project based on it’s high accuracy </a:t>
            </a:r>
            <a:endParaRPr sz="1900">
              <a:solidFill>
                <a:schemeClr val="dk1"/>
              </a:solidFill>
              <a:latin typeface="Calibri"/>
              <a:ea typeface="Calibri"/>
              <a:cs typeface="Calibri"/>
              <a:sym typeface="Calibri"/>
            </a:endParaRPr>
          </a:p>
        </p:txBody>
      </p:sp>
      <p:sp>
        <p:nvSpPr>
          <p:cNvPr id="220" name="Google Shape;220;p38"/>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Model Recommendations      </a:t>
            </a:r>
            <a:endParaRPr sz="3300">
              <a:solidFill>
                <a:schemeClr val="accent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nvSpPr>
        <p:spPr>
          <a:xfrm>
            <a:off x="448114" y="1409213"/>
            <a:ext cx="8395500" cy="2532000"/>
          </a:xfrm>
          <a:prstGeom prst="rect">
            <a:avLst/>
          </a:prstGeom>
          <a:noFill/>
          <a:ln>
            <a:noFill/>
          </a:ln>
        </p:spPr>
        <p:txBody>
          <a:bodyPr anchorCtr="0" anchor="t" bIns="34275" lIns="68575" spcFirstLastPara="1" rIns="68575" wrap="square" tIns="34275">
            <a:spAutoFit/>
          </a:bodyPr>
          <a:lstStyle/>
          <a:p>
            <a:pPr indent="0" lvl="0" marL="342900" marR="0" rtl="0" algn="l">
              <a:lnSpc>
                <a:spcPct val="150000"/>
              </a:lnSpc>
              <a:spcBef>
                <a:spcPts val="0"/>
              </a:spcBef>
              <a:spcAft>
                <a:spcPts val="0"/>
              </a:spcAft>
              <a:buNone/>
            </a:pPr>
            <a:r>
              <a:rPr lang="en" sz="1600">
                <a:solidFill>
                  <a:schemeClr val="dk1"/>
                </a:solidFill>
                <a:latin typeface="Calibri"/>
                <a:ea typeface="Calibri"/>
                <a:cs typeface="Calibri"/>
                <a:sym typeface="Calibri"/>
              </a:rPr>
              <a:t>After thorough analysis, we proposed targeted marketing strategies, prioritizing married couples, university graduates, loan-free individuals, specific age brackets, and those with higher Consumer Price Index values. We successfully addressed data challenges, including 'unknown' values and outliers, implementing effective solutions. Employing K-Nearest Neighbors, Decision Tree, and Bernoulli Naive Bayes models, we observed exceptional accuracy of 93% with KNN. This comprehensive project equips ABC Bank with actionable insights to refine its marketing approach and drive the success of its new product.</a:t>
            </a:r>
            <a:endParaRPr sz="1600">
              <a:solidFill>
                <a:schemeClr val="dk1"/>
              </a:solidFill>
              <a:latin typeface="Calibri"/>
              <a:ea typeface="Calibri"/>
              <a:cs typeface="Calibri"/>
              <a:sym typeface="Calibri"/>
            </a:endParaRPr>
          </a:p>
        </p:txBody>
      </p:sp>
      <p:sp>
        <p:nvSpPr>
          <p:cNvPr id="226" name="Google Shape;226;p39"/>
          <p:cNvSpPr/>
          <p:nvPr/>
        </p:nvSpPr>
        <p:spPr>
          <a:xfrm>
            <a:off x="0" y="0"/>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Conclusion      </a:t>
            </a:r>
            <a:endParaRPr sz="3300">
              <a:solidFill>
                <a:schemeClr val="accent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idx="1" type="subTitle"/>
          </p:nvPr>
        </p:nvSpPr>
        <p:spPr>
          <a:xfrm>
            <a:off x="4404360" y="1950839"/>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rPr>
              <a:t>Thank You</a:t>
            </a:r>
            <a:endParaRPr/>
          </a:p>
          <a:p>
            <a:pPr indent="0" lvl="0" marL="0" rtl="0" algn="ctr">
              <a:lnSpc>
                <a:spcPct val="90000"/>
              </a:lnSpc>
              <a:spcBef>
                <a:spcPts val="800"/>
              </a:spcBef>
              <a:spcAft>
                <a:spcPts val="0"/>
              </a:spcAft>
              <a:buClr>
                <a:schemeClr val="dk1"/>
              </a:buClr>
              <a:buSzPts val="5000"/>
              <a:buNone/>
            </a:pPr>
            <a:r>
              <a:t/>
            </a:r>
            <a:endParaRPr sz="5000">
              <a:solidFill>
                <a:srgbClr val="FF6600"/>
              </a:solidFill>
            </a:endParaRPr>
          </a:p>
        </p:txBody>
      </p:sp>
      <p:sp>
        <p:nvSpPr>
          <p:cNvPr id="232" name="Google Shape;232;p40"/>
          <p:cNvSpPr/>
          <p:nvPr/>
        </p:nvSpPr>
        <p:spPr>
          <a:xfrm>
            <a:off x="0" y="0"/>
            <a:ext cx="4404300" cy="51435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33" name="Google Shape;233;p40"/>
          <p:cNvPicPr preferRelativeResize="0"/>
          <p:nvPr/>
        </p:nvPicPr>
        <p:blipFill rotWithShape="1">
          <a:blip r:embed="rId3">
            <a:alphaModFix/>
          </a:blip>
          <a:srcRect b="0" l="0" r="0" t="0"/>
          <a:stretch/>
        </p:blipFill>
        <p:spPr>
          <a:xfrm>
            <a:off x="127364" y="4582218"/>
            <a:ext cx="1240970" cy="745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571500" y="1359456"/>
            <a:ext cx="7886700" cy="3263400"/>
          </a:xfrm>
          <a:prstGeom prst="rect">
            <a:avLst/>
          </a:prstGeom>
          <a:noFill/>
          <a:ln>
            <a:noFill/>
          </a:ln>
        </p:spPr>
        <p:txBody>
          <a:bodyPr anchorCtr="0" anchor="t" bIns="34275" lIns="68575" spcFirstLastPara="1" rIns="68575" wrap="square" tIns="34275">
            <a:normAutofit fontScale="85000"/>
          </a:bodyPr>
          <a:lstStyle/>
          <a:p>
            <a:pPr indent="0" lvl="0" marL="177800" rtl="0" algn="l">
              <a:lnSpc>
                <a:spcPct val="200000"/>
              </a:lnSpc>
              <a:spcBef>
                <a:spcPts val="0"/>
              </a:spcBef>
              <a:spcAft>
                <a:spcPts val="0"/>
              </a:spcAft>
              <a:buNone/>
            </a:pPr>
            <a:r>
              <a:rPr lang="en"/>
              <a:t>ABC Bank plans to launch a term deposit product and seek to build a predictive model to identify potential customers likely to purchase it. By utilizing machine learning (ML) models, the bank aims to optimize its marketing efforts, targeting customers with a higher probability of buying the product. This strategy, implemented through telemarketing, SMS, and marketing channels, aims to save resources and reduce costs associated with resource billing. </a:t>
            </a:r>
            <a:endParaRPr/>
          </a:p>
        </p:txBody>
      </p:sp>
      <p:sp>
        <p:nvSpPr>
          <p:cNvPr id="136" name="Google Shape;136;p26"/>
          <p:cNvSpPr/>
          <p:nvPr/>
        </p:nvSpPr>
        <p:spPr>
          <a:xfrm>
            <a:off x="0" y="0"/>
            <a:ext cx="9144000" cy="10287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7" name="Google Shape;137;p26"/>
          <p:cNvSpPr txBox="1"/>
          <p:nvPr>
            <p:ph type="title"/>
          </p:nvPr>
        </p:nvSpPr>
        <p:spPr>
          <a:xfrm>
            <a:off x="628650" y="345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2600"/>
              <a:buFont typeface="Calibri"/>
              <a:buNone/>
            </a:pPr>
            <a:r>
              <a:rPr b="1" lang="en">
                <a:solidFill>
                  <a:schemeClr val="accent2"/>
                </a:solidFill>
              </a:rPr>
              <a:t>Introduction</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686250" y="1171844"/>
            <a:ext cx="7657200" cy="3471000"/>
          </a:xfrm>
          <a:prstGeom prst="rect">
            <a:avLst/>
          </a:prstGeom>
          <a:noFill/>
          <a:ln>
            <a:noFill/>
          </a:ln>
        </p:spPr>
        <p:txBody>
          <a:bodyPr anchorCtr="0" anchor="t" bIns="34275" lIns="68575" spcFirstLastPara="1" rIns="68575" wrap="square" tIns="34275">
            <a:spAutoFit/>
          </a:bodyPr>
          <a:lstStyle/>
          <a:p>
            <a:pPr indent="0" lvl="0" marL="0" marR="0" rtl="0" algn="l">
              <a:lnSpc>
                <a:spcPct val="200000"/>
              </a:lnSpc>
              <a:spcBef>
                <a:spcPts val="0"/>
              </a:spcBef>
              <a:spcAft>
                <a:spcPts val="0"/>
              </a:spcAft>
              <a:buNone/>
            </a:pPr>
            <a:r>
              <a:rPr lang="en" sz="1700">
                <a:solidFill>
                  <a:schemeClr val="dk1"/>
                </a:solidFill>
                <a:latin typeface="Calibri"/>
                <a:ea typeface="Calibri"/>
                <a:cs typeface="Calibri"/>
                <a:sym typeface="Calibri"/>
              </a:rPr>
              <a:t>The dataset named ‘bank-additional-full’ is a CSV file that consists of 21 columns and 41188 rows. The file contains data from May 2008 to November 2010. The data covers information regarding the marketing campaign itself such as employment variation rate, number of employees, consumer confidence index, and Euribor 3-month rate. As well as all the basic client information, such as age, job, education, marital status…etc. Lastly, there’s the variable ‘y’ which is an answer to the question ‘Has the client subscribed to a term deposit? ’ The answer is a binary yes or no. </a:t>
            </a:r>
            <a:endParaRPr b="1" sz="1700">
              <a:solidFill>
                <a:schemeClr val="dk1"/>
              </a:solidFill>
              <a:latin typeface="Calibri"/>
              <a:ea typeface="Calibri"/>
              <a:cs typeface="Calibri"/>
              <a:sym typeface="Calibri"/>
            </a:endParaRPr>
          </a:p>
        </p:txBody>
      </p:sp>
      <p:sp>
        <p:nvSpPr>
          <p:cNvPr id="143" name="Google Shape;143;p27"/>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7"/>
          <p:cNvSpPr txBox="1"/>
          <p:nvPr>
            <p:ph type="title"/>
          </p:nvPr>
        </p:nvSpPr>
        <p:spPr>
          <a:xfrm>
            <a:off x="571500" y="14542"/>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
                <a:solidFill>
                  <a:schemeClr val="accent2"/>
                </a:solidFill>
              </a:rPr>
              <a:t>Data Understanding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0" y="1028700"/>
            <a:ext cx="5608500" cy="5456700"/>
          </a:xfrm>
          <a:prstGeom prst="rect">
            <a:avLst/>
          </a:prstGeom>
          <a:noFill/>
          <a:ln>
            <a:noFill/>
          </a:ln>
        </p:spPr>
        <p:txBody>
          <a:bodyPr anchorCtr="0" anchor="t" bIns="34275" lIns="68575" spcFirstLastPara="1" rIns="68575" wrap="square" tIns="34275">
            <a:spAutoFit/>
          </a:bodyPr>
          <a:lstStyle/>
          <a:p>
            <a:pPr indent="-254000" lvl="0" marL="342900" marR="0" rtl="0" algn="l">
              <a:lnSpc>
                <a:spcPct val="2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Null values</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lang="en" sz="1400">
                <a:solidFill>
                  <a:schemeClr val="dk1"/>
                </a:solidFill>
                <a:latin typeface="Calibri"/>
                <a:ea typeface="Calibri"/>
                <a:cs typeface="Calibri"/>
                <a:sym typeface="Calibri"/>
              </a:rPr>
              <a:t>No null values were found in the dataset.</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The following ‘unknown’ values were found in the dataset:</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'job' has 330 'unknown'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'marital' has 80 'unknown'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'education' has 1731 'unknown'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'default' has 8597 'unknown'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'housing' has 990 'unknown'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Column 'loan' has 990 'unknown' values.</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8"/>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8"/>
          <p:cNvSpPr txBox="1"/>
          <p:nvPr>
            <p:ph type="title"/>
          </p:nvPr>
        </p:nvSpPr>
        <p:spPr>
          <a:xfrm>
            <a:off x="571500" y="14542"/>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
                <a:solidFill>
                  <a:schemeClr val="accent2"/>
                </a:solidFill>
              </a:rPr>
              <a:t>Data Problems</a:t>
            </a:r>
            <a:endParaRPr/>
          </a:p>
        </p:txBody>
      </p:sp>
      <p:sp>
        <p:nvSpPr>
          <p:cNvPr id="152" name="Google Shape;152;p28"/>
          <p:cNvSpPr txBox="1"/>
          <p:nvPr/>
        </p:nvSpPr>
        <p:spPr>
          <a:xfrm>
            <a:off x="4591369" y="1028700"/>
            <a:ext cx="4552800" cy="4405500"/>
          </a:xfrm>
          <a:prstGeom prst="rect">
            <a:avLst/>
          </a:prstGeom>
          <a:noFill/>
          <a:ln>
            <a:noFill/>
          </a:ln>
        </p:spPr>
        <p:txBody>
          <a:bodyPr anchorCtr="0" anchor="t" bIns="68575" lIns="68575" spcFirstLastPara="1" rIns="68575" wrap="square" tIns="68575">
            <a:noAutofit/>
          </a:bodyPr>
          <a:lstStyle/>
          <a:p>
            <a:pPr indent="-254000" lvl="0" marL="342900" rtl="0" algn="l">
              <a:lnSpc>
                <a:spcPct val="200000"/>
              </a:lnSpc>
              <a:spcBef>
                <a:spcPts val="0"/>
              </a:spcBef>
              <a:spcAft>
                <a:spcPts val="0"/>
              </a:spcAft>
              <a:buSzPts val="1400"/>
              <a:buFont typeface="Calibri"/>
              <a:buChar char="●"/>
            </a:pPr>
            <a:r>
              <a:rPr lang="en" sz="1400">
                <a:latin typeface="Calibri"/>
                <a:ea typeface="Calibri"/>
                <a:cs typeface="Calibri"/>
                <a:sym typeface="Calibri"/>
              </a:rPr>
              <a:t>Outliner values</a:t>
            </a:r>
            <a:endParaRPr sz="1400">
              <a:latin typeface="Calibri"/>
              <a:ea typeface="Calibri"/>
              <a:cs typeface="Calibri"/>
              <a:sym typeface="Calibri"/>
            </a:endParaRPr>
          </a:p>
          <a:p>
            <a:pPr indent="0" lvl="0" marL="0" rtl="0" algn="l">
              <a:lnSpc>
                <a:spcPct val="200000"/>
              </a:lnSpc>
              <a:spcBef>
                <a:spcPts val="0"/>
              </a:spcBef>
              <a:spcAft>
                <a:spcPts val="0"/>
              </a:spcAft>
              <a:buNone/>
            </a:pPr>
            <a:r>
              <a:rPr lang="en" sz="1400">
                <a:latin typeface="Calibri"/>
                <a:ea typeface="Calibri"/>
                <a:cs typeface="Calibri"/>
                <a:sym typeface="Calibri"/>
              </a:rPr>
              <a:t>The column ‘duration’ contains outliner data based on the fact that it has a mean of 258.28 while the max value is 4918. </a:t>
            </a:r>
            <a:endParaRPr sz="1400">
              <a:latin typeface="Calibri"/>
              <a:ea typeface="Calibri"/>
              <a:cs typeface="Calibri"/>
              <a:sym typeface="Calibri"/>
            </a:endParaRPr>
          </a:p>
          <a:p>
            <a:pPr indent="-254000" lvl="0" marL="342900" rtl="0" algn="l">
              <a:lnSpc>
                <a:spcPct val="200000"/>
              </a:lnSpc>
              <a:spcBef>
                <a:spcPts val="0"/>
              </a:spcBef>
              <a:spcAft>
                <a:spcPts val="0"/>
              </a:spcAft>
              <a:buSzPts val="1400"/>
              <a:buFont typeface="Calibri"/>
              <a:buChar char="●"/>
            </a:pPr>
            <a:r>
              <a:rPr lang="en" sz="1400">
                <a:latin typeface="Calibri"/>
                <a:ea typeface="Calibri"/>
                <a:cs typeface="Calibri"/>
                <a:sym typeface="Calibri"/>
              </a:rPr>
              <a:t>unbalanced data</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When calculating the proportion of each class in the target variable ‘y’, these were the results: </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no     0.887346</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yes    0.112654</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the dataset is unbalanced given the fact that the class ‘no’ is significantly larger than the class ‘yes’</a:t>
            </a:r>
            <a:endParaRPr sz="1400">
              <a:latin typeface="Calibri"/>
              <a:ea typeface="Calibri"/>
              <a:cs typeface="Calibri"/>
              <a:sym typeface="Calibri"/>
            </a:endParaRPr>
          </a:p>
          <a:p>
            <a:pPr indent="0" lvl="0" marL="342900" rtl="0" algn="l">
              <a:lnSpc>
                <a:spcPct val="200000"/>
              </a:lnSpc>
              <a:spcBef>
                <a:spcPts val="0"/>
              </a:spcBef>
              <a:spcAft>
                <a:spcPts val="0"/>
              </a:spcAft>
              <a:buNone/>
            </a:pPr>
            <a:r>
              <a:t/>
            </a:r>
            <a:endParaRPr sz="1400">
              <a:latin typeface="Calibri"/>
              <a:ea typeface="Calibri"/>
              <a:cs typeface="Calibri"/>
              <a:sym typeface="Calibri"/>
            </a:endParaRPr>
          </a:p>
          <a:p>
            <a:pPr indent="0" lvl="0" marL="342900" rtl="0" algn="l">
              <a:lnSpc>
                <a:spcPct val="200000"/>
              </a:lnSpc>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nvSpPr>
        <p:spPr>
          <a:xfrm>
            <a:off x="0" y="1028700"/>
            <a:ext cx="4552800" cy="5025600"/>
          </a:xfrm>
          <a:prstGeom prst="rect">
            <a:avLst/>
          </a:prstGeom>
          <a:noFill/>
          <a:ln>
            <a:noFill/>
          </a:ln>
        </p:spPr>
        <p:txBody>
          <a:bodyPr anchorCtr="0" anchor="t" bIns="34275" lIns="68575" spcFirstLastPara="1" rIns="68575" wrap="square" tIns="34275">
            <a:spAutoFit/>
          </a:bodyPr>
          <a:lstStyle/>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‘Unknown’ values</a:t>
            </a:r>
            <a:endParaRPr sz="1400">
              <a:solidFill>
                <a:schemeClr val="dk1"/>
              </a:solidFill>
              <a:latin typeface="Calibri"/>
              <a:ea typeface="Calibri"/>
              <a:cs typeface="Calibri"/>
              <a:sym typeface="Calibri"/>
            </a:endParaRPr>
          </a:p>
          <a:p>
            <a:pPr indent="0" lvl="0" marL="342900" marR="0" rtl="0" algn="l">
              <a:lnSpc>
                <a:spcPct val="200000"/>
              </a:lnSpc>
              <a:spcBef>
                <a:spcPts val="0"/>
              </a:spcBef>
              <a:spcAft>
                <a:spcPts val="0"/>
              </a:spcAft>
              <a:buNone/>
            </a:pPr>
            <a:r>
              <a:rPr lang="en" sz="1400">
                <a:solidFill>
                  <a:schemeClr val="dk1"/>
                </a:solidFill>
                <a:latin typeface="Calibri"/>
                <a:ea typeface="Calibri"/>
                <a:cs typeface="Calibri"/>
                <a:sym typeface="Calibri"/>
              </a:rPr>
              <a:t>Depending on the column itself and the data it holds, either we will drop the row or replace the ‘unknown’ value with the mode. For the housing and loan columns, we replace the missing values with the mode. Moreover, for the columns job and marital, we will drop the missing values. Lastly, for the ‘education’ and ‘default’ columns, we’ll use logistic regression.</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29"/>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9"/>
          <p:cNvSpPr txBox="1"/>
          <p:nvPr>
            <p:ph type="title"/>
          </p:nvPr>
        </p:nvSpPr>
        <p:spPr>
          <a:xfrm>
            <a:off x="571500" y="14542"/>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
                <a:solidFill>
                  <a:schemeClr val="accent2"/>
                </a:solidFill>
              </a:rPr>
              <a:t>Data Cleaning</a:t>
            </a:r>
            <a:endParaRPr/>
          </a:p>
        </p:txBody>
      </p:sp>
      <p:sp>
        <p:nvSpPr>
          <p:cNvPr id="160" name="Google Shape;160;p29"/>
          <p:cNvSpPr txBox="1"/>
          <p:nvPr/>
        </p:nvSpPr>
        <p:spPr>
          <a:xfrm>
            <a:off x="4552650" y="1365131"/>
            <a:ext cx="4552800" cy="4405500"/>
          </a:xfrm>
          <a:prstGeom prst="rect">
            <a:avLst/>
          </a:prstGeom>
          <a:noFill/>
          <a:ln>
            <a:noFill/>
          </a:ln>
        </p:spPr>
        <p:txBody>
          <a:bodyPr anchorCtr="0" anchor="t" bIns="68575" lIns="68575" spcFirstLastPara="1" rIns="68575" wrap="square" tIns="68575">
            <a:noAutofit/>
          </a:bodyPr>
          <a:lstStyle/>
          <a:p>
            <a:pPr indent="-254000" lvl="0" marL="342900" rtl="0" algn="l">
              <a:lnSpc>
                <a:spcPct val="200000"/>
              </a:lnSpc>
              <a:spcBef>
                <a:spcPts val="0"/>
              </a:spcBef>
              <a:spcAft>
                <a:spcPts val="0"/>
              </a:spcAft>
              <a:buSzPts val="1400"/>
              <a:buFont typeface="Calibri"/>
              <a:buChar char="●"/>
            </a:pPr>
            <a:r>
              <a:rPr lang="en" sz="1400">
                <a:latin typeface="Calibri"/>
                <a:ea typeface="Calibri"/>
                <a:cs typeface="Calibri"/>
                <a:sym typeface="Calibri"/>
              </a:rPr>
              <a:t>Outliner values</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For removing the outliners, we’ll use the Z-Score Method and the IQR</a:t>
            </a:r>
            <a:endParaRPr sz="1400">
              <a:latin typeface="Calibri"/>
              <a:ea typeface="Calibri"/>
              <a:cs typeface="Calibri"/>
              <a:sym typeface="Calibri"/>
            </a:endParaRPr>
          </a:p>
          <a:p>
            <a:pPr indent="-254000" lvl="0" marL="342900" rtl="0" algn="l">
              <a:lnSpc>
                <a:spcPct val="200000"/>
              </a:lnSpc>
              <a:spcBef>
                <a:spcPts val="0"/>
              </a:spcBef>
              <a:spcAft>
                <a:spcPts val="0"/>
              </a:spcAft>
              <a:buSzPts val="1400"/>
              <a:buFont typeface="Calibri"/>
              <a:buChar char="●"/>
            </a:pPr>
            <a:r>
              <a:rPr lang="en" sz="1400">
                <a:latin typeface="Calibri"/>
                <a:ea typeface="Calibri"/>
                <a:cs typeface="Calibri"/>
                <a:sym typeface="Calibri"/>
              </a:rPr>
              <a:t>unbalanced data</a:t>
            </a:r>
            <a:endParaRPr sz="1400">
              <a:latin typeface="Calibri"/>
              <a:ea typeface="Calibri"/>
              <a:cs typeface="Calibri"/>
              <a:sym typeface="Calibri"/>
            </a:endParaRPr>
          </a:p>
          <a:p>
            <a:pPr indent="0" lvl="0" marL="342900" rtl="0" algn="l">
              <a:lnSpc>
                <a:spcPct val="200000"/>
              </a:lnSpc>
              <a:spcBef>
                <a:spcPts val="0"/>
              </a:spcBef>
              <a:spcAft>
                <a:spcPts val="0"/>
              </a:spcAft>
              <a:buNone/>
            </a:pPr>
            <a:r>
              <a:rPr lang="en" sz="1400">
                <a:latin typeface="Calibri"/>
                <a:ea typeface="Calibri"/>
                <a:cs typeface="Calibri"/>
                <a:sym typeface="Calibri"/>
              </a:rPr>
              <a:t>For the unbalanced data, we decided on undersampling: which involves reducing the number of instances in the majority class to balance it with the minority class.</a:t>
            </a:r>
            <a:endParaRPr sz="1400">
              <a:latin typeface="Calibri"/>
              <a:ea typeface="Calibri"/>
              <a:cs typeface="Calibri"/>
              <a:sym typeface="Calibri"/>
            </a:endParaRPr>
          </a:p>
          <a:p>
            <a:pPr indent="0" lvl="0" marL="342900" rtl="0" algn="l">
              <a:lnSpc>
                <a:spcPct val="200000"/>
              </a:lnSpc>
              <a:spcBef>
                <a:spcPts val="0"/>
              </a:spcBef>
              <a:spcAft>
                <a:spcPts val="0"/>
              </a:spcAft>
              <a:buNone/>
            </a:pPr>
            <a:r>
              <a:t/>
            </a:r>
            <a:endParaRPr sz="1400">
              <a:latin typeface="Calibri"/>
              <a:ea typeface="Calibri"/>
              <a:cs typeface="Calibri"/>
              <a:sym typeface="Calibri"/>
            </a:endParaRPr>
          </a:p>
          <a:p>
            <a:pPr indent="0" lvl="0" marL="342900" rtl="0" algn="l">
              <a:lnSpc>
                <a:spcPct val="200000"/>
              </a:lnSpc>
              <a:spcBef>
                <a:spcPts val="0"/>
              </a:spcBef>
              <a:spcAft>
                <a:spcPts val="0"/>
              </a:spcAft>
              <a:buNone/>
            </a:pPr>
            <a:r>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nvSpPr>
        <p:spPr>
          <a:xfrm>
            <a:off x="0" y="546325"/>
            <a:ext cx="9144000" cy="5025600"/>
          </a:xfrm>
          <a:prstGeom prst="rect">
            <a:avLst/>
          </a:prstGeom>
          <a:noFill/>
          <a:ln>
            <a:noFill/>
          </a:ln>
        </p:spPr>
        <p:txBody>
          <a:bodyPr anchorCtr="0" anchor="t" bIns="34275" lIns="68575" spcFirstLastPara="1" rIns="68575" wrap="square" tIns="34275">
            <a:spAutoFit/>
          </a:bodyPr>
          <a:lstStyle/>
          <a:p>
            <a:pPr indent="0" lvl="0" marL="0" marR="0" rtl="0" algn="l">
              <a:lnSpc>
                <a:spcPct val="200000"/>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rPr b="1" lang="en" sz="1400">
                <a:solidFill>
                  <a:schemeClr val="dk1"/>
                </a:solidFill>
                <a:latin typeface="Calibri"/>
                <a:ea typeface="Calibri"/>
                <a:cs typeface="Calibri"/>
                <a:sym typeface="Calibri"/>
              </a:rPr>
              <a:t>Hypothesis:</a:t>
            </a:r>
            <a:endParaRPr sz="1100"/>
          </a:p>
          <a:p>
            <a:pPr indent="-254000" lvl="0" marL="342900" marR="0" rtl="0" algn="l">
              <a:lnSpc>
                <a:spcPct val="20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Marital Status Hypothesis: </a:t>
            </a:r>
            <a:r>
              <a:rPr lang="en" sz="1400">
                <a:solidFill>
                  <a:schemeClr val="dk1"/>
                </a:solidFill>
                <a:latin typeface="Calibri"/>
                <a:ea typeface="Calibri"/>
                <a:cs typeface="Calibri"/>
                <a:sym typeface="Calibri"/>
              </a:rPr>
              <a:t>Married couples are more likely to engage in term purchases compared to single individuals.</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Education Level Hypothesis: </a:t>
            </a:r>
            <a:r>
              <a:rPr lang="en" sz="1400">
                <a:solidFill>
                  <a:schemeClr val="dk1"/>
                </a:solidFill>
                <a:latin typeface="Calibri"/>
                <a:ea typeface="Calibri"/>
                <a:cs typeface="Calibri"/>
                <a:sym typeface="Calibri"/>
              </a:rPr>
              <a:t>University graduates are more inclined to engage in term purchases compared to those with lower educational attainment.</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Loan Status Hypothesis: </a:t>
            </a:r>
            <a:r>
              <a:rPr lang="en" sz="1400">
                <a:solidFill>
                  <a:schemeClr val="dk1"/>
                </a:solidFill>
                <a:latin typeface="Calibri"/>
                <a:ea typeface="Calibri"/>
                <a:cs typeface="Calibri"/>
                <a:sym typeface="Calibri"/>
              </a:rPr>
              <a:t>Individuals without outstanding loans are more likely to engage in term purchases compared to those with existing loans.</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Age Hypothesis</a:t>
            </a:r>
            <a:r>
              <a:rPr lang="en" sz="1400">
                <a:solidFill>
                  <a:schemeClr val="dk1"/>
                </a:solidFill>
                <a:latin typeface="Calibri"/>
                <a:ea typeface="Calibri"/>
                <a:cs typeface="Calibri"/>
                <a:sym typeface="Calibri"/>
              </a:rPr>
              <a:t>: Individuals in their late twenties to early forties are more likely to engage in term purchases compared to other age groups.</a:t>
            </a:r>
            <a:endParaRPr sz="1400">
              <a:solidFill>
                <a:schemeClr val="dk1"/>
              </a:solidFill>
              <a:latin typeface="Calibri"/>
              <a:ea typeface="Calibri"/>
              <a:cs typeface="Calibri"/>
              <a:sym typeface="Calibri"/>
            </a:endParaRPr>
          </a:p>
          <a:p>
            <a:pPr indent="-254000" lvl="0" marL="342900" marR="0" rtl="0" algn="l">
              <a:lnSpc>
                <a:spcPct val="20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Consumer Price Index (CPI) Hypothesis: </a:t>
            </a:r>
            <a:r>
              <a:rPr lang="en" sz="1400">
                <a:solidFill>
                  <a:schemeClr val="dk1"/>
                </a:solidFill>
                <a:latin typeface="Calibri"/>
                <a:ea typeface="Calibri"/>
                <a:cs typeface="Calibri"/>
                <a:sym typeface="Calibri"/>
              </a:rPr>
              <a:t>Individuals with a higher Consumer Price Index (CPI) are more likely to engage in term purchases compared to those with lower CPI.</a:t>
            </a:r>
            <a:endParaRPr sz="1400">
              <a:solidFill>
                <a:schemeClr val="dk1"/>
              </a:solidFill>
              <a:latin typeface="Calibri"/>
              <a:ea typeface="Calibri"/>
              <a:cs typeface="Calibri"/>
              <a:sym typeface="Calibri"/>
            </a:endParaRPr>
          </a:p>
          <a:p>
            <a:pPr indent="0" lvl="0" marL="0" marR="0" rtl="0" algn="l">
              <a:lnSpc>
                <a:spcPct val="200000"/>
              </a:lnSpc>
              <a:spcBef>
                <a:spcPts val="0"/>
              </a:spcBef>
              <a:spcAft>
                <a:spcPts val="0"/>
              </a:spcAft>
              <a:buNone/>
            </a:pPr>
            <a:r>
              <a:t/>
            </a:r>
            <a:endParaRPr b="1" sz="1400">
              <a:solidFill>
                <a:schemeClr val="dk1"/>
              </a:solidFill>
              <a:latin typeface="Calibri"/>
              <a:ea typeface="Calibri"/>
              <a:cs typeface="Calibri"/>
              <a:sym typeface="Calibri"/>
            </a:endParaRPr>
          </a:p>
        </p:txBody>
      </p:sp>
      <p:sp>
        <p:nvSpPr>
          <p:cNvPr id="166" name="Google Shape;166;p30"/>
          <p:cNvSpPr/>
          <p:nvPr/>
        </p:nvSpPr>
        <p:spPr>
          <a:xfrm>
            <a:off x="0" y="0"/>
            <a:ext cx="9144000" cy="10233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7" name="Google Shape;167;p30"/>
          <p:cNvSpPr txBox="1"/>
          <p:nvPr>
            <p:ph type="title"/>
          </p:nvPr>
        </p:nvSpPr>
        <p:spPr>
          <a:xfrm>
            <a:off x="571500" y="14542"/>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2"/>
              </a:buClr>
              <a:buSzPts val="3300"/>
              <a:buFont typeface="Calibri"/>
              <a:buNone/>
            </a:pPr>
            <a:r>
              <a:rPr b="1" lang="en">
                <a:solidFill>
                  <a:schemeClr val="accent2"/>
                </a:solidFill>
              </a:rPr>
              <a:t>Hypothesis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Clr>
                <a:srgbClr val="000000"/>
              </a:buClr>
              <a:buFont typeface="Arial"/>
              <a:buNone/>
            </a:pPr>
            <a:r>
              <a:rPr b="1" lang="en" sz="3300">
                <a:solidFill>
                  <a:schemeClr val="accent2"/>
                </a:solidFill>
                <a:latin typeface="Calibri"/>
                <a:ea typeface="Calibri"/>
                <a:cs typeface="Calibri"/>
                <a:sym typeface="Calibri"/>
              </a:rPr>
              <a:t>      Marital Status Hypothesis</a:t>
            </a:r>
            <a:endParaRPr sz="1100"/>
          </a:p>
        </p:txBody>
      </p:sp>
      <p:sp>
        <p:nvSpPr>
          <p:cNvPr id="173" name="Google Shape;173;p31"/>
          <p:cNvSpPr txBox="1"/>
          <p:nvPr/>
        </p:nvSpPr>
        <p:spPr>
          <a:xfrm>
            <a:off x="5449969" y="1116750"/>
            <a:ext cx="3393600" cy="2060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Recommended Strategy: It is advised that the bank focus its marketing efforts towards married couples, as they exhibit a higher likelihood of engaging in term purchases.</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174" name="Google Shape;174;p31"/>
          <p:cNvPicPr preferRelativeResize="0"/>
          <p:nvPr/>
        </p:nvPicPr>
        <p:blipFill>
          <a:blip r:embed="rId3">
            <a:alphaModFix/>
          </a:blip>
          <a:stretch>
            <a:fillRect/>
          </a:stretch>
        </p:blipFill>
        <p:spPr>
          <a:xfrm>
            <a:off x="-538650" y="1116750"/>
            <a:ext cx="5895338" cy="3621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Education Level Hypothesis</a:t>
            </a:r>
            <a:endParaRPr sz="1100"/>
          </a:p>
        </p:txBody>
      </p:sp>
      <p:sp>
        <p:nvSpPr>
          <p:cNvPr id="180" name="Google Shape;180;p32"/>
          <p:cNvSpPr txBox="1"/>
          <p:nvPr/>
        </p:nvSpPr>
        <p:spPr>
          <a:xfrm>
            <a:off x="5156831" y="1116750"/>
            <a:ext cx="3923100" cy="3003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Recommended Strategy: It is advisable for the bank to direct its marketing efforts towards university graduates, as this demographic displays a higher propensity to engage </a:t>
            </a:r>
            <a:endParaRPr sz="1900">
              <a:latin typeface="Calibri"/>
              <a:ea typeface="Calibri"/>
              <a:cs typeface="Calibri"/>
              <a:sym typeface="Calibri"/>
            </a:endParaRPr>
          </a:p>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in term purchases. </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181" name="Google Shape;181;p32"/>
          <p:cNvPicPr preferRelativeResize="0"/>
          <p:nvPr/>
        </p:nvPicPr>
        <p:blipFill>
          <a:blip r:embed="rId3">
            <a:alphaModFix/>
          </a:blip>
          <a:stretch>
            <a:fillRect/>
          </a:stretch>
        </p:blipFill>
        <p:spPr>
          <a:xfrm>
            <a:off x="114300" y="1143000"/>
            <a:ext cx="5109149" cy="3871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p:nvPr/>
        </p:nvSpPr>
        <p:spPr>
          <a:xfrm>
            <a:off x="0" y="-9234"/>
            <a:ext cx="9144000" cy="103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2"/>
                </a:solidFill>
                <a:latin typeface="Calibri"/>
                <a:ea typeface="Calibri"/>
                <a:cs typeface="Calibri"/>
                <a:sym typeface="Calibri"/>
              </a:rPr>
              <a:t>      Loan Status Hypothesis</a:t>
            </a:r>
            <a:endParaRPr sz="1100"/>
          </a:p>
        </p:txBody>
      </p:sp>
      <p:sp>
        <p:nvSpPr>
          <p:cNvPr id="187" name="Google Shape;187;p33"/>
          <p:cNvSpPr txBox="1"/>
          <p:nvPr/>
        </p:nvSpPr>
        <p:spPr>
          <a:xfrm>
            <a:off x="6329438" y="1343269"/>
            <a:ext cx="2737200" cy="3003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 sz="1900">
                <a:latin typeface="Calibri"/>
                <a:ea typeface="Calibri"/>
                <a:cs typeface="Calibri"/>
                <a:sym typeface="Calibri"/>
              </a:rPr>
              <a:t>Recommended Strategy: The bank is encouraged to direct its marketing efforts towards individuals without outstanding loans, as this group exhibits a higher inclination to engage in term purchases.</a:t>
            </a:r>
            <a:endParaRPr sz="1900">
              <a:latin typeface="Calibri"/>
              <a:ea typeface="Calibri"/>
              <a:cs typeface="Calibri"/>
              <a:sym typeface="Calibri"/>
            </a:endParaRPr>
          </a:p>
          <a:p>
            <a:pPr indent="0" lvl="0" marL="0" rtl="0" algn="l">
              <a:spcBef>
                <a:spcPts val="0"/>
              </a:spcBef>
              <a:spcAft>
                <a:spcPts val="0"/>
              </a:spcAft>
              <a:buNone/>
            </a:pPr>
            <a:r>
              <a:t/>
            </a:r>
            <a:endParaRPr sz="1900">
              <a:latin typeface="Calibri"/>
              <a:ea typeface="Calibri"/>
              <a:cs typeface="Calibri"/>
              <a:sym typeface="Calibri"/>
            </a:endParaRPr>
          </a:p>
        </p:txBody>
      </p:sp>
      <p:pic>
        <p:nvPicPr>
          <p:cNvPr id="188" name="Google Shape;188;p33"/>
          <p:cNvPicPr preferRelativeResize="0"/>
          <p:nvPr/>
        </p:nvPicPr>
        <p:blipFill>
          <a:blip r:embed="rId3">
            <a:alphaModFix/>
          </a:blip>
          <a:stretch>
            <a:fillRect/>
          </a:stretch>
        </p:blipFill>
        <p:spPr>
          <a:xfrm>
            <a:off x="114300" y="1143004"/>
            <a:ext cx="6064218" cy="3747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