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50205C-DA59-4CE0-9C77-D61B3E6D946E}">
  <a:tblStyle styleId="{4E50205C-DA59-4CE0-9C77-D61B3E6D94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084b1bb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1084b1bb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1084b1b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1084b1b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1084b1bb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1084b1bb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84b1bb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084b1bb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084b1bb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084b1b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1084b1bb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1084b1bb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10e2a46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10e2a46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084b1bb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1084b1bb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1084b1bb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1084b1bb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2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3.jpg"/><Relationship Id="rId5" Type="http://schemas.openxmlformats.org/officeDocument/2006/relationships/image" Target="../media/image8.jpg"/><Relationship Id="rId6" Type="http://schemas.openxmlformats.org/officeDocument/2006/relationships/image" Target="../media/image3.jpg"/><Relationship Id="rId7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Assignment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44"/>
              <a:t>Ashraqat Torky |Mahmoud Helmy | Sarah Elmasry | </a:t>
            </a:r>
            <a:endParaRPr sz="1144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44"/>
              <a:t>Yomna Abdelsattar</a:t>
            </a:r>
            <a:endParaRPr sz="1144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857" y="94375"/>
            <a:ext cx="789269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62225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44"/>
          </a:p>
        </p:txBody>
      </p:sp>
      <p:sp>
        <p:nvSpPr>
          <p:cNvPr id="159" name="Google Shape;159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75" y="1928500"/>
            <a:ext cx="19621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400" y="2780950"/>
            <a:ext cx="1610375" cy="23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Choice | Data Preparation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53650" y="1076225"/>
            <a:ext cx="85743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Semantically Similar: Children fairy tales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44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688" y="1698900"/>
            <a:ext cx="195262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2000" y="2152347"/>
            <a:ext cx="2156150" cy="31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6850" y="2052463"/>
            <a:ext cx="19050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4725" y="2486784"/>
            <a:ext cx="1998000" cy="270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1000" y="1705963"/>
            <a:ext cx="19240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10000" y="2174500"/>
            <a:ext cx="1646775" cy="25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53175" y="1957238"/>
            <a:ext cx="19240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01525" y="2780950"/>
            <a:ext cx="2705276" cy="19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Frequencies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Word Cloud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5" y="1459150"/>
            <a:ext cx="3997826" cy="17319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000000">
                <a:alpha val="93000"/>
              </a:srgbClr>
            </a:outerShdw>
          </a:effectLst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83349"/>
            <a:ext cx="4172499" cy="17580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000000">
                <a:alpha val="93000"/>
              </a:srgbClr>
            </a:outerShdw>
          </a:effectLst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223" y="63585"/>
            <a:ext cx="4536176" cy="19662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000000">
                <a:alpha val="93000"/>
              </a:srgbClr>
            </a:outerShdw>
          </a:effectLst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4507" y="1921874"/>
            <a:ext cx="4313341" cy="1789351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000000">
                <a:alpha val="93000"/>
              </a:srgbClr>
            </a:outerShdw>
          </a:effectLst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2889" y="3324902"/>
            <a:ext cx="4172507" cy="17105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000000">
                <a:alpha val="9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159300" y="826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ransformation and Feature Engineering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84850" y="2049000"/>
            <a:ext cx="85743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Bag of Words (BOW)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TF-IDF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N-gram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Doc2word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opic Modeling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84850" y="677400"/>
            <a:ext cx="85743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</a:t>
            </a:r>
            <a:r>
              <a:rPr lang="en" sz="1700"/>
              <a:t>atent Dirichlet Allocation (LDA)</a:t>
            </a:r>
            <a:endParaRPr sz="17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25" y="3031525"/>
            <a:ext cx="3207909" cy="1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725" y="2964975"/>
            <a:ext cx="3158826" cy="1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500" y="1155700"/>
            <a:ext cx="2975475" cy="16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4625" y="1126500"/>
            <a:ext cx="3081099" cy="170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975" y="1202725"/>
            <a:ext cx="3081099" cy="170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59300" y="1054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84850" y="2049000"/>
            <a:ext cx="85743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Kmeans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Expectation Maximization (EM)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Agglomerative Hierarchical Clustering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method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08925" y="1308125"/>
            <a:ext cx="23673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BOW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659625" y="1308125"/>
            <a:ext cx="23673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TF-IDF</a:t>
            </a:r>
            <a:endParaRPr b="1" sz="1600">
              <a:solidFill>
                <a:schemeClr val="accent1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75" y="1802100"/>
            <a:ext cx="3115775" cy="205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610325" y="1308125"/>
            <a:ext cx="23673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Doc2Word</a:t>
            </a:r>
            <a:endParaRPr b="1" sz="1600">
              <a:solidFill>
                <a:schemeClr val="accent1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200" y="1765876"/>
            <a:ext cx="3246725" cy="222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961" y="1862550"/>
            <a:ext cx="2989039" cy="21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valuation Metrics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284850" y="847625"/>
            <a:ext cx="85743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Silhouette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Kappa</a:t>
            </a:r>
            <a:endParaRPr sz="1700"/>
          </a:p>
        </p:txBody>
      </p:sp>
      <p:graphicFrame>
        <p:nvGraphicFramePr>
          <p:cNvPr id="141" name="Google Shape;141;p20"/>
          <p:cNvGraphicFramePr/>
          <p:nvPr/>
        </p:nvGraphicFramePr>
        <p:xfrm>
          <a:off x="0" y="17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{4E50205C-DA59-4CE0-9C77-D61B3E6D946E}</a:tableStyleId>
              </a:tblPr>
              <a:tblGrid>
                <a:gridCol w="1059350"/>
                <a:gridCol w="849900"/>
                <a:gridCol w="1255050"/>
                <a:gridCol w="586050"/>
                <a:gridCol w="847300"/>
                <a:gridCol w="1247125"/>
                <a:gridCol w="587350"/>
                <a:gridCol w="835775"/>
                <a:gridCol w="1265000"/>
                <a:gridCol w="611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TF-IDF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Doc2Word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  <a:tc hMerge="1"/>
              </a:tr>
              <a:tr h="7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</a:t>
                      </a:r>
                      <a:r>
                        <a:rPr lang="en" sz="1300"/>
                        <a:t>-</a:t>
                      </a:r>
                      <a:r>
                        <a:rPr lang="en" sz="1300"/>
                        <a:t>means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Agglomerative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k-means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Agglomerative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k-means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Agglomerative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Kappa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Silhouette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20"/>
          <p:cNvSpPr txBox="1"/>
          <p:nvPr/>
        </p:nvSpPr>
        <p:spPr>
          <a:xfrm>
            <a:off x="578650" y="4543425"/>
            <a:ext cx="4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Champion model: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Doc2Word/Agglomerative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84850" y="906000"/>
            <a:ext cx="85743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25" y="1294550"/>
            <a:ext cx="4238528" cy="29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303" y="1294550"/>
            <a:ext cx="4223821" cy="29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