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 roundtripDataSignature="AMtx7mh1MtLwlaVzMpUHEZ9VzIZ9CYTp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0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386"/>
    <p:restoredTop sz="84674" autoAdjust="0"/>
  </p:normalViewPr>
  <p:slideViewPr>
    <p:cSldViewPr snapToGrid="0">
      <p:cViewPr>
        <p:scale>
          <a:sx n="50" d="100"/>
          <a:sy n="50" d="100"/>
        </p:scale>
        <p:origin x="-3108" y="-4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dk1"/>
                </a:solidFill>
                <a:latin typeface="Times New Roman"/>
                <a:ea typeface="Times New Roman"/>
                <a:cs typeface="Times New Roman"/>
                <a:sym typeface="Times New Roman"/>
              </a:rPr>
              <a:t>Since data is even for positive and negative sentences, for all names, bias can be easily detected when values for a group appear to not match another group when both are labelled with the same emotion.</a:t>
            </a:r>
            <a:endParaRPr lang="en-US" sz="12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400"/>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2468880" y="3591562"/>
            <a:ext cx="27980641" cy="76403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Arial"/>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4114800" y="11526522"/>
            <a:ext cx="24688800" cy="52984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18" name="Google Shape;18;p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7807306" y="6918326"/>
            <a:ext cx="18597882"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405506" y="26036"/>
            <a:ext cx="18597882" cy="2088260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245997" y="5471167"/>
            <a:ext cx="28392119" cy="912875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Arial"/>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245997" y="14686288"/>
            <a:ext cx="28392119" cy="48005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30" name="Google Shape;30;p5"/>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263140"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16664941"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267428"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267431" y="5379722"/>
            <a:ext cx="13926023"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3" name="Google Shape;43;p7"/>
          <p:cNvSpPr txBox="1">
            <a:spLocks noGrp="1"/>
          </p:cNvSpPr>
          <p:nvPr>
            <p:ph type="body" idx="2"/>
          </p:nvPr>
        </p:nvSpPr>
        <p:spPr>
          <a:xfrm>
            <a:off x="2267431" y="8016240"/>
            <a:ext cx="13926023"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16664942" y="5379722"/>
            <a:ext cx="13994608"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5" name="Google Shape;45;p7"/>
          <p:cNvSpPr txBox="1">
            <a:spLocks noGrp="1"/>
          </p:cNvSpPr>
          <p:nvPr>
            <p:ph type="body" idx="4"/>
          </p:nvPr>
        </p:nvSpPr>
        <p:spPr>
          <a:xfrm>
            <a:off x="16664942" y="8016240"/>
            <a:ext cx="13994608"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Arial"/>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61" name="Google Shape;61;p10"/>
          <p:cNvSpPr txBox="1">
            <a:spLocks noGrp="1"/>
          </p:cNvSpPr>
          <p:nvPr>
            <p:ph type="body" idx="2"/>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2" name="Google Shape;62;p10"/>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Arial"/>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13994608" y="3159765"/>
            <a:ext cx="16664939" cy="1559560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200"/>
              </a:spcBef>
              <a:spcAft>
                <a:spcPts val="0"/>
              </a:spcAft>
              <a:buClr>
                <a:schemeClr val="dk1"/>
              </a:buClr>
              <a:buSzPts val="10240"/>
              <a:buFont typeface="Arial"/>
              <a:buNone/>
              <a:defRPr sz="10240" b="0" i="0" u="none" strike="noStrike" cap="none">
                <a:solidFill>
                  <a:schemeClr val="dk1"/>
                </a:solidFill>
                <a:latin typeface="Arial"/>
                <a:ea typeface="Arial"/>
                <a:cs typeface="Arial"/>
                <a:sym typeface="Arial"/>
              </a:defRPr>
            </a:lvl1pPr>
            <a:lvl2pPr marR="0" lvl="1" algn="l" rtl="0">
              <a:lnSpc>
                <a:spcPct val="90000"/>
              </a:lnSpc>
              <a:spcBef>
                <a:spcPts val="1600"/>
              </a:spcBef>
              <a:spcAft>
                <a:spcPts val="0"/>
              </a:spcAft>
              <a:buClr>
                <a:schemeClr val="dk1"/>
              </a:buClr>
              <a:buSzPts val="8960"/>
              <a:buFont typeface="Arial"/>
              <a:buNone/>
              <a:defRPr sz="8960" b="0" i="0" u="none" strike="noStrike" cap="none">
                <a:solidFill>
                  <a:schemeClr val="dk1"/>
                </a:solidFill>
                <a:latin typeface="Arial"/>
                <a:ea typeface="Arial"/>
                <a:cs typeface="Arial"/>
                <a:sym typeface="Arial"/>
              </a:defRPr>
            </a:lvl2pPr>
            <a:lvl3pPr marR="0" lvl="2" algn="l" rtl="0">
              <a:lnSpc>
                <a:spcPct val="90000"/>
              </a:lnSpc>
              <a:spcBef>
                <a:spcPts val="1600"/>
              </a:spcBef>
              <a:spcAft>
                <a:spcPts val="0"/>
              </a:spcAft>
              <a:buClr>
                <a:schemeClr val="dk1"/>
              </a:buClr>
              <a:buSzPts val="7680"/>
              <a:buFont typeface="Arial"/>
              <a:buNone/>
              <a:defRPr sz="7680" b="0" i="0" u="none" strike="noStrike" cap="none">
                <a:solidFill>
                  <a:schemeClr val="dk1"/>
                </a:solidFill>
                <a:latin typeface="Arial"/>
                <a:ea typeface="Arial"/>
                <a:cs typeface="Arial"/>
                <a:sym typeface="Arial"/>
              </a:defRPr>
            </a:lvl3pPr>
            <a:lvl4pPr marR="0" lvl="3"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Arial"/>
                <a:ea typeface="Arial"/>
                <a:cs typeface="Arial"/>
                <a:sym typeface="Arial"/>
              </a:defRPr>
            </a:lvl4pPr>
            <a:lvl5pPr marR="0" lvl="4"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Arial"/>
                <a:ea typeface="Arial"/>
                <a:cs typeface="Arial"/>
                <a:sym typeface="Arial"/>
              </a:defRPr>
            </a:lvl5pPr>
            <a:lvl6pPr marR="0" lvl="5"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Arial"/>
                <a:ea typeface="Arial"/>
                <a:cs typeface="Arial"/>
                <a:sym typeface="Arial"/>
              </a:defRPr>
            </a:lvl6pPr>
            <a:lvl7pPr marR="0" lvl="6"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Arial"/>
                <a:ea typeface="Arial"/>
                <a:cs typeface="Arial"/>
                <a:sym typeface="Arial"/>
              </a:defRPr>
            </a:lvl7pPr>
            <a:lvl8pPr marR="0" lvl="7"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Arial"/>
                <a:ea typeface="Arial"/>
                <a:cs typeface="Arial"/>
                <a:sym typeface="Arial"/>
              </a:defRPr>
            </a:lvl8pPr>
            <a:lvl9pPr marR="0" lvl="8"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Arial"/>
                <a:ea typeface="Arial"/>
                <a:cs typeface="Arial"/>
                <a:sym typeface="Arial"/>
              </a:defRPr>
            </a:lvl9pPr>
          </a:lstStyle>
          <a:p>
            <a:endParaRPr/>
          </a:p>
        </p:txBody>
      </p:sp>
      <p:sp>
        <p:nvSpPr>
          <p:cNvPr id="68" name="Google Shape;68;p11"/>
          <p:cNvSpPr txBox="1">
            <a:spLocks noGrp="1"/>
          </p:cNvSpPr>
          <p:nvPr>
            <p:ph type="body" idx="1"/>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9" name="Google Shape;69;p1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9497058" y="-1391918"/>
            <a:ext cx="13924283" cy="283921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Arial"/>
              <a:buNone/>
              <a:defRPr sz="1408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2263140" y="5842000"/>
            <a:ext cx="28392119" cy="13924283"/>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Arial"/>
                <a:ea typeface="Arial"/>
                <a:cs typeface="Arial"/>
                <a:sym typeface="Arial"/>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Arial"/>
                <a:ea typeface="Arial"/>
                <a:cs typeface="Arial"/>
                <a:sym typeface="Arial"/>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Arial"/>
                <a:ea typeface="Arial"/>
                <a:cs typeface="Arial"/>
                <a:sym typeface="Arial"/>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Arial"/>
                <a:ea typeface="Arial"/>
                <a:cs typeface="Arial"/>
                <a:sym typeface="Arial"/>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Arial"/>
                <a:ea typeface="Arial"/>
                <a:cs typeface="Arial"/>
                <a:sym typeface="Arial"/>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Arial"/>
                <a:ea typeface="Arial"/>
                <a:cs typeface="Arial"/>
                <a:sym typeface="Arial"/>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Arial"/>
                <a:ea typeface="Arial"/>
                <a:cs typeface="Arial"/>
                <a:sym typeface="Arial"/>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Arial"/>
                <a:ea typeface="Arial"/>
                <a:cs typeface="Arial"/>
                <a:sym typeface="Arial"/>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84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84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0" y="-321275"/>
            <a:ext cx="32918401" cy="3200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5184"/>
              <a:buFont typeface="Arial"/>
              <a:buNone/>
            </a:pPr>
            <a:endParaRPr sz="5184" b="0" i="0" u="none" strike="noStrike" cap="none">
              <a:solidFill>
                <a:srgbClr val="BFBFBF"/>
              </a:solidFill>
              <a:latin typeface="Arial"/>
              <a:ea typeface="Arial"/>
              <a:cs typeface="Arial"/>
              <a:sym typeface="Arial"/>
            </a:endParaRPr>
          </a:p>
        </p:txBody>
      </p:sp>
      <p:sp>
        <p:nvSpPr>
          <p:cNvPr id="90" name="Google Shape;90;p1"/>
          <p:cNvSpPr txBox="1"/>
          <p:nvPr/>
        </p:nvSpPr>
        <p:spPr>
          <a:xfrm>
            <a:off x="7847438" y="185344"/>
            <a:ext cx="19489312" cy="216881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dirty="0">
                <a:solidFill>
                  <a:srgbClr val="0D0D0D"/>
                </a:solidFill>
                <a:latin typeface="Times New Roman" panose="02020603050405020304" pitchFamily="18" charset="0"/>
                <a:cs typeface="Times New Roman" panose="02020603050405020304" pitchFamily="18" charset="0"/>
              </a:rPr>
              <a:t>Fine-Tuning ELECTRA to Detect Racial and Gender Bias</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91" name="Google Shape;91;p1"/>
          <p:cNvSpPr/>
          <p:nvPr/>
        </p:nvSpPr>
        <p:spPr>
          <a:xfrm>
            <a:off x="13393516" y="2165862"/>
            <a:ext cx="8979593" cy="109710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4800"/>
              <a:buFont typeface="Arial"/>
              <a:buNone/>
            </a:pPr>
            <a:r>
              <a:rPr lang="en-US" sz="4800" b="0" i="0" u="none" strike="noStrike" cap="none" dirty="0" err="1">
                <a:solidFill>
                  <a:srgbClr val="0D0D0D"/>
                </a:solidFill>
                <a:latin typeface="Times New Roman" panose="02020603050405020304" pitchFamily="18" charset="0"/>
                <a:cs typeface="Times New Roman" panose="02020603050405020304" pitchFamily="18" charset="0"/>
                <a:sym typeface="Arial"/>
              </a:rPr>
              <a:t>Yonathan</a:t>
            </a:r>
            <a:r>
              <a:rPr lang="en-US" sz="4800" b="0" i="0" u="none" strike="noStrike" cap="none" dirty="0">
                <a:solidFill>
                  <a:srgbClr val="0D0D0D"/>
                </a:solidFill>
                <a:latin typeface="Times New Roman" panose="02020603050405020304" pitchFamily="18" charset="0"/>
                <a:cs typeface="Times New Roman" panose="02020603050405020304" pitchFamily="18" charset="0"/>
                <a:sym typeface="Arial"/>
              </a:rPr>
              <a:t> Torres, Maryam Taeb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92" name="Google Shape;92;p1"/>
          <p:cNvSpPr txBox="1"/>
          <p:nvPr/>
        </p:nvSpPr>
        <p:spPr>
          <a:xfrm>
            <a:off x="22373109" y="4315661"/>
            <a:ext cx="10168846" cy="10242809"/>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after the </a:t>
            </a:r>
            <a:r>
              <a:rPr lang="en-US" sz="2400" b="1" dirty="0">
                <a:latin typeface="Times New Roman" panose="02020603050405020304" pitchFamily="18" charset="0"/>
                <a:cs typeface="Times New Roman" panose="02020603050405020304" pitchFamily="18" charset="0"/>
              </a:rPr>
              <a:t>training</a:t>
            </a:r>
            <a:r>
              <a:rPr lang="en-US" sz="2400" dirty="0">
                <a:latin typeface="Times New Roman" panose="02020603050405020304" pitchFamily="18" charset="0"/>
                <a:cs typeface="Times New Roman" panose="02020603050405020304" pitchFamily="18" charset="0"/>
              </a:rPr>
              <a:t> session </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a:latin typeface="Times New Roman" panose="02020603050405020304" pitchFamily="18" charset="0"/>
                <a:cs typeface="Times New Roman" panose="02020603050405020304" pitchFamily="18" charset="0"/>
              </a:rPr>
              <a:t>89.1% accuracy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 confusion matrix indicates that the model had a better performance in predicting true negative labels:</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endPar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endPar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just">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A total of 7729 accurate predictions were made on the </a:t>
            </a:r>
            <a:r>
              <a:rPr lang="en-US" sz="2400" b="1" dirty="0">
                <a:latin typeface="Times New Roman" panose="02020603050405020304" pitchFamily="18" charset="0"/>
                <a:ea typeface="Times New Roman"/>
                <a:cs typeface="Times New Roman" panose="02020603050405020304" pitchFamily="18" charset="0"/>
                <a:sym typeface="Times New Roman"/>
              </a:rPr>
              <a:t>testing</a:t>
            </a:r>
            <a:r>
              <a:rPr lang="en-US" sz="2400" dirty="0">
                <a:latin typeface="Times New Roman" panose="02020603050405020304" pitchFamily="18" charset="0"/>
                <a:ea typeface="Times New Roman"/>
                <a:cs typeface="Times New Roman" panose="02020603050405020304" pitchFamily="18" charset="0"/>
                <a:sym typeface="Times New Roman"/>
              </a:rPr>
              <a:t> session </a:t>
            </a:r>
            <a:r>
              <a:rPr lang="en-US" sz="2400" dirty="0">
                <a:latin typeface="Times New Roman" panose="02020603050405020304" pitchFamily="18" charset="0"/>
                <a:ea typeface="Times New Roman"/>
                <a:cs typeface="Times New Roman" panose="02020603050405020304" pitchFamily="18" charset="0"/>
                <a:sym typeface="Wingdings" pitchFamily="2" charset="2"/>
              </a:rPr>
              <a:t> </a:t>
            </a:r>
            <a:r>
              <a:rPr lang="en-US" sz="2400" b="1" dirty="0">
                <a:latin typeface="Times New Roman" panose="02020603050405020304" pitchFamily="18" charset="0"/>
                <a:ea typeface="Times New Roman"/>
                <a:cs typeface="Times New Roman" panose="02020603050405020304" pitchFamily="18" charset="0"/>
                <a:sym typeface="Times New Roman"/>
              </a:rPr>
              <a:t>89.4% </a:t>
            </a:r>
            <a:r>
              <a:rPr lang="en-US" sz="2400" dirty="0">
                <a:latin typeface="Times New Roman" panose="02020603050405020304" pitchFamily="18" charset="0"/>
                <a:ea typeface="Times New Roman"/>
                <a:cs typeface="Times New Roman" panose="02020603050405020304" pitchFamily="18" charset="0"/>
                <a:sym typeface="Times New Roman"/>
              </a:rPr>
              <a:t>accuracy</a:t>
            </a:r>
          </a:p>
          <a:p>
            <a:pPr marL="342900" marR="0" lvl="0" indent="-342900" algn="just"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 distribution of False-positive and negative predictions indicates that the model was more biased toward Caucasian names </a:t>
            </a:r>
            <a:r>
              <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Wingdings" pitchFamily="2" charset="2"/>
              </a:rPr>
              <a:t> False-positive sentiments had a higher association with Caucasian names</a:t>
            </a:r>
            <a:endPar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lvl="0" indent="-342900" algn="just">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Out of the 37 false negatives, 7 were sentences of African-American first names paired with negative emotion, </a:t>
            </a:r>
            <a:r>
              <a:rPr lang="en-US" sz="2400" b="1" dirty="0">
                <a:latin typeface="Times New Roman" panose="02020603050405020304" pitchFamily="18" charset="0"/>
                <a:ea typeface="Times New Roman"/>
                <a:cs typeface="Times New Roman" panose="02020603050405020304" pitchFamily="18" charset="0"/>
                <a:sym typeface="Times New Roman"/>
              </a:rPr>
              <a:t>18.9%</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just">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Overall </a:t>
            </a:r>
            <a:r>
              <a:rPr lang="en-US" sz="2400" b="1" u="sng" dirty="0">
                <a:latin typeface="Times New Roman" panose="02020603050405020304" pitchFamily="18" charset="0"/>
                <a:ea typeface="Times New Roman"/>
                <a:cs typeface="Times New Roman" panose="02020603050405020304" pitchFamily="18" charset="0"/>
                <a:sym typeface="Times New Roman"/>
              </a:rPr>
              <a:t>racial bias analysis</a:t>
            </a:r>
            <a:r>
              <a:rPr lang="en-US" sz="2400" b="1" dirty="0">
                <a:latin typeface="Times New Roman" panose="02020603050405020304" pitchFamily="18" charset="0"/>
                <a:ea typeface="Times New Roman"/>
                <a:cs typeface="Times New Roman" panose="02020603050405020304" pitchFamily="18" charset="0"/>
                <a:sym typeface="Times New Roman"/>
              </a:rPr>
              <a:t> </a:t>
            </a:r>
            <a:r>
              <a:rPr lang="en-US" sz="2400" dirty="0">
                <a:latin typeface="Times New Roman" panose="02020603050405020304" pitchFamily="18" charset="0"/>
                <a:ea typeface="Times New Roman"/>
                <a:cs typeface="Times New Roman" panose="02020603050405020304" pitchFamily="18" charset="0"/>
                <a:sym typeface="Times New Roman"/>
              </a:rPr>
              <a:t>indicates model paired </a:t>
            </a:r>
            <a:r>
              <a:rPr lang="en-US" sz="2400" b="1" u="sng" dirty="0">
                <a:latin typeface="Times New Roman" panose="02020603050405020304" pitchFamily="18" charset="0"/>
                <a:ea typeface="Times New Roman"/>
                <a:cs typeface="Times New Roman" panose="02020603050405020304" pitchFamily="18" charset="0"/>
                <a:sym typeface="Times New Roman"/>
              </a:rPr>
              <a:t>negative sentiment </a:t>
            </a:r>
            <a:r>
              <a:rPr lang="en-US" sz="2400" dirty="0">
                <a:latin typeface="Times New Roman" panose="02020603050405020304" pitchFamily="18" charset="0"/>
                <a:ea typeface="Times New Roman"/>
                <a:cs typeface="Times New Roman" panose="02020603050405020304" pitchFamily="18" charset="0"/>
                <a:sym typeface="Times New Roman"/>
              </a:rPr>
              <a:t>to </a:t>
            </a:r>
            <a:r>
              <a:rPr lang="en-US" sz="2400" b="1" u="sng" dirty="0">
                <a:latin typeface="Times New Roman" panose="02020603050405020304" pitchFamily="18" charset="0"/>
                <a:ea typeface="Times New Roman"/>
                <a:cs typeface="Times New Roman" panose="02020603050405020304" pitchFamily="18" charset="0"/>
                <a:sym typeface="Times New Roman"/>
              </a:rPr>
              <a:t>African-Americans</a:t>
            </a:r>
            <a:r>
              <a:rPr lang="en-US" sz="2400" dirty="0">
                <a:latin typeface="Times New Roman" panose="02020603050405020304" pitchFamily="18" charset="0"/>
                <a:ea typeface="Times New Roman"/>
                <a:cs typeface="Times New Roman" panose="02020603050405020304" pitchFamily="18" charset="0"/>
                <a:sym typeface="Times New Roman"/>
              </a:rPr>
              <a:t> compared to European names</a:t>
            </a:r>
          </a:p>
          <a:p>
            <a:pPr marL="342900" lvl="0" indent="-342900" algn="just">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Overall </a:t>
            </a:r>
            <a:r>
              <a:rPr lang="en-US" sz="2400" b="1" u="sng" dirty="0">
                <a:latin typeface="Times New Roman" panose="02020603050405020304" pitchFamily="18" charset="0"/>
                <a:ea typeface="Times New Roman"/>
                <a:cs typeface="Times New Roman" panose="02020603050405020304" pitchFamily="18" charset="0"/>
                <a:sym typeface="Times New Roman"/>
              </a:rPr>
              <a:t>gender bias analysis</a:t>
            </a:r>
            <a:r>
              <a:rPr lang="en-US" sz="2400" b="1" dirty="0">
                <a:latin typeface="Times New Roman" panose="02020603050405020304" pitchFamily="18" charset="0"/>
                <a:ea typeface="Times New Roman"/>
                <a:cs typeface="Times New Roman" panose="02020603050405020304" pitchFamily="18" charset="0"/>
                <a:sym typeface="Times New Roman"/>
              </a:rPr>
              <a:t> </a:t>
            </a:r>
            <a:r>
              <a:rPr lang="en-US" sz="2400" dirty="0">
                <a:latin typeface="Times New Roman" panose="02020603050405020304" pitchFamily="18" charset="0"/>
                <a:ea typeface="Times New Roman"/>
                <a:cs typeface="Times New Roman" panose="02020603050405020304" pitchFamily="18" charset="0"/>
                <a:sym typeface="Times New Roman"/>
              </a:rPr>
              <a:t>indicates models are producing </a:t>
            </a:r>
            <a:r>
              <a:rPr lang="en-US" sz="2400" b="1" u="sng" dirty="0">
                <a:latin typeface="Times New Roman" panose="02020603050405020304" pitchFamily="18" charset="0"/>
                <a:ea typeface="Times New Roman"/>
                <a:cs typeface="Times New Roman" panose="02020603050405020304" pitchFamily="18" charset="0"/>
                <a:sym typeface="Times New Roman"/>
              </a:rPr>
              <a:t>inaccurate sentiments</a:t>
            </a:r>
            <a:r>
              <a:rPr lang="en-US" sz="2400" dirty="0">
                <a:latin typeface="Times New Roman" panose="02020603050405020304" pitchFamily="18" charset="0"/>
                <a:ea typeface="Times New Roman"/>
                <a:cs typeface="Times New Roman" panose="02020603050405020304" pitchFamily="18" charset="0"/>
                <a:sym typeface="Times New Roman"/>
              </a:rPr>
              <a:t> toward </a:t>
            </a:r>
            <a:r>
              <a:rPr lang="en-US" sz="2400" b="1" u="sng" dirty="0">
                <a:latin typeface="Times New Roman" panose="02020603050405020304" pitchFamily="18" charset="0"/>
                <a:ea typeface="Times New Roman"/>
                <a:cs typeface="Times New Roman" panose="02020603050405020304" pitchFamily="18" charset="0"/>
                <a:sym typeface="Times New Roman"/>
              </a:rPr>
              <a:t>female</a:t>
            </a:r>
            <a:r>
              <a:rPr lang="en-US" sz="2400" b="1" i="1" dirty="0">
                <a:latin typeface="Times New Roman" panose="02020603050405020304" pitchFamily="18" charset="0"/>
                <a:ea typeface="Times New Roman"/>
                <a:cs typeface="Times New Roman" panose="02020603050405020304" pitchFamily="18" charset="0"/>
                <a:sym typeface="Times New Roman"/>
              </a:rPr>
              <a:t> </a:t>
            </a:r>
            <a:r>
              <a:rPr lang="en-US" sz="2400" dirty="0">
                <a:latin typeface="Times New Roman" panose="02020603050405020304" pitchFamily="18" charset="0"/>
                <a:ea typeface="Times New Roman"/>
                <a:cs typeface="Times New Roman" panose="02020603050405020304" pitchFamily="18" charset="0"/>
                <a:sym typeface="Times New Roman"/>
              </a:rPr>
              <a:t>names</a:t>
            </a:r>
          </a:p>
          <a:p>
            <a:pPr marL="342900" indent="-342900" algn="just">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Overall results indicate that ELECTRA is less biased (Fair) compared to other language models like BERT</a:t>
            </a:r>
          </a:p>
          <a:p>
            <a:pPr lvl="0" algn="just">
              <a:buSzPts val="2400"/>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endPar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4" name="Google Shape;94;p1"/>
          <p:cNvSpPr txBox="1"/>
          <p:nvPr/>
        </p:nvSpPr>
        <p:spPr>
          <a:xfrm>
            <a:off x="11454041" y="10689646"/>
            <a:ext cx="10010302" cy="22468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u="sng" dirty="0">
                <a:latin typeface="Times New Roman"/>
                <a:ea typeface="Times New Roman"/>
                <a:cs typeface="Times New Roman"/>
                <a:sym typeface="Times New Roman"/>
              </a:rPr>
              <a:t>Tools</a:t>
            </a:r>
          </a:p>
          <a:p>
            <a:pPr marL="457200" marR="0" lvl="0" indent="-457200" algn="l" rtl="0">
              <a:lnSpc>
                <a:spcPct val="100000"/>
              </a:lnSpc>
              <a:spcBef>
                <a:spcPts val="0"/>
              </a:spcBef>
              <a:spcAft>
                <a:spcPts val="0"/>
              </a:spcAft>
              <a:buClr>
                <a:srgbClr val="000000"/>
              </a:buClr>
              <a:buSzPts val="2400"/>
              <a:buFont typeface="Arial" panose="020B0604020202020204" pitchFamily="34" charset="0"/>
              <a:buChar char="•"/>
            </a:pPr>
            <a:r>
              <a:rPr lang="en-US" sz="2400" i="0" strike="noStrike" cap="none" dirty="0">
                <a:solidFill>
                  <a:schemeClr val="dk1"/>
                </a:solidFill>
                <a:latin typeface="Times New Roman"/>
                <a:ea typeface="Times New Roman"/>
                <a:cs typeface="Times New Roman"/>
                <a:sym typeface="Times New Roman"/>
              </a:rPr>
              <a:t>Python 3.10.2</a:t>
            </a:r>
          </a:p>
          <a:p>
            <a:pPr marL="457200" marR="0" lvl="0" indent="-457200" algn="l" rtl="0">
              <a:lnSpc>
                <a:spcPct val="100000"/>
              </a:lnSpc>
              <a:spcBef>
                <a:spcPts val="0"/>
              </a:spcBef>
              <a:spcAft>
                <a:spcPts val="0"/>
              </a:spcAft>
              <a:buClr>
                <a:srgbClr val="000000"/>
              </a:buClr>
              <a:buSzPts val="2400"/>
              <a:buFont typeface="Arial" panose="020B0604020202020204" pitchFamily="34" charset="0"/>
              <a:buChar char="•"/>
            </a:pPr>
            <a:r>
              <a:rPr lang="en-US" sz="2400" dirty="0" err="1">
                <a:solidFill>
                  <a:schemeClr val="dk1"/>
                </a:solidFill>
                <a:latin typeface="Times New Roman"/>
                <a:ea typeface="Times New Roman"/>
                <a:cs typeface="Times New Roman"/>
                <a:sym typeface="Times New Roman"/>
              </a:rPr>
              <a:t>PyTorch</a:t>
            </a:r>
            <a:endParaRPr lang="en-US" sz="2400" i="0"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2400"/>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H</a:t>
            </a:r>
            <a:r>
              <a:rPr lang="en-US" sz="2400" i="0" strike="noStrike" cap="none" dirty="0">
                <a:solidFill>
                  <a:schemeClr val="dk1"/>
                </a:solidFill>
                <a:latin typeface="Times New Roman"/>
                <a:ea typeface="Times New Roman"/>
                <a:cs typeface="Times New Roman"/>
                <a:sym typeface="Times New Roman"/>
              </a:rPr>
              <a:t>uggingface transformers library</a:t>
            </a:r>
            <a:endParaRPr lang="en-US" sz="2400"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2400"/>
              <a:buFont typeface="Arial" panose="020B0604020202020204" pitchFamily="34" charset="0"/>
              <a:buChar char="•"/>
            </a:pPr>
            <a:r>
              <a:rPr lang="en-US" sz="2400" i="1" dirty="0" err="1">
                <a:solidFill>
                  <a:schemeClr val="dk1"/>
                </a:solidFill>
                <a:latin typeface="Times New Roman"/>
                <a:ea typeface="Times New Roman"/>
                <a:cs typeface="Times New Roman"/>
                <a:sym typeface="Times New Roman"/>
              </a:rPr>
              <a:t>electra</a:t>
            </a:r>
            <a:r>
              <a:rPr lang="en-US" sz="2400" i="1" dirty="0">
                <a:solidFill>
                  <a:schemeClr val="dk1"/>
                </a:solidFill>
                <a:latin typeface="Times New Roman"/>
                <a:ea typeface="Times New Roman"/>
                <a:cs typeface="Times New Roman"/>
                <a:sym typeface="Times New Roman"/>
              </a:rPr>
              <a:t>-small-discriminator </a:t>
            </a:r>
            <a:r>
              <a:rPr lang="en-US" sz="2400" dirty="0">
                <a:solidFill>
                  <a:schemeClr val="dk1"/>
                </a:solidFill>
                <a:latin typeface="Times New Roman"/>
                <a:ea typeface="Times New Roman"/>
                <a:cs typeface="Times New Roman"/>
                <a:sym typeface="Times New Roman"/>
              </a:rPr>
              <a:t>pre-trained model as the base for fine-tuning</a:t>
            </a:r>
          </a:p>
          <a:p>
            <a:pPr marL="457200" marR="0" lvl="0" indent="-457200" algn="l" rtl="0">
              <a:lnSpc>
                <a:spcPct val="100000"/>
              </a:lnSpc>
              <a:spcBef>
                <a:spcPts val="0"/>
              </a:spcBef>
              <a:spcAft>
                <a:spcPts val="0"/>
              </a:spcAft>
              <a:buClr>
                <a:srgbClr val="000000"/>
              </a:buClr>
              <a:buSzPts val="2400"/>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GLUE-SST2 and EEC datasets files</a:t>
            </a:r>
          </a:p>
          <a:p>
            <a:pPr marL="457200" marR="0" lvl="0" indent="-457200" algn="l" rtl="0">
              <a:lnSpc>
                <a:spcPct val="100000"/>
              </a:lnSpc>
              <a:spcBef>
                <a:spcPts val="0"/>
              </a:spcBef>
              <a:spcAft>
                <a:spcPts val="0"/>
              </a:spcAft>
              <a:buClr>
                <a:srgbClr val="000000"/>
              </a:buClr>
              <a:buSzPts val="2400"/>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The figure below demonstrates the overall approach taken in this work</a:t>
            </a:r>
          </a:p>
        </p:txBody>
      </p:sp>
      <p:sp>
        <p:nvSpPr>
          <p:cNvPr id="95" name="Google Shape;95;p1"/>
          <p:cNvSpPr txBox="1"/>
          <p:nvPr/>
        </p:nvSpPr>
        <p:spPr>
          <a:xfrm>
            <a:off x="505295" y="4364494"/>
            <a:ext cx="10010302" cy="3004303"/>
          </a:xfrm>
          <a:prstGeom prst="rect">
            <a:avLst/>
          </a:prstGeom>
          <a:noFill/>
          <a:ln>
            <a:noFill/>
          </a:ln>
        </p:spPr>
        <p:txBody>
          <a:bodyPr spcFirstLastPara="1" wrap="square" lIns="0" tIns="0" rIns="0" bIns="0" anchor="t" anchorCtr="0">
            <a:noAutofit/>
          </a:bodyPr>
          <a:lstStyle/>
          <a:p>
            <a:pPr lvl="0" algn="just">
              <a:buSzPts val="2400"/>
            </a:pPr>
            <a:r>
              <a:rPr lang="en-US" sz="2400" dirty="0">
                <a:latin typeface="Times New Roman"/>
                <a:ea typeface="Times New Roman"/>
                <a:cs typeface="Times New Roman"/>
                <a:sym typeface="Times New Roman"/>
              </a:rPr>
              <a:t>Daily applications like voice recognition in smartphones, search engines that answer your queries, and job application sites that recommend positions use AI to learn to generate the best solution, but the data they learn from influences the quality of our experience. Data that contains human biases could leave groups of people misunderstood in smartphone apps, search engines finding wrong results, and even leave you without a job opportunity. This study leverages natural language processing (NLP) to train a sentiment classifier to detect bias in pretrained language models.</a:t>
            </a:r>
          </a:p>
          <a:p>
            <a:pPr marL="0" marR="0" lvl="0" indent="0" algn="l" rtl="0">
              <a:lnSpc>
                <a:spcPct val="100000"/>
              </a:lnSpc>
              <a:spcBef>
                <a:spcPts val="0"/>
              </a:spcBef>
              <a:spcAft>
                <a:spcPts val="0"/>
              </a:spcAft>
              <a:buClr>
                <a:srgbClr val="000000"/>
              </a:buClr>
              <a:buSzPts val="2100"/>
              <a:buFont typeface="Arial"/>
              <a:buNone/>
            </a:pPr>
            <a:r>
              <a:rPr lang="en-US" sz="2100" b="0" i="0" u="none" strike="noStrike" cap="none" dirty="0">
                <a:solidFill>
                  <a:srgbClr val="000000"/>
                </a:solidFill>
                <a:latin typeface="Times New Roman"/>
                <a:ea typeface="Times New Roman"/>
                <a:cs typeface="Times New Roman"/>
                <a:sym typeface="Times New Roman"/>
              </a:rPr>
              <a:t> </a:t>
            </a:r>
            <a:endParaRPr sz="21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r>
              <a:rPr lang="en-US" sz="2100" b="0" i="0" u="none" strike="noStrike" cap="none" dirty="0">
                <a:solidFill>
                  <a:srgbClr val="000000"/>
                </a:solidFill>
                <a:latin typeface="Times New Roman"/>
                <a:ea typeface="Times New Roman"/>
                <a:cs typeface="Times New Roman"/>
                <a:sym typeface="Times New Roman"/>
              </a:rPr>
              <a:t> </a:t>
            </a:r>
            <a:endParaRPr sz="2100" b="0" i="0" u="none" strike="noStrike" cap="none" dirty="0">
              <a:solidFill>
                <a:schemeClr val="dk1"/>
              </a:solidFill>
              <a:latin typeface="Times New Roman"/>
              <a:ea typeface="Times New Roman"/>
              <a:cs typeface="Times New Roman"/>
              <a:sym typeface="Times New Roman"/>
            </a:endParaRPr>
          </a:p>
        </p:txBody>
      </p:sp>
      <p:pic>
        <p:nvPicPr>
          <p:cNvPr id="97" name="Google Shape;97;p1"/>
          <p:cNvPicPr preferRelativeResize="0"/>
          <p:nvPr/>
        </p:nvPicPr>
        <p:blipFill>
          <a:blip r:embed="rId3">
            <a:alphaModFix/>
          </a:blip>
          <a:stretch>
            <a:fillRect/>
          </a:stretch>
        </p:blipFill>
        <p:spPr>
          <a:xfrm>
            <a:off x="1751338" y="20345400"/>
            <a:ext cx="27660336" cy="1454850"/>
          </a:xfrm>
          <a:prstGeom prst="rect">
            <a:avLst/>
          </a:prstGeom>
          <a:noFill/>
          <a:ln>
            <a:noFill/>
          </a:ln>
        </p:spPr>
      </p:pic>
      <p:pic>
        <p:nvPicPr>
          <p:cNvPr id="3" name="Picture 2">
            <a:extLst>
              <a:ext uri="{FF2B5EF4-FFF2-40B4-BE49-F238E27FC236}">
                <a16:creationId xmlns:a16="http://schemas.microsoft.com/office/drawing/2014/main" id="{6AD034DB-46F9-42BF-8096-364744DB7DCA}"/>
              </a:ext>
            </a:extLst>
          </p:cNvPr>
          <p:cNvPicPr>
            <a:picLocks noChangeAspect="1"/>
          </p:cNvPicPr>
          <p:nvPr/>
        </p:nvPicPr>
        <p:blipFill>
          <a:blip r:embed="rId4"/>
          <a:stretch>
            <a:fillRect/>
          </a:stretch>
        </p:blipFill>
        <p:spPr>
          <a:xfrm>
            <a:off x="738594" y="277528"/>
            <a:ext cx="6428326" cy="2328208"/>
          </a:xfrm>
          <a:prstGeom prst="rect">
            <a:avLst/>
          </a:prstGeom>
        </p:spPr>
      </p:pic>
      <p:cxnSp>
        <p:nvCxnSpPr>
          <p:cNvPr id="5" name="Straight Connector 4">
            <a:extLst>
              <a:ext uri="{FF2B5EF4-FFF2-40B4-BE49-F238E27FC236}">
                <a16:creationId xmlns:a16="http://schemas.microsoft.com/office/drawing/2014/main" id="{8A4D89E9-4E72-49E5-B467-0A2BEFD5F569}"/>
              </a:ext>
            </a:extLst>
          </p:cNvPr>
          <p:cNvCxnSpPr/>
          <p:nvPr/>
        </p:nvCxnSpPr>
        <p:spPr>
          <a:xfrm>
            <a:off x="505298" y="3307365"/>
            <a:ext cx="31907803"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7">
            <a:extLst>
              <a:ext uri="{FF2B5EF4-FFF2-40B4-BE49-F238E27FC236}">
                <a16:creationId xmlns:a16="http://schemas.microsoft.com/office/drawing/2014/main" id="{0F5BB636-7A4C-B18D-9F28-86C01725FDE3}"/>
              </a:ext>
            </a:extLst>
          </p:cNvPr>
          <p:cNvSpPr txBox="1">
            <a:spLocks noChangeArrowheads="1"/>
          </p:cNvSpPr>
          <p:nvPr/>
        </p:nvSpPr>
        <p:spPr bwMode="auto">
          <a:xfrm>
            <a:off x="505298" y="3516177"/>
            <a:ext cx="10010302" cy="650545"/>
          </a:xfrm>
          <a:prstGeom prst="rect">
            <a:avLst/>
          </a:prstGeom>
          <a:solidFill>
            <a:srgbClr val="540115"/>
          </a:solidFill>
          <a:ln w="9525">
            <a:solidFill>
              <a:schemeClr val="accent6">
                <a:lumMod val="90000"/>
                <a:lumOff val="10000"/>
              </a:schemeClr>
            </a:solidFill>
            <a:miter lim="800000"/>
            <a:headEnd/>
            <a:tailEnd/>
          </a:ln>
          <a:scene3d>
            <a:camera prst="orthographicFront"/>
            <a:lightRig rig="threePt" dir="t"/>
          </a:scene3d>
          <a:sp3d>
            <a:bevelT w="698500" h="698500"/>
          </a:sp3d>
        </p:spPr>
        <p:txBody>
          <a:bodyPr wrap="square" lIns="65152" tIns="32568" rIns="65152" bIns="32568">
            <a:spAutoFit/>
          </a:bodyPr>
          <a:lstStyle/>
          <a:p>
            <a:pPr algn="ctr" eaLnBrk="0" hangingPunct="0">
              <a:spcBef>
                <a:spcPct val="50000"/>
              </a:spcBef>
              <a:defRPr/>
            </a:pPr>
            <a:r>
              <a:rPr lang="en-US" sz="3800" b="1" dirty="0">
                <a:solidFill>
                  <a:schemeClr val="bg1"/>
                </a:solidFill>
                <a:latin typeface="Times New Roman" panose="02020603050405020304" pitchFamily="18" charset="0"/>
                <a:cs typeface="Times New Roman" panose="02020603050405020304" pitchFamily="18" charset="0"/>
              </a:rPr>
              <a:t>Abstract</a:t>
            </a:r>
          </a:p>
        </p:txBody>
      </p:sp>
      <p:sp>
        <p:nvSpPr>
          <p:cNvPr id="13" name="Text Box 7">
            <a:extLst>
              <a:ext uri="{FF2B5EF4-FFF2-40B4-BE49-F238E27FC236}">
                <a16:creationId xmlns:a16="http://schemas.microsoft.com/office/drawing/2014/main" id="{AB9BD2FC-91F5-0E32-26E5-59D8DB1685A5}"/>
              </a:ext>
            </a:extLst>
          </p:cNvPr>
          <p:cNvSpPr txBox="1">
            <a:spLocks noChangeArrowheads="1"/>
          </p:cNvSpPr>
          <p:nvPr/>
        </p:nvSpPr>
        <p:spPr bwMode="auto">
          <a:xfrm>
            <a:off x="505296" y="7368797"/>
            <a:ext cx="10010302" cy="650541"/>
          </a:xfrm>
          <a:prstGeom prst="rect">
            <a:avLst/>
          </a:prstGeom>
          <a:solidFill>
            <a:srgbClr val="540115"/>
          </a:solidFill>
          <a:ln w="9525">
            <a:solidFill>
              <a:schemeClr val="accent6">
                <a:lumMod val="90000"/>
                <a:lumOff val="10000"/>
              </a:schemeClr>
            </a:solidFill>
            <a:miter lim="800000"/>
            <a:headEnd/>
            <a:tailEnd/>
          </a:ln>
          <a:scene3d>
            <a:camera prst="orthographicFront"/>
            <a:lightRig rig="threePt" dir="t"/>
          </a:scene3d>
          <a:sp3d>
            <a:bevelT w="698500" h="698500"/>
          </a:sp3d>
        </p:spPr>
        <p:txBody>
          <a:bodyPr wrap="square" lIns="65152" tIns="32568" rIns="65152" bIns="32568">
            <a:spAutoFit/>
          </a:bodyPr>
          <a:lstStyle/>
          <a:p>
            <a:pPr algn="ctr" eaLnBrk="0" hangingPunct="0">
              <a:spcBef>
                <a:spcPct val="50000"/>
              </a:spcBef>
              <a:defRPr/>
            </a:pPr>
            <a:r>
              <a:rPr lang="en-US" sz="3800" b="1" dirty="0">
                <a:solidFill>
                  <a:schemeClr val="bg1"/>
                </a:solidFill>
                <a:latin typeface="Times New Roman" panose="02020603050405020304" pitchFamily="18" charset="0"/>
                <a:cs typeface="Times New Roman" panose="02020603050405020304" pitchFamily="18" charset="0"/>
              </a:rPr>
              <a:t>Background</a:t>
            </a:r>
          </a:p>
        </p:txBody>
      </p:sp>
      <p:sp>
        <p:nvSpPr>
          <p:cNvPr id="23" name="Text Box 7">
            <a:extLst>
              <a:ext uri="{FF2B5EF4-FFF2-40B4-BE49-F238E27FC236}">
                <a16:creationId xmlns:a16="http://schemas.microsoft.com/office/drawing/2014/main" id="{C75CBD14-244D-0E8B-6E06-9C78CAF2E0E5}"/>
              </a:ext>
            </a:extLst>
          </p:cNvPr>
          <p:cNvSpPr txBox="1">
            <a:spLocks noChangeArrowheads="1"/>
          </p:cNvSpPr>
          <p:nvPr/>
        </p:nvSpPr>
        <p:spPr bwMode="auto">
          <a:xfrm>
            <a:off x="22452381" y="14262304"/>
            <a:ext cx="10010302" cy="650548"/>
          </a:xfrm>
          <a:prstGeom prst="rect">
            <a:avLst/>
          </a:prstGeom>
          <a:solidFill>
            <a:srgbClr val="540115"/>
          </a:solidFill>
          <a:ln w="9525">
            <a:solidFill>
              <a:schemeClr val="accent6">
                <a:lumMod val="90000"/>
                <a:lumOff val="10000"/>
              </a:schemeClr>
            </a:solidFill>
            <a:miter lim="800000"/>
            <a:headEnd/>
            <a:tailEnd/>
          </a:ln>
          <a:scene3d>
            <a:camera prst="orthographicFront"/>
            <a:lightRig rig="threePt" dir="t"/>
          </a:scene3d>
          <a:sp3d>
            <a:bevelT w="698500" h="698500"/>
          </a:sp3d>
        </p:spPr>
        <p:txBody>
          <a:bodyPr wrap="square" lIns="65152" tIns="32568" rIns="65152" bIns="32568">
            <a:spAutoFit/>
          </a:bodyPr>
          <a:lstStyle/>
          <a:p>
            <a:pPr algn="ctr" eaLnBrk="0" hangingPunct="0">
              <a:spcBef>
                <a:spcPct val="50000"/>
              </a:spcBef>
              <a:defRPr/>
            </a:pPr>
            <a:r>
              <a:rPr lang="en-US" sz="3800" b="1" dirty="0">
                <a:solidFill>
                  <a:schemeClr val="bg1"/>
                </a:solidFill>
                <a:latin typeface="Times New Roman" panose="02020603050405020304" pitchFamily="18" charset="0"/>
                <a:cs typeface="Times New Roman" panose="02020603050405020304" pitchFamily="18" charset="0"/>
              </a:rPr>
              <a:t>Conclusion and Future Work</a:t>
            </a:r>
          </a:p>
        </p:txBody>
      </p:sp>
      <p:sp>
        <p:nvSpPr>
          <p:cNvPr id="24" name="Text Box 7">
            <a:extLst>
              <a:ext uri="{FF2B5EF4-FFF2-40B4-BE49-F238E27FC236}">
                <a16:creationId xmlns:a16="http://schemas.microsoft.com/office/drawing/2014/main" id="{372A5779-B092-6C4C-AF71-F25BA8C20D26}"/>
              </a:ext>
            </a:extLst>
          </p:cNvPr>
          <p:cNvSpPr txBox="1">
            <a:spLocks noChangeArrowheads="1"/>
          </p:cNvSpPr>
          <p:nvPr/>
        </p:nvSpPr>
        <p:spPr bwMode="auto">
          <a:xfrm>
            <a:off x="11454041" y="9911079"/>
            <a:ext cx="10010302" cy="650545"/>
          </a:xfrm>
          <a:prstGeom prst="rect">
            <a:avLst/>
          </a:prstGeom>
          <a:solidFill>
            <a:srgbClr val="540115"/>
          </a:solidFill>
          <a:ln w="9525">
            <a:solidFill>
              <a:schemeClr val="accent6">
                <a:lumMod val="90000"/>
                <a:lumOff val="10000"/>
              </a:schemeClr>
            </a:solidFill>
            <a:miter lim="800000"/>
            <a:headEnd/>
            <a:tailEnd/>
          </a:ln>
          <a:scene3d>
            <a:camera prst="orthographicFront"/>
            <a:lightRig rig="threePt" dir="t"/>
          </a:scene3d>
          <a:sp3d>
            <a:bevelT w="698500" h="698500"/>
          </a:sp3d>
        </p:spPr>
        <p:txBody>
          <a:bodyPr wrap="square" lIns="65152" tIns="32568" rIns="65152" bIns="32568">
            <a:spAutoFit/>
          </a:bodyPr>
          <a:lstStyle/>
          <a:p>
            <a:pPr algn="ctr" eaLnBrk="0" hangingPunct="0">
              <a:spcBef>
                <a:spcPct val="50000"/>
              </a:spcBef>
              <a:defRPr/>
            </a:pPr>
            <a:r>
              <a:rPr lang="en-US" sz="3800" b="1" dirty="0">
                <a:solidFill>
                  <a:schemeClr val="bg1"/>
                </a:solidFill>
                <a:latin typeface="Times New Roman" panose="02020603050405020304" pitchFamily="18" charset="0"/>
                <a:cs typeface="Times New Roman" panose="02020603050405020304" pitchFamily="18" charset="0"/>
              </a:rPr>
              <a:t>Methodology</a:t>
            </a:r>
          </a:p>
        </p:txBody>
      </p:sp>
      <p:sp>
        <p:nvSpPr>
          <p:cNvPr id="25" name="Text Box 7">
            <a:extLst>
              <a:ext uri="{FF2B5EF4-FFF2-40B4-BE49-F238E27FC236}">
                <a16:creationId xmlns:a16="http://schemas.microsoft.com/office/drawing/2014/main" id="{1B704DAB-323D-C451-B123-9EC74D48E1F4}"/>
              </a:ext>
            </a:extLst>
          </p:cNvPr>
          <p:cNvSpPr txBox="1">
            <a:spLocks noChangeArrowheads="1"/>
          </p:cNvSpPr>
          <p:nvPr/>
        </p:nvSpPr>
        <p:spPr bwMode="auto">
          <a:xfrm>
            <a:off x="22402794" y="3510506"/>
            <a:ext cx="10010302" cy="650545"/>
          </a:xfrm>
          <a:prstGeom prst="rect">
            <a:avLst/>
          </a:prstGeom>
          <a:solidFill>
            <a:srgbClr val="540115"/>
          </a:solidFill>
          <a:ln w="9525">
            <a:solidFill>
              <a:schemeClr val="accent6">
                <a:lumMod val="90000"/>
                <a:lumOff val="10000"/>
              </a:schemeClr>
            </a:solidFill>
            <a:miter lim="800000"/>
            <a:headEnd/>
            <a:tailEnd/>
          </a:ln>
          <a:scene3d>
            <a:camera prst="orthographicFront"/>
            <a:lightRig rig="threePt" dir="t"/>
          </a:scene3d>
          <a:sp3d>
            <a:bevelT w="698500" h="698500"/>
          </a:sp3d>
        </p:spPr>
        <p:txBody>
          <a:bodyPr wrap="square" lIns="65152" tIns="32568" rIns="65152" bIns="32568">
            <a:spAutoFit/>
          </a:bodyPr>
          <a:lstStyle/>
          <a:p>
            <a:pPr algn="ctr" eaLnBrk="0" hangingPunct="0">
              <a:spcBef>
                <a:spcPct val="50000"/>
              </a:spcBef>
              <a:defRPr/>
            </a:pPr>
            <a:r>
              <a:rPr lang="en-US" sz="3800" b="1" dirty="0">
                <a:solidFill>
                  <a:schemeClr val="bg1"/>
                </a:solidFill>
                <a:latin typeface="Times New Roman" panose="02020603050405020304" pitchFamily="18" charset="0"/>
                <a:cs typeface="Times New Roman" panose="02020603050405020304" pitchFamily="18" charset="0"/>
              </a:rPr>
              <a:t>Preliminary Results</a:t>
            </a:r>
          </a:p>
        </p:txBody>
      </p:sp>
      <p:sp>
        <p:nvSpPr>
          <p:cNvPr id="27" name="Text Box 7">
            <a:extLst>
              <a:ext uri="{FF2B5EF4-FFF2-40B4-BE49-F238E27FC236}">
                <a16:creationId xmlns:a16="http://schemas.microsoft.com/office/drawing/2014/main" id="{E57FC751-066E-5DC7-15FA-296BE7C050D9}"/>
              </a:ext>
            </a:extLst>
          </p:cNvPr>
          <p:cNvSpPr txBox="1">
            <a:spLocks noChangeArrowheads="1"/>
          </p:cNvSpPr>
          <p:nvPr/>
        </p:nvSpPr>
        <p:spPr bwMode="auto">
          <a:xfrm>
            <a:off x="11454046" y="3516177"/>
            <a:ext cx="10010302" cy="650545"/>
          </a:xfrm>
          <a:prstGeom prst="rect">
            <a:avLst/>
          </a:prstGeom>
          <a:solidFill>
            <a:srgbClr val="540115"/>
          </a:solidFill>
          <a:ln w="9525">
            <a:solidFill>
              <a:schemeClr val="accent6">
                <a:lumMod val="90000"/>
                <a:lumOff val="10000"/>
              </a:schemeClr>
            </a:solidFill>
            <a:miter lim="800000"/>
            <a:headEnd/>
            <a:tailEnd/>
          </a:ln>
          <a:scene3d>
            <a:camera prst="orthographicFront"/>
            <a:lightRig rig="threePt" dir="t"/>
          </a:scene3d>
          <a:sp3d>
            <a:bevelT w="698500" h="698500"/>
          </a:sp3d>
        </p:spPr>
        <p:txBody>
          <a:bodyPr wrap="square" lIns="65152" tIns="32568" rIns="65152" bIns="32568">
            <a:spAutoFit/>
          </a:bodyPr>
          <a:lstStyle/>
          <a:p>
            <a:pPr algn="ctr" eaLnBrk="0" hangingPunct="0">
              <a:spcBef>
                <a:spcPct val="50000"/>
              </a:spcBef>
              <a:defRPr/>
            </a:pPr>
            <a:r>
              <a:rPr lang="en-US" sz="3800" b="1" dirty="0">
                <a:solidFill>
                  <a:schemeClr val="bg1"/>
                </a:solidFill>
                <a:latin typeface="Times New Roman" panose="02020603050405020304" pitchFamily="18" charset="0"/>
                <a:cs typeface="Times New Roman" panose="02020603050405020304" pitchFamily="18" charset="0"/>
              </a:rPr>
              <a:t>Dataset</a:t>
            </a:r>
          </a:p>
        </p:txBody>
      </p:sp>
      <p:sp>
        <p:nvSpPr>
          <p:cNvPr id="31" name="TextBox 30">
            <a:extLst>
              <a:ext uri="{FF2B5EF4-FFF2-40B4-BE49-F238E27FC236}">
                <a16:creationId xmlns:a16="http://schemas.microsoft.com/office/drawing/2014/main" id="{37E20870-98C5-D835-39A9-B6BDF21D0639}"/>
              </a:ext>
            </a:extLst>
          </p:cNvPr>
          <p:cNvSpPr txBox="1"/>
          <p:nvPr/>
        </p:nvSpPr>
        <p:spPr>
          <a:xfrm>
            <a:off x="11454042" y="4161051"/>
            <a:ext cx="10010300" cy="600164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Training and Evaluation Data</a:t>
            </a:r>
          </a:p>
          <a:p>
            <a:r>
              <a:rPr lang="en-US" sz="2400" dirty="0">
                <a:latin typeface="Times New Roman" panose="02020603050405020304" pitchFamily="18" charset="0"/>
                <a:cs typeface="Times New Roman" panose="02020603050405020304" pitchFamily="18" charset="0"/>
              </a:rPr>
              <a:t>The General Language Understanding Evaluation (GLUE) benchmark has dataset for scoring models on sentiment analysis, which is used in this study:</a:t>
            </a:r>
          </a:p>
          <a:p>
            <a:pPr marL="214313" indent="-21431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Stanford Sentiment Treebank (SST2): consists of movie reviews from IMDB</a:t>
            </a:r>
          </a:p>
          <a:p>
            <a:pPr marL="214313" indent="-21431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Classifies sentences by </a:t>
            </a:r>
            <a:r>
              <a:rPr lang="en-US" sz="2400" b="1"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for negative, and </a:t>
            </a:r>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for positive</a:t>
            </a:r>
          </a:p>
          <a:p>
            <a:pPr marL="214313" indent="-21431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Consists of three files titled </a:t>
            </a:r>
            <a:r>
              <a:rPr lang="en-US" sz="2400" i="1" dirty="0">
                <a:latin typeface="Times New Roman" panose="02020603050405020304" pitchFamily="18" charset="0"/>
                <a:cs typeface="Times New Roman" panose="02020603050405020304" pitchFamily="18" charset="0"/>
              </a:rPr>
              <a:t>train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validation</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test:</a:t>
            </a:r>
            <a:r>
              <a:rPr lang="en-US" sz="2400" dirty="0">
                <a:latin typeface="Times New Roman" panose="02020603050405020304" pitchFamily="18" charset="0"/>
                <a:cs typeface="Times New Roman" panose="02020603050405020304" pitchFamily="18" charset="0"/>
              </a:rPr>
              <a:t> first two are labeled</a:t>
            </a:r>
            <a:endParaRPr lang="en-US" sz="2400" i="1"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data uses </a:t>
            </a:r>
            <a:r>
              <a:rPr lang="en-US" sz="2400" i="1" dirty="0">
                <a:latin typeface="Times New Roman" panose="02020603050405020304" pitchFamily="18" charset="0"/>
                <a:cs typeface="Times New Roman" panose="02020603050405020304" pitchFamily="18" charset="0"/>
              </a:rPr>
              <a:t>train</a:t>
            </a:r>
            <a:r>
              <a:rPr lang="en-US" sz="2400" dirty="0">
                <a:latin typeface="Times New Roman" panose="02020603050405020304" pitchFamily="18" charset="0"/>
                <a:cs typeface="Times New Roman" panose="02020603050405020304" pitchFamily="18" charset="0"/>
              </a:rPr>
              <a:t> and evaluation data uses </a:t>
            </a:r>
            <a:r>
              <a:rPr lang="en-US" sz="2400" i="1" dirty="0">
                <a:latin typeface="Times New Roman" panose="02020603050405020304" pitchFamily="18" charset="0"/>
                <a:cs typeface="Times New Roman" panose="02020603050405020304" pitchFamily="18" charset="0"/>
              </a:rPr>
              <a:t>validation</a:t>
            </a:r>
          </a:p>
          <a:p>
            <a:pPr marL="214313" indent="-21431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Total fine-tuning data consists of  </a:t>
            </a:r>
            <a:r>
              <a:rPr lang="en-US" sz="2400" b="1" dirty="0">
                <a:latin typeface="Times New Roman" panose="02020603050405020304" pitchFamily="18" charset="0"/>
                <a:cs typeface="Times New Roman" panose="02020603050405020304" pitchFamily="18" charset="0"/>
              </a:rPr>
              <a:t>68221</a:t>
            </a:r>
            <a:r>
              <a:rPr lang="en-US" sz="2400" dirty="0">
                <a:latin typeface="Times New Roman" panose="02020603050405020304" pitchFamily="18" charset="0"/>
                <a:cs typeface="Times New Roman" panose="02020603050405020304" pitchFamily="18" charset="0"/>
              </a:rPr>
              <a:t> labelled sentences</a:t>
            </a:r>
          </a:p>
          <a:p>
            <a:r>
              <a:rPr lang="en-US" sz="2400" b="1" u="sng" dirty="0">
                <a:latin typeface="Times New Roman" panose="02020603050405020304" pitchFamily="18" charset="0"/>
                <a:cs typeface="Times New Roman" panose="02020603050405020304" pitchFamily="18" charset="0"/>
              </a:rPr>
              <a:t>Testing Data</a:t>
            </a:r>
          </a:p>
          <a:p>
            <a:r>
              <a:rPr lang="en-US" sz="2400" dirty="0">
                <a:latin typeface="Times New Roman" panose="02020603050405020304" pitchFamily="18" charset="0"/>
                <a:cs typeface="Times New Roman" panose="02020603050405020304" pitchFamily="18" charset="0"/>
              </a:rPr>
              <a:t>The Equity Evaluation Corpus (EEC) can be used to measure bias</a:t>
            </a:r>
            <a:endParaRPr lang="en-US" sz="2400" baseline="300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8640</a:t>
            </a:r>
            <a:r>
              <a:rPr lang="en-US" sz="2400" dirty="0">
                <a:latin typeface="Times New Roman" panose="02020603050405020304" pitchFamily="18" charset="0"/>
                <a:cs typeface="Times New Roman" panose="02020603050405020304" pitchFamily="18" charset="0"/>
              </a:rPr>
              <a:t> English Sentences; </a:t>
            </a:r>
            <a:r>
              <a:rPr lang="en-US" sz="2400" b="1"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ratio of </a:t>
            </a:r>
            <a:r>
              <a:rPr lang="en-US" sz="2400" b="1" dirty="0">
                <a:latin typeface="Times New Roman" panose="02020603050405020304" pitchFamily="18" charset="0"/>
                <a:cs typeface="Times New Roman" panose="02020603050405020304" pitchFamily="18" charset="0"/>
              </a:rPr>
              <a:t>positive</a:t>
            </a:r>
            <a:r>
              <a:rPr lang="en-US" sz="2400" dirty="0">
                <a:latin typeface="Times New Roman" panose="02020603050405020304" pitchFamily="18" charset="0"/>
                <a:cs typeface="Times New Roman" panose="02020603050405020304" pitchFamily="18" charset="0"/>
              </a:rPr>
              <a:t> labels to </a:t>
            </a:r>
            <a:r>
              <a:rPr lang="en-US" sz="2400" b="1" dirty="0">
                <a:latin typeface="Times New Roman" panose="02020603050405020304" pitchFamily="18" charset="0"/>
                <a:cs typeface="Times New Roman" panose="02020603050405020304" pitchFamily="18" charset="0"/>
              </a:rPr>
              <a:t>negative</a:t>
            </a:r>
            <a:r>
              <a:rPr lang="en-US" sz="2400" dirty="0">
                <a:latin typeface="Times New Roman" panose="02020603050405020304" pitchFamily="18" charset="0"/>
                <a:cs typeface="Times New Roman" panose="02020603050405020304" pitchFamily="18" charset="0"/>
              </a:rPr>
              <a:t> labels</a:t>
            </a:r>
          </a:p>
          <a:p>
            <a:pPr marL="214313" indent="-21431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Sentences are permutations of two groups: African-American, European, and Noun with male and female</a:t>
            </a:r>
          </a:p>
          <a:p>
            <a:pPr marL="214313" indent="-21431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 sentences have no emotion; they help find whether the model gives higher sentiment values to specific names</a:t>
            </a:r>
          </a:p>
          <a:p>
            <a:endParaRPr lang="en-US" sz="2400" dirty="0">
              <a:latin typeface="Times New Roman" panose="02020603050405020304" pitchFamily="18" charset="0"/>
              <a:cs typeface="Times New Roman" panose="02020603050405020304" pitchFamily="18" charset="0"/>
            </a:endParaRPr>
          </a:p>
        </p:txBody>
      </p:sp>
      <p:sp>
        <p:nvSpPr>
          <p:cNvPr id="33" name="Google Shape;95;p1">
            <a:extLst>
              <a:ext uri="{FF2B5EF4-FFF2-40B4-BE49-F238E27FC236}">
                <a16:creationId xmlns:a16="http://schemas.microsoft.com/office/drawing/2014/main" id="{F50ED64C-AA5D-758A-3923-2986D7883D9A}"/>
              </a:ext>
            </a:extLst>
          </p:cNvPr>
          <p:cNvSpPr txBox="1"/>
          <p:nvPr/>
        </p:nvSpPr>
        <p:spPr>
          <a:xfrm>
            <a:off x="22452381" y="15057494"/>
            <a:ext cx="10010302" cy="6061576"/>
          </a:xfrm>
          <a:prstGeom prst="rect">
            <a:avLst/>
          </a:prstGeom>
          <a:noFill/>
          <a:ln>
            <a:noFill/>
          </a:ln>
        </p:spPr>
        <p:txBody>
          <a:bodyPr spcFirstLastPara="1" wrap="square" lIns="0" tIns="0" rIns="0" bIns="0" anchor="t" anchorCtr="0">
            <a:noAutofit/>
          </a:bodyPr>
          <a:lstStyle/>
          <a:p>
            <a:pPr marR="0" lvl="0" algn="just" rtl="0">
              <a:lnSpc>
                <a:spcPct val="100000"/>
              </a:lnSpc>
              <a:spcBef>
                <a:spcPts val="0"/>
              </a:spcBef>
              <a:spcAft>
                <a:spcPts val="0"/>
              </a:spcAft>
              <a:buClr>
                <a:srgbClr val="000000"/>
              </a:buClr>
              <a:buSzPts val="2100"/>
            </a:pPr>
            <a:r>
              <a:rPr lang="en-US" sz="2400" b="0" i="0" u="none" strike="noStrike" cap="none" dirty="0">
                <a:solidFill>
                  <a:schemeClr val="dk1"/>
                </a:solidFill>
                <a:latin typeface="Times New Roman"/>
                <a:ea typeface="Times New Roman"/>
                <a:cs typeface="Times New Roman"/>
                <a:sym typeface="Times New Roman"/>
              </a:rPr>
              <a:t>This study demonstrated how a fine-tuned model towards an equal distribution of sentiments can be used to make predictions on data to detect bias, but many improvements can be made to strengthen the claim of bias than just this one task. Named-Entity Recognition (NER) is a classification task that would give direct results on name bias </a:t>
            </a:r>
            <a:r>
              <a:rPr lang="en-US" sz="2400" dirty="0">
                <a:solidFill>
                  <a:schemeClr val="dk1"/>
                </a:solidFill>
                <a:latin typeface="Times New Roman"/>
                <a:ea typeface="Times New Roman"/>
                <a:cs typeface="Times New Roman"/>
                <a:sym typeface="Times New Roman"/>
              </a:rPr>
              <a:t>by inputting first names in the model and checking its ability to recognize the word as a valid name. Another tool that was not used in this study was cosine-similarity, which is a metric for how closely word vectors in an embedding space are to each other, which correlates to similar meanings between two words. Future work could analyze the embedding the test data for male/female and African-American/European to identify whether these relations were kept or maintained by the dataset’s distribution. </a:t>
            </a:r>
            <a:r>
              <a:rPr lang="en-US" sz="2400" b="0" i="0" u="none" strike="noStrike" cap="none" dirty="0">
                <a:solidFill>
                  <a:schemeClr val="dk1"/>
                </a:solidFill>
                <a:latin typeface="Times New Roman"/>
                <a:ea typeface="Times New Roman"/>
                <a:cs typeface="Times New Roman"/>
                <a:sym typeface="Times New Roman"/>
              </a:rPr>
              <a:t>In 2022, RoBERTa models are higher in the GLUE leaderboard than ELECTRA models. The research could further study </a:t>
            </a:r>
            <a:r>
              <a:rPr lang="en-US" sz="2400" dirty="0">
                <a:solidFill>
                  <a:schemeClr val="dk1"/>
                </a:solidFill>
                <a:latin typeface="Times New Roman"/>
                <a:ea typeface="Times New Roman"/>
                <a:cs typeface="Times New Roman"/>
                <a:sym typeface="Times New Roman"/>
              </a:rPr>
              <a:t>fine-tune RoBERTa instead for greater accuracy, reducing our bias to simply an accuracy issue with the model, although it would require larger training data, which affects the time spent on pretraining.</a:t>
            </a:r>
          </a:p>
        </p:txBody>
      </p:sp>
      <p:pic>
        <p:nvPicPr>
          <p:cNvPr id="2" name="Picture 1">
            <a:extLst>
              <a:ext uri="{FF2B5EF4-FFF2-40B4-BE49-F238E27FC236}">
                <a16:creationId xmlns:a16="http://schemas.microsoft.com/office/drawing/2014/main" id="{3BDDC357-5147-4E6A-BFA4-21A3C31477DD}"/>
              </a:ext>
            </a:extLst>
          </p:cNvPr>
          <p:cNvPicPr>
            <a:picLocks noChangeAspect="1"/>
          </p:cNvPicPr>
          <p:nvPr/>
        </p:nvPicPr>
        <p:blipFill>
          <a:blip r:embed="rId5"/>
          <a:stretch>
            <a:fillRect/>
          </a:stretch>
        </p:blipFill>
        <p:spPr>
          <a:xfrm>
            <a:off x="738594" y="15478174"/>
            <a:ext cx="9777002" cy="4712616"/>
          </a:xfrm>
          <a:prstGeom prst="rect">
            <a:avLst/>
          </a:prstGeom>
        </p:spPr>
      </p:pic>
      <p:sp>
        <p:nvSpPr>
          <p:cNvPr id="14" name="Google Shape;95;p1">
            <a:extLst>
              <a:ext uri="{FF2B5EF4-FFF2-40B4-BE49-F238E27FC236}">
                <a16:creationId xmlns:a16="http://schemas.microsoft.com/office/drawing/2014/main" id="{A465EA8C-1CD1-6DB5-2BA3-8D623BDF5D5A}"/>
              </a:ext>
            </a:extLst>
          </p:cNvPr>
          <p:cNvSpPr txBox="1"/>
          <p:nvPr/>
        </p:nvSpPr>
        <p:spPr>
          <a:xfrm>
            <a:off x="505295" y="8232356"/>
            <a:ext cx="10010301" cy="7427277"/>
          </a:xfrm>
          <a:prstGeom prst="rect">
            <a:avLst/>
          </a:prstGeom>
          <a:noFill/>
          <a:ln>
            <a:noFill/>
          </a:ln>
        </p:spPr>
        <p:txBody>
          <a:bodyPr spcFirstLastPara="1" wrap="square" lIns="0" tIns="0" rIns="0" bIns="0" anchor="t" anchorCtr="0">
            <a:noAutofit/>
          </a:bodyPr>
          <a:lstStyle/>
          <a:p>
            <a:pPr lvl="0" algn="just">
              <a:buSzPts val="2400"/>
            </a:pPr>
            <a:r>
              <a:rPr lang="en-US" sz="2400" dirty="0">
                <a:latin typeface="Times New Roman"/>
                <a:ea typeface="Times New Roman"/>
                <a:cs typeface="Times New Roman"/>
                <a:sym typeface="Times New Roman"/>
              </a:rPr>
              <a:t>NLP is the study of creating language understanding </a:t>
            </a:r>
            <a:r>
              <a:rPr lang="en-US" sz="2400" b="1" dirty="0">
                <a:latin typeface="Times New Roman"/>
                <a:ea typeface="Times New Roman"/>
                <a:cs typeface="Times New Roman"/>
                <a:sym typeface="Times New Roman"/>
              </a:rPr>
              <a:t>models</a:t>
            </a:r>
            <a:r>
              <a:rPr lang="en-US" sz="2400" dirty="0">
                <a:latin typeface="Times New Roman"/>
                <a:ea typeface="Times New Roman"/>
                <a:cs typeface="Times New Roman"/>
                <a:sym typeface="Times New Roman"/>
              </a:rPr>
              <a:t> using statistics, machine learning, and deep learning.</a:t>
            </a:r>
          </a:p>
          <a:p>
            <a:pPr lvl="0" algn="just">
              <a:buSzPts val="2400"/>
            </a:pPr>
            <a:r>
              <a:rPr lang="en-US" sz="2400" b="1" u="sng" dirty="0">
                <a:latin typeface="Times New Roman"/>
                <a:ea typeface="Times New Roman"/>
                <a:cs typeface="Times New Roman"/>
                <a:sym typeface="Times New Roman"/>
              </a:rPr>
              <a:t>Applications of models</a:t>
            </a:r>
          </a:p>
          <a:p>
            <a:pPr marL="342900" lvl="0" indent="-342900" algn="just">
              <a:buSzPts val="2400"/>
              <a:buFont typeface="Arial" panose="020B0604020202020204" pitchFamily="34" charset="0"/>
              <a:buChar char="•"/>
            </a:pPr>
            <a:r>
              <a:rPr lang="en-US" sz="2400" dirty="0">
                <a:latin typeface="Times New Roman"/>
                <a:ea typeface="Times New Roman"/>
                <a:cs typeface="Times New Roman"/>
                <a:sym typeface="Times New Roman"/>
              </a:rPr>
              <a:t>Amazon/Netflix recommending movies/products by processing ratings/reviews</a:t>
            </a:r>
          </a:p>
          <a:p>
            <a:pPr marL="342900" lvl="0" indent="-342900" algn="just">
              <a:buSzPts val="2400"/>
              <a:buFont typeface="Arial" panose="020B0604020202020204" pitchFamily="34" charset="0"/>
              <a:buChar char="•"/>
            </a:pPr>
            <a:r>
              <a:rPr lang="en-US" sz="2400" dirty="0">
                <a:latin typeface="Times New Roman"/>
                <a:ea typeface="Times New Roman"/>
                <a:cs typeface="Times New Roman"/>
                <a:sym typeface="Times New Roman"/>
              </a:rPr>
              <a:t>Job listing websites process keywords in resumes to find suitable jobs</a:t>
            </a:r>
          </a:p>
          <a:p>
            <a:pPr lvl="0" algn="just">
              <a:buSzPts val="2400"/>
            </a:pPr>
            <a:r>
              <a:rPr lang="en-US" sz="2400" b="1" u="sng" dirty="0">
                <a:latin typeface="Times New Roman"/>
                <a:ea typeface="Times New Roman"/>
                <a:cs typeface="Times New Roman"/>
                <a:sym typeface="Times New Roman"/>
              </a:rPr>
              <a:t>Types of Models</a:t>
            </a:r>
          </a:p>
          <a:p>
            <a:pPr marL="342900" lvl="0" indent="-342900" algn="just">
              <a:buSzPts val="2400"/>
              <a:buFont typeface="Arial" panose="020B0604020202020204" pitchFamily="34" charset="0"/>
              <a:buChar char="•"/>
            </a:pPr>
            <a:r>
              <a:rPr lang="en-US" sz="2400" dirty="0">
                <a:latin typeface="Times New Roman"/>
                <a:ea typeface="Times New Roman"/>
                <a:cs typeface="Times New Roman"/>
                <a:sym typeface="Times New Roman"/>
              </a:rPr>
              <a:t>Bag of Words (BoW); calculates word occurrences for every word, uses word embeddings to extract meaningful data</a:t>
            </a:r>
          </a:p>
          <a:p>
            <a:pPr marL="342900" lvl="0" indent="-342900" algn="just">
              <a:buSzPts val="2400"/>
              <a:buFont typeface="Arial" panose="020B0604020202020204" pitchFamily="34" charset="0"/>
              <a:buChar char="•"/>
            </a:pPr>
            <a:r>
              <a:rPr lang="en-US" sz="2400" dirty="0">
                <a:latin typeface="Times New Roman"/>
                <a:ea typeface="Times New Roman"/>
                <a:cs typeface="Times New Roman"/>
                <a:sym typeface="Times New Roman"/>
              </a:rPr>
              <a:t>Deep learning models; use neural networks to learn deeper representations</a:t>
            </a:r>
          </a:p>
          <a:p>
            <a:pPr marL="342900" lvl="0" indent="-342900" algn="just">
              <a:buSzPts val="2400"/>
              <a:buFont typeface="Arial" panose="020B0604020202020204" pitchFamily="34" charset="0"/>
              <a:buChar char="•"/>
            </a:pPr>
            <a:r>
              <a:rPr lang="en-US" sz="2400" dirty="0">
                <a:latin typeface="Times New Roman"/>
                <a:ea typeface="Times New Roman"/>
                <a:cs typeface="Times New Roman"/>
                <a:sym typeface="Times New Roman"/>
              </a:rPr>
              <a:t>Pre-trained models (PTM); are already built and can be fine-tuned to a task</a:t>
            </a:r>
          </a:p>
          <a:p>
            <a:pPr lvl="0" algn="just">
              <a:buSzPts val="2400"/>
            </a:pPr>
            <a:r>
              <a:rPr lang="en-US" sz="2400" dirty="0">
                <a:latin typeface="Times New Roman"/>
                <a:ea typeface="Times New Roman"/>
                <a:cs typeface="Times New Roman"/>
                <a:sym typeface="Times New Roman"/>
              </a:rPr>
              <a:t>In this study, PTMs are used for their ability to be easily trained on a task.</a:t>
            </a:r>
          </a:p>
          <a:p>
            <a:pPr lvl="0" algn="just">
              <a:buSzPts val="2400"/>
            </a:pPr>
            <a:r>
              <a:rPr lang="en-US" sz="2400" b="1" u="sng" dirty="0">
                <a:latin typeface="Times New Roman"/>
                <a:ea typeface="Times New Roman"/>
                <a:cs typeface="Times New Roman"/>
                <a:sym typeface="Times New Roman"/>
              </a:rPr>
              <a:t>Table 1</a:t>
            </a:r>
            <a:r>
              <a:rPr lang="en-US" sz="2400" dirty="0">
                <a:latin typeface="Times New Roman"/>
                <a:ea typeface="Times New Roman"/>
                <a:cs typeface="Times New Roman"/>
                <a:sym typeface="Times New Roman"/>
              </a:rPr>
              <a:t>: compares some pre-trained models that were considered for the study</a:t>
            </a:r>
          </a:p>
          <a:p>
            <a:pPr marL="342900" lvl="0" indent="-342900" algn="just">
              <a:buSzPts val="2400"/>
              <a:buFont typeface="Arial" panose="020B0604020202020204" pitchFamily="34" charset="0"/>
              <a:buChar char="•"/>
            </a:pPr>
            <a:r>
              <a:rPr lang="en-US" sz="2400" dirty="0">
                <a:latin typeface="Times New Roman"/>
                <a:ea typeface="Times New Roman"/>
                <a:cs typeface="Times New Roman"/>
                <a:sym typeface="Times New Roman"/>
              </a:rPr>
              <a:t>BERT started the wave of PTMs; considers context from both sides of word</a:t>
            </a:r>
          </a:p>
          <a:p>
            <a:pPr marL="342900" lvl="0" indent="-342900" algn="just">
              <a:buSzPts val="2400"/>
              <a:buFont typeface="Arial" panose="020B0604020202020204" pitchFamily="34" charset="0"/>
              <a:buChar char="•"/>
            </a:pPr>
            <a:r>
              <a:rPr lang="en-US" sz="2400" dirty="0">
                <a:latin typeface="Times New Roman"/>
                <a:ea typeface="Times New Roman"/>
                <a:cs typeface="Times New Roman"/>
                <a:sym typeface="Times New Roman"/>
              </a:rPr>
              <a:t>GPT-2 is a deep-learning BoW; only considers left of word for </a:t>
            </a:r>
          </a:p>
          <a:p>
            <a:pPr lvl="0" algn="just">
              <a:buSzPts val="2400"/>
            </a:pPr>
            <a:r>
              <a:rPr lang="en-US" sz="2400" dirty="0">
                <a:solidFill>
                  <a:schemeClr val="dk1"/>
                </a:solidFill>
                <a:latin typeface="Times New Roman"/>
                <a:ea typeface="Times New Roman"/>
                <a:cs typeface="Times New Roman"/>
                <a:sym typeface="Times New Roman"/>
              </a:rPr>
              <a:t>After consideration, </a:t>
            </a:r>
            <a:r>
              <a:rPr lang="en-US" sz="2400" b="1" u="sng" dirty="0">
                <a:solidFill>
                  <a:schemeClr val="dk1"/>
                </a:solidFill>
                <a:latin typeface="Times New Roman"/>
                <a:ea typeface="Times New Roman"/>
                <a:cs typeface="Times New Roman"/>
                <a:sym typeface="Times New Roman"/>
              </a:rPr>
              <a:t>ELECTRA</a:t>
            </a:r>
            <a:r>
              <a:rPr lang="en-US" sz="2400" dirty="0">
                <a:solidFill>
                  <a:schemeClr val="dk1"/>
                </a:solidFill>
                <a:latin typeface="Times New Roman"/>
                <a:ea typeface="Times New Roman"/>
                <a:cs typeface="Times New Roman"/>
                <a:sym typeface="Times New Roman"/>
              </a:rPr>
              <a:t> was chosen to be analyzed for this study: </a:t>
            </a:r>
          </a:p>
          <a:p>
            <a:pPr marL="342900" lvl="0" indent="-342900">
              <a:buSzPts val="2100"/>
              <a:buFont typeface="Arial" panose="020B0604020202020204" pitchFamily="34" charset="0"/>
              <a:buChar char="•"/>
            </a:pPr>
            <a:r>
              <a:rPr lang="en-US" sz="2400" b="0" i="0" u="none" strike="noStrike" cap="none" dirty="0">
                <a:solidFill>
                  <a:schemeClr val="dk1"/>
                </a:solidFill>
                <a:latin typeface="Times New Roman"/>
                <a:ea typeface="Times New Roman"/>
                <a:cs typeface="Times New Roman"/>
                <a:sym typeface="Times New Roman"/>
              </a:rPr>
              <a:t>Improvement on BERT, lower accuracy than ELECTRA</a:t>
            </a:r>
          </a:p>
          <a:p>
            <a:pPr marL="342900" lvl="0" indent="-342900">
              <a:buSzPts val="2100"/>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GPT-2 is not good at sequence classification</a:t>
            </a:r>
          </a:p>
          <a:p>
            <a:pPr marL="342900" lvl="0" indent="-342900">
              <a:buSzPts val="2100"/>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RoBERTa only outperforms for large datasets, which may take up time</a:t>
            </a:r>
            <a:endParaRPr sz="2100" b="0" i="0" u="none" strike="noStrike" cap="none" dirty="0">
              <a:solidFill>
                <a:schemeClr val="dk1"/>
              </a:solidFill>
              <a:latin typeface="Times New Roman"/>
              <a:ea typeface="Times New Roman"/>
              <a:cs typeface="Times New Roman"/>
              <a:sym typeface="Times New Roman"/>
            </a:endParaRPr>
          </a:p>
        </p:txBody>
      </p:sp>
      <p:pic>
        <p:nvPicPr>
          <p:cNvPr id="11" name="Picture 10">
            <a:extLst>
              <a:ext uri="{FF2B5EF4-FFF2-40B4-BE49-F238E27FC236}">
                <a16:creationId xmlns:a16="http://schemas.microsoft.com/office/drawing/2014/main" id="{D4D2B126-128A-462A-902D-64686B76816F}"/>
              </a:ext>
            </a:extLst>
          </p:cNvPr>
          <p:cNvPicPr>
            <a:picLocks noChangeAspect="1"/>
          </p:cNvPicPr>
          <p:nvPr/>
        </p:nvPicPr>
        <p:blipFill>
          <a:blip r:embed="rId6"/>
          <a:srcRect/>
          <a:stretch/>
        </p:blipFill>
        <p:spPr>
          <a:xfrm>
            <a:off x="12385220" y="13320868"/>
            <a:ext cx="7690016" cy="7024534"/>
          </a:xfrm>
          <a:prstGeom prst="rect">
            <a:avLst/>
          </a:prstGeom>
        </p:spPr>
      </p:pic>
      <p:pic>
        <p:nvPicPr>
          <p:cNvPr id="15" name="Picture 14">
            <a:extLst>
              <a:ext uri="{FF2B5EF4-FFF2-40B4-BE49-F238E27FC236}">
                <a16:creationId xmlns:a16="http://schemas.microsoft.com/office/drawing/2014/main" id="{4FC5DEF7-5011-4C43-AF3F-6C936FFF4F4C}"/>
              </a:ext>
            </a:extLst>
          </p:cNvPr>
          <p:cNvPicPr>
            <a:picLocks noChangeAspect="1"/>
          </p:cNvPicPr>
          <p:nvPr/>
        </p:nvPicPr>
        <p:blipFill>
          <a:blip r:embed="rId7"/>
          <a:stretch>
            <a:fillRect/>
          </a:stretch>
        </p:blipFill>
        <p:spPr>
          <a:xfrm>
            <a:off x="24152357" y="5608478"/>
            <a:ext cx="6610350" cy="1749545"/>
          </a:xfrm>
          <a:prstGeom prst="rect">
            <a:avLst/>
          </a:prstGeom>
        </p:spPr>
      </p:pic>
      <p:sp>
        <p:nvSpPr>
          <p:cNvPr id="17" name="TextBox 16">
            <a:extLst>
              <a:ext uri="{FF2B5EF4-FFF2-40B4-BE49-F238E27FC236}">
                <a16:creationId xmlns:a16="http://schemas.microsoft.com/office/drawing/2014/main" id="{ADE8659A-A217-4DA0-8C5A-83E1ED89840D}"/>
              </a:ext>
            </a:extLst>
          </p:cNvPr>
          <p:cNvSpPr txBox="1"/>
          <p:nvPr/>
        </p:nvSpPr>
        <p:spPr>
          <a:xfrm flipH="1" flipV="1">
            <a:off x="23614879" y="5486728"/>
            <a:ext cx="492443" cy="1749547"/>
          </a:xfrm>
          <a:prstGeom prst="rect">
            <a:avLst/>
          </a:prstGeom>
          <a:noFill/>
        </p:spPr>
        <p:txBody>
          <a:bodyPr vert="eaVert" wrap="square" rtlCol="0">
            <a:spAutoFit/>
          </a:bodyPr>
          <a:lstStyle/>
          <a:p>
            <a:r>
              <a:rPr lang="en-US" sz="2000" b="1" dirty="0">
                <a:latin typeface="Times New Roman" panose="02020603050405020304" pitchFamily="18" charset="0"/>
                <a:cs typeface="Times New Roman" panose="02020603050405020304" pitchFamily="18" charset="0"/>
              </a:rPr>
              <a:t>Actual Values</a:t>
            </a:r>
          </a:p>
        </p:txBody>
      </p:sp>
      <p:sp>
        <p:nvSpPr>
          <p:cNvPr id="18" name="TextBox 17">
            <a:extLst>
              <a:ext uri="{FF2B5EF4-FFF2-40B4-BE49-F238E27FC236}">
                <a16:creationId xmlns:a16="http://schemas.microsoft.com/office/drawing/2014/main" id="{34E09C6F-EE6B-484A-98F8-4F7014D80D3D}"/>
              </a:ext>
            </a:extLst>
          </p:cNvPr>
          <p:cNvSpPr txBox="1"/>
          <p:nvPr/>
        </p:nvSpPr>
        <p:spPr>
          <a:xfrm>
            <a:off x="26197091" y="5318402"/>
            <a:ext cx="4381139"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Predicted Values</a:t>
            </a:r>
          </a:p>
        </p:txBody>
      </p:sp>
      <p:pic>
        <p:nvPicPr>
          <p:cNvPr id="4" name="Picture 3">
            <a:extLst>
              <a:ext uri="{FF2B5EF4-FFF2-40B4-BE49-F238E27FC236}">
                <a16:creationId xmlns:a16="http://schemas.microsoft.com/office/drawing/2014/main" id="{6C66C7DE-8330-4105-B27D-431E25F30CB2}"/>
              </a:ext>
            </a:extLst>
          </p:cNvPr>
          <p:cNvPicPr>
            <a:picLocks noChangeAspect="1"/>
          </p:cNvPicPr>
          <p:nvPr/>
        </p:nvPicPr>
        <p:blipFill>
          <a:blip r:embed="rId8"/>
          <a:stretch>
            <a:fillRect/>
          </a:stretch>
        </p:blipFill>
        <p:spPr>
          <a:xfrm>
            <a:off x="27988119" y="12032885"/>
            <a:ext cx="4110106" cy="2010215"/>
          </a:xfrm>
          <a:prstGeom prst="rect">
            <a:avLst/>
          </a:prstGeom>
        </p:spPr>
      </p:pic>
      <p:pic>
        <p:nvPicPr>
          <p:cNvPr id="6" name="Picture 5">
            <a:extLst>
              <a:ext uri="{FF2B5EF4-FFF2-40B4-BE49-F238E27FC236}">
                <a16:creationId xmlns:a16="http://schemas.microsoft.com/office/drawing/2014/main" id="{C8E77B23-1DEA-486D-92B1-A5094F2053C4}"/>
              </a:ext>
            </a:extLst>
          </p:cNvPr>
          <p:cNvPicPr>
            <a:picLocks noChangeAspect="1"/>
          </p:cNvPicPr>
          <p:nvPr/>
        </p:nvPicPr>
        <p:blipFill>
          <a:blip r:embed="rId9"/>
          <a:stretch>
            <a:fillRect/>
          </a:stretch>
        </p:blipFill>
        <p:spPr>
          <a:xfrm>
            <a:off x="23214812" y="12054695"/>
            <a:ext cx="4110106" cy="19993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TotalTime>
  <Words>878</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Shonda Bernadin</dc:creator>
  <cp:lastModifiedBy>Torres, Yonathan</cp:lastModifiedBy>
  <cp:revision>12</cp:revision>
  <dcterms:modified xsi:type="dcterms:W3CDTF">2022-05-05T03:30:32Z</dcterms:modified>
</cp:coreProperties>
</file>