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Garet" panose="020B0604020202020204" charset="0"/>
      <p:regular r:id="rId19"/>
    </p:embeddedFont>
    <p:embeddedFont>
      <p:font typeface="Garet Bold" panose="020B0604020202020204" charset="0"/>
      <p:regular r:id="rId20"/>
    </p:embeddedFont>
    <p:embeddedFont>
      <p:font typeface="Inter" panose="020B0604020202020204" charset="0"/>
      <p:regular r:id="rId21"/>
    </p:embeddedFont>
    <p:embeddedFont>
      <p:font typeface="Inter Bold" panose="020B0604020202020204" charset="0"/>
      <p:regular r:id="rId22"/>
    </p:embeddedFont>
    <p:embeddedFont>
      <p:font typeface="Open Sans" panose="020B0606030504020204" pitchFamily="3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4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59300" y="7109187"/>
            <a:ext cx="1028700" cy="3177813"/>
            <a:chOff x="0" y="0"/>
            <a:chExt cx="812800" cy="2510865"/>
          </a:xfrm>
        </p:grpSpPr>
        <p:sp>
          <p:nvSpPr>
            <p:cNvPr id="3" name="Freeform 3"/>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solidFill>
              <a:srgbClr val="0345E4"/>
            </a:solidFill>
          </p:spPr>
        </p:sp>
        <p:sp>
          <p:nvSpPr>
            <p:cNvPr id="4" name="TextBox 4"/>
            <p:cNvSpPr txBox="1"/>
            <p:nvPr/>
          </p:nvSpPr>
          <p:spPr>
            <a:xfrm>
              <a:off x="0" y="-38100"/>
              <a:ext cx="812800" cy="254896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259300" y="0"/>
            <a:ext cx="1028700" cy="1028700"/>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345E4"/>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609914" y="0"/>
            <a:ext cx="1694792" cy="10287000"/>
            <a:chOff x="0" y="0"/>
            <a:chExt cx="446365" cy="2709333"/>
          </a:xfrm>
        </p:grpSpPr>
        <p:sp>
          <p:nvSpPr>
            <p:cNvPr id="9" name="Freeform 9"/>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id="10" name="TextBox 10"/>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4466164" y="760678"/>
            <a:ext cx="1977164" cy="1977164"/>
            <a:chOff x="0" y="0"/>
            <a:chExt cx="812800" cy="812800"/>
          </a:xfrm>
        </p:grpSpPr>
        <p:sp>
          <p:nvSpPr>
            <p:cNvPr id="12" name="Freeform 12"/>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0345E4">
                <a:alpha val="29804"/>
              </a:srgbClr>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3202468" y="3111456"/>
            <a:ext cx="11883064" cy="4092663"/>
          </a:xfrm>
          <a:prstGeom prst="rect">
            <a:avLst/>
          </a:prstGeom>
        </p:spPr>
        <p:txBody>
          <a:bodyPr lIns="0" tIns="0" rIns="0" bIns="0" rtlCol="0" anchor="t">
            <a:spAutoFit/>
          </a:bodyPr>
          <a:lstStyle/>
          <a:p>
            <a:pPr algn="ctr">
              <a:lnSpc>
                <a:spcPts val="8049"/>
              </a:lnSpc>
            </a:pPr>
            <a:r>
              <a:rPr lang="en-US" sz="6999" b="1">
                <a:solidFill>
                  <a:srgbClr val="000000"/>
                </a:solidFill>
                <a:latin typeface="Garet Bold"/>
                <a:ea typeface="Garet Bold"/>
                <a:cs typeface="Garet Bold"/>
                <a:sym typeface="Garet Bold"/>
              </a:rPr>
              <a:t>ALARM MANAGEMENT LIFE CYCLE</a:t>
            </a:r>
          </a:p>
          <a:p>
            <a:pPr algn="ctr">
              <a:lnSpc>
                <a:spcPts val="8049"/>
              </a:lnSpc>
            </a:pPr>
            <a:r>
              <a:rPr lang="en-US" sz="6999" b="1">
                <a:solidFill>
                  <a:srgbClr val="000000"/>
                </a:solidFill>
                <a:latin typeface="Garet Bold"/>
                <a:ea typeface="Garet Bold"/>
                <a:cs typeface="Garet Bold"/>
                <a:sym typeface="Garet Bold"/>
              </a:rPr>
              <a:t>&amp;</a:t>
            </a:r>
          </a:p>
          <a:p>
            <a:pPr algn="ctr">
              <a:lnSpc>
                <a:spcPts val="8049"/>
              </a:lnSpc>
            </a:pPr>
            <a:r>
              <a:rPr lang="en-US" sz="6999" b="1">
                <a:solidFill>
                  <a:srgbClr val="000000"/>
                </a:solidFill>
                <a:latin typeface="Garet Bold"/>
                <a:ea typeface="Garet Bold"/>
                <a:cs typeface="Garet Bold"/>
                <a:sym typeface="Garet Bold"/>
              </a:rPr>
              <a:t>NMS</a:t>
            </a:r>
          </a:p>
        </p:txBody>
      </p:sp>
      <p:grpSp>
        <p:nvGrpSpPr>
          <p:cNvPr id="15" name="Group 15"/>
          <p:cNvGrpSpPr/>
          <p:nvPr/>
        </p:nvGrpSpPr>
        <p:grpSpPr>
          <a:xfrm>
            <a:off x="8484493" y="9014056"/>
            <a:ext cx="2545888" cy="2545888"/>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9804"/>
                </a:srgbClr>
              </a:solidFill>
              <a:prstDash val="solid"/>
              <a:miter/>
            </a:ln>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1582400" y="8583794"/>
            <a:ext cx="5233043" cy="1038746"/>
          </a:xfrm>
          <a:prstGeom prst="rect">
            <a:avLst/>
          </a:prstGeom>
        </p:spPr>
        <p:txBody>
          <a:bodyPr wrap="square" lIns="0" tIns="0" rIns="0" bIns="0" rtlCol="0" anchor="t">
            <a:spAutoFit/>
          </a:bodyPr>
          <a:lstStyle/>
          <a:p>
            <a:pPr algn="ctr">
              <a:lnSpc>
                <a:spcPts val="8400"/>
              </a:lnSpc>
              <a:spcBef>
                <a:spcPct val="0"/>
              </a:spcBef>
            </a:pPr>
            <a:r>
              <a:rPr lang="en-US" sz="6000" b="1" dirty="0">
                <a:solidFill>
                  <a:srgbClr val="000000"/>
                </a:solidFill>
                <a:latin typeface="Garet Bold"/>
                <a:ea typeface="Garet Bold"/>
                <a:cs typeface="Garet Bold"/>
                <a:sym typeface="Garet Bold"/>
              </a:rPr>
              <a:t>BY – TEAM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7368147" cy="1543194"/>
            <a:chOff x="0" y="0"/>
            <a:chExt cx="4574327" cy="406438"/>
          </a:xfrm>
        </p:grpSpPr>
        <p:sp>
          <p:nvSpPr>
            <p:cNvPr id="3" name="Freeform 3"/>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291591" y="2562271"/>
            <a:ext cx="1063628" cy="1251327"/>
          </a:xfrm>
          <a:custGeom>
            <a:avLst/>
            <a:gdLst/>
            <a:ahLst/>
            <a:cxnLst/>
            <a:rect l="l" t="t" r="r" b="b"/>
            <a:pathLst>
              <a:path w="1063628" h="1251327">
                <a:moveTo>
                  <a:pt x="0" y="0"/>
                </a:moveTo>
                <a:lnTo>
                  <a:pt x="1063629" y="0"/>
                </a:lnTo>
                <a:lnTo>
                  <a:pt x="1063629" y="1251328"/>
                </a:lnTo>
                <a:lnTo>
                  <a:pt x="0" y="12513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19853" y="296934"/>
            <a:ext cx="16057368" cy="854054"/>
          </a:xfrm>
          <a:prstGeom prst="rect">
            <a:avLst/>
          </a:prstGeom>
        </p:spPr>
        <p:txBody>
          <a:bodyPr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ALARM SUPPRESSION MECHANISM</a:t>
            </a:r>
          </a:p>
        </p:txBody>
      </p:sp>
      <p:sp>
        <p:nvSpPr>
          <p:cNvPr id="7" name="TextBox 7"/>
          <p:cNvSpPr txBox="1"/>
          <p:nvPr/>
        </p:nvSpPr>
        <p:spPr>
          <a:xfrm>
            <a:off x="230792" y="1895338"/>
            <a:ext cx="17435490" cy="2114374"/>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00000"/>
                </a:solidFill>
                <a:latin typeface="Inter"/>
                <a:ea typeface="Inter"/>
                <a:cs typeface="Inter"/>
                <a:sym typeface="Inter"/>
              </a:rPr>
              <a:t>Definition: Alarm Suppression is a method used to reduce unnecessary or non-critical alarms.</a:t>
            </a:r>
          </a:p>
          <a:p>
            <a:pPr algn="l">
              <a:lnSpc>
                <a:spcPts val="4200"/>
              </a:lnSpc>
            </a:pPr>
            <a:endParaRPr lang="en-US" sz="3000">
              <a:solidFill>
                <a:srgbClr val="000000"/>
              </a:solidFill>
              <a:latin typeface="Inter"/>
              <a:ea typeface="Inter"/>
              <a:cs typeface="Inter"/>
              <a:sym typeface="Inter"/>
            </a:endParaRPr>
          </a:p>
          <a:p>
            <a:pPr marL="647700" lvl="1" indent="-323850" algn="l">
              <a:lnSpc>
                <a:spcPts val="4200"/>
              </a:lnSpc>
              <a:buFont typeface="Arial"/>
              <a:buChar char="•"/>
            </a:pPr>
            <a:r>
              <a:rPr lang="en-US" sz="3000">
                <a:solidFill>
                  <a:srgbClr val="000000"/>
                </a:solidFill>
                <a:latin typeface="Inter"/>
                <a:ea typeface="Inter"/>
                <a:cs typeface="Inter"/>
                <a:sym typeface="Inter"/>
              </a:rPr>
              <a:t>Purpose: Prevents alarm overload and helps network operators focus on critical issues.</a:t>
            </a:r>
          </a:p>
          <a:p>
            <a:pPr algn="l">
              <a:lnSpc>
                <a:spcPts val="4200"/>
              </a:lnSpc>
              <a:spcBef>
                <a:spcPct val="0"/>
              </a:spcBef>
            </a:pPr>
            <a:endParaRPr lang="en-US" sz="3000">
              <a:solidFill>
                <a:srgbClr val="000000"/>
              </a:solidFill>
              <a:latin typeface="Inter"/>
              <a:ea typeface="Inter"/>
              <a:cs typeface="Inter"/>
              <a:sym typeface="Inter"/>
            </a:endParaRPr>
          </a:p>
        </p:txBody>
      </p:sp>
      <p:sp>
        <p:nvSpPr>
          <p:cNvPr id="8" name="TextBox 8"/>
          <p:cNvSpPr txBox="1"/>
          <p:nvPr/>
        </p:nvSpPr>
        <p:spPr>
          <a:xfrm>
            <a:off x="230792" y="4555081"/>
            <a:ext cx="16392811" cy="4247797"/>
          </a:xfrm>
          <a:prstGeom prst="rect">
            <a:avLst/>
          </a:prstGeom>
        </p:spPr>
        <p:txBody>
          <a:bodyPr lIns="0" tIns="0" rIns="0" bIns="0" rtlCol="0" anchor="t">
            <a:spAutoFit/>
          </a:bodyPr>
          <a:lstStyle/>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Why Alarm Suppression is Important?</a:t>
            </a:r>
          </a:p>
          <a:p>
            <a:pPr algn="l">
              <a:lnSpc>
                <a:spcPts val="4200"/>
              </a:lnSpc>
            </a:pPr>
            <a:endParaRPr lang="en-US" sz="3000" b="1">
              <a:solidFill>
                <a:srgbClr val="000000"/>
              </a:solidFill>
              <a:latin typeface="Inter Bold"/>
              <a:ea typeface="Inter Bold"/>
              <a:cs typeface="Inter Bold"/>
              <a:sym typeface="Inter Bold"/>
            </a:endParaRP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Reduces Alarm Fatigue</a:t>
            </a:r>
            <a:r>
              <a:rPr lang="en-US" sz="3000">
                <a:solidFill>
                  <a:srgbClr val="000000"/>
                </a:solidFill>
                <a:latin typeface="Inter"/>
                <a:ea typeface="Inter"/>
                <a:cs typeface="Inter"/>
                <a:sym typeface="Inter"/>
              </a:rPr>
              <a:t>: Prevents operators from being overwhelmed.</a:t>
            </a:r>
          </a:p>
          <a:p>
            <a:pPr algn="l">
              <a:lnSpc>
                <a:spcPts val="4200"/>
              </a:lnSpc>
            </a:pPr>
            <a:endParaRPr lang="en-US" sz="3000">
              <a:solidFill>
                <a:srgbClr val="000000"/>
              </a:solidFill>
              <a:latin typeface="Inter"/>
              <a:ea typeface="Inter"/>
              <a:cs typeface="Inter"/>
              <a:sym typeface="Inter"/>
            </a:endParaRP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Improves Focus</a:t>
            </a:r>
            <a:r>
              <a:rPr lang="en-US" sz="3000">
                <a:solidFill>
                  <a:srgbClr val="000000"/>
                </a:solidFill>
                <a:latin typeface="Inter"/>
                <a:ea typeface="Inter"/>
                <a:cs typeface="Inter"/>
                <a:sym typeface="Inter"/>
              </a:rPr>
              <a:t>: Highlights critical alarms, so important issues are not missed.</a:t>
            </a:r>
          </a:p>
          <a:p>
            <a:pPr algn="l">
              <a:lnSpc>
                <a:spcPts val="4200"/>
              </a:lnSpc>
            </a:pPr>
            <a:endParaRPr lang="en-US" sz="3000">
              <a:solidFill>
                <a:srgbClr val="000000"/>
              </a:solidFill>
              <a:latin typeface="Inter"/>
              <a:ea typeface="Inter"/>
              <a:cs typeface="Inter"/>
              <a:sym typeface="Inter"/>
            </a:endParaRP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Speeds Up Response</a:t>
            </a:r>
            <a:r>
              <a:rPr lang="en-US" sz="3000">
                <a:solidFill>
                  <a:srgbClr val="000000"/>
                </a:solidFill>
                <a:latin typeface="Inter"/>
                <a:ea typeface="Inter"/>
                <a:cs typeface="Inter"/>
                <a:sym typeface="Inter"/>
              </a:rPr>
              <a:t>: Enables faster identification of issues needing immediate action.</a:t>
            </a:r>
          </a:p>
          <a:p>
            <a:pPr algn="l">
              <a:lnSpc>
                <a:spcPts val="4200"/>
              </a:lnSpc>
              <a:spcBef>
                <a:spcPct val="0"/>
              </a:spcBef>
            </a:pPr>
            <a:endParaRPr lang="en-US" sz="3000">
              <a:solidFill>
                <a:srgbClr val="000000"/>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7368147" cy="1543194"/>
            <a:chOff x="0" y="0"/>
            <a:chExt cx="4574327" cy="406438"/>
          </a:xfrm>
        </p:grpSpPr>
        <p:sp>
          <p:nvSpPr>
            <p:cNvPr id="3" name="Freeform 3"/>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291591" y="2562271"/>
            <a:ext cx="1063628" cy="1251327"/>
          </a:xfrm>
          <a:custGeom>
            <a:avLst/>
            <a:gdLst/>
            <a:ahLst/>
            <a:cxnLst/>
            <a:rect l="l" t="t" r="r" b="b"/>
            <a:pathLst>
              <a:path w="1063628" h="1251327">
                <a:moveTo>
                  <a:pt x="0" y="0"/>
                </a:moveTo>
                <a:lnTo>
                  <a:pt x="1063629" y="0"/>
                </a:lnTo>
                <a:lnTo>
                  <a:pt x="1063629" y="1251328"/>
                </a:lnTo>
                <a:lnTo>
                  <a:pt x="0" y="12513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19853" y="296934"/>
            <a:ext cx="16057368" cy="854054"/>
          </a:xfrm>
          <a:prstGeom prst="rect">
            <a:avLst/>
          </a:prstGeom>
        </p:spPr>
        <p:txBody>
          <a:bodyPr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TYPES OF ALARM SUPPRESSION MECHANISMS</a:t>
            </a:r>
          </a:p>
        </p:txBody>
      </p:sp>
      <p:sp>
        <p:nvSpPr>
          <p:cNvPr id="7" name="TextBox 7"/>
          <p:cNvSpPr txBox="1"/>
          <p:nvPr/>
        </p:nvSpPr>
        <p:spPr>
          <a:xfrm>
            <a:off x="487668" y="1963665"/>
            <a:ext cx="15998141" cy="6381220"/>
          </a:xfrm>
          <a:prstGeom prst="rect">
            <a:avLst/>
          </a:prstGeom>
        </p:spPr>
        <p:txBody>
          <a:bodyPr lIns="0" tIns="0" rIns="0" bIns="0" rtlCol="0" anchor="t">
            <a:spAutoFit/>
          </a:bodyPr>
          <a:lstStyle/>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Manual Suppression:</a:t>
            </a:r>
          </a:p>
          <a:p>
            <a:pPr marL="1295400" lvl="2" indent="-431800" algn="l">
              <a:lnSpc>
                <a:spcPts val="4200"/>
              </a:lnSpc>
              <a:buFont typeface="Arial"/>
              <a:buChar char="⚬"/>
            </a:pPr>
            <a:r>
              <a:rPr lang="en-US" sz="3000">
                <a:solidFill>
                  <a:srgbClr val="000000"/>
                </a:solidFill>
                <a:latin typeface="Inter"/>
                <a:ea typeface="Inter"/>
                <a:cs typeface="Inter"/>
                <a:sym typeface="Inter"/>
              </a:rPr>
              <a:t>Suppresses alarms manually based on specific known issues.</a:t>
            </a:r>
          </a:p>
          <a:p>
            <a:pPr algn="l">
              <a:lnSpc>
                <a:spcPts val="4200"/>
              </a:lnSpc>
            </a:pPr>
            <a:endParaRPr lang="en-US" sz="3000">
              <a:solidFill>
                <a:srgbClr val="000000"/>
              </a:solidFill>
              <a:latin typeface="Inter"/>
              <a:ea typeface="Inter"/>
              <a:cs typeface="Inter"/>
              <a:sym typeface="Inter"/>
            </a:endParaRP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Automatic Suppression</a:t>
            </a:r>
          </a:p>
          <a:p>
            <a:pPr marL="1295400" lvl="2" indent="-431800" algn="l">
              <a:lnSpc>
                <a:spcPts val="4200"/>
              </a:lnSpc>
              <a:buFont typeface="Arial"/>
              <a:buChar char="⚬"/>
            </a:pPr>
            <a:r>
              <a:rPr lang="en-US" sz="3000">
                <a:solidFill>
                  <a:srgbClr val="000000"/>
                </a:solidFill>
                <a:latin typeface="Inter"/>
                <a:ea typeface="Inter"/>
                <a:cs typeface="Inter"/>
                <a:sym typeface="Inter"/>
              </a:rPr>
              <a:t>Automatically suppresses alarms based on pre-defined rules or conditions.</a:t>
            </a:r>
          </a:p>
          <a:p>
            <a:pPr algn="l">
              <a:lnSpc>
                <a:spcPts val="4200"/>
              </a:lnSpc>
            </a:pPr>
            <a:endParaRPr lang="en-US" sz="3000">
              <a:solidFill>
                <a:srgbClr val="000000"/>
              </a:solidFill>
              <a:latin typeface="Inter"/>
              <a:ea typeface="Inter"/>
              <a:cs typeface="Inter"/>
              <a:sym typeface="Inter"/>
            </a:endParaRP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Conditional Suppression</a:t>
            </a:r>
          </a:p>
          <a:p>
            <a:pPr marL="1295400" lvl="2" indent="-431800" algn="l">
              <a:lnSpc>
                <a:spcPts val="4200"/>
              </a:lnSpc>
              <a:buFont typeface="Arial"/>
              <a:buChar char="⚬"/>
            </a:pPr>
            <a:r>
              <a:rPr lang="en-US" sz="3000">
                <a:solidFill>
                  <a:srgbClr val="000000"/>
                </a:solidFill>
                <a:latin typeface="Inter"/>
                <a:ea typeface="Inter"/>
                <a:cs typeface="Inter"/>
                <a:sym typeface="Inter"/>
              </a:rPr>
              <a:t>Suppresses alarms when certain conditions are met, such as during maintenance.</a:t>
            </a:r>
          </a:p>
          <a:p>
            <a:pPr algn="l">
              <a:lnSpc>
                <a:spcPts val="4200"/>
              </a:lnSpc>
            </a:pPr>
            <a:endParaRPr lang="en-US" sz="3000">
              <a:solidFill>
                <a:srgbClr val="000000"/>
              </a:solidFill>
              <a:latin typeface="Inter"/>
              <a:ea typeface="Inter"/>
              <a:cs typeface="Inter"/>
              <a:sym typeface="Inter"/>
            </a:endParaRP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Hierarchical Suppression</a:t>
            </a:r>
          </a:p>
          <a:p>
            <a:pPr marL="1295400" lvl="2" indent="-431800" algn="l">
              <a:lnSpc>
                <a:spcPts val="4200"/>
              </a:lnSpc>
              <a:buFont typeface="Arial"/>
              <a:buChar char="⚬"/>
            </a:pPr>
            <a:r>
              <a:rPr lang="en-US" sz="3000">
                <a:solidFill>
                  <a:srgbClr val="000000"/>
                </a:solidFill>
                <a:latin typeface="Inter"/>
                <a:ea typeface="Inter"/>
                <a:cs typeface="Inter"/>
                <a:sym typeface="Inter"/>
              </a:rPr>
              <a:t>Suppresses alarms from child devices when a parent device alarm is active.</a:t>
            </a:r>
          </a:p>
          <a:p>
            <a:pPr algn="l">
              <a:lnSpc>
                <a:spcPts val="4200"/>
              </a:lnSpc>
              <a:spcBef>
                <a:spcPct val="0"/>
              </a:spcBef>
            </a:pPr>
            <a:endParaRPr lang="en-US" sz="3000">
              <a:solidFill>
                <a:srgbClr val="000000"/>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7368147" cy="1543194"/>
            <a:chOff x="0" y="0"/>
            <a:chExt cx="4574327" cy="406438"/>
          </a:xfrm>
        </p:grpSpPr>
        <p:sp>
          <p:nvSpPr>
            <p:cNvPr id="3" name="Freeform 3"/>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291591" y="2562271"/>
            <a:ext cx="1063628" cy="1251327"/>
          </a:xfrm>
          <a:custGeom>
            <a:avLst/>
            <a:gdLst/>
            <a:ahLst/>
            <a:cxnLst/>
            <a:rect l="l" t="t" r="r" b="b"/>
            <a:pathLst>
              <a:path w="1063628" h="1251327">
                <a:moveTo>
                  <a:pt x="0" y="0"/>
                </a:moveTo>
                <a:lnTo>
                  <a:pt x="1063629" y="0"/>
                </a:lnTo>
                <a:lnTo>
                  <a:pt x="1063629" y="1251328"/>
                </a:lnTo>
                <a:lnTo>
                  <a:pt x="0" y="12513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19853" y="296934"/>
            <a:ext cx="16057368" cy="854054"/>
          </a:xfrm>
          <a:prstGeom prst="rect">
            <a:avLst/>
          </a:prstGeom>
        </p:spPr>
        <p:txBody>
          <a:bodyPr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BENEFITS OF ALARM SUPPRESSION</a:t>
            </a:r>
          </a:p>
        </p:txBody>
      </p:sp>
      <p:sp>
        <p:nvSpPr>
          <p:cNvPr id="7" name="TextBox 7"/>
          <p:cNvSpPr txBox="1"/>
          <p:nvPr/>
        </p:nvSpPr>
        <p:spPr>
          <a:xfrm>
            <a:off x="487668" y="1944615"/>
            <a:ext cx="16986470" cy="5980430"/>
          </a:xfrm>
          <a:prstGeom prst="rect">
            <a:avLst/>
          </a:prstGeom>
        </p:spPr>
        <p:txBody>
          <a:bodyPr lIns="0" tIns="0" rIns="0" bIns="0" rtlCol="0" anchor="t">
            <a:spAutoFit/>
          </a:bodyPr>
          <a:lstStyle/>
          <a:p>
            <a:pPr algn="l">
              <a:lnSpc>
                <a:spcPts val="5319"/>
              </a:lnSpc>
            </a:pPr>
            <a:endParaRPr/>
          </a:p>
          <a:p>
            <a:pPr marL="820419" lvl="1" indent="-410209" algn="l">
              <a:lnSpc>
                <a:spcPts val="5319"/>
              </a:lnSpc>
              <a:buFont typeface="Arial"/>
              <a:buChar char="•"/>
            </a:pPr>
            <a:r>
              <a:rPr lang="en-US" sz="3799">
                <a:solidFill>
                  <a:srgbClr val="000000"/>
                </a:solidFill>
                <a:latin typeface="Inter"/>
                <a:ea typeface="Inter"/>
                <a:cs typeface="Inter"/>
                <a:sym typeface="Inter"/>
              </a:rPr>
              <a:t>Less Noise: Reduces non-critical or redundant alarms.</a:t>
            </a:r>
          </a:p>
          <a:p>
            <a:pPr algn="l">
              <a:lnSpc>
                <a:spcPts val="5319"/>
              </a:lnSpc>
            </a:pPr>
            <a:endParaRPr lang="en-US" sz="3799">
              <a:solidFill>
                <a:srgbClr val="000000"/>
              </a:solidFill>
              <a:latin typeface="Inter"/>
              <a:ea typeface="Inter"/>
              <a:cs typeface="Inter"/>
              <a:sym typeface="Inter"/>
            </a:endParaRPr>
          </a:p>
          <a:p>
            <a:pPr marL="820419" lvl="1" indent="-410209" algn="l">
              <a:lnSpc>
                <a:spcPts val="5319"/>
              </a:lnSpc>
              <a:buFont typeface="Arial"/>
              <a:buChar char="•"/>
            </a:pPr>
            <a:r>
              <a:rPr lang="en-US" sz="3799">
                <a:solidFill>
                  <a:srgbClr val="000000"/>
                </a:solidFill>
                <a:latin typeface="Inter"/>
                <a:ea typeface="Inter"/>
                <a:cs typeface="Inter"/>
                <a:sym typeface="Inter"/>
              </a:rPr>
              <a:t>Faster Decision Making: Helps operators focus on key alarms.</a:t>
            </a:r>
          </a:p>
          <a:p>
            <a:pPr algn="l">
              <a:lnSpc>
                <a:spcPts val="5319"/>
              </a:lnSpc>
            </a:pPr>
            <a:endParaRPr lang="en-US" sz="3799">
              <a:solidFill>
                <a:srgbClr val="000000"/>
              </a:solidFill>
              <a:latin typeface="Inter"/>
              <a:ea typeface="Inter"/>
              <a:cs typeface="Inter"/>
              <a:sym typeface="Inter"/>
            </a:endParaRPr>
          </a:p>
          <a:p>
            <a:pPr marL="820419" lvl="1" indent="-410209" algn="l">
              <a:lnSpc>
                <a:spcPts val="5319"/>
              </a:lnSpc>
              <a:buFont typeface="Arial"/>
              <a:buChar char="•"/>
            </a:pPr>
            <a:r>
              <a:rPr lang="en-US" sz="3799">
                <a:solidFill>
                  <a:srgbClr val="000000"/>
                </a:solidFill>
                <a:latin typeface="Inter"/>
                <a:ea typeface="Inter"/>
                <a:cs typeface="Inter"/>
                <a:sym typeface="Inter"/>
              </a:rPr>
              <a:t>Improved Network Stability: Reduces risk of overlooking critical issues.</a:t>
            </a:r>
          </a:p>
          <a:p>
            <a:pPr algn="l">
              <a:lnSpc>
                <a:spcPts val="5319"/>
              </a:lnSpc>
            </a:pPr>
            <a:endParaRPr lang="en-US" sz="3799">
              <a:solidFill>
                <a:srgbClr val="000000"/>
              </a:solidFill>
              <a:latin typeface="Inter"/>
              <a:ea typeface="Inter"/>
              <a:cs typeface="Inter"/>
              <a:sym typeface="Inter"/>
            </a:endParaRPr>
          </a:p>
          <a:p>
            <a:pPr marL="820419" lvl="1" indent="-410209" algn="l">
              <a:lnSpc>
                <a:spcPts val="5319"/>
              </a:lnSpc>
              <a:buFont typeface="Arial"/>
              <a:buChar char="•"/>
            </a:pPr>
            <a:r>
              <a:rPr lang="en-US" sz="3799">
                <a:solidFill>
                  <a:srgbClr val="000000"/>
                </a:solidFill>
                <a:latin typeface="Inter"/>
                <a:ea typeface="Inter"/>
                <a:cs typeface="Inter"/>
                <a:sym typeface="Inter"/>
              </a:rPr>
              <a:t>Reduced Operator Stress: Ensures manageable levels of alerts.</a:t>
            </a:r>
          </a:p>
          <a:p>
            <a:pPr algn="l">
              <a:lnSpc>
                <a:spcPts val="5319"/>
              </a:lnSpc>
              <a:spcBef>
                <a:spcPct val="0"/>
              </a:spcBef>
            </a:pPr>
            <a:endParaRPr lang="en-US" sz="3799">
              <a:solidFill>
                <a:srgbClr val="000000"/>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7368147" cy="1543194"/>
            <a:chOff x="0" y="0"/>
            <a:chExt cx="4574327" cy="406438"/>
          </a:xfrm>
        </p:grpSpPr>
        <p:sp>
          <p:nvSpPr>
            <p:cNvPr id="3" name="Freeform 3"/>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291591" y="2562271"/>
            <a:ext cx="1063628" cy="1251327"/>
          </a:xfrm>
          <a:custGeom>
            <a:avLst/>
            <a:gdLst/>
            <a:ahLst/>
            <a:cxnLst/>
            <a:rect l="l" t="t" r="r" b="b"/>
            <a:pathLst>
              <a:path w="1063628" h="1251327">
                <a:moveTo>
                  <a:pt x="0" y="0"/>
                </a:moveTo>
                <a:lnTo>
                  <a:pt x="1063629" y="0"/>
                </a:lnTo>
                <a:lnTo>
                  <a:pt x="1063629" y="1251328"/>
                </a:lnTo>
                <a:lnTo>
                  <a:pt x="0" y="12513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19853" y="296934"/>
            <a:ext cx="16057368" cy="854054"/>
          </a:xfrm>
          <a:prstGeom prst="rect">
            <a:avLst/>
          </a:prstGeom>
        </p:spPr>
        <p:txBody>
          <a:bodyPr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INTRODUCTION TO NMS DISCOVERY</a:t>
            </a:r>
          </a:p>
        </p:txBody>
      </p:sp>
      <p:sp>
        <p:nvSpPr>
          <p:cNvPr id="7" name="TextBox 7"/>
          <p:cNvSpPr txBox="1"/>
          <p:nvPr/>
        </p:nvSpPr>
        <p:spPr>
          <a:xfrm>
            <a:off x="487668" y="1963665"/>
            <a:ext cx="17800332" cy="3181085"/>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00000"/>
                </a:solidFill>
                <a:latin typeface="Inter"/>
                <a:ea typeface="Inter"/>
                <a:cs typeface="Inter"/>
                <a:sym typeface="Inter"/>
              </a:rPr>
              <a:t>Definition: NMS Discovery is the process where a Network Management System (NMS) detects and maps all network devices, connections, and services.</a:t>
            </a:r>
          </a:p>
          <a:p>
            <a:pPr algn="l">
              <a:lnSpc>
                <a:spcPts val="4200"/>
              </a:lnSpc>
            </a:pPr>
            <a:endParaRPr lang="en-US" sz="3000">
              <a:solidFill>
                <a:srgbClr val="000000"/>
              </a:solidFill>
              <a:latin typeface="Inter"/>
              <a:ea typeface="Inter"/>
              <a:cs typeface="Inter"/>
              <a:sym typeface="Inter"/>
            </a:endParaRPr>
          </a:p>
          <a:p>
            <a:pPr marL="647700" lvl="1" indent="-323850" algn="l">
              <a:lnSpc>
                <a:spcPts val="4200"/>
              </a:lnSpc>
              <a:buFont typeface="Arial"/>
              <a:buChar char="•"/>
            </a:pPr>
            <a:r>
              <a:rPr lang="en-US" sz="3000">
                <a:solidFill>
                  <a:srgbClr val="000000"/>
                </a:solidFill>
                <a:latin typeface="Inter"/>
                <a:ea typeface="Inter"/>
                <a:cs typeface="Inter"/>
                <a:sym typeface="Inter"/>
              </a:rPr>
              <a:t>Purpose: Ensures accurate network visibility, simplifies monitoring, and aids in efficient fault detection.</a:t>
            </a:r>
          </a:p>
          <a:p>
            <a:pPr algn="l">
              <a:lnSpc>
                <a:spcPts val="4200"/>
              </a:lnSpc>
              <a:spcBef>
                <a:spcPct val="0"/>
              </a:spcBef>
            </a:pPr>
            <a:endParaRPr lang="en-US" sz="3000">
              <a:solidFill>
                <a:srgbClr val="000000"/>
              </a:solidFill>
              <a:latin typeface="Inter"/>
              <a:ea typeface="Inter"/>
              <a:cs typeface="Inter"/>
              <a:sym typeface="Inter"/>
            </a:endParaRPr>
          </a:p>
        </p:txBody>
      </p:sp>
      <p:sp>
        <p:nvSpPr>
          <p:cNvPr id="8" name="TextBox 8"/>
          <p:cNvSpPr txBox="1"/>
          <p:nvPr/>
        </p:nvSpPr>
        <p:spPr>
          <a:xfrm>
            <a:off x="487668" y="5087600"/>
            <a:ext cx="17800332" cy="4781153"/>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00000"/>
                </a:solidFill>
                <a:latin typeface="Inter"/>
                <a:ea typeface="Inter"/>
                <a:cs typeface="Inter"/>
                <a:sym typeface="Inter"/>
              </a:rPr>
              <a:t>Why NMS Discovery is Important?</a:t>
            </a:r>
          </a:p>
          <a:p>
            <a:pPr algn="l">
              <a:lnSpc>
                <a:spcPts val="4200"/>
              </a:lnSpc>
            </a:pPr>
            <a:endParaRPr lang="en-US" sz="3000">
              <a:solidFill>
                <a:srgbClr val="000000"/>
              </a:solidFill>
              <a:latin typeface="Inter"/>
              <a:ea typeface="Inter"/>
              <a:cs typeface="Inter"/>
              <a:sym typeface="Inter"/>
            </a:endParaRPr>
          </a:p>
          <a:p>
            <a:pPr marL="1295400" lvl="2" indent="-431800" algn="l">
              <a:lnSpc>
                <a:spcPts val="4200"/>
              </a:lnSpc>
              <a:buFont typeface="Arial"/>
              <a:buChar char="⚬"/>
            </a:pPr>
            <a:r>
              <a:rPr lang="en-US" sz="3000">
                <a:solidFill>
                  <a:srgbClr val="000000"/>
                </a:solidFill>
                <a:latin typeface="Inter"/>
                <a:ea typeface="Inter"/>
                <a:cs typeface="Inter"/>
                <a:sym typeface="Inter"/>
              </a:rPr>
              <a:t>Improves Visibility: Provides a complete and real-time view of the network.</a:t>
            </a:r>
          </a:p>
          <a:p>
            <a:pPr algn="l">
              <a:lnSpc>
                <a:spcPts val="4200"/>
              </a:lnSpc>
            </a:pPr>
            <a:endParaRPr lang="en-US" sz="3000">
              <a:solidFill>
                <a:srgbClr val="000000"/>
              </a:solidFill>
              <a:latin typeface="Inter"/>
              <a:ea typeface="Inter"/>
              <a:cs typeface="Inter"/>
              <a:sym typeface="Inter"/>
            </a:endParaRPr>
          </a:p>
          <a:p>
            <a:pPr marL="1295400" lvl="2" indent="-431800" algn="l">
              <a:lnSpc>
                <a:spcPts val="4200"/>
              </a:lnSpc>
              <a:buFont typeface="Arial"/>
              <a:buChar char="⚬"/>
            </a:pPr>
            <a:r>
              <a:rPr lang="en-US" sz="3000">
                <a:solidFill>
                  <a:srgbClr val="000000"/>
                </a:solidFill>
                <a:latin typeface="Inter"/>
                <a:ea typeface="Inter"/>
                <a:cs typeface="Inter"/>
                <a:sym typeface="Inter"/>
              </a:rPr>
              <a:t>Simplifies Management: Enables centralized control over network devices.</a:t>
            </a:r>
          </a:p>
          <a:p>
            <a:pPr algn="l">
              <a:lnSpc>
                <a:spcPts val="4200"/>
              </a:lnSpc>
            </a:pPr>
            <a:endParaRPr lang="en-US" sz="3000">
              <a:solidFill>
                <a:srgbClr val="000000"/>
              </a:solidFill>
              <a:latin typeface="Inter"/>
              <a:ea typeface="Inter"/>
              <a:cs typeface="Inter"/>
              <a:sym typeface="Inter"/>
            </a:endParaRPr>
          </a:p>
          <a:p>
            <a:pPr marL="1295400" lvl="2" indent="-431800" algn="l">
              <a:lnSpc>
                <a:spcPts val="4200"/>
              </a:lnSpc>
              <a:buFont typeface="Arial"/>
              <a:buChar char="⚬"/>
            </a:pPr>
            <a:r>
              <a:rPr lang="en-US" sz="3000">
                <a:solidFill>
                  <a:srgbClr val="000000"/>
                </a:solidFill>
                <a:latin typeface="Inter"/>
                <a:ea typeface="Inter"/>
                <a:cs typeface="Inter"/>
                <a:sym typeface="Inter"/>
              </a:rPr>
              <a:t>Enhances Fault Detection: Quickly identifies issues by keeping the network map up-to-date.</a:t>
            </a:r>
          </a:p>
          <a:p>
            <a:pPr algn="l">
              <a:lnSpc>
                <a:spcPts val="4200"/>
              </a:lnSpc>
              <a:spcBef>
                <a:spcPct val="0"/>
              </a:spcBef>
            </a:pPr>
            <a:endParaRPr lang="en-US" sz="3000">
              <a:solidFill>
                <a:srgbClr val="000000"/>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7368147" cy="1543194"/>
            <a:chOff x="0" y="0"/>
            <a:chExt cx="4574327" cy="406438"/>
          </a:xfrm>
        </p:grpSpPr>
        <p:sp>
          <p:nvSpPr>
            <p:cNvPr id="3" name="Freeform 3"/>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291591" y="2562271"/>
            <a:ext cx="1063628" cy="1251327"/>
          </a:xfrm>
          <a:custGeom>
            <a:avLst/>
            <a:gdLst/>
            <a:ahLst/>
            <a:cxnLst/>
            <a:rect l="l" t="t" r="r" b="b"/>
            <a:pathLst>
              <a:path w="1063628" h="1251327">
                <a:moveTo>
                  <a:pt x="0" y="0"/>
                </a:moveTo>
                <a:lnTo>
                  <a:pt x="1063629" y="0"/>
                </a:lnTo>
                <a:lnTo>
                  <a:pt x="1063629" y="1251328"/>
                </a:lnTo>
                <a:lnTo>
                  <a:pt x="0" y="12513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19853" y="296934"/>
            <a:ext cx="16057368" cy="854054"/>
          </a:xfrm>
          <a:prstGeom prst="rect">
            <a:avLst/>
          </a:prstGeom>
        </p:spPr>
        <p:txBody>
          <a:bodyPr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STEPS IN NMS DISCOVERY</a:t>
            </a:r>
          </a:p>
        </p:txBody>
      </p:sp>
      <p:sp>
        <p:nvSpPr>
          <p:cNvPr id="7" name="TextBox 7"/>
          <p:cNvSpPr txBox="1"/>
          <p:nvPr/>
        </p:nvSpPr>
        <p:spPr>
          <a:xfrm>
            <a:off x="48371" y="1763258"/>
            <a:ext cx="18239629" cy="7447933"/>
          </a:xfrm>
          <a:prstGeom prst="rect">
            <a:avLst/>
          </a:prstGeom>
        </p:spPr>
        <p:txBody>
          <a:bodyPr lIns="0" tIns="0" rIns="0" bIns="0" rtlCol="0" anchor="t">
            <a:spAutoFit/>
          </a:bodyPr>
          <a:lstStyle/>
          <a:p>
            <a:pPr algn="l">
              <a:lnSpc>
                <a:spcPts val="4200"/>
              </a:lnSpc>
            </a:pPr>
            <a:endParaRP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Initial Discovery</a:t>
            </a:r>
          </a:p>
          <a:p>
            <a:pPr marL="1295400" lvl="2" indent="-431800" algn="l">
              <a:lnSpc>
                <a:spcPts val="4200"/>
              </a:lnSpc>
              <a:buFont typeface="Arial"/>
              <a:buChar char="⚬"/>
            </a:pPr>
            <a:r>
              <a:rPr lang="en-US" sz="3000">
                <a:solidFill>
                  <a:srgbClr val="000000"/>
                </a:solidFill>
                <a:latin typeface="Inter"/>
                <a:ea typeface="Inter"/>
                <a:cs typeface="Inter"/>
                <a:sym typeface="Inter"/>
              </a:rPr>
              <a:t>The NMS scans the network to find all connected devices and their details.</a:t>
            </a: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Topology Mapping</a:t>
            </a:r>
          </a:p>
          <a:p>
            <a:pPr marL="1295400" lvl="2" indent="-431800" algn="l">
              <a:lnSpc>
                <a:spcPts val="4200"/>
              </a:lnSpc>
              <a:buFont typeface="Arial"/>
              <a:buChar char="⚬"/>
            </a:pPr>
            <a:r>
              <a:rPr lang="en-US" sz="3000">
                <a:solidFill>
                  <a:srgbClr val="000000"/>
                </a:solidFill>
                <a:latin typeface="Inter"/>
                <a:ea typeface="Inter"/>
                <a:cs typeface="Inter"/>
                <a:sym typeface="Inter"/>
              </a:rPr>
              <a:t>Maps out both the physical and logical layout of the network, showing device connections.</a:t>
            </a: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Inventory Management</a:t>
            </a:r>
          </a:p>
          <a:p>
            <a:pPr marL="1295400" lvl="2" indent="-431800" algn="l">
              <a:lnSpc>
                <a:spcPts val="4200"/>
              </a:lnSpc>
              <a:buFont typeface="Arial"/>
              <a:buChar char="⚬"/>
            </a:pPr>
            <a:r>
              <a:rPr lang="en-US" sz="3000">
                <a:solidFill>
                  <a:srgbClr val="000000"/>
                </a:solidFill>
                <a:latin typeface="Inter"/>
                <a:ea typeface="Inter"/>
                <a:cs typeface="Inter"/>
                <a:sym typeface="Inter"/>
              </a:rPr>
              <a:t>Creates and maintains an inventory of devices, including attributes like IP addresses, configurations, and software versions.</a:t>
            </a: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Continuous Updates</a:t>
            </a:r>
          </a:p>
          <a:p>
            <a:pPr marL="1295400" lvl="2" indent="-431800" algn="l">
              <a:lnSpc>
                <a:spcPts val="4200"/>
              </a:lnSpc>
              <a:buFont typeface="Arial"/>
              <a:buChar char="⚬"/>
            </a:pPr>
            <a:r>
              <a:rPr lang="en-US" sz="3000">
                <a:solidFill>
                  <a:srgbClr val="000000"/>
                </a:solidFill>
                <a:latin typeface="Inter"/>
                <a:ea typeface="Inter"/>
                <a:cs typeface="Inter"/>
                <a:sym typeface="Inter"/>
              </a:rPr>
              <a:t>The NMS regularly updates the network map to show any new or removed devices.</a:t>
            </a: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Reporting and Analytics</a:t>
            </a:r>
          </a:p>
          <a:p>
            <a:pPr marL="1295400" lvl="2" indent="-431800" algn="l">
              <a:lnSpc>
                <a:spcPts val="4200"/>
              </a:lnSpc>
              <a:buFont typeface="Arial"/>
              <a:buChar char="⚬"/>
            </a:pPr>
            <a:r>
              <a:rPr lang="en-US" sz="3000">
                <a:solidFill>
                  <a:srgbClr val="000000"/>
                </a:solidFill>
                <a:latin typeface="Inter"/>
                <a:ea typeface="Inter"/>
                <a:cs typeface="Inter"/>
                <a:sym typeface="Inter"/>
              </a:rPr>
              <a:t>Enables detailed performance and fault analysis by tracking the current state of network components.</a:t>
            </a:r>
          </a:p>
          <a:p>
            <a:pPr algn="l">
              <a:lnSpc>
                <a:spcPts val="4200"/>
              </a:lnSpc>
              <a:spcBef>
                <a:spcPct val="0"/>
              </a:spcBef>
            </a:pPr>
            <a:endParaRPr lang="en-US" sz="3000">
              <a:solidFill>
                <a:srgbClr val="000000"/>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7368147" cy="1543194"/>
            <a:chOff x="0" y="0"/>
            <a:chExt cx="4574327" cy="406438"/>
          </a:xfrm>
        </p:grpSpPr>
        <p:sp>
          <p:nvSpPr>
            <p:cNvPr id="3" name="Freeform 3"/>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291591" y="2562271"/>
            <a:ext cx="1063628" cy="1251327"/>
          </a:xfrm>
          <a:custGeom>
            <a:avLst/>
            <a:gdLst/>
            <a:ahLst/>
            <a:cxnLst/>
            <a:rect l="l" t="t" r="r" b="b"/>
            <a:pathLst>
              <a:path w="1063628" h="1251327">
                <a:moveTo>
                  <a:pt x="0" y="0"/>
                </a:moveTo>
                <a:lnTo>
                  <a:pt x="1063629" y="0"/>
                </a:lnTo>
                <a:lnTo>
                  <a:pt x="1063629" y="1251328"/>
                </a:lnTo>
                <a:lnTo>
                  <a:pt x="0" y="12513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19853" y="296934"/>
            <a:ext cx="16057368" cy="854054"/>
          </a:xfrm>
          <a:prstGeom prst="rect">
            <a:avLst/>
          </a:prstGeom>
        </p:spPr>
        <p:txBody>
          <a:bodyPr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BENEFITS OF NMS DISCOVERY</a:t>
            </a:r>
          </a:p>
        </p:txBody>
      </p:sp>
      <p:sp>
        <p:nvSpPr>
          <p:cNvPr id="7" name="TextBox 7"/>
          <p:cNvSpPr txBox="1"/>
          <p:nvPr/>
        </p:nvSpPr>
        <p:spPr>
          <a:xfrm>
            <a:off x="48371" y="2189199"/>
            <a:ext cx="18239629" cy="5980430"/>
          </a:xfrm>
          <a:prstGeom prst="rect">
            <a:avLst/>
          </a:prstGeom>
        </p:spPr>
        <p:txBody>
          <a:bodyPr lIns="0" tIns="0" rIns="0" bIns="0" rtlCol="0" anchor="t">
            <a:spAutoFit/>
          </a:bodyPr>
          <a:lstStyle/>
          <a:p>
            <a:pPr marL="820421" lvl="1" indent="-410210" algn="l">
              <a:lnSpc>
                <a:spcPts val="5320"/>
              </a:lnSpc>
              <a:buFont typeface="Arial"/>
              <a:buChar char="•"/>
            </a:pPr>
            <a:r>
              <a:rPr lang="en-US" sz="3800" b="1">
                <a:solidFill>
                  <a:srgbClr val="000000"/>
                </a:solidFill>
                <a:latin typeface="Inter Bold"/>
                <a:ea typeface="Inter Bold"/>
                <a:cs typeface="Inter Bold"/>
                <a:sym typeface="Inter Bold"/>
              </a:rPr>
              <a:t>Up-to-Date Network Map</a:t>
            </a:r>
            <a:r>
              <a:rPr lang="en-US" sz="3800">
                <a:solidFill>
                  <a:srgbClr val="000000"/>
                </a:solidFill>
                <a:latin typeface="Inter"/>
                <a:ea typeface="Inter"/>
                <a:cs typeface="Inter"/>
                <a:sym typeface="Inter"/>
              </a:rPr>
              <a:t>: Provides a real-time view of devices and connections.</a:t>
            </a:r>
          </a:p>
          <a:p>
            <a:pPr algn="l">
              <a:lnSpc>
                <a:spcPts val="5320"/>
              </a:lnSpc>
            </a:pPr>
            <a:endParaRPr lang="en-US" sz="3800">
              <a:solidFill>
                <a:srgbClr val="000000"/>
              </a:solidFill>
              <a:latin typeface="Inter"/>
              <a:ea typeface="Inter"/>
              <a:cs typeface="Inter"/>
              <a:sym typeface="Inter"/>
            </a:endParaRPr>
          </a:p>
          <a:p>
            <a:pPr marL="820421" lvl="1" indent="-410210" algn="l">
              <a:lnSpc>
                <a:spcPts val="5320"/>
              </a:lnSpc>
              <a:buFont typeface="Arial"/>
              <a:buChar char="•"/>
            </a:pPr>
            <a:r>
              <a:rPr lang="en-US" sz="3800" b="1">
                <a:solidFill>
                  <a:srgbClr val="000000"/>
                </a:solidFill>
                <a:latin typeface="Inter Bold"/>
                <a:ea typeface="Inter Bold"/>
                <a:cs typeface="Inter Bold"/>
                <a:sym typeface="Inter Bold"/>
              </a:rPr>
              <a:t>Improved Fault Detection</a:t>
            </a:r>
            <a:r>
              <a:rPr lang="en-US" sz="3800">
                <a:solidFill>
                  <a:srgbClr val="000000"/>
                </a:solidFill>
                <a:latin typeface="Inter"/>
                <a:ea typeface="Inter"/>
                <a:cs typeface="Inter"/>
                <a:sym typeface="Inter"/>
              </a:rPr>
              <a:t>: Helps spot issues more quickly by accurately mapping the network.</a:t>
            </a:r>
          </a:p>
          <a:p>
            <a:pPr algn="l">
              <a:lnSpc>
                <a:spcPts val="5320"/>
              </a:lnSpc>
            </a:pPr>
            <a:endParaRPr lang="en-US" sz="3800">
              <a:solidFill>
                <a:srgbClr val="000000"/>
              </a:solidFill>
              <a:latin typeface="Inter"/>
              <a:ea typeface="Inter"/>
              <a:cs typeface="Inter"/>
              <a:sym typeface="Inter"/>
            </a:endParaRPr>
          </a:p>
          <a:p>
            <a:pPr marL="820421" lvl="1" indent="-410210" algn="l">
              <a:lnSpc>
                <a:spcPts val="5320"/>
              </a:lnSpc>
              <a:buFont typeface="Arial"/>
              <a:buChar char="•"/>
            </a:pPr>
            <a:r>
              <a:rPr lang="en-US" sz="3800" b="1">
                <a:solidFill>
                  <a:srgbClr val="000000"/>
                </a:solidFill>
                <a:latin typeface="Inter Bold"/>
                <a:ea typeface="Inter Bold"/>
                <a:cs typeface="Inter Bold"/>
                <a:sym typeface="Inter Bold"/>
              </a:rPr>
              <a:t>Enhanced Security</a:t>
            </a:r>
            <a:r>
              <a:rPr lang="en-US" sz="3800">
                <a:solidFill>
                  <a:srgbClr val="000000"/>
                </a:solidFill>
                <a:latin typeface="Inter"/>
                <a:ea typeface="Inter"/>
                <a:cs typeface="Inter"/>
                <a:sym typeface="Inter"/>
              </a:rPr>
              <a:t>: Identifies unauthorized devices for better security control.</a:t>
            </a:r>
          </a:p>
          <a:p>
            <a:pPr algn="l">
              <a:lnSpc>
                <a:spcPts val="5320"/>
              </a:lnSpc>
              <a:spcBef>
                <a:spcPct val="0"/>
              </a:spcBef>
            </a:pPr>
            <a:endParaRPr lang="en-US" sz="3800">
              <a:solidFill>
                <a:srgbClr val="000000"/>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7368147" cy="1543194"/>
            <a:chOff x="0" y="0"/>
            <a:chExt cx="4574327" cy="406438"/>
          </a:xfrm>
        </p:grpSpPr>
        <p:sp>
          <p:nvSpPr>
            <p:cNvPr id="3" name="Freeform 3"/>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291591" y="2562271"/>
            <a:ext cx="1063628" cy="1251327"/>
          </a:xfrm>
          <a:custGeom>
            <a:avLst/>
            <a:gdLst/>
            <a:ahLst/>
            <a:cxnLst/>
            <a:rect l="l" t="t" r="r" b="b"/>
            <a:pathLst>
              <a:path w="1063628" h="1251327">
                <a:moveTo>
                  <a:pt x="0" y="0"/>
                </a:moveTo>
                <a:lnTo>
                  <a:pt x="1063629" y="0"/>
                </a:lnTo>
                <a:lnTo>
                  <a:pt x="1063629" y="1251328"/>
                </a:lnTo>
                <a:lnTo>
                  <a:pt x="0" y="12513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55389" y="50828"/>
            <a:ext cx="16057368" cy="1374863"/>
          </a:xfrm>
          <a:prstGeom prst="rect">
            <a:avLst/>
          </a:prstGeom>
        </p:spPr>
        <p:txBody>
          <a:bodyPr lIns="0" tIns="0" rIns="0" bIns="0" rtlCol="0" anchor="t">
            <a:spAutoFit/>
          </a:bodyPr>
          <a:lstStyle/>
          <a:p>
            <a:pPr algn="l">
              <a:lnSpc>
                <a:spcPts val="5599"/>
              </a:lnSpc>
            </a:pPr>
            <a:r>
              <a:rPr lang="en-US" sz="3999" b="1" spc="79">
                <a:solidFill>
                  <a:srgbClr val="FFFFFF"/>
                </a:solidFill>
                <a:latin typeface="Garet Bold"/>
                <a:ea typeface="Garet Bold"/>
                <a:cs typeface="Garet Bold"/>
                <a:sym typeface="Garet Bold"/>
              </a:rPr>
              <a:t>HOW NMS DISCOVERY ENHANCES NETWORK MANAGEMENT</a:t>
            </a:r>
          </a:p>
        </p:txBody>
      </p:sp>
      <p:sp>
        <p:nvSpPr>
          <p:cNvPr id="7" name="TextBox 7"/>
          <p:cNvSpPr txBox="1"/>
          <p:nvPr/>
        </p:nvSpPr>
        <p:spPr>
          <a:xfrm>
            <a:off x="48371" y="2189199"/>
            <a:ext cx="18239629" cy="6647180"/>
          </a:xfrm>
          <a:prstGeom prst="rect">
            <a:avLst/>
          </a:prstGeom>
        </p:spPr>
        <p:txBody>
          <a:bodyPr lIns="0" tIns="0" rIns="0" bIns="0" rtlCol="0" anchor="t">
            <a:spAutoFit/>
          </a:bodyPr>
          <a:lstStyle/>
          <a:p>
            <a:pPr algn="l">
              <a:lnSpc>
                <a:spcPts val="5320"/>
              </a:lnSpc>
            </a:pPr>
            <a:endParaRPr/>
          </a:p>
          <a:p>
            <a:pPr marL="820421" lvl="1" indent="-410210" algn="l">
              <a:lnSpc>
                <a:spcPts val="5320"/>
              </a:lnSpc>
              <a:buFont typeface="Arial"/>
              <a:buChar char="•"/>
            </a:pPr>
            <a:r>
              <a:rPr lang="en-US" sz="3800">
                <a:solidFill>
                  <a:srgbClr val="000000"/>
                </a:solidFill>
                <a:latin typeface="Inter"/>
                <a:ea typeface="Inter"/>
                <a:cs typeface="Inter"/>
                <a:sym typeface="Inter"/>
              </a:rPr>
              <a:t>Proactive Monitoring: With an accurate map, potential issues are identified faster.</a:t>
            </a:r>
          </a:p>
          <a:p>
            <a:pPr algn="l">
              <a:lnSpc>
                <a:spcPts val="5320"/>
              </a:lnSpc>
            </a:pPr>
            <a:endParaRPr lang="en-US" sz="3800">
              <a:solidFill>
                <a:srgbClr val="000000"/>
              </a:solidFill>
              <a:latin typeface="Inter"/>
              <a:ea typeface="Inter"/>
              <a:cs typeface="Inter"/>
              <a:sym typeface="Inter"/>
            </a:endParaRPr>
          </a:p>
          <a:p>
            <a:pPr marL="820421" lvl="1" indent="-410210" algn="l">
              <a:lnSpc>
                <a:spcPts val="5320"/>
              </a:lnSpc>
              <a:buFont typeface="Arial"/>
              <a:buChar char="•"/>
            </a:pPr>
            <a:r>
              <a:rPr lang="en-US" sz="3800">
                <a:solidFill>
                  <a:srgbClr val="000000"/>
                </a:solidFill>
                <a:latin typeface="Inter"/>
                <a:ea typeface="Inter"/>
                <a:cs typeface="Inter"/>
                <a:sym typeface="Inter"/>
              </a:rPr>
              <a:t>Centralized Control: Allows easier management of devices from a single interface.</a:t>
            </a:r>
          </a:p>
          <a:p>
            <a:pPr algn="l">
              <a:lnSpc>
                <a:spcPts val="5320"/>
              </a:lnSpc>
            </a:pPr>
            <a:endParaRPr lang="en-US" sz="3800">
              <a:solidFill>
                <a:srgbClr val="000000"/>
              </a:solidFill>
              <a:latin typeface="Inter"/>
              <a:ea typeface="Inter"/>
              <a:cs typeface="Inter"/>
              <a:sym typeface="Inter"/>
            </a:endParaRPr>
          </a:p>
          <a:p>
            <a:pPr marL="820421" lvl="1" indent="-410210" algn="l">
              <a:lnSpc>
                <a:spcPts val="5320"/>
              </a:lnSpc>
              <a:buFont typeface="Arial"/>
              <a:buChar char="•"/>
            </a:pPr>
            <a:r>
              <a:rPr lang="en-US" sz="3800">
                <a:solidFill>
                  <a:srgbClr val="000000"/>
                </a:solidFill>
                <a:latin typeface="Inter"/>
                <a:ea typeface="Inter"/>
                <a:cs typeface="Inter"/>
                <a:sym typeface="Inter"/>
              </a:rPr>
              <a:t>Efficient Troubleshooting: Simplifies troubleshooting with real-time device and connection visibility.</a:t>
            </a:r>
          </a:p>
          <a:p>
            <a:pPr algn="l">
              <a:lnSpc>
                <a:spcPts val="5320"/>
              </a:lnSpc>
              <a:spcBef>
                <a:spcPct val="0"/>
              </a:spcBef>
            </a:pPr>
            <a:endParaRPr lang="en-US" sz="3800">
              <a:solidFill>
                <a:srgbClr val="000000"/>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37164" y="4114778"/>
            <a:ext cx="4613672" cy="1028722"/>
          </a:xfrm>
          <a:prstGeom prst="rect">
            <a:avLst/>
          </a:prstGeom>
        </p:spPr>
        <p:txBody>
          <a:bodyPr lIns="0" tIns="0" rIns="0" bIns="0" rtlCol="0" anchor="t">
            <a:spAutoFit/>
          </a:bodyPr>
          <a:lstStyle/>
          <a:p>
            <a:pPr algn="ctr">
              <a:lnSpc>
                <a:spcPts val="8400"/>
              </a:lnSpc>
              <a:spcBef>
                <a:spcPct val="0"/>
              </a:spcBef>
            </a:pPr>
            <a:r>
              <a:rPr lang="en-US" sz="6000" b="1">
                <a:solidFill>
                  <a:srgbClr val="000000"/>
                </a:solidFill>
                <a:latin typeface="Inter Bold"/>
                <a:ea typeface="Inter Bold"/>
                <a:cs typeface="Inter Bold"/>
                <a:sym typeface="Inter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57766" y="7109187"/>
            <a:ext cx="11830234" cy="3177813"/>
            <a:chOff x="0" y="0"/>
            <a:chExt cx="9347345" cy="2510865"/>
          </a:xfrm>
        </p:grpSpPr>
        <p:sp>
          <p:nvSpPr>
            <p:cNvPr id="3" name="Freeform 3"/>
            <p:cNvSpPr/>
            <p:nvPr/>
          </p:nvSpPr>
          <p:spPr>
            <a:xfrm>
              <a:off x="0" y="0"/>
              <a:ext cx="9347345" cy="2510865"/>
            </a:xfrm>
            <a:custGeom>
              <a:avLst/>
              <a:gdLst/>
              <a:ahLst/>
              <a:cxnLst/>
              <a:rect l="l" t="t" r="r" b="b"/>
              <a:pathLst>
                <a:path w="9347345" h="2510865">
                  <a:moveTo>
                    <a:pt x="0" y="0"/>
                  </a:moveTo>
                  <a:lnTo>
                    <a:pt x="9347345" y="0"/>
                  </a:lnTo>
                  <a:lnTo>
                    <a:pt x="9347345" y="2510865"/>
                  </a:lnTo>
                  <a:lnTo>
                    <a:pt x="0" y="2510865"/>
                  </a:lnTo>
                  <a:close/>
                </a:path>
              </a:pathLst>
            </a:custGeom>
            <a:solidFill>
              <a:srgbClr val="F6F6F6"/>
            </a:solidFill>
          </p:spPr>
        </p:sp>
        <p:sp>
          <p:nvSpPr>
            <p:cNvPr id="4" name="TextBox 4"/>
            <p:cNvSpPr txBox="1"/>
            <p:nvPr/>
          </p:nvSpPr>
          <p:spPr>
            <a:xfrm>
              <a:off x="0" y="-38100"/>
              <a:ext cx="9347345" cy="254896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259300" y="0"/>
            <a:ext cx="1694792" cy="10287000"/>
            <a:chOff x="0" y="0"/>
            <a:chExt cx="446365" cy="2709333"/>
          </a:xfrm>
        </p:grpSpPr>
        <p:sp>
          <p:nvSpPr>
            <p:cNvPr id="6" name="Freeform 6"/>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id="7" name="TextBox 7"/>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0" y="7109187"/>
            <a:ext cx="1028700" cy="3177813"/>
            <a:chOff x="0" y="0"/>
            <a:chExt cx="812800" cy="2510865"/>
          </a:xfrm>
        </p:grpSpPr>
        <p:sp>
          <p:nvSpPr>
            <p:cNvPr id="9" name="Freeform 9"/>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solidFill>
              <a:srgbClr val="0345E4"/>
            </a:solidFill>
          </p:spPr>
        </p:sp>
        <p:sp>
          <p:nvSpPr>
            <p:cNvPr id="10" name="TextBox 10"/>
            <p:cNvSpPr txBox="1"/>
            <p:nvPr/>
          </p:nvSpPr>
          <p:spPr>
            <a:xfrm>
              <a:off x="0" y="-38100"/>
              <a:ext cx="812800" cy="2548965"/>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0" y="0"/>
            <a:ext cx="1028700" cy="1028700"/>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345E4"/>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7297118" y="692526"/>
            <a:ext cx="7494647" cy="1155745"/>
          </a:xfrm>
          <a:prstGeom prst="rect">
            <a:avLst/>
          </a:prstGeom>
        </p:spPr>
        <p:txBody>
          <a:bodyPr lIns="0" tIns="0" rIns="0" bIns="0" rtlCol="0" anchor="t">
            <a:spAutoFit/>
          </a:bodyPr>
          <a:lstStyle/>
          <a:p>
            <a:pPr algn="l">
              <a:lnSpc>
                <a:spcPts val="9487"/>
              </a:lnSpc>
            </a:pPr>
            <a:r>
              <a:rPr lang="en-US" sz="6776" b="1">
                <a:solidFill>
                  <a:srgbClr val="000000"/>
                </a:solidFill>
                <a:latin typeface="Garet Bold"/>
                <a:ea typeface="Garet Bold"/>
                <a:cs typeface="Garet Bold"/>
                <a:sym typeface="Garet Bold"/>
              </a:rPr>
              <a:t>CONTENT</a:t>
            </a:r>
          </a:p>
        </p:txBody>
      </p:sp>
      <p:grpSp>
        <p:nvGrpSpPr>
          <p:cNvPr id="15" name="Group 15"/>
          <p:cNvGrpSpPr/>
          <p:nvPr/>
        </p:nvGrpSpPr>
        <p:grpSpPr>
          <a:xfrm>
            <a:off x="7297118" y="2384162"/>
            <a:ext cx="969409" cy="969409"/>
            <a:chOff x="0" y="0"/>
            <a:chExt cx="812800" cy="812800"/>
          </a:xfrm>
        </p:grpSpPr>
        <p:sp>
          <p:nvSpPr>
            <p:cNvPr id="16" name="Freeform 16"/>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id="17" name="TextBox 17"/>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b="1">
                  <a:solidFill>
                    <a:srgbClr val="FFFFFF"/>
                  </a:solidFill>
                  <a:latin typeface="Garet Bold"/>
                  <a:ea typeface="Garet Bold"/>
                  <a:cs typeface="Garet Bold"/>
                  <a:sym typeface="Garet Bold"/>
                </a:rPr>
                <a:t>01</a:t>
              </a:r>
            </a:p>
          </p:txBody>
        </p:sp>
      </p:grpSp>
      <p:grpSp>
        <p:nvGrpSpPr>
          <p:cNvPr id="18" name="Group 18"/>
          <p:cNvGrpSpPr/>
          <p:nvPr/>
        </p:nvGrpSpPr>
        <p:grpSpPr>
          <a:xfrm>
            <a:off x="7297118" y="3565108"/>
            <a:ext cx="969409" cy="969409"/>
            <a:chOff x="0" y="0"/>
            <a:chExt cx="812800" cy="812800"/>
          </a:xfrm>
        </p:grpSpPr>
        <p:sp>
          <p:nvSpPr>
            <p:cNvPr id="19" name="Freeform 19"/>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id="20" name="TextBox 20"/>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b="1">
                  <a:solidFill>
                    <a:srgbClr val="FFFFFF"/>
                  </a:solidFill>
                  <a:latin typeface="Garet Bold"/>
                  <a:ea typeface="Garet Bold"/>
                  <a:cs typeface="Garet Bold"/>
                  <a:sym typeface="Garet Bold"/>
                </a:rPr>
                <a:t>02</a:t>
              </a:r>
            </a:p>
          </p:txBody>
        </p:sp>
      </p:grpSp>
      <p:grpSp>
        <p:nvGrpSpPr>
          <p:cNvPr id="21" name="Group 21"/>
          <p:cNvGrpSpPr/>
          <p:nvPr/>
        </p:nvGrpSpPr>
        <p:grpSpPr>
          <a:xfrm>
            <a:off x="7297118" y="4746054"/>
            <a:ext cx="969409" cy="969409"/>
            <a:chOff x="0" y="0"/>
            <a:chExt cx="812800" cy="812800"/>
          </a:xfrm>
        </p:grpSpPr>
        <p:sp>
          <p:nvSpPr>
            <p:cNvPr id="22" name="Freeform 22"/>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id="23" name="TextBox 23"/>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b="1">
                  <a:solidFill>
                    <a:srgbClr val="FFFFFF"/>
                  </a:solidFill>
                  <a:latin typeface="Garet Bold"/>
                  <a:ea typeface="Garet Bold"/>
                  <a:cs typeface="Garet Bold"/>
                  <a:sym typeface="Garet Bold"/>
                </a:rPr>
                <a:t>03</a:t>
              </a:r>
            </a:p>
          </p:txBody>
        </p:sp>
      </p:grpSp>
      <p:grpSp>
        <p:nvGrpSpPr>
          <p:cNvPr id="24" name="Group 24"/>
          <p:cNvGrpSpPr/>
          <p:nvPr/>
        </p:nvGrpSpPr>
        <p:grpSpPr>
          <a:xfrm>
            <a:off x="7297118" y="5927000"/>
            <a:ext cx="969409" cy="969409"/>
            <a:chOff x="0" y="0"/>
            <a:chExt cx="812800" cy="812800"/>
          </a:xfrm>
        </p:grpSpPr>
        <p:sp>
          <p:nvSpPr>
            <p:cNvPr id="25" name="Freeform 25"/>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id="26" name="TextBox 26"/>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b="1">
                  <a:solidFill>
                    <a:srgbClr val="FFFFFF"/>
                  </a:solidFill>
                  <a:latin typeface="Garet Bold"/>
                  <a:ea typeface="Garet Bold"/>
                  <a:cs typeface="Garet Bold"/>
                  <a:sym typeface="Garet Bold"/>
                </a:rPr>
                <a:t>04</a:t>
              </a:r>
            </a:p>
          </p:txBody>
        </p:sp>
      </p:grpSp>
      <p:grpSp>
        <p:nvGrpSpPr>
          <p:cNvPr id="27" name="Group 27"/>
          <p:cNvGrpSpPr/>
          <p:nvPr/>
        </p:nvGrpSpPr>
        <p:grpSpPr>
          <a:xfrm>
            <a:off x="7297118" y="7107945"/>
            <a:ext cx="969409" cy="969409"/>
            <a:chOff x="0" y="0"/>
            <a:chExt cx="812800" cy="812800"/>
          </a:xfrm>
        </p:grpSpPr>
        <p:sp>
          <p:nvSpPr>
            <p:cNvPr id="28" name="Freeform 28"/>
            <p:cNvSpPr/>
            <p:nvPr/>
          </p:nvSpPr>
          <p:spPr>
            <a:xfrm>
              <a:off x="0" y="0"/>
              <a:ext cx="812800" cy="812800"/>
            </a:xfrm>
            <a:custGeom>
              <a:avLst/>
              <a:gdLst/>
              <a:ahLst/>
              <a:cxnLst/>
              <a:rect l="l" t="t" r="r" b="b"/>
              <a:pathLst>
                <a:path w="812800" h="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p:spPr>
        </p:sp>
        <p:sp>
          <p:nvSpPr>
            <p:cNvPr id="29" name="TextBox 29"/>
            <p:cNvSpPr txBox="1"/>
            <p:nvPr/>
          </p:nvSpPr>
          <p:spPr>
            <a:xfrm>
              <a:off x="63500" y="-3175"/>
              <a:ext cx="685800" cy="752475"/>
            </a:xfrm>
            <a:prstGeom prst="rect">
              <a:avLst/>
            </a:prstGeom>
          </p:spPr>
          <p:txBody>
            <a:bodyPr lIns="44470" tIns="44470" rIns="44470" bIns="44470" rtlCol="0" anchor="ctr"/>
            <a:lstStyle/>
            <a:p>
              <a:pPr algn="ctr">
                <a:lnSpc>
                  <a:spcPts val="4759"/>
                </a:lnSpc>
              </a:pPr>
              <a:r>
                <a:rPr lang="en-US" sz="3399" b="1">
                  <a:solidFill>
                    <a:srgbClr val="FFFFFF"/>
                  </a:solidFill>
                  <a:latin typeface="Garet Bold"/>
                  <a:ea typeface="Garet Bold"/>
                  <a:cs typeface="Garet Bold"/>
                  <a:sym typeface="Garet Bold"/>
                </a:rPr>
                <a:t>05</a:t>
              </a:r>
            </a:p>
          </p:txBody>
        </p:sp>
      </p:grpSp>
      <p:grpSp>
        <p:nvGrpSpPr>
          <p:cNvPr id="30" name="Group 30"/>
          <p:cNvGrpSpPr/>
          <p:nvPr/>
        </p:nvGrpSpPr>
        <p:grpSpPr>
          <a:xfrm>
            <a:off x="15011231" y="1028700"/>
            <a:ext cx="1652841" cy="1652841"/>
            <a:chOff x="0" y="0"/>
            <a:chExt cx="812800" cy="812800"/>
          </a:xfrm>
        </p:grpSpPr>
        <p:sp>
          <p:nvSpPr>
            <p:cNvPr id="31" name="Freeform 31"/>
            <p:cNvSpPr/>
            <p:nvPr/>
          </p:nvSpPr>
          <p:spPr>
            <a:xfrm>
              <a:off x="0" y="0"/>
              <a:ext cx="812800" cy="812800"/>
            </a:xfrm>
            <a:custGeom>
              <a:avLst/>
              <a:gdLst/>
              <a:ahLst/>
              <a:cxnLst/>
              <a:rect l="l" t="t" r="r" b="b"/>
              <a:pathLst>
                <a:path w="812800" h="812800">
                  <a:moveTo>
                    <a:pt x="238884" y="0"/>
                  </a:moveTo>
                  <a:lnTo>
                    <a:pt x="573916" y="0"/>
                  </a:lnTo>
                  <a:cubicBezTo>
                    <a:pt x="705848" y="0"/>
                    <a:pt x="812800" y="106952"/>
                    <a:pt x="812800" y="238884"/>
                  </a:cubicBezTo>
                  <a:lnTo>
                    <a:pt x="812800" y="573916"/>
                  </a:lnTo>
                  <a:cubicBezTo>
                    <a:pt x="812800" y="705848"/>
                    <a:pt x="705848" y="812800"/>
                    <a:pt x="573916" y="812800"/>
                  </a:cubicBezTo>
                  <a:lnTo>
                    <a:pt x="238884" y="812800"/>
                  </a:lnTo>
                  <a:cubicBezTo>
                    <a:pt x="106952" y="812800"/>
                    <a:pt x="0" y="705848"/>
                    <a:pt x="0" y="573916"/>
                  </a:cubicBezTo>
                  <a:lnTo>
                    <a:pt x="0" y="238884"/>
                  </a:lnTo>
                  <a:cubicBezTo>
                    <a:pt x="0" y="106952"/>
                    <a:pt x="106952" y="0"/>
                    <a:pt x="238884" y="0"/>
                  </a:cubicBezTo>
                  <a:close/>
                </a:path>
              </a:pathLst>
            </a:custGeom>
            <a:solidFill>
              <a:srgbClr val="0345E4">
                <a:alpha val="29804"/>
              </a:srgbClr>
            </a:solidFill>
          </p:spPr>
        </p:sp>
        <p:sp>
          <p:nvSpPr>
            <p:cNvPr id="32" name="TextBox 3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3" name="Group 33"/>
          <p:cNvGrpSpPr/>
          <p:nvPr/>
        </p:nvGrpSpPr>
        <p:grpSpPr>
          <a:xfrm>
            <a:off x="14814124" y="816351"/>
            <a:ext cx="771724" cy="77172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0345E4">
                  <a:alpha val="40000"/>
                </a:srgbClr>
              </a:solidFill>
              <a:prstDash val="solid"/>
              <a:miter/>
            </a:ln>
          </p:spPr>
        </p:sp>
        <p:sp>
          <p:nvSpPr>
            <p:cNvPr id="35" name="TextBox 3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6" name="Group 36"/>
          <p:cNvGrpSpPr/>
          <p:nvPr/>
        </p:nvGrpSpPr>
        <p:grpSpPr>
          <a:xfrm>
            <a:off x="12919457" y="8414693"/>
            <a:ext cx="3744615" cy="3744615"/>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19608"/>
                </a:srgbClr>
              </a:solidFill>
              <a:prstDash val="solid"/>
              <a:miter/>
            </a:ln>
          </p:spPr>
        </p:sp>
        <p:sp>
          <p:nvSpPr>
            <p:cNvPr id="38" name="TextBox 3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9" name="TextBox 39"/>
          <p:cNvSpPr txBox="1"/>
          <p:nvPr/>
        </p:nvSpPr>
        <p:spPr>
          <a:xfrm>
            <a:off x="8485829" y="2633916"/>
            <a:ext cx="7351823" cy="860337"/>
          </a:xfrm>
          <a:prstGeom prst="rect">
            <a:avLst/>
          </a:prstGeom>
        </p:spPr>
        <p:txBody>
          <a:bodyPr lIns="0" tIns="0" rIns="0" bIns="0" rtlCol="0" anchor="t">
            <a:spAutoFit/>
          </a:bodyPr>
          <a:lstStyle/>
          <a:p>
            <a:pPr algn="l">
              <a:lnSpc>
                <a:spcPts val="3499"/>
              </a:lnSpc>
            </a:pPr>
            <a:r>
              <a:rPr lang="en-US" sz="2499">
                <a:solidFill>
                  <a:srgbClr val="000000"/>
                </a:solidFill>
                <a:latin typeface="Garet"/>
                <a:ea typeface="Garet"/>
                <a:cs typeface="Garet"/>
                <a:sym typeface="Garet"/>
              </a:rPr>
              <a:t>Alarm lifecycle  Management</a:t>
            </a:r>
          </a:p>
          <a:p>
            <a:pPr algn="l">
              <a:lnSpc>
                <a:spcPts val="3499"/>
              </a:lnSpc>
            </a:pPr>
            <a:endParaRPr lang="en-US" sz="2499">
              <a:solidFill>
                <a:srgbClr val="000000"/>
              </a:solidFill>
              <a:latin typeface="Garet"/>
              <a:ea typeface="Garet"/>
              <a:cs typeface="Garet"/>
              <a:sym typeface="Garet"/>
            </a:endParaRPr>
          </a:p>
        </p:txBody>
      </p:sp>
      <p:sp>
        <p:nvSpPr>
          <p:cNvPr id="40" name="TextBox 40"/>
          <p:cNvSpPr txBox="1"/>
          <p:nvPr/>
        </p:nvSpPr>
        <p:spPr>
          <a:xfrm>
            <a:off x="8485829" y="3814862"/>
            <a:ext cx="7351823" cy="1298443"/>
          </a:xfrm>
          <a:prstGeom prst="rect">
            <a:avLst/>
          </a:prstGeom>
        </p:spPr>
        <p:txBody>
          <a:bodyPr lIns="0" tIns="0" rIns="0" bIns="0" rtlCol="0" anchor="t">
            <a:spAutoFit/>
          </a:bodyPr>
          <a:lstStyle/>
          <a:p>
            <a:pPr algn="l">
              <a:lnSpc>
                <a:spcPts val="3499"/>
              </a:lnSpc>
            </a:pPr>
            <a:r>
              <a:rPr lang="en-US" sz="2499">
                <a:solidFill>
                  <a:srgbClr val="000000"/>
                </a:solidFill>
                <a:latin typeface="Garet"/>
                <a:ea typeface="Garet"/>
                <a:cs typeface="Garet"/>
                <a:sym typeface="Garet"/>
              </a:rPr>
              <a:t>FAULT Correlation</a:t>
            </a:r>
          </a:p>
          <a:p>
            <a:pPr algn="l">
              <a:lnSpc>
                <a:spcPts val="3499"/>
              </a:lnSpc>
            </a:pPr>
            <a:endParaRPr lang="en-US" sz="2499">
              <a:solidFill>
                <a:srgbClr val="000000"/>
              </a:solidFill>
              <a:latin typeface="Garet"/>
              <a:ea typeface="Garet"/>
              <a:cs typeface="Garet"/>
              <a:sym typeface="Garet"/>
            </a:endParaRPr>
          </a:p>
          <a:p>
            <a:pPr algn="l">
              <a:lnSpc>
                <a:spcPts val="3499"/>
              </a:lnSpc>
            </a:pPr>
            <a:endParaRPr lang="en-US" sz="2499">
              <a:solidFill>
                <a:srgbClr val="000000"/>
              </a:solidFill>
              <a:latin typeface="Garet"/>
              <a:ea typeface="Garet"/>
              <a:cs typeface="Garet"/>
              <a:sym typeface="Garet"/>
            </a:endParaRPr>
          </a:p>
        </p:txBody>
      </p:sp>
      <p:sp>
        <p:nvSpPr>
          <p:cNvPr id="41" name="TextBox 41"/>
          <p:cNvSpPr txBox="1"/>
          <p:nvPr/>
        </p:nvSpPr>
        <p:spPr>
          <a:xfrm>
            <a:off x="8485829" y="4995808"/>
            <a:ext cx="7351823" cy="860337"/>
          </a:xfrm>
          <a:prstGeom prst="rect">
            <a:avLst/>
          </a:prstGeom>
        </p:spPr>
        <p:txBody>
          <a:bodyPr lIns="0" tIns="0" rIns="0" bIns="0" rtlCol="0" anchor="t">
            <a:spAutoFit/>
          </a:bodyPr>
          <a:lstStyle/>
          <a:p>
            <a:pPr algn="l">
              <a:lnSpc>
                <a:spcPts val="3499"/>
              </a:lnSpc>
            </a:pPr>
            <a:r>
              <a:rPr lang="en-US" sz="2499">
                <a:solidFill>
                  <a:srgbClr val="000000"/>
                </a:solidFill>
                <a:latin typeface="Garet"/>
                <a:ea typeface="Garet"/>
                <a:cs typeface="Garet"/>
                <a:sym typeface="Garet"/>
              </a:rPr>
              <a:t>Root Cause analysis</a:t>
            </a:r>
          </a:p>
          <a:p>
            <a:pPr algn="l">
              <a:lnSpc>
                <a:spcPts val="3499"/>
              </a:lnSpc>
            </a:pPr>
            <a:endParaRPr lang="en-US" sz="2499">
              <a:solidFill>
                <a:srgbClr val="000000"/>
              </a:solidFill>
              <a:latin typeface="Garet"/>
              <a:ea typeface="Garet"/>
              <a:cs typeface="Garet"/>
              <a:sym typeface="Garet"/>
            </a:endParaRPr>
          </a:p>
        </p:txBody>
      </p:sp>
      <p:sp>
        <p:nvSpPr>
          <p:cNvPr id="42" name="TextBox 42"/>
          <p:cNvSpPr txBox="1"/>
          <p:nvPr/>
        </p:nvSpPr>
        <p:spPr>
          <a:xfrm>
            <a:off x="8485829" y="6176754"/>
            <a:ext cx="7351823" cy="1298443"/>
          </a:xfrm>
          <a:prstGeom prst="rect">
            <a:avLst/>
          </a:prstGeom>
        </p:spPr>
        <p:txBody>
          <a:bodyPr lIns="0" tIns="0" rIns="0" bIns="0" rtlCol="0" anchor="t">
            <a:spAutoFit/>
          </a:bodyPr>
          <a:lstStyle/>
          <a:p>
            <a:pPr algn="l">
              <a:lnSpc>
                <a:spcPts val="3499"/>
              </a:lnSpc>
            </a:pPr>
            <a:r>
              <a:rPr lang="en-US" sz="2499">
                <a:solidFill>
                  <a:srgbClr val="000000"/>
                </a:solidFill>
                <a:latin typeface="Garet"/>
                <a:ea typeface="Garet"/>
                <a:cs typeface="Garet"/>
                <a:sym typeface="Garet"/>
              </a:rPr>
              <a:t>Alarm Suppression Mechanism</a:t>
            </a:r>
          </a:p>
          <a:p>
            <a:pPr algn="l">
              <a:lnSpc>
                <a:spcPts val="3499"/>
              </a:lnSpc>
            </a:pPr>
            <a:endParaRPr lang="en-US" sz="2499">
              <a:solidFill>
                <a:srgbClr val="000000"/>
              </a:solidFill>
              <a:latin typeface="Garet"/>
              <a:ea typeface="Garet"/>
              <a:cs typeface="Garet"/>
              <a:sym typeface="Garet"/>
            </a:endParaRPr>
          </a:p>
          <a:p>
            <a:pPr algn="l">
              <a:lnSpc>
                <a:spcPts val="3499"/>
              </a:lnSpc>
            </a:pPr>
            <a:endParaRPr lang="en-US" sz="2499">
              <a:solidFill>
                <a:srgbClr val="000000"/>
              </a:solidFill>
              <a:latin typeface="Garet"/>
              <a:ea typeface="Garet"/>
              <a:cs typeface="Garet"/>
              <a:sym typeface="Garet"/>
            </a:endParaRPr>
          </a:p>
        </p:txBody>
      </p:sp>
      <p:sp>
        <p:nvSpPr>
          <p:cNvPr id="43" name="TextBox 43"/>
          <p:cNvSpPr txBox="1"/>
          <p:nvPr/>
        </p:nvSpPr>
        <p:spPr>
          <a:xfrm>
            <a:off x="8485829" y="7357700"/>
            <a:ext cx="7351823" cy="422231"/>
          </a:xfrm>
          <a:prstGeom prst="rect">
            <a:avLst/>
          </a:prstGeom>
        </p:spPr>
        <p:txBody>
          <a:bodyPr lIns="0" tIns="0" rIns="0" bIns="0" rtlCol="0" anchor="t">
            <a:spAutoFit/>
          </a:bodyPr>
          <a:lstStyle/>
          <a:p>
            <a:pPr algn="l">
              <a:lnSpc>
                <a:spcPts val="3499"/>
              </a:lnSpc>
            </a:pPr>
            <a:r>
              <a:rPr lang="en-US" sz="2499">
                <a:solidFill>
                  <a:srgbClr val="000000"/>
                </a:solidFill>
                <a:latin typeface="Garet"/>
                <a:ea typeface="Garet"/>
                <a:cs typeface="Garet"/>
                <a:sym typeface="Garet"/>
              </a:rPr>
              <a:t>NMS Discovery</a:t>
            </a:r>
          </a:p>
        </p:txBody>
      </p:sp>
      <p:grpSp>
        <p:nvGrpSpPr>
          <p:cNvPr id="44" name="Group 44"/>
          <p:cNvGrpSpPr/>
          <p:nvPr/>
        </p:nvGrpSpPr>
        <p:grpSpPr>
          <a:xfrm>
            <a:off x="2074745" y="-475186"/>
            <a:ext cx="3336977" cy="11176981"/>
            <a:chOff x="0" y="0"/>
            <a:chExt cx="878875" cy="2943732"/>
          </a:xfrm>
        </p:grpSpPr>
        <p:sp>
          <p:nvSpPr>
            <p:cNvPr id="45" name="Freeform 45"/>
            <p:cNvSpPr/>
            <p:nvPr/>
          </p:nvSpPr>
          <p:spPr>
            <a:xfrm>
              <a:off x="0" y="0"/>
              <a:ext cx="878875" cy="2943732"/>
            </a:xfrm>
            <a:custGeom>
              <a:avLst/>
              <a:gdLst/>
              <a:ahLst/>
              <a:cxnLst/>
              <a:rect l="l" t="t" r="r" b="b"/>
              <a:pathLst>
                <a:path w="878875" h="2943732">
                  <a:moveTo>
                    <a:pt x="118322" y="0"/>
                  </a:moveTo>
                  <a:lnTo>
                    <a:pt x="760553" y="0"/>
                  </a:lnTo>
                  <a:cubicBezTo>
                    <a:pt x="825900" y="0"/>
                    <a:pt x="878875" y="52975"/>
                    <a:pt x="878875" y="118322"/>
                  </a:cubicBezTo>
                  <a:lnTo>
                    <a:pt x="878875" y="2825410"/>
                  </a:lnTo>
                  <a:cubicBezTo>
                    <a:pt x="878875" y="2890757"/>
                    <a:pt x="825900" y="2943732"/>
                    <a:pt x="760553" y="2943732"/>
                  </a:cubicBezTo>
                  <a:lnTo>
                    <a:pt x="118322" y="2943732"/>
                  </a:lnTo>
                  <a:cubicBezTo>
                    <a:pt x="52975" y="2943732"/>
                    <a:pt x="0" y="2890757"/>
                    <a:pt x="0" y="2825410"/>
                  </a:cubicBezTo>
                  <a:lnTo>
                    <a:pt x="0" y="118322"/>
                  </a:lnTo>
                  <a:cubicBezTo>
                    <a:pt x="0" y="52975"/>
                    <a:pt x="52975" y="0"/>
                    <a:pt x="118322" y="0"/>
                  </a:cubicBezTo>
                  <a:close/>
                </a:path>
              </a:pathLst>
            </a:custGeom>
            <a:solidFill>
              <a:srgbClr val="0345E4"/>
            </a:solidFill>
          </p:spPr>
        </p:sp>
        <p:sp>
          <p:nvSpPr>
            <p:cNvPr id="46" name="TextBox 46"/>
            <p:cNvSpPr txBox="1"/>
            <p:nvPr/>
          </p:nvSpPr>
          <p:spPr>
            <a:xfrm>
              <a:off x="0" y="-38100"/>
              <a:ext cx="878875" cy="2981832"/>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770594" cy="10287000"/>
            <a:chOff x="0" y="0"/>
            <a:chExt cx="1783202" cy="2709333"/>
          </a:xfrm>
        </p:grpSpPr>
        <p:sp>
          <p:nvSpPr>
            <p:cNvPr id="3" name="Freeform 3"/>
            <p:cNvSpPr/>
            <p:nvPr/>
          </p:nvSpPr>
          <p:spPr>
            <a:xfrm>
              <a:off x="0" y="0"/>
              <a:ext cx="1783202" cy="2709333"/>
            </a:xfrm>
            <a:custGeom>
              <a:avLst/>
              <a:gdLst/>
              <a:ahLst/>
              <a:cxnLst/>
              <a:rect l="l" t="t" r="r" b="b"/>
              <a:pathLst>
                <a:path w="1783202" h="2709333">
                  <a:moveTo>
                    <a:pt x="0" y="0"/>
                  </a:moveTo>
                  <a:lnTo>
                    <a:pt x="1783202" y="0"/>
                  </a:lnTo>
                  <a:lnTo>
                    <a:pt x="1783202" y="2709333"/>
                  </a:lnTo>
                  <a:lnTo>
                    <a:pt x="0" y="2709333"/>
                  </a:lnTo>
                  <a:close/>
                </a:path>
              </a:pathLst>
            </a:custGeom>
            <a:solidFill>
              <a:srgbClr val="0345E4"/>
            </a:solidFill>
          </p:spPr>
        </p:sp>
        <p:sp>
          <p:nvSpPr>
            <p:cNvPr id="4" name="TextBox 4"/>
            <p:cNvSpPr txBox="1"/>
            <p:nvPr/>
          </p:nvSpPr>
          <p:spPr>
            <a:xfrm>
              <a:off x="0" y="-38100"/>
              <a:ext cx="1783202" cy="2747433"/>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a:off x="916626" y="1908721"/>
            <a:ext cx="1310100" cy="0"/>
          </a:xfrm>
          <a:prstGeom prst="line">
            <a:avLst/>
          </a:prstGeom>
          <a:ln w="95250" cap="flat">
            <a:solidFill>
              <a:srgbClr val="FFFFFF"/>
            </a:solidFill>
            <a:prstDash val="solid"/>
            <a:headEnd type="none" w="sm" len="sm"/>
            <a:tailEnd type="none" w="sm" len="sm"/>
          </a:ln>
        </p:spPr>
      </p:sp>
      <p:sp>
        <p:nvSpPr>
          <p:cNvPr id="6" name="TextBox 6"/>
          <p:cNvSpPr txBox="1"/>
          <p:nvPr/>
        </p:nvSpPr>
        <p:spPr>
          <a:xfrm>
            <a:off x="839945" y="744695"/>
            <a:ext cx="4568944" cy="854054"/>
          </a:xfrm>
          <a:prstGeom prst="rect">
            <a:avLst/>
          </a:prstGeom>
        </p:spPr>
        <p:txBody>
          <a:bodyPr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ALARM</a:t>
            </a:r>
          </a:p>
        </p:txBody>
      </p:sp>
      <p:sp>
        <p:nvSpPr>
          <p:cNvPr id="7" name="TextBox 7"/>
          <p:cNvSpPr txBox="1"/>
          <p:nvPr/>
        </p:nvSpPr>
        <p:spPr>
          <a:xfrm>
            <a:off x="916626" y="2483824"/>
            <a:ext cx="5004077" cy="5803370"/>
          </a:xfrm>
          <a:prstGeom prst="rect">
            <a:avLst/>
          </a:prstGeom>
        </p:spPr>
        <p:txBody>
          <a:bodyPr lIns="0" tIns="0" rIns="0" bIns="0" rtlCol="0" anchor="t">
            <a:spAutoFit/>
          </a:bodyPr>
          <a:lstStyle/>
          <a:p>
            <a:pPr marL="0" lvl="0" indent="0" algn="just">
              <a:lnSpc>
                <a:spcPts val="3874"/>
              </a:lnSpc>
            </a:pPr>
            <a:r>
              <a:rPr lang="en-US" sz="2499">
                <a:solidFill>
                  <a:srgbClr val="FFFFFF"/>
                </a:solidFill>
                <a:latin typeface="Open Sans"/>
                <a:ea typeface="Open Sans"/>
                <a:cs typeface="Open Sans"/>
                <a:sym typeface="Open Sans"/>
              </a:rPr>
              <a:t>an alarm is a notification or alert generated when the system detects an issue, anomaly, or significant event within the network. These alarms help network administrators identify potential problems, such as device failures, connectivity issues, or performance degradation, allowing them to respond proactively to minimize impact on network services.</a:t>
            </a:r>
          </a:p>
        </p:txBody>
      </p:sp>
      <p:grpSp>
        <p:nvGrpSpPr>
          <p:cNvPr id="8" name="Group 8"/>
          <p:cNvGrpSpPr/>
          <p:nvPr/>
        </p:nvGrpSpPr>
        <p:grpSpPr>
          <a:xfrm>
            <a:off x="15740861" y="6749958"/>
            <a:ext cx="4596322" cy="459632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0" cap="sq">
              <a:solidFill>
                <a:srgbClr val="F6F6F6"/>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5400000">
            <a:off x="8278430" y="340111"/>
            <a:ext cx="1479329" cy="1479329"/>
            <a:chOff x="0" y="0"/>
            <a:chExt cx="812800" cy="812800"/>
          </a:xfrm>
        </p:grpSpPr>
        <p:sp>
          <p:nvSpPr>
            <p:cNvPr id="12" name="Freeform 12"/>
            <p:cNvSpPr/>
            <p:nvPr/>
          </p:nvSpPr>
          <p:spPr>
            <a:xfrm>
              <a:off x="0" y="0"/>
              <a:ext cx="812800" cy="812800"/>
            </a:xfrm>
            <a:custGeom>
              <a:avLst/>
              <a:gdLst/>
              <a:ahLst/>
              <a:cxnLst/>
              <a:rect l="l" t="t" r="r" b="b"/>
              <a:pathLst>
                <a:path w="812800" h="812800">
                  <a:moveTo>
                    <a:pt x="266903" y="0"/>
                  </a:moveTo>
                  <a:lnTo>
                    <a:pt x="545897" y="0"/>
                  </a:lnTo>
                  <a:cubicBezTo>
                    <a:pt x="693303" y="0"/>
                    <a:pt x="812800" y="119497"/>
                    <a:pt x="812800" y="266903"/>
                  </a:cubicBezTo>
                  <a:lnTo>
                    <a:pt x="812800" y="545897"/>
                  </a:lnTo>
                  <a:cubicBezTo>
                    <a:pt x="812800" y="693303"/>
                    <a:pt x="693303" y="812800"/>
                    <a:pt x="545897" y="812800"/>
                  </a:cubicBezTo>
                  <a:lnTo>
                    <a:pt x="266903" y="812800"/>
                  </a:lnTo>
                  <a:cubicBezTo>
                    <a:pt x="119497" y="812800"/>
                    <a:pt x="0" y="693303"/>
                    <a:pt x="0" y="545897"/>
                  </a:cubicBezTo>
                  <a:lnTo>
                    <a:pt x="0" y="266903"/>
                  </a:lnTo>
                  <a:cubicBezTo>
                    <a:pt x="0" y="119497"/>
                    <a:pt x="119497" y="0"/>
                    <a:pt x="266903" y="0"/>
                  </a:cubicBezTo>
                  <a:close/>
                </a:path>
              </a:pathLst>
            </a:custGeom>
            <a:solidFill>
              <a:srgbClr val="0345E4">
                <a:alpha val="29804"/>
              </a:srgbClr>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5400000">
            <a:off x="9293368" y="1219358"/>
            <a:ext cx="771724" cy="77172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0345E4">
                  <a:alpha val="40000"/>
                </a:srgbClr>
              </a:solidFill>
              <a:prstDash val="solid"/>
              <a:miter/>
            </a:ln>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5400000">
            <a:off x="5324660" y="9048119"/>
            <a:ext cx="596043" cy="596043"/>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FFFFFF"/>
              </a:solidFill>
              <a:prstDash val="solid"/>
              <a:miter/>
            </a:ln>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7146026" y="2083343"/>
            <a:ext cx="10304345" cy="8075295"/>
          </a:xfrm>
          <a:prstGeom prst="rect">
            <a:avLst/>
          </a:prstGeom>
        </p:spPr>
        <p:txBody>
          <a:bodyPr lIns="0" tIns="0" rIns="0" bIns="0" rtlCol="0" anchor="t">
            <a:spAutoFit/>
          </a:bodyPr>
          <a:lstStyle/>
          <a:p>
            <a:pPr algn="just">
              <a:lnSpc>
                <a:spcPts val="3780"/>
              </a:lnSpc>
            </a:pPr>
            <a:r>
              <a:rPr lang="en-US" sz="2700" b="1">
                <a:solidFill>
                  <a:srgbClr val="000000"/>
                </a:solidFill>
                <a:latin typeface="Inter Bold"/>
                <a:ea typeface="Inter Bold"/>
                <a:cs typeface="Inter Bold"/>
                <a:sym typeface="Inter Bold"/>
              </a:rPr>
              <a:t>Key Aspects of Alarms in NMS</a:t>
            </a:r>
          </a:p>
          <a:p>
            <a:pPr algn="just">
              <a:lnSpc>
                <a:spcPts val="3780"/>
              </a:lnSpc>
            </a:pPr>
            <a:endParaRPr lang="en-US" sz="2700" b="1">
              <a:solidFill>
                <a:srgbClr val="000000"/>
              </a:solidFill>
              <a:latin typeface="Inter Bold"/>
              <a:ea typeface="Inter Bold"/>
              <a:cs typeface="Inter Bold"/>
              <a:sym typeface="Inter Bold"/>
            </a:endParaRPr>
          </a:p>
          <a:p>
            <a:pPr marL="582930" lvl="1" indent="-291465" algn="just">
              <a:lnSpc>
                <a:spcPts val="3780"/>
              </a:lnSpc>
              <a:buFont typeface="Arial"/>
              <a:buChar char="•"/>
            </a:pPr>
            <a:r>
              <a:rPr lang="en-US" sz="2700" b="1">
                <a:solidFill>
                  <a:srgbClr val="000000"/>
                </a:solidFill>
                <a:latin typeface="Inter Bold"/>
                <a:ea typeface="Inter Bold"/>
                <a:cs typeface="Inter Bold"/>
                <a:sym typeface="Inter Bold"/>
              </a:rPr>
              <a:t>Triggers</a:t>
            </a:r>
            <a:r>
              <a:rPr lang="en-US" sz="2700">
                <a:solidFill>
                  <a:srgbClr val="000000"/>
                </a:solidFill>
                <a:latin typeface="Inter"/>
                <a:ea typeface="Inter"/>
                <a:cs typeface="Inter"/>
                <a:sym typeface="Inter"/>
              </a:rPr>
              <a:t>: Set off by high CPU, low bandwidth, or disconnections.</a:t>
            </a:r>
          </a:p>
          <a:p>
            <a:pPr algn="just">
              <a:lnSpc>
                <a:spcPts val="3780"/>
              </a:lnSpc>
            </a:pPr>
            <a:endParaRPr lang="en-US" sz="2700">
              <a:solidFill>
                <a:srgbClr val="000000"/>
              </a:solidFill>
              <a:latin typeface="Inter"/>
              <a:ea typeface="Inter"/>
              <a:cs typeface="Inter"/>
              <a:sym typeface="Inter"/>
            </a:endParaRPr>
          </a:p>
          <a:p>
            <a:pPr marL="582930" lvl="1" indent="-291465" algn="just">
              <a:lnSpc>
                <a:spcPts val="3780"/>
              </a:lnSpc>
              <a:buFont typeface="Arial"/>
              <a:buChar char="•"/>
            </a:pPr>
            <a:r>
              <a:rPr lang="en-US" sz="2700" b="1">
                <a:solidFill>
                  <a:srgbClr val="000000"/>
                </a:solidFill>
                <a:latin typeface="Inter Bold"/>
                <a:ea typeface="Inter Bold"/>
                <a:cs typeface="Inter Bold"/>
                <a:sym typeface="Inter Bold"/>
              </a:rPr>
              <a:t>Severity Levels</a:t>
            </a:r>
            <a:r>
              <a:rPr lang="en-US" sz="2700">
                <a:solidFill>
                  <a:srgbClr val="000000"/>
                </a:solidFill>
                <a:latin typeface="Inter"/>
                <a:ea typeface="Inter"/>
                <a:cs typeface="Inter"/>
                <a:sym typeface="Inter"/>
              </a:rPr>
              <a:t>: Categorized as Critical, Major, Minor, or Warning.</a:t>
            </a:r>
          </a:p>
          <a:p>
            <a:pPr algn="just">
              <a:lnSpc>
                <a:spcPts val="3780"/>
              </a:lnSpc>
            </a:pPr>
            <a:endParaRPr lang="en-US" sz="2700">
              <a:solidFill>
                <a:srgbClr val="000000"/>
              </a:solidFill>
              <a:latin typeface="Inter"/>
              <a:ea typeface="Inter"/>
              <a:cs typeface="Inter"/>
              <a:sym typeface="Inter"/>
            </a:endParaRPr>
          </a:p>
          <a:p>
            <a:pPr marL="582930" lvl="1" indent="-291465" algn="just">
              <a:lnSpc>
                <a:spcPts val="3780"/>
              </a:lnSpc>
              <a:buFont typeface="Arial"/>
              <a:buChar char="•"/>
            </a:pPr>
            <a:r>
              <a:rPr lang="en-US" sz="2700" b="1">
                <a:solidFill>
                  <a:srgbClr val="000000"/>
                </a:solidFill>
                <a:latin typeface="Inter Bold"/>
                <a:ea typeface="Inter Bold"/>
                <a:cs typeface="Inter Bold"/>
                <a:sym typeface="Inter Bold"/>
              </a:rPr>
              <a:t>Automated Detection</a:t>
            </a:r>
            <a:r>
              <a:rPr lang="en-US" sz="2700">
                <a:solidFill>
                  <a:srgbClr val="000000"/>
                </a:solidFill>
                <a:latin typeface="Inter"/>
                <a:ea typeface="Inter"/>
                <a:cs typeface="Inter"/>
                <a:sym typeface="Inter"/>
              </a:rPr>
              <a:t>: Constant monitoring triggers alarms automatically.</a:t>
            </a:r>
          </a:p>
          <a:p>
            <a:pPr algn="just">
              <a:lnSpc>
                <a:spcPts val="3780"/>
              </a:lnSpc>
            </a:pPr>
            <a:endParaRPr lang="en-US" sz="2700">
              <a:solidFill>
                <a:srgbClr val="000000"/>
              </a:solidFill>
              <a:latin typeface="Inter"/>
              <a:ea typeface="Inter"/>
              <a:cs typeface="Inter"/>
              <a:sym typeface="Inter"/>
            </a:endParaRPr>
          </a:p>
          <a:p>
            <a:pPr marL="582930" lvl="1" indent="-291465" algn="just">
              <a:lnSpc>
                <a:spcPts val="3780"/>
              </a:lnSpc>
              <a:buFont typeface="Arial"/>
              <a:buChar char="•"/>
            </a:pPr>
            <a:r>
              <a:rPr lang="en-US" sz="2700" b="1">
                <a:solidFill>
                  <a:srgbClr val="000000"/>
                </a:solidFill>
                <a:latin typeface="Inter Bold"/>
                <a:ea typeface="Inter Bold"/>
                <a:cs typeface="Inter Bold"/>
                <a:sym typeface="Inter Bold"/>
              </a:rPr>
              <a:t>Event Logging</a:t>
            </a:r>
            <a:r>
              <a:rPr lang="en-US" sz="2700">
                <a:solidFill>
                  <a:srgbClr val="000000"/>
                </a:solidFill>
                <a:latin typeface="Inter"/>
                <a:ea typeface="Inter"/>
                <a:cs typeface="Inter"/>
                <a:sym typeface="Inter"/>
              </a:rPr>
              <a:t>: Records alarms for tracking and analysis.</a:t>
            </a:r>
          </a:p>
          <a:p>
            <a:pPr algn="just">
              <a:lnSpc>
                <a:spcPts val="3780"/>
              </a:lnSpc>
            </a:pPr>
            <a:endParaRPr lang="en-US" sz="2700">
              <a:solidFill>
                <a:srgbClr val="000000"/>
              </a:solidFill>
              <a:latin typeface="Inter"/>
              <a:ea typeface="Inter"/>
              <a:cs typeface="Inter"/>
              <a:sym typeface="Inter"/>
            </a:endParaRPr>
          </a:p>
          <a:p>
            <a:pPr marL="582930" lvl="1" indent="-291465" algn="just">
              <a:lnSpc>
                <a:spcPts val="3780"/>
              </a:lnSpc>
              <a:buFont typeface="Arial"/>
              <a:buChar char="•"/>
            </a:pPr>
            <a:r>
              <a:rPr lang="en-US" sz="2700" b="1">
                <a:solidFill>
                  <a:srgbClr val="000000"/>
                </a:solidFill>
                <a:latin typeface="Inter Bold"/>
                <a:ea typeface="Inter Bold"/>
                <a:cs typeface="Inter Bold"/>
                <a:sym typeface="Inter Bold"/>
              </a:rPr>
              <a:t>Real-time Notification</a:t>
            </a:r>
            <a:r>
              <a:rPr lang="en-US" sz="2700">
                <a:solidFill>
                  <a:srgbClr val="000000"/>
                </a:solidFill>
                <a:latin typeface="Inter"/>
                <a:ea typeface="Inter"/>
                <a:cs typeface="Inter"/>
                <a:sym typeface="Inter"/>
              </a:rPr>
              <a:t>: Instantly alerts administrators via dashboards, email, or SMS.</a:t>
            </a:r>
          </a:p>
          <a:p>
            <a:pPr algn="just">
              <a:lnSpc>
                <a:spcPts val="3780"/>
              </a:lnSpc>
            </a:pPr>
            <a:endParaRPr lang="en-US" sz="2700">
              <a:solidFill>
                <a:srgbClr val="000000"/>
              </a:solidFill>
              <a:latin typeface="Inter"/>
              <a:ea typeface="Inter"/>
              <a:cs typeface="Inter"/>
              <a:sym typeface="Inter"/>
            </a:endParaRPr>
          </a:p>
          <a:p>
            <a:pPr algn="just">
              <a:lnSpc>
                <a:spcPts val="3780"/>
              </a:lnSpc>
              <a:spcBef>
                <a:spcPct val="0"/>
              </a:spcBef>
            </a:pPr>
            <a:endParaRPr lang="en-US" sz="2700">
              <a:solidFill>
                <a:srgbClr val="000000"/>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59300" y="7109187"/>
            <a:ext cx="1028700" cy="3177813"/>
            <a:chOff x="0" y="0"/>
            <a:chExt cx="812800" cy="2510865"/>
          </a:xfrm>
        </p:grpSpPr>
        <p:sp>
          <p:nvSpPr>
            <p:cNvPr id="3" name="Freeform 3"/>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solidFill>
              <a:srgbClr val="0345E4"/>
            </a:solidFill>
          </p:spPr>
        </p:sp>
        <p:sp>
          <p:nvSpPr>
            <p:cNvPr id="4" name="TextBox 4"/>
            <p:cNvSpPr txBox="1"/>
            <p:nvPr/>
          </p:nvSpPr>
          <p:spPr>
            <a:xfrm>
              <a:off x="0" y="-38100"/>
              <a:ext cx="812800" cy="254896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259300" y="0"/>
            <a:ext cx="1028700" cy="1028700"/>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345E4"/>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609914" y="0"/>
            <a:ext cx="1694792" cy="10287000"/>
            <a:chOff x="0" y="0"/>
            <a:chExt cx="446365" cy="2709333"/>
          </a:xfrm>
        </p:grpSpPr>
        <p:sp>
          <p:nvSpPr>
            <p:cNvPr id="9" name="Freeform 9"/>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id="10" name="TextBox 10"/>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4466164" y="760678"/>
            <a:ext cx="1977164" cy="1977164"/>
            <a:chOff x="0" y="0"/>
            <a:chExt cx="812800" cy="812800"/>
          </a:xfrm>
        </p:grpSpPr>
        <p:sp>
          <p:nvSpPr>
            <p:cNvPr id="12" name="Freeform 12"/>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0345E4">
                <a:alpha val="29804"/>
              </a:srgbClr>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8484493" y="9014056"/>
            <a:ext cx="2545888" cy="254588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9804"/>
                </a:srgbClr>
              </a:solidFill>
              <a:prstDash val="solid"/>
              <a:miter/>
            </a:ln>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7" name="Freeform 17"/>
          <p:cNvSpPr/>
          <p:nvPr/>
        </p:nvSpPr>
        <p:spPr>
          <a:xfrm>
            <a:off x="2574722" y="1368028"/>
            <a:ext cx="3368594" cy="1840094"/>
          </a:xfrm>
          <a:custGeom>
            <a:avLst/>
            <a:gdLst/>
            <a:ahLst/>
            <a:cxnLst/>
            <a:rect l="l" t="t" r="r" b="b"/>
            <a:pathLst>
              <a:path w="3368594" h="1840094">
                <a:moveTo>
                  <a:pt x="0" y="0"/>
                </a:moveTo>
                <a:lnTo>
                  <a:pt x="3368593" y="0"/>
                </a:lnTo>
                <a:lnTo>
                  <a:pt x="3368593" y="1840095"/>
                </a:lnTo>
                <a:lnTo>
                  <a:pt x="0" y="1840095"/>
                </a:lnTo>
                <a:lnTo>
                  <a:pt x="0" y="0"/>
                </a:lnTo>
                <a:close/>
              </a:path>
            </a:pathLst>
          </a:custGeom>
          <a:blipFill>
            <a:blip r:embed="rId2">
              <a:extLst>
                <a:ext uri="{96DAC541-7B7A-43D3-8B79-37D633B846F1}">
                  <asvg:svgBlip xmlns:asvg="http://schemas.microsoft.com/office/drawing/2016/SVG/main" r:embed="rId3"/>
                </a:ext>
              </a:extLst>
            </a:blip>
            <a:stretch>
              <a:fillRect/>
            </a:stretch>
          </a:blipFill>
          <a:ln w="38100" cap="sq">
            <a:solidFill>
              <a:srgbClr val="000000"/>
            </a:solidFill>
            <a:prstDash val="solid"/>
            <a:miter/>
          </a:ln>
        </p:spPr>
      </p:sp>
      <p:sp>
        <p:nvSpPr>
          <p:cNvPr id="18" name="TextBox 18"/>
          <p:cNvSpPr txBox="1"/>
          <p:nvPr/>
        </p:nvSpPr>
        <p:spPr>
          <a:xfrm>
            <a:off x="2885280" y="2062673"/>
            <a:ext cx="2747477" cy="412706"/>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Inter Bold"/>
                <a:ea typeface="Inter Bold"/>
                <a:cs typeface="Inter Bold"/>
                <a:sym typeface="Inter Bold"/>
              </a:rPr>
              <a:t>Alarm Generation</a:t>
            </a:r>
          </a:p>
        </p:txBody>
      </p:sp>
      <p:sp>
        <p:nvSpPr>
          <p:cNvPr id="19" name="Freeform 19"/>
          <p:cNvSpPr/>
          <p:nvPr/>
        </p:nvSpPr>
        <p:spPr>
          <a:xfrm>
            <a:off x="7306981" y="1368028"/>
            <a:ext cx="3368594" cy="1840094"/>
          </a:xfrm>
          <a:custGeom>
            <a:avLst/>
            <a:gdLst/>
            <a:ahLst/>
            <a:cxnLst/>
            <a:rect l="l" t="t" r="r" b="b"/>
            <a:pathLst>
              <a:path w="3368594" h="1840094">
                <a:moveTo>
                  <a:pt x="0" y="0"/>
                </a:moveTo>
                <a:lnTo>
                  <a:pt x="3368594" y="0"/>
                </a:lnTo>
                <a:lnTo>
                  <a:pt x="3368594" y="1840095"/>
                </a:lnTo>
                <a:lnTo>
                  <a:pt x="0" y="1840095"/>
                </a:lnTo>
                <a:lnTo>
                  <a:pt x="0" y="0"/>
                </a:lnTo>
                <a:close/>
              </a:path>
            </a:pathLst>
          </a:custGeom>
          <a:blipFill>
            <a:blip r:embed="rId2">
              <a:extLst>
                <a:ext uri="{96DAC541-7B7A-43D3-8B79-37D633B846F1}">
                  <asvg:svgBlip xmlns:asvg="http://schemas.microsoft.com/office/drawing/2016/SVG/main" r:embed="rId3"/>
                </a:ext>
              </a:extLst>
            </a:blip>
            <a:stretch>
              <a:fillRect/>
            </a:stretch>
          </a:blipFill>
          <a:ln w="38100" cap="sq">
            <a:solidFill>
              <a:srgbClr val="000000"/>
            </a:solidFill>
            <a:prstDash val="solid"/>
            <a:miter/>
          </a:ln>
        </p:spPr>
      </p:sp>
      <p:sp>
        <p:nvSpPr>
          <p:cNvPr id="20" name="TextBox 20"/>
          <p:cNvSpPr txBox="1"/>
          <p:nvPr/>
        </p:nvSpPr>
        <p:spPr>
          <a:xfrm>
            <a:off x="7923684" y="2062673"/>
            <a:ext cx="2135187" cy="412706"/>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Inter Bold"/>
                <a:ea typeface="Inter Bold"/>
                <a:cs typeface="Inter Bold"/>
                <a:sym typeface="Inter Bold"/>
              </a:rPr>
              <a:t>Classification</a:t>
            </a:r>
          </a:p>
        </p:txBody>
      </p:sp>
      <p:sp>
        <p:nvSpPr>
          <p:cNvPr id="21" name="Freeform 21"/>
          <p:cNvSpPr/>
          <p:nvPr/>
        </p:nvSpPr>
        <p:spPr>
          <a:xfrm>
            <a:off x="12018673" y="1428067"/>
            <a:ext cx="3368594" cy="1840094"/>
          </a:xfrm>
          <a:custGeom>
            <a:avLst/>
            <a:gdLst/>
            <a:ahLst/>
            <a:cxnLst/>
            <a:rect l="l" t="t" r="r" b="b"/>
            <a:pathLst>
              <a:path w="3368594" h="1840094">
                <a:moveTo>
                  <a:pt x="0" y="0"/>
                </a:moveTo>
                <a:lnTo>
                  <a:pt x="3368594" y="0"/>
                </a:lnTo>
                <a:lnTo>
                  <a:pt x="3368594" y="1840094"/>
                </a:lnTo>
                <a:lnTo>
                  <a:pt x="0" y="1840094"/>
                </a:lnTo>
                <a:lnTo>
                  <a:pt x="0" y="0"/>
                </a:lnTo>
                <a:close/>
              </a:path>
            </a:pathLst>
          </a:custGeom>
          <a:blipFill>
            <a:blip r:embed="rId2">
              <a:extLst>
                <a:ext uri="{96DAC541-7B7A-43D3-8B79-37D633B846F1}">
                  <asvg:svgBlip xmlns:asvg="http://schemas.microsoft.com/office/drawing/2016/SVG/main" r:embed="rId3"/>
                </a:ext>
              </a:extLst>
            </a:blip>
            <a:stretch>
              <a:fillRect/>
            </a:stretch>
          </a:blipFill>
          <a:ln w="38100" cap="sq">
            <a:solidFill>
              <a:srgbClr val="000000"/>
            </a:solidFill>
            <a:prstDash val="solid"/>
            <a:miter/>
          </a:ln>
        </p:spPr>
      </p:sp>
      <p:sp>
        <p:nvSpPr>
          <p:cNvPr id="22" name="TextBox 22"/>
          <p:cNvSpPr txBox="1"/>
          <p:nvPr/>
        </p:nvSpPr>
        <p:spPr>
          <a:xfrm>
            <a:off x="12710742" y="2062673"/>
            <a:ext cx="2022409" cy="412706"/>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Inter Bold"/>
                <a:ea typeface="Inter Bold"/>
                <a:cs typeface="Inter Bold"/>
                <a:sym typeface="Inter Bold"/>
              </a:rPr>
              <a:t>Prioritization</a:t>
            </a:r>
          </a:p>
        </p:txBody>
      </p:sp>
      <p:sp>
        <p:nvSpPr>
          <p:cNvPr id="23" name="Freeform 23"/>
          <p:cNvSpPr/>
          <p:nvPr/>
        </p:nvSpPr>
        <p:spPr>
          <a:xfrm>
            <a:off x="12264732" y="6061876"/>
            <a:ext cx="3368594" cy="1840094"/>
          </a:xfrm>
          <a:custGeom>
            <a:avLst/>
            <a:gdLst/>
            <a:ahLst/>
            <a:cxnLst/>
            <a:rect l="l" t="t" r="r" b="b"/>
            <a:pathLst>
              <a:path w="3368594" h="1840094">
                <a:moveTo>
                  <a:pt x="0" y="0"/>
                </a:moveTo>
                <a:lnTo>
                  <a:pt x="3368594" y="0"/>
                </a:lnTo>
                <a:lnTo>
                  <a:pt x="3368594" y="1840094"/>
                </a:lnTo>
                <a:lnTo>
                  <a:pt x="0" y="1840094"/>
                </a:lnTo>
                <a:lnTo>
                  <a:pt x="0" y="0"/>
                </a:lnTo>
                <a:close/>
              </a:path>
            </a:pathLst>
          </a:custGeom>
          <a:blipFill>
            <a:blip r:embed="rId2">
              <a:extLst>
                <a:ext uri="{96DAC541-7B7A-43D3-8B79-37D633B846F1}">
                  <asvg:svgBlip xmlns:asvg="http://schemas.microsoft.com/office/drawing/2016/SVG/main" r:embed="rId3"/>
                </a:ext>
              </a:extLst>
            </a:blip>
            <a:stretch>
              <a:fillRect/>
            </a:stretch>
          </a:blipFill>
          <a:ln w="38100" cap="sq">
            <a:solidFill>
              <a:srgbClr val="000000"/>
            </a:solidFill>
            <a:prstDash val="solid"/>
            <a:miter/>
          </a:ln>
        </p:spPr>
      </p:sp>
      <p:sp>
        <p:nvSpPr>
          <p:cNvPr id="24" name="TextBox 24"/>
          <p:cNvSpPr txBox="1"/>
          <p:nvPr/>
        </p:nvSpPr>
        <p:spPr>
          <a:xfrm>
            <a:off x="13057673" y="6570888"/>
            <a:ext cx="1820664" cy="412706"/>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Inter Bold"/>
                <a:ea typeface="Inter Bold"/>
                <a:cs typeface="Inter Bold"/>
                <a:sym typeface="Inter Bold"/>
              </a:rPr>
              <a:t>Notification</a:t>
            </a:r>
          </a:p>
        </p:txBody>
      </p:sp>
      <p:sp>
        <p:nvSpPr>
          <p:cNvPr id="25" name="Freeform 25"/>
          <p:cNvSpPr/>
          <p:nvPr/>
        </p:nvSpPr>
        <p:spPr>
          <a:xfrm>
            <a:off x="7429215" y="6063547"/>
            <a:ext cx="3368594" cy="1840094"/>
          </a:xfrm>
          <a:custGeom>
            <a:avLst/>
            <a:gdLst/>
            <a:ahLst/>
            <a:cxnLst/>
            <a:rect l="l" t="t" r="r" b="b"/>
            <a:pathLst>
              <a:path w="3368594" h="1840094">
                <a:moveTo>
                  <a:pt x="0" y="0"/>
                </a:moveTo>
                <a:lnTo>
                  <a:pt x="3368594" y="0"/>
                </a:lnTo>
                <a:lnTo>
                  <a:pt x="3368594" y="1840094"/>
                </a:lnTo>
                <a:lnTo>
                  <a:pt x="0" y="1840094"/>
                </a:lnTo>
                <a:lnTo>
                  <a:pt x="0" y="0"/>
                </a:lnTo>
                <a:close/>
              </a:path>
            </a:pathLst>
          </a:custGeom>
          <a:blipFill>
            <a:blip r:embed="rId2">
              <a:extLst>
                <a:ext uri="{96DAC541-7B7A-43D3-8B79-37D633B846F1}">
                  <asvg:svgBlip xmlns:asvg="http://schemas.microsoft.com/office/drawing/2016/SVG/main" r:embed="rId3"/>
                </a:ext>
              </a:extLst>
            </a:blip>
            <a:stretch>
              <a:fillRect/>
            </a:stretch>
          </a:blipFill>
          <a:ln w="38100" cap="sq">
            <a:solidFill>
              <a:srgbClr val="000000"/>
            </a:solidFill>
            <a:prstDash val="solid"/>
            <a:miter/>
          </a:ln>
        </p:spPr>
      </p:sp>
      <p:sp>
        <p:nvSpPr>
          <p:cNvPr id="26" name="TextBox 26"/>
          <p:cNvSpPr txBox="1"/>
          <p:nvPr/>
        </p:nvSpPr>
        <p:spPr>
          <a:xfrm>
            <a:off x="8162912" y="6696481"/>
            <a:ext cx="1656733" cy="412706"/>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Inter Bold"/>
                <a:ea typeface="Inter Bold"/>
                <a:cs typeface="Inter Bold"/>
                <a:sym typeface="Inter Bold"/>
              </a:rPr>
              <a:t>Resolution</a:t>
            </a:r>
          </a:p>
        </p:txBody>
      </p:sp>
      <p:sp>
        <p:nvSpPr>
          <p:cNvPr id="27" name="Freeform 27"/>
          <p:cNvSpPr/>
          <p:nvPr/>
        </p:nvSpPr>
        <p:spPr>
          <a:xfrm>
            <a:off x="2574722" y="6063547"/>
            <a:ext cx="3368594" cy="1840094"/>
          </a:xfrm>
          <a:custGeom>
            <a:avLst/>
            <a:gdLst/>
            <a:ahLst/>
            <a:cxnLst/>
            <a:rect l="l" t="t" r="r" b="b"/>
            <a:pathLst>
              <a:path w="3368594" h="1840094">
                <a:moveTo>
                  <a:pt x="0" y="0"/>
                </a:moveTo>
                <a:lnTo>
                  <a:pt x="3368593" y="0"/>
                </a:lnTo>
                <a:lnTo>
                  <a:pt x="3368593" y="1840094"/>
                </a:lnTo>
                <a:lnTo>
                  <a:pt x="0" y="1840094"/>
                </a:lnTo>
                <a:lnTo>
                  <a:pt x="0" y="0"/>
                </a:lnTo>
                <a:close/>
              </a:path>
            </a:pathLst>
          </a:custGeom>
          <a:blipFill>
            <a:blip r:embed="rId2">
              <a:extLst>
                <a:ext uri="{96DAC541-7B7A-43D3-8B79-37D633B846F1}">
                  <asvg:svgBlip xmlns:asvg="http://schemas.microsoft.com/office/drawing/2016/SVG/main" r:embed="rId3"/>
                </a:ext>
              </a:extLst>
            </a:blip>
            <a:stretch>
              <a:fillRect/>
            </a:stretch>
          </a:blipFill>
          <a:ln w="38100" cap="sq">
            <a:solidFill>
              <a:srgbClr val="000000"/>
            </a:solidFill>
            <a:prstDash val="solid"/>
            <a:miter/>
          </a:ln>
        </p:spPr>
      </p:sp>
      <p:sp>
        <p:nvSpPr>
          <p:cNvPr id="28" name="TextBox 28"/>
          <p:cNvSpPr txBox="1"/>
          <p:nvPr/>
        </p:nvSpPr>
        <p:spPr>
          <a:xfrm>
            <a:off x="3648327" y="6758191"/>
            <a:ext cx="1221383" cy="412706"/>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Inter Bold"/>
                <a:ea typeface="Inter Bold"/>
                <a:cs typeface="Inter Bold"/>
                <a:sym typeface="Inter Bold"/>
              </a:rPr>
              <a:t>Closure</a:t>
            </a:r>
          </a:p>
        </p:txBody>
      </p:sp>
      <p:sp>
        <p:nvSpPr>
          <p:cNvPr id="29" name="AutoShape 29"/>
          <p:cNvSpPr/>
          <p:nvPr/>
        </p:nvSpPr>
        <p:spPr>
          <a:xfrm>
            <a:off x="5897880" y="2326176"/>
            <a:ext cx="1409101" cy="0"/>
          </a:xfrm>
          <a:prstGeom prst="line">
            <a:avLst/>
          </a:prstGeom>
          <a:ln w="38100" cap="flat">
            <a:solidFill>
              <a:srgbClr val="000000"/>
            </a:solidFill>
            <a:prstDash val="solid"/>
            <a:headEnd type="none" w="sm" len="sm"/>
            <a:tailEnd type="triangle" w="lg" len="med"/>
          </a:ln>
        </p:spPr>
      </p:sp>
      <p:sp>
        <p:nvSpPr>
          <p:cNvPr id="30" name="AutoShape 30"/>
          <p:cNvSpPr/>
          <p:nvPr/>
        </p:nvSpPr>
        <p:spPr>
          <a:xfrm>
            <a:off x="10680256" y="2345226"/>
            <a:ext cx="1409101" cy="0"/>
          </a:xfrm>
          <a:prstGeom prst="line">
            <a:avLst/>
          </a:prstGeom>
          <a:ln w="38100" cap="flat">
            <a:solidFill>
              <a:srgbClr val="000000"/>
            </a:solidFill>
            <a:prstDash val="solid"/>
            <a:headEnd type="none" w="sm" len="sm"/>
            <a:tailEnd type="triangle" w="lg" len="med"/>
          </a:ln>
        </p:spPr>
      </p:sp>
      <p:sp>
        <p:nvSpPr>
          <p:cNvPr id="31" name="AutoShape 31"/>
          <p:cNvSpPr/>
          <p:nvPr/>
        </p:nvSpPr>
        <p:spPr>
          <a:xfrm flipH="1">
            <a:off x="5981714" y="7090137"/>
            <a:ext cx="1409101" cy="0"/>
          </a:xfrm>
          <a:prstGeom prst="line">
            <a:avLst/>
          </a:prstGeom>
          <a:ln w="38100" cap="flat">
            <a:solidFill>
              <a:srgbClr val="000000"/>
            </a:solidFill>
            <a:prstDash val="solid"/>
            <a:headEnd type="none" w="sm" len="sm"/>
            <a:tailEnd type="triangle" w="lg" len="med"/>
          </a:ln>
        </p:spPr>
      </p:sp>
      <p:sp>
        <p:nvSpPr>
          <p:cNvPr id="32" name="AutoShape 32"/>
          <p:cNvSpPr/>
          <p:nvPr/>
        </p:nvSpPr>
        <p:spPr>
          <a:xfrm flipH="1">
            <a:off x="10835909" y="7090137"/>
            <a:ext cx="1409101" cy="0"/>
          </a:xfrm>
          <a:prstGeom prst="line">
            <a:avLst/>
          </a:prstGeom>
          <a:ln w="38100" cap="flat">
            <a:solidFill>
              <a:srgbClr val="000000"/>
            </a:solidFill>
            <a:prstDash val="solid"/>
            <a:headEnd type="none" w="sm" len="sm"/>
            <a:tailEnd type="triangle" w="lg" len="med"/>
          </a:ln>
        </p:spPr>
      </p:sp>
      <p:sp>
        <p:nvSpPr>
          <p:cNvPr id="33" name="AutoShape 33"/>
          <p:cNvSpPr/>
          <p:nvPr/>
        </p:nvSpPr>
        <p:spPr>
          <a:xfrm>
            <a:off x="13910929" y="3269703"/>
            <a:ext cx="19050" cy="2793714"/>
          </a:xfrm>
          <a:prstGeom prst="line">
            <a:avLst/>
          </a:prstGeom>
          <a:ln w="38100" cap="flat">
            <a:solidFill>
              <a:srgbClr val="000000"/>
            </a:solidFill>
            <a:prstDash val="solid"/>
            <a:headEnd type="none" w="sm" len="sm"/>
            <a:tailEnd type="triangle" w="lg" len="med"/>
          </a:ln>
        </p:spPr>
      </p:sp>
      <p:sp>
        <p:nvSpPr>
          <p:cNvPr id="34" name="TextBox 34"/>
          <p:cNvSpPr txBox="1"/>
          <p:nvPr/>
        </p:nvSpPr>
        <p:spPr>
          <a:xfrm>
            <a:off x="5943315" y="4085544"/>
            <a:ext cx="5515129" cy="863578"/>
          </a:xfrm>
          <a:prstGeom prst="rect">
            <a:avLst/>
          </a:prstGeom>
        </p:spPr>
        <p:txBody>
          <a:bodyPr lIns="0" tIns="0" rIns="0" bIns="0" rtlCol="0" anchor="t">
            <a:spAutoFit/>
          </a:bodyPr>
          <a:lstStyle/>
          <a:p>
            <a:pPr algn="ctr">
              <a:lnSpc>
                <a:spcPts val="7000"/>
              </a:lnSpc>
              <a:spcBef>
                <a:spcPct val="0"/>
              </a:spcBef>
            </a:pPr>
            <a:r>
              <a:rPr lang="en-US" sz="5000" b="1">
                <a:solidFill>
                  <a:srgbClr val="000000"/>
                </a:solidFill>
                <a:latin typeface="Garet Bold"/>
                <a:ea typeface="Garet Bold"/>
                <a:cs typeface="Garet Bold"/>
                <a:sym typeface="Garet Bold"/>
              </a:rPr>
              <a:t> Alarm Lifecycle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7368147" cy="1543194"/>
            <a:chOff x="0" y="0"/>
            <a:chExt cx="4574327" cy="406438"/>
          </a:xfrm>
        </p:grpSpPr>
        <p:sp>
          <p:nvSpPr>
            <p:cNvPr id="3" name="Freeform 3"/>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291591" y="2562271"/>
            <a:ext cx="1063628" cy="1251327"/>
          </a:xfrm>
          <a:custGeom>
            <a:avLst/>
            <a:gdLst/>
            <a:ahLst/>
            <a:cxnLst/>
            <a:rect l="l" t="t" r="r" b="b"/>
            <a:pathLst>
              <a:path w="1063628" h="1251327">
                <a:moveTo>
                  <a:pt x="0" y="0"/>
                </a:moveTo>
                <a:lnTo>
                  <a:pt x="1063629" y="0"/>
                </a:lnTo>
                <a:lnTo>
                  <a:pt x="1063629" y="1251328"/>
                </a:lnTo>
                <a:lnTo>
                  <a:pt x="0" y="12513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19853" y="296934"/>
            <a:ext cx="10769833" cy="854054"/>
          </a:xfrm>
          <a:prstGeom prst="rect">
            <a:avLst/>
          </a:prstGeom>
        </p:spPr>
        <p:txBody>
          <a:bodyPr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FLOWCHART</a:t>
            </a:r>
          </a:p>
        </p:txBody>
      </p:sp>
      <p:sp>
        <p:nvSpPr>
          <p:cNvPr id="7" name="TextBox 7"/>
          <p:cNvSpPr txBox="1"/>
          <p:nvPr/>
        </p:nvSpPr>
        <p:spPr>
          <a:xfrm>
            <a:off x="171991" y="1869773"/>
            <a:ext cx="17368147" cy="7860506"/>
          </a:xfrm>
          <a:prstGeom prst="rect">
            <a:avLst/>
          </a:prstGeom>
        </p:spPr>
        <p:txBody>
          <a:bodyPr lIns="0" tIns="0" rIns="0" bIns="0" rtlCol="0" anchor="t">
            <a:spAutoFit/>
          </a:bodyPr>
          <a:lstStyle/>
          <a:p>
            <a:pPr marL="539749" lvl="1" indent="-269875" algn="l">
              <a:lnSpc>
                <a:spcPts val="3499"/>
              </a:lnSpc>
              <a:buFont typeface="Arial"/>
              <a:buChar char="•"/>
            </a:pPr>
            <a:r>
              <a:rPr lang="en-US" sz="2499" b="1">
                <a:solidFill>
                  <a:srgbClr val="000000"/>
                </a:solidFill>
                <a:latin typeface="Inter Bold"/>
                <a:ea typeface="Inter Bold"/>
                <a:cs typeface="Inter Bold"/>
                <a:sym typeface="Inter Bold"/>
              </a:rPr>
              <a:t>Alarm Generation</a:t>
            </a:r>
            <a:r>
              <a:rPr lang="en-US" sz="2499">
                <a:solidFill>
                  <a:srgbClr val="000000"/>
                </a:solidFill>
                <a:latin typeface="Inter"/>
                <a:ea typeface="Inter"/>
                <a:cs typeface="Inter"/>
                <a:sym typeface="Inter"/>
              </a:rPr>
              <a:t>: This is the starting point, where an alarm is triggered when the network detects an issue or anomaly.</a:t>
            </a:r>
          </a:p>
          <a:p>
            <a:pPr algn="l">
              <a:lnSpc>
                <a:spcPts val="3499"/>
              </a:lnSpc>
              <a:spcBef>
                <a:spcPct val="0"/>
              </a:spcBef>
            </a:pPr>
            <a:endParaRPr lang="en-US" sz="2499">
              <a:solidFill>
                <a:srgbClr val="000000"/>
              </a:solidFill>
              <a:latin typeface="Inter"/>
              <a:ea typeface="Inter"/>
              <a:cs typeface="Inter"/>
              <a:sym typeface="Inter"/>
            </a:endParaRPr>
          </a:p>
          <a:p>
            <a:pPr marL="539749" lvl="1" indent="-269875" algn="l">
              <a:lnSpc>
                <a:spcPts val="3499"/>
              </a:lnSpc>
              <a:spcBef>
                <a:spcPct val="0"/>
              </a:spcBef>
              <a:buFont typeface="Arial"/>
              <a:buChar char="•"/>
            </a:pPr>
            <a:r>
              <a:rPr lang="en-US" sz="2499" b="1">
                <a:solidFill>
                  <a:srgbClr val="000000"/>
                </a:solidFill>
                <a:latin typeface="Inter Bold"/>
                <a:ea typeface="Inter Bold"/>
                <a:cs typeface="Inter Bold"/>
                <a:sym typeface="Inter Bold"/>
              </a:rPr>
              <a:t>Classification</a:t>
            </a:r>
            <a:r>
              <a:rPr lang="en-US" sz="2499">
                <a:solidFill>
                  <a:srgbClr val="000000"/>
                </a:solidFill>
                <a:latin typeface="Inter"/>
                <a:ea typeface="Inter"/>
                <a:cs typeface="Inter"/>
                <a:sym typeface="Inter"/>
              </a:rPr>
              <a:t>: The alarm is then classified based on its severity and type, allowing network managers to categorize it as high or low priority.</a:t>
            </a:r>
          </a:p>
          <a:p>
            <a:pPr algn="l">
              <a:lnSpc>
                <a:spcPts val="3499"/>
              </a:lnSpc>
              <a:spcBef>
                <a:spcPct val="0"/>
              </a:spcBef>
            </a:pPr>
            <a:endParaRPr lang="en-US" sz="2499">
              <a:solidFill>
                <a:srgbClr val="000000"/>
              </a:solidFill>
              <a:latin typeface="Inter"/>
              <a:ea typeface="Inter"/>
              <a:cs typeface="Inter"/>
              <a:sym typeface="Inter"/>
            </a:endParaRPr>
          </a:p>
          <a:p>
            <a:pPr marL="539749" lvl="1" indent="-269875" algn="l">
              <a:lnSpc>
                <a:spcPts val="3499"/>
              </a:lnSpc>
              <a:spcBef>
                <a:spcPct val="0"/>
              </a:spcBef>
              <a:buFont typeface="Arial"/>
              <a:buChar char="•"/>
            </a:pPr>
            <a:r>
              <a:rPr lang="en-US" sz="2499" b="1">
                <a:solidFill>
                  <a:srgbClr val="000000"/>
                </a:solidFill>
                <a:latin typeface="Inter Bold"/>
                <a:ea typeface="Inter Bold"/>
                <a:cs typeface="Inter Bold"/>
                <a:sym typeface="Inter Bold"/>
              </a:rPr>
              <a:t>Prioritization</a:t>
            </a:r>
            <a:r>
              <a:rPr lang="en-US" sz="2499">
                <a:solidFill>
                  <a:srgbClr val="000000"/>
                </a:solidFill>
                <a:latin typeface="Inter"/>
                <a:ea typeface="Inter"/>
                <a:cs typeface="Inter"/>
                <a:sym typeface="Inter"/>
              </a:rPr>
              <a:t>: Once classified, alarms are prioritized so that critical issues are addressed first, while less urgent alarms are monitored or handled later.</a:t>
            </a:r>
          </a:p>
          <a:p>
            <a:pPr algn="l">
              <a:lnSpc>
                <a:spcPts val="3499"/>
              </a:lnSpc>
              <a:spcBef>
                <a:spcPct val="0"/>
              </a:spcBef>
            </a:pPr>
            <a:endParaRPr lang="en-US" sz="2499">
              <a:solidFill>
                <a:srgbClr val="000000"/>
              </a:solidFill>
              <a:latin typeface="Inter"/>
              <a:ea typeface="Inter"/>
              <a:cs typeface="Inter"/>
              <a:sym typeface="Inter"/>
            </a:endParaRPr>
          </a:p>
          <a:p>
            <a:pPr marL="539749" lvl="1" indent="-269875" algn="l">
              <a:lnSpc>
                <a:spcPts val="3499"/>
              </a:lnSpc>
              <a:spcBef>
                <a:spcPct val="0"/>
              </a:spcBef>
              <a:buFont typeface="Arial"/>
              <a:buChar char="•"/>
            </a:pPr>
            <a:r>
              <a:rPr lang="en-US" sz="2499" b="1">
                <a:solidFill>
                  <a:srgbClr val="000000"/>
                </a:solidFill>
                <a:latin typeface="Inter Bold"/>
                <a:ea typeface="Inter Bold"/>
                <a:cs typeface="Inter Bold"/>
                <a:sym typeface="Inter Bold"/>
              </a:rPr>
              <a:t>Notification</a:t>
            </a:r>
            <a:r>
              <a:rPr lang="en-US" sz="2499">
                <a:solidFill>
                  <a:srgbClr val="000000"/>
                </a:solidFill>
                <a:latin typeface="Inter"/>
                <a:ea typeface="Inter"/>
                <a:cs typeface="Inter"/>
                <a:sym typeface="Inter"/>
              </a:rPr>
              <a:t>: Relevant network operators or administrators are notified, ensuring that they are aware of the alarm and can take action.</a:t>
            </a:r>
          </a:p>
          <a:p>
            <a:pPr algn="l">
              <a:lnSpc>
                <a:spcPts val="3499"/>
              </a:lnSpc>
              <a:spcBef>
                <a:spcPct val="0"/>
              </a:spcBef>
            </a:pPr>
            <a:endParaRPr lang="en-US" sz="2499">
              <a:solidFill>
                <a:srgbClr val="000000"/>
              </a:solidFill>
              <a:latin typeface="Inter"/>
              <a:ea typeface="Inter"/>
              <a:cs typeface="Inter"/>
              <a:sym typeface="Inter"/>
            </a:endParaRPr>
          </a:p>
          <a:p>
            <a:pPr marL="539749" lvl="1" indent="-269875" algn="l">
              <a:lnSpc>
                <a:spcPts val="3499"/>
              </a:lnSpc>
              <a:spcBef>
                <a:spcPct val="0"/>
              </a:spcBef>
              <a:buFont typeface="Arial"/>
              <a:buChar char="•"/>
            </a:pPr>
            <a:r>
              <a:rPr lang="en-US" sz="2499" b="1">
                <a:solidFill>
                  <a:srgbClr val="000000"/>
                </a:solidFill>
                <a:latin typeface="Inter Bold"/>
                <a:ea typeface="Inter Bold"/>
                <a:cs typeface="Inter Bold"/>
                <a:sym typeface="Inter Bold"/>
              </a:rPr>
              <a:t>Resolution</a:t>
            </a:r>
            <a:r>
              <a:rPr lang="en-US" sz="2499">
                <a:solidFill>
                  <a:srgbClr val="000000"/>
                </a:solidFill>
                <a:latin typeface="Inter"/>
                <a:ea typeface="Inter"/>
                <a:cs typeface="Inter"/>
                <a:sym typeface="Inter"/>
              </a:rPr>
              <a:t>: The issue causing the alarm is investigated and resolved. This may involve troubleshooting and implementing corrective measures.</a:t>
            </a:r>
          </a:p>
          <a:p>
            <a:pPr algn="l">
              <a:lnSpc>
                <a:spcPts val="3499"/>
              </a:lnSpc>
              <a:spcBef>
                <a:spcPct val="0"/>
              </a:spcBef>
            </a:pPr>
            <a:endParaRPr lang="en-US" sz="2499">
              <a:solidFill>
                <a:srgbClr val="000000"/>
              </a:solidFill>
              <a:latin typeface="Inter"/>
              <a:ea typeface="Inter"/>
              <a:cs typeface="Inter"/>
              <a:sym typeface="Inter"/>
            </a:endParaRPr>
          </a:p>
          <a:p>
            <a:pPr marL="539749" lvl="1" indent="-269875" algn="l">
              <a:lnSpc>
                <a:spcPts val="3499"/>
              </a:lnSpc>
              <a:spcBef>
                <a:spcPct val="0"/>
              </a:spcBef>
              <a:buFont typeface="Arial"/>
              <a:buChar char="•"/>
            </a:pPr>
            <a:r>
              <a:rPr lang="en-US" sz="2499" b="1">
                <a:solidFill>
                  <a:srgbClr val="000000"/>
                </a:solidFill>
                <a:latin typeface="Inter Bold"/>
                <a:ea typeface="Inter Bold"/>
                <a:cs typeface="Inter Bold"/>
                <a:sym typeface="Inter Bold"/>
              </a:rPr>
              <a:t>Closure</a:t>
            </a:r>
            <a:r>
              <a:rPr lang="en-US" sz="2499">
                <a:solidFill>
                  <a:srgbClr val="000000"/>
                </a:solidFill>
                <a:latin typeface="Inter"/>
                <a:ea typeface="Inter"/>
                <a:cs typeface="Inter"/>
                <a:sym typeface="Inter"/>
              </a:rPr>
              <a:t>: After resolution, the alarm is documented, logged, and closed. This also helps in tracking issues for future reference.</a:t>
            </a:r>
          </a:p>
          <a:p>
            <a:pPr algn="l">
              <a:lnSpc>
                <a:spcPts val="3499"/>
              </a:lnSpc>
              <a:spcBef>
                <a:spcPct val="0"/>
              </a:spcBef>
            </a:pPr>
            <a:endParaRPr lang="en-US" sz="2499">
              <a:solidFill>
                <a:srgbClr val="000000"/>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7368147" cy="1543194"/>
            <a:chOff x="0" y="0"/>
            <a:chExt cx="4574327" cy="406438"/>
          </a:xfrm>
        </p:grpSpPr>
        <p:sp>
          <p:nvSpPr>
            <p:cNvPr id="3" name="Freeform 3"/>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291591" y="2562271"/>
            <a:ext cx="1063628" cy="1251327"/>
          </a:xfrm>
          <a:custGeom>
            <a:avLst/>
            <a:gdLst/>
            <a:ahLst/>
            <a:cxnLst/>
            <a:rect l="l" t="t" r="r" b="b"/>
            <a:pathLst>
              <a:path w="1063628" h="1251327">
                <a:moveTo>
                  <a:pt x="0" y="0"/>
                </a:moveTo>
                <a:lnTo>
                  <a:pt x="1063629" y="0"/>
                </a:lnTo>
                <a:lnTo>
                  <a:pt x="1063629" y="1251328"/>
                </a:lnTo>
                <a:lnTo>
                  <a:pt x="0" y="12513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19853" y="296934"/>
            <a:ext cx="16057368" cy="854054"/>
          </a:xfrm>
          <a:prstGeom prst="rect">
            <a:avLst/>
          </a:prstGeom>
        </p:spPr>
        <p:txBody>
          <a:bodyPr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BENEFITS OF ALARM LIFECYCLE MANAGEMENT</a:t>
            </a:r>
          </a:p>
        </p:txBody>
      </p:sp>
      <p:sp>
        <p:nvSpPr>
          <p:cNvPr id="7" name="TextBox 7"/>
          <p:cNvSpPr txBox="1"/>
          <p:nvPr/>
        </p:nvSpPr>
        <p:spPr>
          <a:xfrm>
            <a:off x="171991" y="1822148"/>
            <a:ext cx="17368147" cy="5572434"/>
          </a:xfrm>
          <a:prstGeom prst="rect">
            <a:avLst/>
          </a:prstGeom>
        </p:spPr>
        <p:txBody>
          <a:bodyPr lIns="0" tIns="0" rIns="0" bIns="0" rtlCol="0" anchor="t">
            <a:spAutoFit/>
          </a:bodyPr>
          <a:lstStyle/>
          <a:p>
            <a:pPr algn="l">
              <a:lnSpc>
                <a:spcPts val="6299"/>
              </a:lnSpc>
            </a:pPr>
            <a:endParaRPr/>
          </a:p>
          <a:p>
            <a:pPr marL="971550" lvl="1" indent="-485775" algn="l">
              <a:lnSpc>
                <a:spcPts val="6299"/>
              </a:lnSpc>
              <a:buFont typeface="Arial"/>
              <a:buChar char="•"/>
            </a:pPr>
            <a:r>
              <a:rPr lang="en-US" sz="4500">
                <a:solidFill>
                  <a:srgbClr val="000000"/>
                </a:solidFill>
                <a:latin typeface="Inter"/>
                <a:ea typeface="Inter"/>
                <a:cs typeface="Inter"/>
                <a:sym typeface="Inter"/>
              </a:rPr>
              <a:t>Reduces network downtime and minimizes the impact on end-users.</a:t>
            </a:r>
          </a:p>
          <a:p>
            <a:pPr marL="971550" lvl="1" indent="-485775" algn="l">
              <a:lnSpc>
                <a:spcPts val="6299"/>
              </a:lnSpc>
              <a:buFont typeface="Arial"/>
              <a:buChar char="•"/>
            </a:pPr>
            <a:r>
              <a:rPr lang="en-US" sz="4500">
                <a:solidFill>
                  <a:srgbClr val="000000"/>
                </a:solidFill>
                <a:latin typeface="Inter"/>
                <a:ea typeface="Inter"/>
                <a:cs typeface="Inter"/>
                <a:sym typeface="Inter"/>
              </a:rPr>
              <a:t>Improves resource allocation by prioritizing critical alarms.</a:t>
            </a:r>
          </a:p>
          <a:p>
            <a:pPr marL="971550" lvl="1" indent="-485775" algn="l">
              <a:lnSpc>
                <a:spcPts val="6299"/>
              </a:lnSpc>
              <a:buFont typeface="Arial"/>
              <a:buChar char="•"/>
            </a:pPr>
            <a:r>
              <a:rPr lang="en-US" sz="4500">
                <a:solidFill>
                  <a:srgbClr val="000000"/>
                </a:solidFill>
                <a:latin typeface="Inter"/>
                <a:ea typeface="Inter"/>
                <a:cs typeface="Inter"/>
                <a:sym typeface="Inter"/>
              </a:rPr>
              <a:t>Enhances operator response times through structured alarm processing.</a:t>
            </a:r>
          </a:p>
          <a:p>
            <a:pPr algn="l">
              <a:lnSpc>
                <a:spcPts val="6299"/>
              </a:lnSpc>
              <a:spcBef>
                <a:spcPct val="0"/>
              </a:spcBef>
            </a:pPr>
            <a:endParaRPr lang="en-US" sz="4500">
              <a:solidFill>
                <a:srgbClr val="000000"/>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7368147" cy="1543194"/>
            <a:chOff x="0" y="0"/>
            <a:chExt cx="4574327" cy="406438"/>
          </a:xfrm>
        </p:grpSpPr>
        <p:sp>
          <p:nvSpPr>
            <p:cNvPr id="3" name="Freeform 3"/>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291591" y="2562271"/>
            <a:ext cx="1063628" cy="1251327"/>
          </a:xfrm>
          <a:custGeom>
            <a:avLst/>
            <a:gdLst/>
            <a:ahLst/>
            <a:cxnLst/>
            <a:rect l="l" t="t" r="r" b="b"/>
            <a:pathLst>
              <a:path w="1063628" h="1251327">
                <a:moveTo>
                  <a:pt x="0" y="0"/>
                </a:moveTo>
                <a:lnTo>
                  <a:pt x="1063629" y="0"/>
                </a:lnTo>
                <a:lnTo>
                  <a:pt x="1063629" y="1251328"/>
                </a:lnTo>
                <a:lnTo>
                  <a:pt x="0" y="12513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19853" y="296934"/>
            <a:ext cx="16057368" cy="854054"/>
          </a:xfrm>
          <a:prstGeom prst="rect">
            <a:avLst/>
          </a:prstGeom>
        </p:spPr>
        <p:txBody>
          <a:bodyPr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 FAULT CORRELATION</a:t>
            </a:r>
          </a:p>
        </p:txBody>
      </p:sp>
      <p:sp>
        <p:nvSpPr>
          <p:cNvPr id="7" name="TextBox 7"/>
          <p:cNvSpPr txBox="1"/>
          <p:nvPr/>
        </p:nvSpPr>
        <p:spPr>
          <a:xfrm>
            <a:off x="264464" y="2009865"/>
            <a:ext cx="17368147" cy="1047662"/>
          </a:xfrm>
          <a:prstGeom prst="rect">
            <a:avLst/>
          </a:prstGeom>
        </p:spPr>
        <p:txBody>
          <a:bodyPr lIns="0" tIns="0" rIns="0" bIns="0" rtlCol="0" anchor="t">
            <a:spAutoFit/>
          </a:bodyPr>
          <a:lstStyle/>
          <a:p>
            <a:pPr algn="l">
              <a:lnSpc>
                <a:spcPts val="4200"/>
              </a:lnSpc>
              <a:spcBef>
                <a:spcPct val="0"/>
              </a:spcBef>
            </a:pPr>
            <a:r>
              <a:rPr lang="en-US" sz="3000">
                <a:solidFill>
                  <a:srgbClr val="000000"/>
                </a:solidFill>
                <a:latin typeface="Inter"/>
                <a:ea typeface="Inter"/>
                <a:cs typeface="Inter"/>
                <a:sym typeface="Inter"/>
              </a:rPr>
              <a:t>Fault Correlation links related alarms, helping identify if multiple alarms are caused by the same issue. It prevents alarm overload and improves troubleshooting.</a:t>
            </a:r>
          </a:p>
        </p:txBody>
      </p:sp>
      <p:sp>
        <p:nvSpPr>
          <p:cNvPr id="8" name="TextBox 8"/>
          <p:cNvSpPr txBox="1"/>
          <p:nvPr/>
        </p:nvSpPr>
        <p:spPr>
          <a:xfrm>
            <a:off x="132232" y="3372423"/>
            <a:ext cx="18023536" cy="6914577"/>
          </a:xfrm>
          <a:prstGeom prst="rect">
            <a:avLst/>
          </a:prstGeom>
        </p:spPr>
        <p:txBody>
          <a:bodyPr lIns="0" tIns="0" rIns="0" bIns="0" rtlCol="0" anchor="t">
            <a:spAutoFit/>
          </a:bodyPr>
          <a:lstStyle/>
          <a:p>
            <a:pPr algn="just">
              <a:lnSpc>
                <a:spcPts val="4200"/>
              </a:lnSpc>
              <a:spcBef>
                <a:spcPct val="0"/>
              </a:spcBef>
            </a:pPr>
            <a:r>
              <a:rPr lang="en-US" sz="3000">
                <a:solidFill>
                  <a:srgbClr val="000000"/>
                </a:solidFill>
                <a:latin typeface="Inter"/>
                <a:ea typeface="Inter"/>
                <a:cs typeface="Inter"/>
                <a:sym typeface="Inter"/>
              </a:rPr>
              <a:t>Types of Fault Correlation</a:t>
            </a:r>
          </a:p>
          <a:p>
            <a:pPr algn="just">
              <a:lnSpc>
                <a:spcPts val="4200"/>
              </a:lnSpc>
              <a:spcBef>
                <a:spcPct val="0"/>
              </a:spcBef>
            </a:pPr>
            <a:endParaRPr lang="en-US" sz="3000">
              <a:solidFill>
                <a:srgbClr val="000000"/>
              </a:solidFill>
              <a:latin typeface="Inter"/>
              <a:ea typeface="Inter"/>
              <a:cs typeface="Inter"/>
              <a:sym typeface="Inter"/>
            </a:endParaRPr>
          </a:p>
          <a:p>
            <a:pPr marL="647700" lvl="1" indent="-323850" algn="just">
              <a:lnSpc>
                <a:spcPts val="4200"/>
              </a:lnSpc>
              <a:spcBef>
                <a:spcPct val="0"/>
              </a:spcBef>
              <a:buFont typeface="Arial"/>
              <a:buChar char="•"/>
            </a:pPr>
            <a:r>
              <a:rPr lang="en-US" sz="3000" b="1">
                <a:solidFill>
                  <a:srgbClr val="000000"/>
                </a:solidFill>
                <a:latin typeface="Inter Bold"/>
                <a:ea typeface="Inter Bold"/>
                <a:cs typeface="Inter Bold"/>
                <a:sym typeface="Inter Bold"/>
              </a:rPr>
              <a:t>Temporal Correlation</a:t>
            </a:r>
            <a:r>
              <a:rPr lang="en-US" sz="3000">
                <a:solidFill>
                  <a:srgbClr val="000000"/>
                </a:solidFill>
                <a:latin typeface="Inter"/>
                <a:ea typeface="Inter"/>
                <a:cs typeface="Inter"/>
                <a:sym typeface="Inter"/>
              </a:rPr>
              <a:t>: Connects alarms happening around the same time, assuming they might be related.</a:t>
            </a:r>
          </a:p>
          <a:p>
            <a:pPr algn="just">
              <a:lnSpc>
                <a:spcPts val="4200"/>
              </a:lnSpc>
              <a:spcBef>
                <a:spcPct val="0"/>
              </a:spcBef>
            </a:pPr>
            <a:endParaRPr lang="en-US" sz="3000">
              <a:solidFill>
                <a:srgbClr val="000000"/>
              </a:solidFill>
              <a:latin typeface="Inter"/>
              <a:ea typeface="Inter"/>
              <a:cs typeface="Inter"/>
              <a:sym typeface="Inter"/>
            </a:endParaRPr>
          </a:p>
          <a:p>
            <a:pPr marL="647700" lvl="1" indent="-323850" algn="just">
              <a:lnSpc>
                <a:spcPts val="4200"/>
              </a:lnSpc>
              <a:spcBef>
                <a:spcPct val="0"/>
              </a:spcBef>
              <a:buFont typeface="Arial"/>
              <a:buChar char="•"/>
            </a:pPr>
            <a:r>
              <a:rPr lang="en-US" sz="3000" b="1">
                <a:solidFill>
                  <a:srgbClr val="000000"/>
                </a:solidFill>
                <a:latin typeface="Inter Bold"/>
                <a:ea typeface="Inter Bold"/>
                <a:cs typeface="Inter Bold"/>
                <a:sym typeface="Inter Bold"/>
              </a:rPr>
              <a:t>Topological Correlation</a:t>
            </a:r>
            <a:r>
              <a:rPr lang="en-US" sz="3000">
                <a:solidFill>
                  <a:srgbClr val="000000"/>
                </a:solidFill>
                <a:latin typeface="Inter"/>
                <a:ea typeface="Inter"/>
                <a:cs typeface="Inter"/>
                <a:sym typeface="Inter"/>
              </a:rPr>
              <a:t>: Links alarms based on network layout; a central device issue might trigger alarms in connected devices.</a:t>
            </a:r>
          </a:p>
          <a:p>
            <a:pPr algn="just">
              <a:lnSpc>
                <a:spcPts val="4200"/>
              </a:lnSpc>
              <a:spcBef>
                <a:spcPct val="0"/>
              </a:spcBef>
            </a:pPr>
            <a:endParaRPr lang="en-US" sz="3000">
              <a:solidFill>
                <a:srgbClr val="000000"/>
              </a:solidFill>
              <a:latin typeface="Inter"/>
              <a:ea typeface="Inter"/>
              <a:cs typeface="Inter"/>
              <a:sym typeface="Inter"/>
            </a:endParaRPr>
          </a:p>
          <a:p>
            <a:pPr marL="647700" lvl="1" indent="-323850" algn="just">
              <a:lnSpc>
                <a:spcPts val="4200"/>
              </a:lnSpc>
              <a:spcBef>
                <a:spcPct val="0"/>
              </a:spcBef>
              <a:buFont typeface="Arial"/>
              <a:buChar char="•"/>
            </a:pPr>
            <a:r>
              <a:rPr lang="en-US" sz="3000" b="1">
                <a:solidFill>
                  <a:srgbClr val="000000"/>
                </a:solidFill>
                <a:latin typeface="Inter Bold"/>
                <a:ea typeface="Inter Bold"/>
                <a:cs typeface="Inter Bold"/>
                <a:sym typeface="Inter Bold"/>
              </a:rPr>
              <a:t>Symptomatic Correlation</a:t>
            </a:r>
            <a:r>
              <a:rPr lang="en-US" sz="3000">
                <a:solidFill>
                  <a:srgbClr val="000000"/>
                </a:solidFill>
                <a:latin typeface="Inter"/>
                <a:ea typeface="Inter"/>
                <a:cs typeface="Inter"/>
                <a:sym typeface="Inter"/>
              </a:rPr>
              <a:t>: Uses past alarm patterns to recognize similar groups of alarms.</a:t>
            </a:r>
          </a:p>
          <a:p>
            <a:pPr algn="just">
              <a:lnSpc>
                <a:spcPts val="4200"/>
              </a:lnSpc>
              <a:spcBef>
                <a:spcPct val="0"/>
              </a:spcBef>
            </a:pPr>
            <a:endParaRPr lang="en-US" sz="3000">
              <a:solidFill>
                <a:srgbClr val="000000"/>
              </a:solidFill>
              <a:latin typeface="Inter"/>
              <a:ea typeface="Inter"/>
              <a:cs typeface="Inter"/>
              <a:sym typeface="Inter"/>
            </a:endParaRPr>
          </a:p>
          <a:p>
            <a:pPr marL="647700" lvl="1" indent="-323850" algn="just">
              <a:lnSpc>
                <a:spcPts val="4200"/>
              </a:lnSpc>
              <a:spcBef>
                <a:spcPct val="0"/>
              </a:spcBef>
              <a:buFont typeface="Arial"/>
              <a:buChar char="•"/>
            </a:pPr>
            <a:r>
              <a:rPr lang="en-US" sz="3000" b="1">
                <a:solidFill>
                  <a:srgbClr val="000000"/>
                </a:solidFill>
                <a:latin typeface="Inter Bold"/>
                <a:ea typeface="Inter Bold"/>
                <a:cs typeface="Inter Bold"/>
                <a:sym typeface="Inter Bold"/>
              </a:rPr>
              <a:t>Causal Correlation</a:t>
            </a:r>
            <a:r>
              <a:rPr lang="en-US" sz="3000">
                <a:solidFill>
                  <a:srgbClr val="000000"/>
                </a:solidFill>
                <a:latin typeface="Inter"/>
                <a:ea typeface="Inter"/>
                <a:cs typeface="Inter"/>
                <a:sym typeface="Inter"/>
              </a:rPr>
              <a:t>: Finds alarms triggered directly or indirectly by a main fault, like a power outage affecting multiple devices.</a:t>
            </a:r>
          </a:p>
          <a:p>
            <a:pPr algn="just">
              <a:lnSpc>
                <a:spcPts val="4200"/>
              </a:lnSpc>
              <a:spcBef>
                <a:spcPct val="0"/>
              </a:spcBef>
            </a:pPr>
            <a:endParaRPr lang="en-US" sz="3000">
              <a:solidFill>
                <a:srgbClr val="000000"/>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7368147" cy="1543194"/>
            <a:chOff x="0" y="0"/>
            <a:chExt cx="4574327" cy="406438"/>
          </a:xfrm>
        </p:grpSpPr>
        <p:sp>
          <p:nvSpPr>
            <p:cNvPr id="3" name="Freeform 3"/>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291591" y="2562271"/>
            <a:ext cx="1063628" cy="1251327"/>
          </a:xfrm>
          <a:custGeom>
            <a:avLst/>
            <a:gdLst/>
            <a:ahLst/>
            <a:cxnLst/>
            <a:rect l="l" t="t" r="r" b="b"/>
            <a:pathLst>
              <a:path w="1063628" h="1251327">
                <a:moveTo>
                  <a:pt x="0" y="0"/>
                </a:moveTo>
                <a:lnTo>
                  <a:pt x="1063629" y="0"/>
                </a:lnTo>
                <a:lnTo>
                  <a:pt x="1063629" y="1251328"/>
                </a:lnTo>
                <a:lnTo>
                  <a:pt x="0" y="12513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19853" y="296934"/>
            <a:ext cx="16057368" cy="854054"/>
          </a:xfrm>
          <a:prstGeom prst="rect">
            <a:avLst/>
          </a:prstGeom>
        </p:spPr>
        <p:txBody>
          <a:bodyPr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BENEFITS OF FAULT CORRELATION</a:t>
            </a:r>
          </a:p>
        </p:txBody>
      </p:sp>
      <p:sp>
        <p:nvSpPr>
          <p:cNvPr id="7" name="TextBox 7"/>
          <p:cNvSpPr txBox="1"/>
          <p:nvPr/>
        </p:nvSpPr>
        <p:spPr>
          <a:xfrm>
            <a:off x="919853" y="2070753"/>
            <a:ext cx="14068556" cy="3313430"/>
          </a:xfrm>
          <a:prstGeom prst="rect">
            <a:avLst/>
          </a:prstGeom>
        </p:spPr>
        <p:txBody>
          <a:bodyPr lIns="0" tIns="0" rIns="0" bIns="0" rtlCol="0" anchor="t">
            <a:spAutoFit/>
          </a:bodyPr>
          <a:lstStyle/>
          <a:p>
            <a:pPr algn="just">
              <a:lnSpc>
                <a:spcPts val="5320"/>
              </a:lnSpc>
              <a:spcBef>
                <a:spcPct val="0"/>
              </a:spcBef>
            </a:pPr>
            <a:endParaRPr/>
          </a:p>
          <a:p>
            <a:pPr marL="820421" lvl="1" indent="-410210" algn="just">
              <a:lnSpc>
                <a:spcPts val="5320"/>
              </a:lnSpc>
              <a:spcBef>
                <a:spcPct val="0"/>
              </a:spcBef>
              <a:buFont typeface="Arial"/>
              <a:buChar char="•"/>
            </a:pPr>
            <a:r>
              <a:rPr lang="en-US" sz="3800">
                <a:solidFill>
                  <a:srgbClr val="000000"/>
                </a:solidFill>
                <a:latin typeface="Inter"/>
                <a:ea typeface="Inter"/>
                <a:cs typeface="Inter"/>
                <a:sym typeface="Inter"/>
              </a:rPr>
              <a:t>Reduces unnecessary alarms by grouping related ones.</a:t>
            </a:r>
          </a:p>
          <a:p>
            <a:pPr marL="820421" lvl="1" indent="-410210" algn="just">
              <a:lnSpc>
                <a:spcPts val="5320"/>
              </a:lnSpc>
              <a:spcBef>
                <a:spcPct val="0"/>
              </a:spcBef>
              <a:buFont typeface="Arial"/>
              <a:buChar char="•"/>
            </a:pPr>
            <a:r>
              <a:rPr lang="en-US" sz="3800">
                <a:solidFill>
                  <a:srgbClr val="000000"/>
                </a:solidFill>
                <a:latin typeface="Inter"/>
                <a:ea typeface="Inter"/>
                <a:cs typeface="Inter"/>
                <a:sym typeface="Inter"/>
              </a:rPr>
              <a:t>Helps focus on fixing the main issue instead of symptoms.</a:t>
            </a:r>
          </a:p>
          <a:p>
            <a:pPr marL="820421" lvl="1" indent="-410210" algn="just">
              <a:lnSpc>
                <a:spcPts val="5320"/>
              </a:lnSpc>
              <a:spcBef>
                <a:spcPct val="0"/>
              </a:spcBef>
              <a:buFont typeface="Arial"/>
              <a:buChar char="•"/>
            </a:pPr>
            <a:r>
              <a:rPr lang="en-US" sz="3800">
                <a:solidFill>
                  <a:srgbClr val="000000"/>
                </a:solidFill>
                <a:latin typeface="Inter"/>
                <a:ea typeface="Inter"/>
                <a:cs typeface="Inter"/>
                <a:sym typeface="Inter"/>
              </a:rPr>
              <a:t>Speeds up troubleshooting in large networks.</a:t>
            </a:r>
          </a:p>
          <a:p>
            <a:pPr algn="just">
              <a:lnSpc>
                <a:spcPts val="5320"/>
              </a:lnSpc>
              <a:spcBef>
                <a:spcPct val="0"/>
              </a:spcBef>
            </a:pPr>
            <a:endParaRPr lang="en-US" sz="3800">
              <a:solidFill>
                <a:srgbClr val="000000"/>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7368147" cy="1543194"/>
            <a:chOff x="0" y="0"/>
            <a:chExt cx="4574327" cy="406438"/>
          </a:xfrm>
        </p:grpSpPr>
        <p:sp>
          <p:nvSpPr>
            <p:cNvPr id="3" name="Freeform 3"/>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291591" y="2562271"/>
            <a:ext cx="1063628" cy="1251327"/>
          </a:xfrm>
          <a:custGeom>
            <a:avLst/>
            <a:gdLst/>
            <a:ahLst/>
            <a:cxnLst/>
            <a:rect l="l" t="t" r="r" b="b"/>
            <a:pathLst>
              <a:path w="1063628" h="1251327">
                <a:moveTo>
                  <a:pt x="0" y="0"/>
                </a:moveTo>
                <a:lnTo>
                  <a:pt x="1063629" y="0"/>
                </a:lnTo>
                <a:lnTo>
                  <a:pt x="1063629" y="1251328"/>
                </a:lnTo>
                <a:lnTo>
                  <a:pt x="0" y="12513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19853" y="296934"/>
            <a:ext cx="16057368" cy="854054"/>
          </a:xfrm>
          <a:prstGeom prst="rect">
            <a:avLst/>
          </a:prstGeom>
        </p:spPr>
        <p:txBody>
          <a:bodyPr lIns="0" tIns="0" rIns="0" bIns="0" rtlCol="0" anchor="t">
            <a:spAutoFit/>
          </a:bodyPr>
          <a:lstStyle/>
          <a:p>
            <a:pPr algn="l">
              <a:lnSpc>
                <a:spcPts val="6999"/>
              </a:lnSpc>
            </a:pPr>
            <a:r>
              <a:rPr lang="en-US" sz="4999" b="1" spc="99">
                <a:solidFill>
                  <a:srgbClr val="FFFFFF"/>
                </a:solidFill>
                <a:latin typeface="Garet Bold"/>
                <a:ea typeface="Garet Bold"/>
                <a:cs typeface="Garet Bold"/>
                <a:sym typeface="Garet Bold"/>
              </a:rPr>
              <a:t>ROOT CAUSE ANALYSIS (RCA)</a:t>
            </a:r>
          </a:p>
        </p:txBody>
      </p:sp>
      <p:sp>
        <p:nvSpPr>
          <p:cNvPr id="7" name="TextBox 7"/>
          <p:cNvSpPr txBox="1"/>
          <p:nvPr/>
        </p:nvSpPr>
        <p:spPr>
          <a:xfrm>
            <a:off x="264464" y="2009865"/>
            <a:ext cx="18023536" cy="1047662"/>
          </a:xfrm>
          <a:prstGeom prst="rect">
            <a:avLst/>
          </a:prstGeom>
        </p:spPr>
        <p:txBody>
          <a:bodyPr lIns="0" tIns="0" rIns="0" bIns="0" rtlCol="0" anchor="t">
            <a:spAutoFit/>
          </a:bodyPr>
          <a:lstStyle/>
          <a:p>
            <a:pPr algn="just">
              <a:lnSpc>
                <a:spcPts val="4200"/>
              </a:lnSpc>
              <a:spcBef>
                <a:spcPct val="0"/>
              </a:spcBef>
            </a:pPr>
            <a:r>
              <a:rPr lang="en-US" sz="3000" b="1">
                <a:solidFill>
                  <a:srgbClr val="000000"/>
                </a:solidFill>
                <a:latin typeface="Inter Bold"/>
                <a:ea typeface="Inter Bold"/>
                <a:cs typeface="Inter Bold"/>
                <a:sym typeface="Inter Bold"/>
              </a:rPr>
              <a:t>Root Cause Analysis (RCA)</a:t>
            </a:r>
            <a:r>
              <a:rPr lang="en-US" sz="3000">
                <a:solidFill>
                  <a:srgbClr val="000000"/>
                </a:solidFill>
                <a:latin typeface="Inter"/>
                <a:ea typeface="Inter"/>
                <a:cs typeface="Inter"/>
                <a:sym typeface="Inter"/>
              </a:rPr>
              <a:t> identifies the main cause of a fault to prevent it from happening again, rather than just fixing symptoms.</a:t>
            </a:r>
          </a:p>
        </p:txBody>
      </p:sp>
      <p:sp>
        <p:nvSpPr>
          <p:cNvPr id="8" name="TextBox 8"/>
          <p:cNvSpPr txBox="1"/>
          <p:nvPr/>
        </p:nvSpPr>
        <p:spPr>
          <a:xfrm>
            <a:off x="132232" y="3524252"/>
            <a:ext cx="18288000" cy="6381220"/>
          </a:xfrm>
          <a:prstGeom prst="rect">
            <a:avLst/>
          </a:prstGeom>
        </p:spPr>
        <p:txBody>
          <a:bodyPr lIns="0" tIns="0" rIns="0" bIns="0" rtlCol="0" anchor="t">
            <a:spAutoFit/>
          </a:bodyPr>
          <a:lstStyle/>
          <a:p>
            <a:pPr algn="l">
              <a:lnSpc>
                <a:spcPts val="4200"/>
              </a:lnSpc>
            </a:pPr>
            <a:r>
              <a:rPr lang="en-US" sz="3000">
                <a:solidFill>
                  <a:srgbClr val="000000"/>
                </a:solidFill>
                <a:latin typeface="Inter"/>
                <a:ea typeface="Inter"/>
                <a:cs typeface="Inter"/>
                <a:sym typeface="Inter"/>
              </a:rPr>
              <a:t>Steps in RCA</a:t>
            </a: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Data Collection</a:t>
            </a:r>
            <a:r>
              <a:rPr lang="en-US" sz="3000">
                <a:solidFill>
                  <a:srgbClr val="000000"/>
                </a:solidFill>
                <a:latin typeface="Inter"/>
                <a:ea typeface="Inter"/>
                <a:cs typeface="Inter"/>
                <a:sym typeface="Inter"/>
              </a:rPr>
              <a:t>: Gather info on the fault, like affected systems and symptoms.</a:t>
            </a:r>
          </a:p>
          <a:p>
            <a:pPr algn="l">
              <a:lnSpc>
                <a:spcPts val="4200"/>
              </a:lnSpc>
            </a:pPr>
            <a:endParaRPr lang="en-US" sz="3000">
              <a:solidFill>
                <a:srgbClr val="000000"/>
              </a:solidFill>
              <a:latin typeface="Inter"/>
              <a:ea typeface="Inter"/>
              <a:cs typeface="Inter"/>
              <a:sym typeface="Inter"/>
            </a:endParaRP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Fault Isolation</a:t>
            </a:r>
            <a:r>
              <a:rPr lang="en-US" sz="3000">
                <a:solidFill>
                  <a:srgbClr val="000000"/>
                </a:solidFill>
                <a:latin typeface="Inter"/>
                <a:ea typeface="Inter"/>
                <a:cs typeface="Inter"/>
                <a:sym typeface="Inter"/>
              </a:rPr>
              <a:t>: Narrow down possible sources of the fault using network layout and logic.</a:t>
            </a:r>
          </a:p>
          <a:p>
            <a:pPr algn="l">
              <a:lnSpc>
                <a:spcPts val="4200"/>
              </a:lnSpc>
            </a:pPr>
            <a:endParaRPr lang="en-US" sz="3000">
              <a:solidFill>
                <a:srgbClr val="000000"/>
              </a:solidFill>
              <a:latin typeface="Inter"/>
              <a:ea typeface="Inter"/>
              <a:cs typeface="Inter"/>
              <a:sym typeface="Inter"/>
            </a:endParaRP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Analysis</a:t>
            </a:r>
            <a:r>
              <a:rPr lang="en-US" sz="3000">
                <a:solidFill>
                  <a:srgbClr val="000000"/>
                </a:solidFill>
                <a:latin typeface="Inter"/>
                <a:ea typeface="Inter"/>
                <a:cs typeface="Inter"/>
                <a:sym typeface="Inter"/>
              </a:rPr>
              <a:t>: Look at data and patterns to find the root cause, using tools like dependency mapping.</a:t>
            </a:r>
          </a:p>
          <a:p>
            <a:pPr algn="l">
              <a:lnSpc>
                <a:spcPts val="4200"/>
              </a:lnSpc>
            </a:pPr>
            <a:endParaRPr lang="en-US" sz="3000">
              <a:solidFill>
                <a:srgbClr val="000000"/>
              </a:solidFill>
              <a:latin typeface="Inter"/>
              <a:ea typeface="Inter"/>
              <a:cs typeface="Inter"/>
              <a:sym typeface="Inter"/>
            </a:endParaRP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Solution Implementation</a:t>
            </a:r>
            <a:r>
              <a:rPr lang="en-US" sz="3000">
                <a:solidFill>
                  <a:srgbClr val="000000"/>
                </a:solidFill>
                <a:latin typeface="Inter"/>
                <a:ea typeface="Inter"/>
                <a:cs typeface="Inter"/>
                <a:sym typeface="Inter"/>
              </a:rPr>
              <a:t>: Once the cause is clear, apply fixes and preventive measures.</a:t>
            </a:r>
          </a:p>
          <a:p>
            <a:pPr algn="l">
              <a:lnSpc>
                <a:spcPts val="4200"/>
              </a:lnSpc>
            </a:pPr>
            <a:endParaRPr lang="en-US" sz="3000">
              <a:solidFill>
                <a:srgbClr val="000000"/>
              </a:solidFill>
              <a:latin typeface="Inter"/>
              <a:ea typeface="Inter"/>
              <a:cs typeface="Inter"/>
              <a:sym typeface="Inter"/>
            </a:endParaRPr>
          </a:p>
          <a:p>
            <a:pPr marL="647700" lvl="1" indent="-323850" algn="l">
              <a:lnSpc>
                <a:spcPts val="4200"/>
              </a:lnSpc>
              <a:buFont typeface="Arial"/>
              <a:buChar char="•"/>
            </a:pPr>
            <a:r>
              <a:rPr lang="en-US" sz="3000" b="1">
                <a:solidFill>
                  <a:srgbClr val="000000"/>
                </a:solidFill>
                <a:latin typeface="Inter Bold"/>
                <a:ea typeface="Inter Bold"/>
                <a:cs typeface="Inter Bold"/>
                <a:sym typeface="Inter Bold"/>
              </a:rPr>
              <a:t>Documentation &amp; Monitoring</a:t>
            </a:r>
            <a:r>
              <a:rPr lang="en-US" sz="3000">
                <a:solidFill>
                  <a:srgbClr val="000000"/>
                </a:solidFill>
                <a:latin typeface="Inter"/>
                <a:ea typeface="Inter"/>
                <a:cs typeface="Inter"/>
                <a:sym typeface="Inter"/>
              </a:rPr>
              <a:t>: Record findings and keep an eye on the network to ensure the fix works.</a:t>
            </a:r>
          </a:p>
          <a:p>
            <a:pPr algn="l">
              <a:lnSpc>
                <a:spcPts val="4200"/>
              </a:lnSpc>
              <a:spcBef>
                <a:spcPct val="0"/>
              </a:spcBef>
            </a:pPr>
            <a:endParaRPr lang="en-US" sz="3000">
              <a:solidFill>
                <a:srgbClr val="000000"/>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1052</Words>
  <Application>Microsoft Office PowerPoint</Application>
  <PresentationFormat>Custom</PresentationFormat>
  <Paragraphs>149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Inter Bold</vt:lpstr>
      <vt:lpstr>Arial</vt:lpstr>
      <vt:lpstr>Garet Bold</vt:lpstr>
      <vt:lpstr>Open Sans</vt:lpstr>
      <vt:lpstr>Garet</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Business Proposal Pitch Deck Presentation Design</dc:title>
  <dc:creator>Yona</dc:creator>
  <cp:lastModifiedBy>YONA D</cp:lastModifiedBy>
  <cp:revision>2</cp:revision>
  <dcterms:created xsi:type="dcterms:W3CDTF">2006-08-16T00:00:00Z</dcterms:created>
  <dcterms:modified xsi:type="dcterms:W3CDTF">2024-10-27T15:23:29Z</dcterms:modified>
  <dc:identifier>DAGUxj9Tby0</dc:identifier>
</cp:coreProperties>
</file>