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oppins Bold" charset="1" panose="00000800000000000000"/>
      <p:regular r:id="rId18"/>
    </p:embeddedFont>
    <p:embeddedFont>
      <p:font typeface="Poppins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405717"/>
            <a:ext cx="10867758" cy="2327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1"/>
              </a:lnSpc>
            </a:pPr>
            <a:r>
              <a:rPr lang="en-US" sz="650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SNMP </a:t>
            </a:r>
          </a:p>
          <a:p>
            <a:pPr algn="l">
              <a:lnSpc>
                <a:spcPts val="9101"/>
              </a:lnSpc>
            </a:pPr>
            <a:r>
              <a:rPr lang="en-US" sz="650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CONCEPTS &amp; EVOLUTION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0982" y="5452438"/>
            <a:ext cx="7088425" cy="609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336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Presented by Team B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12609" y="1503851"/>
            <a:ext cx="14862783" cy="7279297"/>
            <a:chOff x="0" y="0"/>
            <a:chExt cx="4808252" cy="23549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08252" cy="2354922"/>
            </a:xfrm>
            <a:custGeom>
              <a:avLst/>
              <a:gdLst/>
              <a:ahLst/>
              <a:cxnLst/>
              <a:rect r="r" b="b" t="t" l="l"/>
              <a:pathLst>
                <a:path h="2354922" w="4808252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328357"/>
                  </a:lnTo>
                  <a:cubicBezTo>
                    <a:pt x="4808252" y="2335402"/>
                    <a:pt x="4805454" y="2342159"/>
                    <a:pt x="4800471" y="2347141"/>
                  </a:cubicBezTo>
                  <a:cubicBezTo>
                    <a:pt x="4795489" y="2352123"/>
                    <a:pt x="4788733" y="2354922"/>
                    <a:pt x="4781687" y="2354922"/>
                  </a:cubicBezTo>
                  <a:lnTo>
                    <a:pt x="26566" y="2354922"/>
                  </a:lnTo>
                  <a:cubicBezTo>
                    <a:pt x="19520" y="2354922"/>
                    <a:pt x="12763" y="2352123"/>
                    <a:pt x="7781" y="2347141"/>
                  </a:cubicBezTo>
                  <a:cubicBezTo>
                    <a:pt x="2799" y="2342159"/>
                    <a:pt x="0" y="2335402"/>
                    <a:pt x="0" y="2328357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08252" cy="24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163695" y="1563904"/>
            <a:ext cx="11960611" cy="92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21"/>
              </a:lnSpc>
            </a:pPr>
            <a:r>
              <a:rPr lang="en-US" b="true" sz="5158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YANG EVOLUTION &amp; BACKGROUND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76095" y="2825358"/>
            <a:ext cx="14104341" cy="4967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YANG: 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A language for setting up and monitoring network devices.</a:t>
            </a:r>
          </a:p>
          <a:p>
            <a:pPr algn="l">
              <a:lnSpc>
                <a:spcPts val="3942"/>
              </a:lnSpc>
            </a:pPr>
          </a:p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Background: 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Cr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eat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ed by IETF to improve on SNMP for more complex networks. Often used with NETCONF and RESTCONF.</a:t>
            </a:r>
          </a:p>
          <a:p>
            <a:pPr algn="l">
              <a:lnSpc>
                <a:spcPts val="3942"/>
              </a:lnSpc>
            </a:pPr>
          </a:p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Advantages:</a:t>
            </a:r>
          </a:p>
          <a:p>
            <a:pPr algn="l" marL="1216089" indent="-405363" lvl="2">
              <a:lnSpc>
                <a:spcPts val="3942"/>
              </a:lnSpc>
              <a:buFont typeface="Arial"/>
              <a:buChar char="⚬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Cl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ear data definitions.</a:t>
            </a:r>
          </a:p>
          <a:p>
            <a:pPr algn="l" marL="1216089" indent="-405363" lvl="2">
              <a:lnSpc>
                <a:spcPts val="3942"/>
              </a:lnSpc>
              <a:buFont typeface="Arial"/>
              <a:buChar char="⚬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Handle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 both configuration and status info.</a:t>
            </a:r>
          </a:p>
          <a:p>
            <a:pPr algn="l" marL="1216089" indent="-405363" lvl="2">
              <a:lnSpc>
                <a:spcPts val="3942"/>
              </a:lnSpc>
              <a:buFont typeface="Arial"/>
              <a:buChar char="⚬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W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orks across different vendors, using a model-driven approach.</a:t>
            </a:r>
          </a:p>
          <a:p>
            <a:pPr algn="l">
              <a:lnSpc>
                <a:spcPts val="3942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71866" y="1185724"/>
            <a:ext cx="15144269" cy="8072576"/>
            <a:chOff x="0" y="0"/>
            <a:chExt cx="4899316" cy="26115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99316" cy="2611556"/>
            </a:xfrm>
            <a:custGeom>
              <a:avLst/>
              <a:gdLst/>
              <a:ahLst/>
              <a:cxnLst/>
              <a:rect r="r" b="b" t="t" l="l"/>
              <a:pathLst>
                <a:path h="2611556" w="4899316">
                  <a:moveTo>
                    <a:pt x="26072" y="0"/>
                  </a:moveTo>
                  <a:lnTo>
                    <a:pt x="4873244" y="0"/>
                  </a:lnTo>
                  <a:cubicBezTo>
                    <a:pt x="4887643" y="0"/>
                    <a:pt x="4899316" y="11673"/>
                    <a:pt x="4899316" y="26072"/>
                  </a:cubicBezTo>
                  <a:lnTo>
                    <a:pt x="4899316" y="2585484"/>
                  </a:lnTo>
                  <a:cubicBezTo>
                    <a:pt x="4899316" y="2592398"/>
                    <a:pt x="4896569" y="2599030"/>
                    <a:pt x="4891679" y="2603919"/>
                  </a:cubicBezTo>
                  <a:cubicBezTo>
                    <a:pt x="4886790" y="2608809"/>
                    <a:pt x="4880159" y="2611556"/>
                    <a:pt x="4873244" y="2611556"/>
                  </a:cubicBezTo>
                  <a:lnTo>
                    <a:pt x="26072" y="2611556"/>
                  </a:lnTo>
                  <a:cubicBezTo>
                    <a:pt x="19157" y="2611556"/>
                    <a:pt x="12526" y="2608809"/>
                    <a:pt x="7636" y="2603919"/>
                  </a:cubicBezTo>
                  <a:cubicBezTo>
                    <a:pt x="2747" y="2599030"/>
                    <a:pt x="0" y="2592398"/>
                    <a:pt x="0" y="2585484"/>
                  </a:cubicBezTo>
                  <a:lnTo>
                    <a:pt x="0" y="26072"/>
                  </a:lnTo>
                  <a:cubicBezTo>
                    <a:pt x="0" y="19157"/>
                    <a:pt x="2747" y="12526"/>
                    <a:pt x="7636" y="7636"/>
                  </a:cubicBezTo>
                  <a:cubicBezTo>
                    <a:pt x="12526" y="2747"/>
                    <a:pt x="19157" y="0"/>
                    <a:pt x="26072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99316" cy="26687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01157" y="1548513"/>
            <a:ext cx="9085687" cy="1102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6"/>
              </a:lnSpc>
            </a:pPr>
            <a:r>
              <a:rPr lang="en-US" b="true" sz="6082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SNMP LIMITATION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2892" y="2739596"/>
            <a:ext cx="14842217" cy="6299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7688" indent="-348844" lvl="1">
              <a:lnSpc>
                <a:spcPts val="4524"/>
              </a:lnSpc>
              <a:buFont typeface="Arial"/>
              <a:buChar char="•"/>
            </a:pPr>
            <a:r>
              <a:rPr lang="en-US" sz="3231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Key Limitations:</a:t>
            </a:r>
          </a:p>
          <a:p>
            <a:pPr algn="l" marL="1395376" indent="-465125" lvl="2">
              <a:lnSpc>
                <a:spcPts val="4524"/>
              </a:lnSpc>
              <a:buFont typeface="Arial"/>
              <a:buChar char="⚬"/>
            </a:pPr>
            <a:r>
              <a:rPr lang="en-US" b="true" sz="3231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Security</a:t>
            </a:r>
            <a:r>
              <a:rPr lang="en-US" sz="3231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: Early versions (SNMPv1, v2) lacked encryption and strong authentication.</a:t>
            </a:r>
          </a:p>
          <a:p>
            <a:pPr algn="l">
              <a:lnSpc>
                <a:spcPts val="4524"/>
              </a:lnSpc>
            </a:pPr>
          </a:p>
          <a:p>
            <a:pPr algn="l" marL="1395376" indent="-465125" lvl="2">
              <a:lnSpc>
                <a:spcPts val="4524"/>
              </a:lnSpc>
              <a:buFont typeface="Arial"/>
              <a:buChar char="⚬"/>
            </a:pPr>
            <a:r>
              <a:rPr lang="en-US" b="true" sz="3231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Scalability</a:t>
            </a:r>
            <a:r>
              <a:rPr lang="en-US" sz="3231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&amp; Overhead: Inefficient for large networks and frequent polling strains resources.</a:t>
            </a:r>
          </a:p>
          <a:p>
            <a:pPr algn="l">
              <a:lnSpc>
                <a:spcPts val="4524"/>
              </a:lnSpc>
            </a:pPr>
          </a:p>
          <a:p>
            <a:pPr algn="l" marL="1395376" indent="-465125" lvl="2">
              <a:lnSpc>
                <a:spcPts val="4524"/>
              </a:lnSpc>
              <a:buFont typeface="Arial"/>
              <a:buChar char="⚬"/>
            </a:pPr>
            <a:r>
              <a:rPr lang="en-US" b="true" sz="3231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Limited Write Capabilities</a:t>
            </a:r>
            <a:r>
              <a:rPr lang="en-US" sz="3231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: Primarily read-focused with fragmented vendor MIB implementations.</a:t>
            </a:r>
          </a:p>
          <a:p>
            <a:pPr algn="l">
              <a:lnSpc>
                <a:spcPts val="4524"/>
              </a:lnSpc>
            </a:pPr>
          </a:p>
          <a:p>
            <a:pPr algn="l">
              <a:lnSpc>
                <a:spcPts val="4524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70975" y="1484473"/>
            <a:ext cx="14346050" cy="7773827"/>
            <a:chOff x="0" y="0"/>
            <a:chExt cx="3778383" cy="20474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78383" cy="2047428"/>
            </a:xfrm>
            <a:custGeom>
              <a:avLst/>
              <a:gdLst/>
              <a:ahLst/>
              <a:cxnLst/>
              <a:rect r="r" b="b" t="t" l="l"/>
              <a:pathLst>
                <a:path h="2047428" w="3778383">
                  <a:moveTo>
                    <a:pt x="27522" y="0"/>
                  </a:moveTo>
                  <a:lnTo>
                    <a:pt x="3750861" y="0"/>
                  </a:lnTo>
                  <a:cubicBezTo>
                    <a:pt x="3766061" y="0"/>
                    <a:pt x="3778383" y="12322"/>
                    <a:pt x="3778383" y="27522"/>
                  </a:cubicBezTo>
                  <a:lnTo>
                    <a:pt x="3778383" y="2019905"/>
                  </a:lnTo>
                  <a:cubicBezTo>
                    <a:pt x="3778383" y="2035106"/>
                    <a:pt x="3766061" y="2047428"/>
                    <a:pt x="3750861" y="2047428"/>
                  </a:cubicBezTo>
                  <a:lnTo>
                    <a:pt x="27522" y="2047428"/>
                  </a:lnTo>
                  <a:cubicBezTo>
                    <a:pt x="12322" y="2047428"/>
                    <a:pt x="0" y="2035106"/>
                    <a:pt x="0" y="2019905"/>
                  </a:cubicBezTo>
                  <a:lnTo>
                    <a:pt x="0" y="27522"/>
                  </a:lnTo>
                  <a:cubicBezTo>
                    <a:pt x="0" y="12322"/>
                    <a:pt x="12322" y="0"/>
                    <a:pt x="27522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778383" cy="2104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328934" y="1928397"/>
            <a:ext cx="14154456" cy="1113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11"/>
              </a:lnSpc>
            </a:pPr>
            <a:r>
              <a:rPr lang="en-US" b="true" sz="6151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OPERATORS' REQUIREMENT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89411" y="3281716"/>
            <a:ext cx="13709179" cy="5462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2"/>
              </a:lnSpc>
            </a:pPr>
            <a:r>
              <a:rPr lang="en-US" sz="2816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Modern Network Management Needs:</a:t>
            </a:r>
          </a:p>
          <a:p>
            <a:pPr algn="l">
              <a:lnSpc>
                <a:spcPts val="3942"/>
              </a:lnSpc>
            </a:pPr>
          </a:p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Enhanced Security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: Strong encryption and authentication are needed, improved in SNMPv3 but still limited.</a:t>
            </a:r>
          </a:p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Real-time Alerts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: Immediate insights are essential, like SNMP TRAPs or newer methods with YANG/NETCONF.</a:t>
            </a:r>
          </a:p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Automation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: Automated configuration and policy management are crucial, where SNMP falls short but YANG excels.</a:t>
            </a:r>
          </a:p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Interoperability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: Need for vendor-neutral management across various devices.</a:t>
            </a:r>
          </a:p>
          <a:p>
            <a:pPr algn="l">
              <a:lnSpc>
                <a:spcPts val="3942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59296" y="1719887"/>
            <a:ext cx="15018641" cy="7402160"/>
            <a:chOff x="0" y="0"/>
            <a:chExt cx="3955527" cy="19495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55527" cy="1949540"/>
            </a:xfrm>
            <a:custGeom>
              <a:avLst/>
              <a:gdLst/>
              <a:ahLst/>
              <a:cxnLst/>
              <a:rect r="r" b="b" t="t" l="l"/>
              <a:pathLst>
                <a:path h="1949540" w="3955527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1923250"/>
                  </a:lnTo>
                  <a:cubicBezTo>
                    <a:pt x="3955527" y="1937770"/>
                    <a:pt x="3943757" y="1949540"/>
                    <a:pt x="3929237" y="1949540"/>
                  </a:cubicBezTo>
                  <a:lnTo>
                    <a:pt x="26290" y="1949540"/>
                  </a:lnTo>
                  <a:cubicBezTo>
                    <a:pt x="11770" y="1949540"/>
                    <a:pt x="0" y="1937770"/>
                    <a:pt x="0" y="1923250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955527" cy="2006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59296" y="2201431"/>
            <a:ext cx="14769408" cy="963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1"/>
              </a:lnSpc>
            </a:pPr>
            <a:r>
              <a:rPr lang="en-US" b="true" sz="5322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SNMP CONCEPTS &amp; EVOLUTION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35245" y="3603115"/>
            <a:ext cx="14387015" cy="4409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2435" indent="-246217" lvl="1">
              <a:lnSpc>
                <a:spcPts val="3193"/>
              </a:lnSpc>
              <a:buFont typeface="Arial"/>
              <a:buChar char="•"/>
            </a:pPr>
            <a:r>
              <a:rPr lang="en-US" b="true" sz="228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Definition:</a:t>
            </a:r>
            <a:r>
              <a:rPr lang="en-US" sz="228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SNMP is a protocol used for managing devices on IP n/w (e.g., routers, switches,).</a:t>
            </a:r>
          </a:p>
          <a:p>
            <a:pPr algn="ctr">
              <a:lnSpc>
                <a:spcPts val="3193"/>
              </a:lnSpc>
            </a:pPr>
          </a:p>
          <a:p>
            <a:pPr algn="l" marL="492435" indent="-246217" lvl="1">
              <a:lnSpc>
                <a:spcPts val="3193"/>
              </a:lnSpc>
              <a:buFont typeface="Arial"/>
              <a:buChar char="•"/>
            </a:pPr>
            <a:r>
              <a:rPr lang="en-US" b="true" sz="228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Manager-Agent Model:</a:t>
            </a:r>
            <a:r>
              <a:rPr lang="en-US" sz="228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SNMP operates with a manage that communicates with agents to manage and monitor network devices.</a:t>
            </a:r>
          </a:p>
          <a:p>
            <a:pPr algn="l">
              <a:lnSpc>
                <a:spcPts val="3193"/>
              </a:lnSpc>
            </a:pPr>
          </a:p>
          <a:p>
            <a:pPr algn="l" marL="492435" indent="-246217" lvl="1">
              <a:lnSpc>
                <a:spcPts val="3193"/>
              </a:lnSpc>
              <a:buFont typeface="Arial"/>
              <a:buChar char="•"/>
            </a:pPr>
            <a:r>
              <a:rPr lang="en-US" b="true" sz="228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Management Information Base (MIB):</a:t>
            </a:r>
            <a:r>
              <a:rPr lang="en-US" sz="228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A hierarchical database of network device information, where each item is assigned a unique Object Identifier (OID).</a:t>
            </a:r>
          </a:p>
          <a:p>
            <a:pPr algn="l">
              <a:lnSpc>
                <a:spcPts val="3193"/>
              </a:lnSpc>
            </a:pPr>
          </a:p>
          <a:p>
            <a:pPr algn="l" marL="492435" indent="-246217" lvl="1">
              <a:lnSpc>
                <a:spcPts val="3193"/>
              </a:lnSpc>
              <a:buFont typeface="Arial"/>
              <a:buChar char="•"/>
            </a:pPr>
            <a:r>
              <a:rPr lang="en-US" b="true" sz="228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Basic Operations:</a:t>
            </a:r>
            <a:r>
              <a:rPr lang="en-US" sz="228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The manager sends requests like GET (retrieve data) and SET (modify data), while the agent responds or sends unsolicited TRAPs (alerts).</a:t>
            </a:r>
          </a:p>
          <a:p>
            <a:pPr algn="ctr">
              <a:lnSpc>
                <a:spcPts val="319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38769" y="1708017"/>
            <a:ext cx="9662228" cy="1356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6"/>
              </a:lnSpc>
            </a:pPr>
            <a:r>
              <a:rPr lang="en-US" sz="756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SNMP EVOLUTION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86298" y="4056298"/>
            <a:ext cx="5174893" cy="4017219"/>
            <a:chOff x="0" y="0"/>
            <a:chExt cx="1674127" cy="129960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74127" cy="1299609"/>
            </a:xfrm>
            <a:custGeom>
              <a:avLst/>
              <a:gdLst/>
              <a:ahLst/>
              <a:cxnLst/>
              <a:rect r="r" b="b" t="t" l="l"/>
              <a:pathLst>
                <a:path h="1299609" w="1674127">
                  <a:moveTo>
                    <a:pt x="76299" y="0"/>
                  </a:moveTo>
                  <a:lnTo>
                    <a:pt x="1597829" y="0"/>
                  </a:lnTo>
                  <a:cubicBezTo>
                    <a:pt x="1639967" y="0"/>
                    <a:pt x="1674127" y="34160"/>
                    <a:pt x="1674127" y="76299"/>
                  </a:cubicBezTo>
                  <a:lnTo>
                    <a:pt x="1674127" y="1223310"/>
                  </a:lnTo>
                  <a:cubicBezTo>
                    <a:pt x="1674127" y="1265448"/>
                    <a:pt x="1639967" y="1299609"/>
                    <a:pt x="1597829" y="1299609"/>
                  </a:cubicBezTo>
                  <a:lnTo>
                    <a:pt x="76299" y="1299609"/>
                  </a:lnTo>
                  <a:cubicBezTo>
                    <a:pt x="56063" y="1299609"/>
                    <a:pt x="36656" y="1291570"/>
                    <a:pt x="22347" y="1277261"/>
                  </a:cubicBezTo>
                  <a:cubicBezTo>
                    <a:pt x="8039" y="1262952"/>
                    <a:pt x="0" y="1243546"/>
                    <a:pt x="0" y="1223310"/>
                  </a:cubicBezTo>
                  <a:lnTo>
                    <a:pt x="0" y="76299"/>
                  </a:lnTo>
                  <a:cubicBezTo>
                    <a:pt x="0" y="34160"/>
                    <a:pt x="34160" y="0"/>
                    <a:pt x="762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674127" cy="1356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26524" y="4275161"/>
            <a:ext cx="4894441" cy="3339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8"/>
              </a:lnSpc>
            </a:pPr>
            <a:r>
              <a:rPr lang="en-US" sz="2034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SNMPv1 (1988):</a:t>
            </a:r>
          </a:p>
          <a:p>
            <a:pPr algn="l">
              <a:lnSpc>
                <a:spcPts val="2848"/>
              </a:lnSpc>
            </a:pPr>
          </a:p>
          <a:p>
            <a:pPr algn="l" marL="463737" indent="-231869" lvl="1">
              <a:lnSpc>
                <a:spcPts val="3007"/>
              </a:lnSpc>
              <a:buFont typeface="Arial"/>
              <a:buChar char="•"/>
            </a:pPr>
            <a:r>
              <a:rPr lang="en-US" sz="214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First version of SNMP.</a:t>
            </a:r>
          </a:p>
          <a:p>
            <a:pPr algn="l" marL="463737" indent="-231869" lvl="1">
              <a:lnSpc>
                <a:spcPts val="3007"/>
              </a:lnSpc>
              <a:buFont typeface="Arial"/>
              <a:buChar char="•"/>
            </a:pPr>
            <a:r>
              <a:rPr lang="en-US" sz="214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Basic functionality for monitoring and managing network devices.</a:t>
            </a:r>
          </a:p>
          <a:p>
            <a:pPr algn="l" marL="463737" indent="-231869" lvl="1">
              <a:lnSpc>
                <a:spcPts val="3007"/>
              </a:lnSpc>
              <a:buFont typeface="Arial"/>
              <a:buChar char="•"/>
            </a:pPr>
            <a:r>
              <a:rPr lang="en-US" sz="214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Lacks security (no encryption or authentication).</a:t>
            </a:r>
          </a:p>
          <a:p>
            <a:pPr algn="l">
              <a:lnSpc>
                <a:spcPts val="2848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6270122" y="4056298"/>
            <a:ext cx="5166760" cy="4063791"/>
            <a:chOff x="0" y="0"/>
            <a:chExt cx="1671496" cy="13146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71496" cy="1314675"/>
            </a:xfrm>
            <a:custGeom>
              <a:avLst/>
              <a:gdLst/>
              <a:ahLst/>
              <a:cxnLst/>
              <a:rect r="r" b="b" t="t" l="l"/>
              <a:pathLst>
                <a:path h="1314675" w="1671496">
                  <a:moveTo>
                    <a:pt x="76419" y="0"/>
                  </a:moveTo>
                  <a:lnTo>
                    <a:pt x="1595077" y="0"/>
                  </a:lnTo>
                  <a:cubicBezTo>
                    <a:pt x="1637282" y="0"/>
                    <a:pt x="1671496" y="34214"/>
                    <a:pt x="1671496" y="76419"/>
                  </a:cubicBezTo>
                  <a:lnTo>
                    <a:pt x="1671496" y="1238256"/>
                  </a:lnTo>
                  <a:cubicBezTo>
                    <a:pt x="1671496" y="1258524"/>
                    <a:pt x="1663445" y="1277961"/>
                    <a:pt x="1649113" y="1292293"/>
                  </a:cubicBezTo>
                  <a:cubicBezTo>
                    <a:pt x="1634782" y="1306624"/>
                    <a:pt x="1615345" y="1314675"/>
                    <a:pt x="1595077" y="1314675"/>
                  </a:cubicBezTo>
                  <a:lnTo>
                    <a:pt x="76419" y="1314675"/>
                  </a:lnTo>
                  <a:cubicBezTo>
                    <a:pt x="56151" y="1314675"/>
                    <a:pt x="36714" y="1306624"/>
                    <a:pt x="22383" y="1292293"/>
                  </a:cubicBezTo>
                  <a:cubicBezTo>
                    <a:pt x="8051" y="1277961"/>
                    <a:pt x="0" y="1258524"/>
                    <a:pt x="0" y="1238256"/>
                  </a:cubicBezTo>
                  <a:lnTo>
                    <a:pt x="0" y="76419"/>
                  </a:lnTo>
                  <a:cubicBezTo>
                    <a:pt x="0" y="56151"/>
                    <a:pt x="8051" y="36714"/>
                    <a:pt x="22383" y="22383"/>
                  </a:cubicBezTo>
                  <a:cubicBezTo>
                    <a:pt x="36714" y="8051"/>
                    <a:pt x="56151" y="0"/>
                    <a:pt x="7641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671496" cy="137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511436" y="4275161"/>
            <a:ext cx="4684132" cy="344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7"/>
              </a:lnSpc>
            </a:pPr>
            <a:r>
              <a:rPr lang="en-US" sz="1969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SNMPv2 (1993):</a:t>
            </a:r>
          </a:p>
          <a:p>
            <a:pPr algn="l">
              <a:lnSpc>
                <a:spcPts val="2757"/>
              </a:lnSpc>
            </a:pPr>
          </a:p>
          <a:p>
            <a:pPr algn="l" marL="425310" indent="-212655" lvl="1">
              <a:lnSpc>
                <a:spcPts val="2757"/>
              </a:lnSpc>
              <a:buFont typeface="Arial"/>
              <a:buChar char="•"/>
            </a:pPr>
            <a:r>
              <a:rPr lang="en-US" sz="196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Introduced improvements like bulk data retrieval (GETBULK) for more efficient data collection.</a:t>
            </a:r>
          </a:p>
          <a:p>
            <a:pPr algn="l" marL="425310" indent="-212655" lvl="1">
              <a:lnSpc>
                <a:spcPts val="2757"/>
              </a:lnSpc>
              <a:buFont typeface="Arial"/>
              <a:buChar char="•"/>
            </a:pPr>
            <a:r>
              <a:rPr lang="en-US" sz="196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Better error handling and performance.</a:t>
            </a:r>
          </a:p>
          <a:p>
            <a:pPr algn="l" marL="425310" indent="-212655" lvl="1">
              <a:lnSpc>
                <a:spcPts val="2757"/>
              </a:lnSpc>
              <a:buFont typeface="Arial"/>
              <a:buChar char="•"/>
            </a:pPr>
            <a:r>
              <a:rPr lang="en-US" sz="196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Limited security enhancements, still inadequate for sensitive networks.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284607" y="3918891"/>
            <a:ext cx="4985089" cy="4154626"/>
            <a:chOff x="0" y="0"/>
            <a:chExt cx="1612724" cy="13440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12724" cy="1344061"/>
            </a:xfrm>
            <a:custGeom>
              <a:avLst/>
              <a:gdLst/>
              <a:ahLst/>
              <a:cxnLst/>
              <a:rect r="r" b="b" t="t" l="l"/>
              <a:pathLst>
                <a:path h="1344061" w="1612724">
                  <a:moveTo>
                    <a:pt x="79204" y="0"/>
                  </a:moveTo>
                  <a:lnTo>
                    <a:pt x="1533520" y="0"/>
                  </a:lnTo>
                  <a:cubicBezTo>
                    <a:pt x="1554526" y="0"/>
                    <a:pt x="1574672" y="8345"/>
                    <a:pt x="1589526" y="23198"/>
                  </a:cubicBezTo>
                  <a:cubicBezTo>
                    <a:pt x="1604379" y="38052"/>
                    <a:pt x="1612724" y="58198"/>
                    <a:pt x="1612724" y="79204"/>
                  </a:cubicBezTo>
                  <a:lnTo>
                    <a:pt x="1612724" y="1264857"/>
                  </a:lnTo>
                  <a:cubicBezTo>
                    <a:pt x="1612724" y="1285864"/>
                    <a:pt x="1604379" y="1306009"/>
                    <a:pt x="1589526" y="1320863"/>
                  </a:cubicBezTo>
                  <a:cubicBezTo>
                    <a:pt x="1574672" y="1335717"/>
                    <a:pt x="1554526" y="1344061"/>
                    <a:pt x="1533520" y="1344061"/>
                  </a:cubicBezTo>
                  <a:lnTo>
                    <a:pt x="79204" y="1344061"/>
                  </a:lnTo>
                  <a:cubicBezTo>
                    <a:pt x="58198" y="1344061"/>
                    <a:pt x="38052" y="1335717"/>
                    <a:pt x="23198" y="1320863"/>
                  </a:cubicBezTo>
                  <a:cubicBezTo>
                    <a:pt x="8345" y="1306009"/>
                    <a:pt x="0" y="1285864"/>
                    <a:pt x="0" y="1264857"/>
                  </a:cubicBezTo>
                  <a:lnTo>
                    <a:pt x="0" y="79204"/>
                  </a:lnTo>
                  <a:cubicBezTo>
                    <a:pt x="0" y="58198"/>
                    <a:pt x="8345" y="38052"/>
                    <a:pt x="23198" y="23198"/>
                  </a:cubicBezTo>
                  <a:cubicBezTo>
                    <a:pt x="38052" y="8345"/>
                    <a:pt x="58198" y="0"/>
                    <a:pt x="79204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612724" cy="1401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483954" y="4202500"/>
            <a:ext cx="4586394" cy="3494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5"/>
              </a:lnSpc>
            </a:pPr>
            <a:r>
              <a:rPr lang="en-US" sz="1818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SNMPv3 (1998):</a:t>
            </a:r>
          </a:p>
          <a:p>
            <a:pPr algn="l">
              <a:lnSpc>
                <a:spcPts val="2545"/>
              </a:lnSpc>
            </a:pPr>
          </a:p>
          <a:p>
            <a:pPr algn="l" marL="392596" indent="-196298" lvl="1">
              <a:lnSpc>
                <a:spcPts val="2545"/>
              </a:lnSpc>
              <a:buFont typeface="Arial"/>
              <a:buChar char="•"/>
            </a:pPr>
            <a:r>
              <a:rPr lang="en-US" sz="1818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Added strong security features, including encryption and authentication.</a:t>
            </a:r>
          </a:p>
          <a:p>
            <a:pPr algn="l" marL="392596" indent="-196298" lvl="1">
              <a:lnSpc>
                <a:spcPts val="2545"/>
              </a:lnSpc>
              <a:buFont typeface="Arial"/>
              <a:buChar char="•"/>
            </a:pPr>
            <a:r>
              <a:rPr lang="en-US" sz="1818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Focused on user-based security (USM) and view-based access control (VACM).</a:t>
            </a:r>
          </a:p>
          <a:p>
            <a:pPr algn="l" marL="392596" indent="-196298" lvl="1">
              <a:lnSpc>
                <a:spcPts val="2545"/>
              </a:lnSpc>
              <a:buFont typeface="Arial"/>
              <a:buChar char="•"/>
            </a:pPr>
            <a:r>
              <a:rPr lang="en-US" sz="1818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Fully backward-compatible with SNMPv1 and SNMPv2.</a:t>
            </a:r>
          </a:p>
          <a:p>
            <a:pPr algn="l">
              <a:lnSpc>
                <a:spcPts val="254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15116" y="3451205"/>
            <a:ext cx="7089527" cy="5410639"/>
            <a:chOff x="0" y="0"/>
            <a:chExt cx="1867201" cy="14250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67201" cy="1425024"/>
            </a:xfrm>
            <a:custGeom>
              <a:avLst/>
              <a:gdLst/>
              <a:ahLst/>
              <a:cxnLst/>
              <a:rect r="r" b="b" t="t" l="l"/>
              <a:pathLst>
                <a:path h="1425024" w="1867201">
                  <a:moveTo>
                    <a:pt x="55693" y="0"/>
                  </a:moveTo>
                  <a:lnTo>
                    <a:pt x="1811507" y="0"/>
                  </a:lnTo>
                  <a:cubicBezTo>
                    <a:pt x="1826278" y="0"/>
                    <a:pt x="1840444" y="5868"/>
                    <a:pt x="1850888" y="16312"/>
                  </a:cubicBezTo>
                  <a:cubicBezTo>
                    <a:pt x="1861333" y="26757"/>
                    <a:pt x="1867201" y="40922"/>
                    <a:pt x="1867201" y="55693"/>
                  </a:cubicBezTo>
                  <a:lnTo>
                    <a:pt x="1867201" y="1369331"/>
                  </a:lnTo>
                  <a:cubicBezTo>
                    <a:pt x="1867201" y="1384102"/>
                    <a:pt x="1861333" y="1398268"/>
                    <a:pt x="1850888" y="1408712"/>
                  </a:cubicBezTo>
                  <a:cubicBezTo>
                    <a:pt x="1840444" y="1419157"/>
                    <a:pt x="1826278" y="1425024"/>
                    <a:pt x="1811507" y="1425024"/>
                  </a:cubicBezTo>
                  <a:lnTo>
                    <a:pt x="55693" y="1425024"/>
                  </a:lnTo>
                  <a:cubicBezTo>
                    <a:pt x="40922" y="1425024"/>
                    <a:pt x="26757" y="1419157"/>
                    <a:pt x="16312" y="1408712"/>
                  </a:cubicBezTo>
                  <a:cubicBezTo>
                    <a:pt x="5868" y="1398268"/>
                    <a:pt x="0" y="1384102"/>
                    <a:pt x="0" y="1369331"/>
                  </a:cubicBezTo>
                  <a:lnTo>
                    <a:pt x="0" y="55693"/>
                  </a:lnTo>
                  <a:cubicBezTo>
                    <a:pt x="0" y="40922"/>
                    <a:pt x="5868" y="26757"/>
                    <a:pt x="16312" y="16312"/>
                  </a:cubicBezTo>
                  <a:cubicBezTo>
                    <a:pt x="26757" y="5868"/>
                    <a:pt x="40922" y="0"/>
                    <a:pt x="5569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867201" cy="1482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92521" y="2750143"/>
            <a:ext cx="8202261" cy="6636917"/>
            <a:chOff x="0" y="0"/>
            <a:chExt cx="2160266" cy="17479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60266" cy="1747994"/>
            </a:xfrm>
            <a:custGeom>
              <a:avLst/>
              <a:gdLst/>
              <a:ahLst/>
              <a:cxnLst/>
              <a:rect r="r" b="b" t="t" l="l"/>
              <a:pathLst>
                <a:path h="1747994" w="2160266">
                  <a:moveTo>
                    <a:pt x="48138" y="0"/>
                  </a:moveTo>
                  <a:lnTo>
                    <a:pt x="2112128" y="0"/>
                  </a:lnTo>
                  <a:cubicBezTo>
                    <a:pt x="2138714" y="0"/>
                    <a:pt x="2160266" y="21552"/>
                    <a:pt x="2160266" y="48138"/>
                  </a:cubicBezTo>
                  <a:lnTo>
                    <a:pt x="2160266" y="1699857"/>
                  </a:lnTo>
                  <a:cubicBezTo>
                    <a:pt x="2160266" y="1726442"/>
                    <a:pt x="2138714" y="1747994"/>
                    <a:pt x="2112128" y="1747994"/>
                  </a:cubicBezTo>
                  <a:lnTo>
                    <a:pt x="48138" y="1747994"/>
                  </a:lnTo>
                  <a:cubicBezTo>
                    <a:pt x="21552" y="1747994"/>
                    <a:pt x="0" y="1726442"/>
                    <a:pt x="0" y="1699857"/>
                  </a:cubicBezTo>
                  <a:lnTo>
                    <a:pt x="0" y="48138"/>
                  </a:lnTo>
                  <a:cubicBezTo>
                    <a:pt x="0" y="21552"/>
                    <a:pt x="21552" y="0"/>
                    <a:pt x="48138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160266" cy="1805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27802" y="3174313"/>
            <a:ext cx="7131700" cy="5687531"/>
          </a:xfrm>
          <a:custGeom>
            <a:avLst/>
            <a:gdLst/>
            <a:ahLst/>
            <a:cxnLst/>
            <a:rect r="r" b="b" t="t" l="l"/>
            <a:pathLst>
              <a:path h="5687531" w="7131700">
                <a:moveTo>
                  <a:pt x="0" y="0"/>
                </a:moveTo>
                <a:lnTo>
                  <a:pt x="7131700" y="0"/>
                </a:lnTo>
                <a:lnTo>
                  <a:pt x="7131700" y="5687531"/>
                </a:lnTo>
                <a:lnTo>
                  <a:pt x="0" y="56875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75185" y="1229670"/>
            <a:ext cx="11761907" cy="1461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13"/>
              </a:lnSpc>
            </a:pPr>
            <a:r>
              <a:rPr lang="en-US" sz="808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SNMP ARCHITECTURE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63581" y="3762966"/>
            <a:ext cx="6640692" cy="4998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0356" indent="-280178" lvl="1">
              <a:lnSpc>
                <a:spcPts val="3633"/>
              </a:lnSpc>
              <a:buFont typeface="Arial"/>
              <a:buChar char="•"/>
            </a:pPr>
            <a:r>
              <a:rPr lang="en-US" sz="2595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The Simple Network Management Protocol (SNMP) architecture includes four layers.</a:t>
            </a:r>
          </a:p>
          <a:p>
            <a:pPr algn="l">
              <a:lnSpc>
                <a:spcPts val="3633"/>
              </a:lnSpc>
            </a:pPr>
          </a:p>
          <a:p>
            <a:pPr algn="l">
              <a:lnSpc>
                <a:spcPts val="3633"/>
              </a:lnSpc>
            </a:pPr>
            <a:r>
              <a:rPr lang="en-US" sz="2595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The SNMP architecture includes the following layers:</a:t>
            </a:r>
          </a:p>
          <a:p>
            <a:pPr algn="l" marL="560356" indent="-280178" lvl="1">
              <a:lnSpc>
                <a:spcPts val="3633"/>
              </a:lnSpc>
              <a:buFont typeface="Arial"/>
              <a:buChar char="•"/>
            </a:pPr>
            <a:r>
              <a:rPr lang="en-US" sz="2595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SNMP Network Managers</a:t>
            </a:r>
          </a:p>
          <a:p>
            <a:pPr algn="l" marL="560356" indent="-280178" lvl="1">
              <a:lnSpc>
                <a:spcPts val="3633"/>
              </a:lnSpc>
              <a:buFont typeface="Arial"/>
              <a:buChar char="•"/>
            </a:pPr>
            <a:r>
              <a:rPr lang="en-US" sz="2595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Master agents</a:t>
            </a:r>
          </a:p>
          <a:p>
            <a:pPr algn="l" marL="560356" indent="-280178" lvl="1">
              <a:lnSpc>
                <a:spcPts val="3633"/>
              </a:lnSpc>
              <a:buFont typeface="Arial"/>
              <a:buChar char="•"/>
            </a:pPr>
            <a:r>
              <a:rPr lang="en-US" sz="2595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Subagents</a:t>
            </a:r>
          </a:p>
          <a:p>
            <a:pPr algn="l" marL="560356" indent="-280178" lvl="1">
              <a:lnSpc>
                <a:spcPts val="3633"/>
              </a:lnSpc>
              <a:buFont typeface="Arial"/>
              <a:buChar char="•"/>
            </a:pPr>
            <a:r>
              <a:rPr lang="en-US" sz="2595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Managed components</a:t>
            </a:r>
          </a:p>
          <a:p>
            <a:pPr algn="l">
              <a:lnSpc>
                <a:spcPts val="3633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12609" y="1708338"/>
            <a:ext cx="14862783" cy="6870323"/>
            <a:chOff x="0" y="0"/>
            <a:chExt cx="4808252" cy="22226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08252" cy="2222615"/>
            </a:xfrm>
            <a:custGeom>
              <a:avLst/>
              <a:gdLst/>
              <a:ahLst/>
              <a:cxnLst/>
              <a:rect r="r" b="b" t="t" l="l"/>
              <a:pathLst>
                <a:path h="2222615" w="4808252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196049"/>
                  </a:lnTo>
                  <a:cubicBezTo>
                    <a:pt x="4808252" y="2203095"/>
                    <a:pt x="4805454" y="2209852"/>
                    <a:pt x="4800471" y="2214834"/>
                  </a:cubicBezTo>
                  <a:cubicBezTo>
                    <a:pt x="4795489" y="2219816"/>
                    <a:pt x="4788733" y="2222615"/>
                    <a:pt x="4781687" y="2222615"/>
                  </a:cubicBezTo>
                  <a:lnTo>
                    <a:pt x="26566" y="2222615"/>
                  </a:lnTo>
                  <a:cubicBezTo>
                    <a:pt x="19520" y="2222615"/>
                    <a:pt x="12763" y="2219816"/>
                    <a:pt x="7781" y="2214834"/>
                  </a:cubicBezTo>
                  <a:cubicBezTo>
                    <a:pt x="2799" y="2209852"/>
                    <a:pt x="0" y="2203095"/>
                    <a:pt x="0" y="2196049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08252" cy="22797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241763" y="1999193"/>
            <a:ext cx="14529976" cy="7621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4234" indent="-277117" lvl="1">
              <a:lnSpc>
                <a:spcPts val="3593"/>
              </a:lnSpc>
              <a:buFont typeface="Arial"/>
              <a:buChar char="•"/>
            </a:pPr>
            <a:r>
              <a:rPr lang="en-US" b="true" sz="2567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SNMP Network Manager:</a:t>
            </a:r>
            <a:r>
              <a:rPr lang="en-US" b="true" sz="2567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  <a:p>
            <a:pPr algn="l" marL="1108467" indent="-369489" lvl="2">
              <a:lnSpc>
                <a:spcPts val="3593"/>
              </a:lnSpc>
              <a:buFont typeface="Arial"/>
              <a:buChar char="⚬"/>
            </a:pPr>
            <a:r>
              <a:rPr lang="en-US" sz="256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Software that requests and displays data from master agents. It allows selection of items to monitor and how to display them.</a:t>
            </a:r>
          </a:p>
          <a:p>
            <a:pPr algn="l">
              <a:lnSpc>
                <a:spcPts val="3593"/>
              </a:lnSpc>
            </a:pPr>
          </a:p>
          <a:p>
            <a:pPr algn="l" marL="554234" indent="-277117" lvl="1">
              <a:lnSpc>
                <a:spcPts val="3593"/>
              </a:lnSpc>
              <a:buFont typeface="Arial"/>
              <a:buChar char="•"/>
            </a:pPr>
            <a:r>
              <a:rPr lang="en-US" b="true" sz="2567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Master Agent: </a:t>
            </a:r>
          </a:p>
          <a:p>
            <a:pPr algn="l" marL="1108467" indent="-369489" lvl="2">
              <a:lnSpc>
                <a:spcPts val="3593"/>
              </a:lnSpc>
              <a:buFont typeface="Arial"/>
              <a:buChar char="⚬"/>
            </a:pPr>
            <a:r>
              <a:rPr lang="en-US" sz="256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Interface between the SNMP Network Manager and subagents.</a:t>
            </a:r>
          </a:p>
          <a:p>
            <a:pPr algn="l">
              <a:lnSpc>
                <a:spcPts val="3593"/>
              </a:lnSpc>
            </a:pPr>
          </a:p>
          <a:p>
            <a:pPr algn="l" marL="554234" indent="-277117" lvl="1">
              <a:lnSpc>
                <a:spcPts val="3593"/>
              </a:lnSpc>
              <a:buFont typeface="Arial"/>
              <a:buChar char="•"/>
            </a:pPr>
            <a:r>
              <a:rPr lang="en-US" b="true" sz="2567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Subagent: </a:t>
            </a:r>
          </a:p>
          <a:p>
            <a:pPr algn="l" marL="1108467" indent="-369489" lvl="2">
              <a:lnSpc>
                <a:spcPts val="3593"/>
              </a:lnSpc>
              <a:buFont typeface="Arial"/>
              <a:buChar char="⚬"/>
            </a:pPr>
            <a:r>
              <a:rPr lang="en-US" sz="256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Software that provides data to the master agent.</a:t>
            </a:r>
          </a:p>
          <a:p>
            <a:pPr algn="l">
              <a:lnSpc>
                <a:spcPts val="3593"/>
              </a:lnSpc>
            </a:pPr>
          </a:p>
          <a:p>
            <a:pPr algn="l" marL="554234" indent="-277117" lvl="1">
              <a:lnSpc>
                <a:spcPts val="3593"/>
              </a:lnSpc>
              <a:buFont typeface="Arial"/>
              <a:buChar char="•"/>
            </a:pPr>
            <a:r>
              <a:rPr lang="en-US" b="true" sz="2567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Managed Component: </a:t>
            </a:r>
          </a:p>
          <a:p>
            <a:pPr algn="l" marL="1108467" indent="-369489" lvl="2">
              <a:lnSpc>
                <a:spcPts val="3593"/>
              </a:lnSpc>
              <a:buFont typeface="Arial"/>
              <a:buChar char="⚬"/>
            </a:pPr>
            <a:r>
              <a:rPr lang="en-US" sz="256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Hardware or software (e.g., routers, servers) that provides a subagent for monitoring.</a:t>
            </a:r>
          </a:p>
          <a:p>
            <a:pPr algn="l">
              <a:lnSpc>
                <a:spcPts val="3593"/>
              </a:lnSpc>
            </a:pPr>
          </a:p>
          <a:p>
            <a:pPr algn="l">
              <a:lnSpc>
                <a:spcPts val="3593"/>
              </a:lnSpc>
            </a:pPr>
            <a:r>
              <a:rPr lang="en-US" sz="256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593"/>
              </a:lnSpc>
            </a:pPr>
          </a:p>
          <a:p>
            <a:pPr algn="l">
              <a:lnSpc>
                <a:spcPts val="359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08956" y="1948590"/>
            <a:ext cx="14862783" cy="6870323"/>
            <a:chOff x="0" y="0"/>
            <a:chExt cx="4808252" cy="22226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08252" cy="2222615"/>
            </a:xfrm>
            <a:custGeom>
              <a:avLst/>
              <a:gdLst/>
              <a:ahLst/>
              <a:cxnLst/>
              <a:rect r="r" b="b" t="t" l="l"/>
              <a:pathLst>
                <a:path h="2222615" w="4808252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196049"/>
                  </a:lnTo>
                  <a:cubicBezTo>
                    <a:pt x="4808252" y="2203095"/>
                    <a:pt x="4805454" y="2209852"/>
                    <a:pt x="4800471" y="2214834"/>
                  </a:cubicBezTo>
                  <a:cubicBezTo>
                    <a:pt x="4795489" y="2219816"/>
                    <a:pt x="4788733" y="2222615"/>
                    <a:pt x="4781687" y="2222615"/>
                  </a:cubicBezTo>
                  <a:lnTo>
                    <a:pt x="26566" y="2222615"/>
                  </a:lnTo>
                  <a:cubicBezTo>
                    <a:pt x="19520" y="2222615"/>
                    <a:pt x="12763" y="2219816"/>
                    <a:pt x="7781" y="2214834"/>
                  </a:cubicBezTo>
                  <a:cubicBezTo>
                    <a:pt x="2799" y="2209852"/>
                    <a:pt x="0" y="2203095"/>
                    <a:pt x="0" y="2196049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08252" cy="22797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381259" y="2410412"/>
            <a:ext cx="13871541" cy="490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0464" indent="-370232" lvl="1">
              <a:lnSpc>
                <a:spcPts val="4801"/>
              </a:lnSpc>
              <a:buFont typeface="Arial"/>
              <a:buChar char="•"/>
            </a:pPr>
            <a:r>
              <a:rPr lang="en-US" b="true" sz="3429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Managed Component:</a:t>
            </a:r>
          </a:p>
          <a:p>
            <a:pPr algn="l" marL="1480927" indent="-493642" lvl="2">
              <a:lnSpc>
                <a:spcPts val="4801"/>
              </a:lnSpc>
              <a:buFont typeface="Arial"/>
              <a:buChar char="⚬"/>
            </a:pPr>
            <a:r>
              <a:rPr lang="en-US" b="true" sz="3429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342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Devices or software (like servers, routers, or printers) that send data through a subagent.</a:t>
            </a:r>
          </a:p>
          <a:p>
            <a:pPr algn="l">
              <a:lnSpc>
                <a:spcPts val="4801"/>
              </a:lnSpc>
            </a:pPr>
          </a:p>
          <a:p>
            <a:pPr algn="l" marL="740464" indent="-370232" lvl="1">
              <a:lnSpc>
                <a:spcPts val="4801"/>
              </a:lnSpc>
              <a:buFont typeface="Arial"/>
              <a:buChar char="•"/>
            </a:pPr>
            <a:r>
              <a:rPr lang="en-US" b="true" sz="3429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Management Information Base</a:t>
            </a:r>
            <a:r>
              <a:rPr lang="en-US" b="true" sz="3429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 (MIB): </a:t>
            </a:r>
          </a:p>
          <a:p>
            <a:pPr algn="l" marL="1480927" indent="-493642" lvl="2">
              <a:lnSpc>
                <a:spcPts val="4801"/>
              </a:lnSpc>
              <a:buFont typeface="Arial"/>
              <a:buChar char="⚬"/>
            </a:pPr>
            <a:r>
              <a:rPr lang="en-US" sz="342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Lists of data that a subagent shares with the master agent, using SNMP rules.</a:t>
            </a:r>
          </a:p>
          <a:p>
            <a:pPr algn="l">
              <a:lnSpc>
                <a:spcPts val="480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95967" y="1419218"/>
            <a:ext cx="13726963" cy="7985946"/>
            <a:chOff x="0" y="0"/>
            <a:chExt cx="3615332" cy="21032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15332" cy="2103294"/>
            </a:xfrm>
            <a:custGeom>
              <a:avLst/>
              <a:gdLst/>
              <a:ahLst/>
              <a:cxnLst/>
              <a:rect r="r" b="b" t="t" l="l"/>
              <a:pathLst>
                <a:path h="2103294" w="3615332">
                  <a:moveTo>
                    <a:pt x="28764" y="0"/>
                  </a:moveTo>
                  <a:lnTo>
                    <a:pt x="3586568" y="0"/>
                  </a:lnTo>
                  <a:cubicBezTo>
                    <a:pt x="3602454" y="0"/>
                    <a:pt x="3615332" y="12878"/>
                    <a:pt x="3615332" y="28764"/>
                  </a:cubicBezTo>
                  <a:lnTo>
                    <a:pt x="3615332" y="2074531"/>
                  </a:lnTo>
                  <a:cubicBezTo>
                    <a:pt x="3615332" y="2090417"/>
                    <a:pt x="3602454" y="2103294"/>
                    <a:pt x="3586568" y="2103294"/>
                  </a:cubicBezTo>
                  <a:lnTo>
                    <a:pt x="28764" y="2103294"/>
                  </a:lnTo>
                  <a:cubicBezTo>
                    <a:pt x="12878" y="2103294"/>
                    <a:pt x="0" y="2090417"/>
                    <a:pt x="0" y="2074531"/>
                  </a:cubicBezTo>
                  <a:lnTo>
                    <a:pt x="0" y="28764"/>
                  </a:lnTo>
                  <a:cubicBezTo>
                    <a:pt x="0" y="12878"/>
                    <a:pt x="12878" y="0"/>
                    <a:pt x="28764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615332" cy="2160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256355" y="1744519"/>
            <a:ext cx="7125572" cy="1433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21"/>
              </a:lnSpc>
            </a:pPr>
            <a:r>
              <a:rPr lang="en-US" b="true" sz="7944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SNMP QUERY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51170" y="3407666"/>
            <a:ext cx="12050798" cy="5033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7424" indent="-308712" lvl="1">
              <a:lnSpc>
                <a:spcPts val="4003"/>
              </a:lnSpc>
              <a:buFont typeface="Arial"/>
              <a:buChar char="•"/>
            </a:pPr>
            <a:r>
              <a:rPr lang="en-US" sz="285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SNMP Queries are interactions between the manager and the agent. The manager sends requests, and the agent responds with information.</a:t>
            </a:r>
          </a:p>
          <a:p>
            <a:pPr algn="l">
              <a:lnSpc>
                <a:spcPts val="4003"/>
              </a:lnSpc>
            </a:pPr>
          </a:p>
          <a:p>
            <a:pPr algn="l">
              <a:lnSpc>
                <a:spcPts val="4003"/>
              </a:lnSpc>
            </a:pPr>
            <a:r>
              <a:rPr lang="en-US" sz="2859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Query Types:</a:t>
            </a:r>
          </a:p>
          <a:p>
            <a:pPr algn="l" marL="617424" indent="-308712" lvl="1">
              <a:lnSpc>
                <a:spcPts val="4003"/>
              </a:lnSpc>
              <a:buFont typeface="Arial"/>
              <a:buChar char="•"/>
            </a:pPr>
            <a:r>
              <a:rPr lang="en-US" b="true" sz="2859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GET:</a:t>
            </a:r>
            <a:r>
              <a:rPr lang="en-US" sz="285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Retrieves a specific variable from an agent.</a:t>
            </a:r>
          </a:p>
          <a:p>
            <a:pPr algn="l" marL="617424" indent="-308712" lvl="1">
              <a:lnSpc>
                <a:spcPts val="4003"/>
              </a:lnSpc>
              <a:buFont typeface="Arial"/>
              <a:buChar char="•"/>
            </a:pPr>
            <a:r>
              <a:rPr lang="en-US" b="true" sz="2859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GETNEXT:</a:t>
            </a:r>
            <a:r>
              <a:rPr lang="en-US" sz="285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Retrieves the next variable in the MIB tree.</a:t>
            </a:r>
          </a:p>
          <a:p>
            <a:pPr algn="l" marL="617424" indent="-308712" lvl="1">
              <a:lnSpc>
                <a:spcPts val="4003"/>
              </a:lnSpc>
              <a:buFont typeface="Arial"/>
              <a:buChar char="•"/>
            </a:pPr>
            <a:r>
              <a:rPr lang="en-US" b="true" sz="2859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GETBULK:</a:t>
            </a:r>
            <a:r>
              <a:rPr lang="en-US" sz="285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Efficient retrieval of large data sets (supported in SNMPv2 and later).</a:t>
            </a:r>
          </a:p>
          <a:p>
            <a:pPr algn="l" marL="617424" indent="-308712" lvl="1">
              <a:lnSpc>
                <a:spcPts val="4003"/>
              </a:lnSpc>
              <a:buFont typeface="Arial"/>
              <a:buChar char="•"/>
            </a:pPr>
            <a:r>
              <a:rPr lang="en-US" b="true" sz="2859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SET:</a:t>
            </a:r>
            <a:r>
              <a:rPr lang="en-US" sz="285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Modifies a variable in the agent’s MIB.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12609" y="1503851"/>
            <a:ext cx="14862783" cy="7279297"/>
            <a:chOff x="0" y="0"/>
            <a:chExt cx="4808252" cy="23549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08252" cy="2354922"/>
            </a:xfrm>
            <a:custGeom>
              <a:avLst/>
              <a:gdLst/>
              <a:ahLst/>
              <a:cxnLst/>
              <a:rect r="r" b="b" t="t" l="l"/>
              <a:pathLst>
                <a:path h="2354922" w="4808252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328357"/>
                  </a:lnTo>
                  <a:cubicBezTo>
                    <a:pt x="4808252" y="2335402"/>
                    <a:pt x="4805454" y="2342159"/>
                    <a:pt x="4800471" y="2347141"/>
                  </a:cubicBezTo>
                  <a:cubicBezTo>
                    <a:pt x="4795489" y="2352123"/>
                    <a:pt x="4788733" y="2354922"/>
                    <a:pt x="4781687" y="2354922"/>
                  </a:cubicBezTo>
                  <a:lnTo>
                    <a:pt x="26566" y="2354922"/>
                  </a:lnTo>
                  <a:cubicBezTo>
                    <a:pt x="19520" y="2354922"/>
                    <a:pt x="12763" y="2352123"/>
                    <a:pt x="7781" y="2347141"/>
                  </a:cubicBezTo>
                  <a:cubicBezTo>
                    <a:pt x="2799" y="2342159"/>
                    <a:pt x="0" y="2335402"/>
                    <a:pt x="0" y="2328357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08252" cy="24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01157" y="1667923"/>
            <a:ext cx="8254021" cy="98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6"/>
              </a:lnSpc>
            </a:pPr>
            <a:r>
              <a:rPr lang="en-US" b="true" sz="552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SNMP COMMANDS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64758" y="2964949"/>
            <a:ext cx="13700337" cy="5380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2"/>
              </a:lnSpc>
            </a:pPr>
            <a:r>
              <a:rPr lang="en-US" sz="3387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Basic Commands:</a:t>
            </a:r>
          </a:p>
          <a:p>
            <a:pPr algn="l" marL="731325" indent="-365663" lvl="1">
              <a:lnSpc>
                <a:spcPts val="4742"/>
              </a:lnSpc>
              <a:buFont typeface="Arial"/>
              <a:buChar char="•"/>
            </a:pPr>
            <a:r>
              <a:rPr lang="en-US" sz="338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GET: Requests the value of a specific object.</a:t>
            </a:r>
          </a:p>
          <a:p>
            <a:pPr algn="l" marL="731325" indent="-365663" lvl="1">
              <a:lnSpc>
                <a:spcPts val="4742"/>
              </a:lnSpc>
              <a:buFont typeface="Arial"/>
              <a:buChar char="•"/>
            </a:pPr>
            <a:r>
              <a:rPr lang="en-US" sz="338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SET: Modifies the value of a specific object.</a:t>
            </a:r>
          </a:p>
          <a:p>
            <a:pPr algn="l" marL="731325" indent="-365663" lvl="1">
              <a:lnSpc>
                <a:spcPts val="4742"/>
              </a:lnSpc>
              <a:buFont typeface="Arial"/>
              <a:buChar char="•"/>
            </a:pPr>
            <a:r>
              <a:rPr lang="en-US" sz="338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GETNEXT: Retrieves the next object in sequence.</a:t>
            </a:r>
          </a:p>
          <a:p>
            <a:pPr algn="l" marL="731325" indent="-365663" lvl="1">
              <a:lnSpc>
                <a:spcPts val="4742"/>
              </a:lnSpc>
              <a:buFont typeface="Arial"/>
              <a:buChar char="•"/>
            </a:pPr>
            <a:r>
              <a:rPr lang="en-US" sz="338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GETBU</a:t>
            </a:r>
            <a:r>
              <a:rPr lang="en-US" sz="338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LK: Fetches multiple data points efficiently.</a:t>
            </a:r>
          </a:p>
          <a:p>
            <a:pPr algn="l" marL="731325" indent="-365663" lvl="1">
              <a:lnSpc>
                <a:spcPts val="4742"/>
              </a:lnSpc>
              <a:buFont typeface="Arial"/>
              <a:buChar char="•"/>
            </a:pPr>
            <a:r>
              <a:rPr lang="en-US" sz="338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TRAP: Asynchronous notification from the agent to the manager (e.g., when something goes wrong).</a:t>
            </a:r>
          </a:p>
          <a:p>
            <a:pPr algn="l" marL="731325" indent="-365663" lvl="1">
              <a:lnSpc>
                <a:spcPts val="4742"/>
              </a:lnSpc>
              <a:buFont typeface="Arial"/>
              <a:buChar char="•"/>
            </a:pPr>
            <a:r>
              <a:rPr lang="en-US" sz="338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INFORM: Similar to TRAP but expects an acknowledgment.</a:t>
            </a:r>
          </a:p>
          <a:p>
            <a:pPr algn="l">
              <a:lnSpc>
                <a:spcPts val="4742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12609" y="1503851"/>
            <a:ext cx="14862783" cy="7279297"/>
            <a:chOff x="0" y="0"/>
            <a:chExt cx="4808252" cy="23549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08252" cy="2354922"/>
            </a:xfrm>
            <a:custGeom>
              <a:avLst/>
              <a:gdLst/>
              <a:ahLst/>
              <a:cxnLst/>
              <a:rect r="r" b="b" t="t" l="l"/>
              <a:pathLst>
                <a:path h="2354922" w="4808252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328357"/>
                  </a:lnTo>
                  <a:cubicBezTo>
                    <a:pt x="4808252" y="2335402"/>
                    <a:pt x="4805454" y="2342159"/>
                    <a:pt x="4800471" y="2347141"/>
                  </a:cubicBezTo>
                  <a:cubicBezTo>
                    <a:pt x="4795489" y="2352123"/>
                    <a:pt x="4788733" y="2354922"/>
                    <a:pt x="4781687" y="2354922"/>
                  </a:cubicBezTo>
                  <a:lnTo>
                    <a:pt x="26566" y="2354922"/>
                  </a:lnTo>
                  <a:cubicBezTo>
                    <a:pt x="19520" y="2354922"/>
                    <a:pt x="12763" y="2352123"/>
                    <a:pt x="7781" y="2347141"/>
                  </a:cubicBezTo>
                  <a:cubicBezTo>
                    <a:pt x="2799" y="2342159"/>
                    <a:pt x="0" y="2335402"/>
                    <a:pt x="0" y="2328357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08252" cy="24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760118" y="1781468"/>
            <a:ext cx="7662765" cy="92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2"/>
              </a:lnSpc>
            </a:pPr>
            <a:r>
              <a:rPr lang="en-US" b="true" sz="513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SNMP TRAPS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72500" y="2616069"/>
            <a:ext cx="13751642" cy="598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086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TRAPS:</a:t>
            </a:r>
          </a:p>
          <a:p>
            <a:pPr algn="l" marL="666308" indent="-333154" lvl="1">
              <a:lnSpc>
                <a:spcPts val="4320"/>
              </a:lnSpc>
              <a:buFont typeface="Arial"/>
              <a:buChar char="•"/>
            </a:pPr>
            <a:r>
              <a:rPr lang="en-US" sz="308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308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efinition: An unsolicited message from an agent to the manager to alert about critical events.</a:t>
            </a:r>
          </a:p>
          <a:p>
            <a:pPr algn="l" marL="666308" indent="-333154" lvl="1">
              <a:lnSpc>
                <a:spcPts val="4320"/>
              </a:lnSpc>
              <a:buFont typeface="Arial"/>
              <a:buChar char="•"/>
            </a:pPr>
            <a:r>
              <a:rPr lang="en-US" sz="308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Use Case: Alert for system failures, high CPU usage, interface down, etc.</a:t>
            </a:r>
          </a:p>
          <a:p>
            <a:pPr algn="l">
              <a:lnSpc>
                <a:spcPts val="4320"/>
              </a:lnSpc>
            </a:pPr>
            <a:r>
              <a:rPr lang="en-US" sz="3086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Types:</a:t>
            </a:r>
          </a:p>
          <a:p>
            <a:pPr algn="l" marL="1332617" indent="-444206" lvl="2">
              <a:lnSpc>
                <a:spcPts val="4320"/>
              </a:lnSpc>
              <a:buFont typeface="Arial"/>
              <a:buChar char="⚬"/>
            </a:pPr>
            <a:r>
              <a:rPr lang="en-US" sz="308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ColdStart: The device has rebooted.</a:t>
            </a:r>
          </a:p>
          <a:p>
            <a:pPr algn="l" marL="1332617" indent="-444206" lvl="2">
              <a:lnSpc>
                <a:spcPts val="4320"/>
              </a:lnSpc>
              <a:buFont typeface="Arial"/>
              <a:buChar char="⚬"/>
            </a:pPr>
            <a:r>
              <a:rPr lang="en-US" sz="308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LinkDown: Network interface went down.</a:t>
            </a:r>
          </a:p>
          <a:p>
            <a:pPr algn="l" marL="1332617" indent="-444206" lvl="2">
              <a:lnSpc>
                <a:spcPts val="4320"/>
              </a:lnSpc>
              <a:buFont typeface="Arial"/>
              <a:buChar char="⚬"/>
            </a:pPr>
            <a:r>
              <a:rPr lang="en-US" sz="308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AuthenticationFailure: An invalid community string was used in an SNMP request.</a:t>
            </a:r>
          </a:p>
          <a:p>
            <a:pPr algn="l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DAGUZXkpztw</dc:identifier>
  <dcterms:modified xsi:type="dcterms:W3CDTF">2011-08-01T06:04:30Z</dcterms:modified>
  <cp:revision>1</cp:revision>
  <dc:title>SNMP Concepts &amp; Evolution</dc:title>
</cp:coreProperties>
</file>