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d8074dd3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d8074dd3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d8074dd3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d8074dd3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d8074dd37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d8074dd37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d8074dd3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d8074dd3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d8074dd3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d8074dd3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d8074dd3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d8074dd3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d8074dd3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d8074dd3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d8074dd3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d8074dd3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d8074dd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d8074dd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d8074dd3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d8074dd3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d8074dd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d8074dd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d8074dd3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d8074dd3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d8074dd37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d8074dd37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d8074dd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d8074dd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d8074dd3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d8074dd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d8074dd3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d8074dd3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eTOM and TMN Framework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for Telecom Operations and Network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TMN Reference Points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505500" y="1152475"/>
            <a:ext cx="83268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Q Interface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interactions between the network management system and network elements, ensuring smooth data flow for monitoring and control.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 Interface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Facilitates communication between different management systems, allowing coordination across various functional areas.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X Interface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interactions between management systems in different networks, enabling interoperability across telecom operators.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14925" y="463800"/>
            <a:ext cx="82176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Interface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communication between network elements within the same layer, ensuring synchronization and smooth internal operations.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Interface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Connects the user to the management system, allowing human operators to interact with the network management tools.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 rotWithShape="1">
          <a:blip r:embed="rId3">
            <a:alphaModFix/>
          </a:blip>
          <a:srcRect b="10394" l="0" r="0" t="0"/>
          <a:stretch/>
        </p:blipFill>
        <p:spPr>
          <a:xfrm>
            <a:off x="221000" y="649075"/>
            <a:ext cx="8702001" cy="38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583650" y="398125"/>
            <a:ext cx="773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TMN vs eTOM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583650" y="1152475"/>
            <a:ext cx="82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eTOM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Primarily focuses on business processes within telecom operations, optimizing customer service, product management, and resource utilization.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Focuses on the technical management of telecom networks, ensuring efficient network operations, maintenance, and performance.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eTOM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Covers the entire telecom business lifecycle, including customer interactions, services, and supply chains.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Deals with the technical aspects of managing network infrastructure, ensuring data flow between systems and devices.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693100" y="308825"/>
            <a:ext cx="8139300" cy="4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eTOM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Business-oriented, aiming to improve operational efficiency and service delivery.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Technically-oriented, focusing on network monitoring, administration, and control.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eTOM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Implemented across departments to standardize processes and communication.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Implemented within network management systems to automate and optimize technical network operations.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677400" y="445025"/>
            <a:ext cx="815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677450" y="1152475"/>
            <a:ext cx="815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eTOM and TMN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eTOM and TMN are essential frameworks for modern telecom management, providing structured approaches to optimize business processes and manage network operations effectively.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enhance operational efficiency, improve customer service, and ensure reliable network performance, which are crucial in a competitive telecom landscape.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489850" y="370000"/>
            <a:ext cx="8342700" cy="4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Trends in Telecom Management Frameworks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AI and Automation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Increasing reliance on artificial intelligence and automation to enhance decision-making and streamline operations.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Cloud-Based Solutions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Shift towards cloud-based management systems for scalability, flexibility, and cost-effectiveness.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100050" y="178325"/>
            <a:ext cx="8732400" cy="43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</a:t>
            </a:r>
            <a:r>
              <a:rPr b="1" lang="en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eTOM (enhanced Telecom Operations Map) -  eTOM is a business process framework used by telecom operators to map out and improve their operational processes, covering customer, service, and resource management.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TMN(Telecommunication Management Network)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TMN is a model developed by ITU-T to standardize network management, ensuring seamless operation, administration, maintenance, and provisioning of telecom networks.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What is eTOM?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standardized framework designed to help telecom service providers manage and optimize their operations.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common language and methodology for understanding, designing, and improving business processes.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key elements: customer relationships, services, resource management, and supply chain.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eTOM Framework Structure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core telecom operations through the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Fulfillment, Assurance, and Billing (FAB)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processes: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Fulfillment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Delivering products and services to customers.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Assurance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Ensuring the quality and performance of services.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Billing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Managing payments, invoicing, and revenue collection.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Strategy, Infrastructure, and Product (SIP)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Covers long-term planning and management of network infrastructure, product development, and overall business strategy.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03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03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9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6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" sz="16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Enterprise Management</a:t>
            </a:r>
            <a:endParaRPr b="1" sz="160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30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2"/>
              <a:buFont typeface="Times New Roman"/>
              <a:buChar char="●"/>
            </a:pPr>
            <a:r>
              <a:rPr lang="en" sz="16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Encompasses corporate-level functions like financial management, human resources, and regulatory compliance.</a:t>
            </a:r>
            <a:endParaRPr sz="160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Market and Product Development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identifying customer needs, developing new products, and driving marketing and sales strategies.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663" y="176450"/>
            <a:ext cx="7096674" cy="47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Benefits of eTOM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4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881"/>
              <a:buFont typeface="Arial"/>
              <a:buNone/>
            </a:pPr>
            <a:r>
              <a:rPr b="1" lang="en" sz="19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1.Simplifies Telecom Management</a:t>
            </a:r>
            <a:endParaRPr b="1" sz="19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77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9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structured framework for managing complex telecom operations, reducing inefficiencies.</a:t>
            </a:r>
            <a:endParaRPr sz="19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881"/>
              <a:buFont typeface="Arial"/>
              <a:buNone/>
            </a:pPr>
            <a:r>
              <a:rPr b="1" lang="en" sz="19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2.Common Language Across Departments</a:t>
            </a:r>
            <a:endParaRPr b="1" sz="19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77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9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Establishes standardized processes and terminology, improving communication and collaboration within the organization.</a:t>
            </a:r>
            <a:endParaRPr sz="19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881"/>
              <a:buFont typeface="Arial"/>
              <a:buNone/>
            </a:pPr>
            <a:r>
              <a:rPr b="1" lang="en" sz="19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3.Enhances Customer Service and Operations Efficiency</a:t>
            </a:r>
            <a:endParaRPr b="1" sz="19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77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9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Streamlines processes related to service delivery and support, leading to better customer satisfaction and operational performance.</a:t>
            </a:r>
            <a:endParaRPr sz="19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What is TMN?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219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9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Telecommunications Management Network is a framework defined by ITU-T for managing telecom networks. </a:t>
            </a:r>
            <a:endParaRPr sz="19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19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9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structures how management data flows between network devices and systems, ensuring efficient network operations and maintenance.</a:t>
            </a:r>
            <a:endParaRPr sz="19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19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9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structures how management data flows between network devices and systems.</a:t>
            </a:r>
            <a:endParaRPr sz="19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19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9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Facilitates seamless operation, administration, maintenance, and provisioning (OAM&amp;P) of telecom services, ensuring reliability and service quality.</a:t>
            </a:r>
            <a:endParaRPr sz="19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14975" y="445025"/>
            <a:ext cx="821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TMN Layers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614925" y="1152475"/>
            <a:ext cx="82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1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34"/>
              <a:buFont typeface="Times New Roman"/>
              <a:buAutoNum type="arabicPeriod"/>
            </a:pPr>
            <a:r>
              <a:rPr b="1" lang="en" sz="19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Management Layer (BML)</a:t>
            </a:r>
            <a:endParaRPr b="1" sz="19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34"/>
              <a:buFont typeface="Times New Roman"/>
              <a:buAutoNum type="arabicPeriod"/>
            </a:pPr>
            <a:r>
              <a:rPr b="1" lang="en" sz="19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Management Layer (SML)</a:t>
            </a:r>
            <a:endParaRPr b="1" sz="19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34"/>
              <a:buFont typeface="Times New Roman"/>
              <a:buAutoNum type="arabicPeriod"/>
            </a:pPr>
            <a:r>
              <a:rPr b="1" lang="en" sz="19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Management Layer (NML)</a:t>
            </a:r>
            <a:endParaRPr b="1" sz="19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34"/>
              <a:buFont typeface="Times New Roman"/>
              <a:buAutoNum type="arabicPeriod"/>
            </a:pPr>
            <a:r>
              <a:rPr b="1" lang="en" sz="19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 Management Layer (EML)</a:t>
            </a:r>
            <a:endParaRPr b="1" sz="19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34"/>
              <a:buFont typeface="Times New Roman"/>
              <a:buAutoNum type="arabicPeriod"/>
            </a:pPr>
            <a:r>
              <a:rPr b="1" lang="en" sz="19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Element Layer (NEL)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