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35999738" cy="25199975"/>
  <p:notesSz cx="6797675"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16" autoAdjust="0"/>
    <p:restoredTop sz="94660"/>
  </p:normalViewPr>
  <p:slideViewPr>
    <p:cSldViewPr snapToGrid="0">
      <p:cViewPr>
        <p:scale>
          <a:sx n="25" d="100"/>
          <a:sy n="25" d="100"/>
        </p:scale>
        <p:origin x="632" y="-1072"/>
      </p:cViewPr>
      <p:guideLst/>
    </p:cSldViewPr>
  </p:slideViewPr>
  <p:notesTextViewPr>
    <p:cViewPr>
      <p:scale>
        <a:sx n="1" d="1"/>
        <a:sy n="1" d="1"/>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99981" y="4124164"/>
            <a:ext cx="30599777" cy="8773325"/>
          </a:xfrm>
        </p:spPr>
        <p:txBody>
          <a:bodyPr anchor="b"/>
          <a:lstStyle>
            <a:lvl1pPr algn="ctr">
              <a:defRPr sz="22047"/>
            </a:lvl1pPr>
          </a:lstStyle>
          <a:p>
            <a:r>
              <a:rPr lang="en-US"/>
              <a:t>Click to edit Master title style</a:t>
            </a:r>
            <a:endParaRPr lang="en-US" dirty="0"/>
          </a:p>
        </p:txBody>
      </p:sp>
      <p:sp>
        <p:nvSpPr>
          <p:cNvPr id="3" name="Subtitle 2"/>
          <p:cNvSpPr>
            <a:spLocks noGrp="1"/>
          </p:cNvSpPr>
          <p:nvPr>
            <p:ph type="subTitle" idx="1"/>
          </p:nvPr>
        </p:nvSpPr>
        <p:spPr>
          <a:xfrm>
            <a:off x="4499967" y="13235822"/>
            <a:ext cx="26999804" cy="6084159"/>
          </a:xfrm>
        </p:spPr>
        <p:txBody>
          <a:bodyPr/>
          <a:lstStyle>
            <a:lvl1pPr marL="0" indent="0" algn="ctr">
              <a:buNone/>
              <a:defRPr sz="8819"/>
            </a:lvl1pPr>
            <a:lvl2pPr marL="1679981" indent="0" algn="ctr">
              <a:buNone/>
              <a:defRPr sz="7349"/>
            </a:lvl2pPr>
            <a:lvl3pPr marL="3359963" indent="0" algn="ctr">
              <a:buNone/>
              <a:defRPr sz="6614"/>
            </a:lvl3pPr>
            <a:lvl4pPr marL="5039944" indent="0" algn="ctr">
              <a:buNone/>
              <a:defRPr sz="5879"/>
            </a:lvl4pPr>
            <a:lvl5pPr marL="6719926" indent="0" algn="ctr">
              <a:buNone/>
              <a:defRPr sz="5879"/>
            </a:lvl5pPr>
            <a:lvl6pPr marL="8399907" indent="0" algn="ctr">
              <a:buNone/>
              <a:defRPr sz="5879"/>
            </a:lvl6pPr>
            <a:lvl7pPr marL="10079888" indent="0" algn="ctr">
              <a:buNone/>
              <a:defRPr sz="5879"/>
            </a:lvl7pPr>
            <a:lvl8pPr marL="11759870" indent="0" algn="ctr">
              <a:buNone/>
              <a:defRPr sz="5879"/>
            </a:lvl8pPr>
            <a:lvl9pPr marL="13439851" indent="0" algn="ctr">
              <a:buNone/>
              <a:defRPr sz="587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ח'/סיון/תשפ"ג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621366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ח'/סיון/תשפ"ג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3476235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5762314" y="1341665"/>
            <a:ext cx="7762444" cy="2135581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474984" y="1341665"/>
            <a:ext cx="22837334" cy="2135581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ח'/סיון/תשפ"ג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278864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ח'/סיון/תשפ"ג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3508648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56234" y="6282501"/>
            <a:ext cx="31049774" cy="10482488"/>
          </a:xfrm>
        </p:spPr>
        <p:txBody>
          <a:bodyPr anchor="b"/>
          <a:lstStyle>
            <a:lvl1pPr>
              <a:defRPr sz="22047"/>
            </a:lvl1pPr>
          </a:lstStyle>
          <a:p>
            <a:r>
              <a:rPr lang="en-US"/>
              <a:t>Click to edit Master title style</a:t>
            </a:r>
            <a:endParaRPr lang="en-US" dirty="0"/>
          </a:p>
        </p:txBody>
      </p:sp>
      <p:sp>
        <p:nvSpPr>
          <p:cNvPr id="3" name="Text Placeholder 2"/>
          <p:cNvSpPr>
            <a:spLocks noGrp="1"/>
          </p:cNvSpPr>
          <p:nvPr>
            <p:ph type="body" idx="1"/>
          </p:nvPr>
        </p:nvSpPr>
        <p:spPr>
          <a:xfrm>
            <a:off x="2456234" y="16864157"/>
            <a:ext cx="31049774" cy="5512493"/>
          </a:xfrm>
        </p:spPr>
        <p:txBody>
          <a:bodyPr/>
          <a:lstStyle>
            <a:lvl1pPr marL="0" indent="0">
              <a:buNone/>
              <a:defRPr sz="8819">
                <a:solidFill>
                  <a:schemeClr val="tx1"/>
                </a:solidFill>
              </a:defRPr>
            </a:lvl1pPr>
            <a:lvl2pPr marL="1679981" indent="0">
              <a:buNone/>
              <a:defRPr sz="7349">
                <a:solidFill>
                  <a:schemeClr val="tx1">
                    <a:tint val="75000"/>
                  </a:schemeClr>
                </a:solidFill>
              </a:defRPr>
            </a:lvl2pPr>
            <a:lvl3pPr marL="3359963" indent="0">
              <a:buNone/>
              <a:defRPr sz="6614">
                <a:solidFill>
                  <a:schemeClr val="tx1">
                    <a:tint val="75000"/>
                  </a:schemeClr>
                </a:solidFill>
              </a:defRPr>
            </a:lvl3pPr>
            <a:lvl4pPr marL="5039944" indent="0">
              <a:buNone/>
              <a:defRPr sz="5879">
                <a:solidFill>
                  <a:schemeClr val="tx1">
                    <a:tint val="75000"/>
                  </a:schemeClr>
                </a:solidFill>
              </a:defRPr>
            </a:lvl4pPr>
            <a:lvl5pPr marL="6719926" indent="0">
              <a:buNone/>
              <a:defRPr sz="5879">
                <a:solidFill>
                  <a:schemeClr val="tx1">
                    <a:tint val="75000"/>
                  </a:schemeClr>
                </a:solidFill>
              </a:defRPr>
            </a:lvl5pPr>
            <a:lvl6pPr marL="8399907" indent="0">
              <a:buNone/>
              <a:defRPr sz="5879">
                <a:solidFill>
                  <a:schemeClr val="tx1">
                    <a:tint val="75000"/>
                  </a:schemeClr>
                </a:solidFill>
              </a:defRPr>
            </a:lvl6pPr>
            <a:lvl7pPr marL="10079888" indent="0">
              <a:buNone/>
              <a:defRPr sz="5879">
                <a:solidFill>
                  <a:schemeClr val="tx1">
                    <a:tint val="75000"/>
                  </a:schemeClr>
                </a:solidFill>
              </a:defRPr>
            </a:lvl7pPr>
            <a:lvl8pPr marL="11759870" indent="0">
              <a:buNone/>
              <a:defRPr sz="5879">
                <a:solidFill>
                  <a:schemeClr val="tx1">
                    <a:tint val="75000"/>
                  </a:schemeClr>
                </a:solidFill>
              </a:defRPr>
            </a:lvl8pPr>
            <a:lvl9pPr marL="13439851" indent="0">
              <a:buNone/>
              <a:defRPr sz="5879">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BC92114-2DE2-4DBD-88F5-EC34E326FC88}" type="datetimeFigureOut">
              <a:rPr lang="he-IL" smtClean="0"/>
              <a:t>ח'/סיון/תשפ"ג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666561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474982" y="6708326"/>
            <a:ext cx="15299889" cy="159891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8224867" y="6708326"/>
            <a:ext cx="15299889" cy="159891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C92114-2DE2-4DBD-88F5-EC34E326FC88}" type="datetimeFigureOut">
              <a:rPr lang="he-IL" smtClean="0"/>
              <a:t>ח'/סיון/תשפ"ג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281863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79671" y="1341671"/>
            <a:ext cx="31049774" cy="4870830"/>
          </a:xfrm>
        </p:spPr>
        <p:txBody>
          <a:bodyPr/>
          <a:lstStyle/>
          <a:p>
            <a:r>
              <a:rPr lang="en-US"/>
              <a:t>Click to edit Master title style</a:t>
            </a:r>
            <a:endParaRPr lang="en-US" dirty="0"/>
          </a:p>
        </p:txBody>
      </p:sp>
      <p:sp>
        <p:nvSpPr>
          <p:cNvPr id="3" name="Text Placeholder 2"/>
          <p:cNvSpPr>
            <a:spLocks noGrp="1"/>
          </p:cNvSpPr>
          <p:nvPr>
            <p:ph type="body" idx="1"/>
          </p:nvPr>
        </p:nvSpPr>
        <p:spPr>
          <a:xfrm>
            <a:off x="2479675" y="6177496"/>
            <a:ext cx="15229574" cy="3027495"/>
          </a:xfrm>
        </p:spPr>
        <p:txBody>
          <a:bodyPr anchor="b"/>
          <a:lstStyle>
            <a:lvl1pPr marL="0" indent="0">
              <a:buNone/>
              <a:defRPr sz="8819" b="1"/>
            </a:lvl1pPr>
            <a:lvl2pPr marL="1679981" indent="0">
              <a:buNone/>
              <a:defRPr sz="7349" b="1"/>
            </a:lvl2pPr>
            <a:lvl3pPr marL="3359963" indent="0">
              <a:buNone/>
              <a:defRPr sz="6614" b="1"/>
            </a:lvl3pPr>
            <a:lvl4pPr marL="5039944" indent="0">
              <a:buNone/>
              <a:defRPr sz="5879" b="1"/>
            </a:lvl4pPr>
            <a:lvl5pPr marL="6719926" indent="0">
              <a:buNone/>
              <a:defRPr sz="5879" b="1"/>
            </a:lvl5pPr>
            <a:lvl6pPr marL="8399907" indent="0">
              <a:buNone/>
              <a:defRPr sz="5879" b="1"/>
            </a:lvl6pPr>
            <a:lvl7pPr marL="10079888" indent="0">
              <a:buNone/>
              <a:defRPr sz="5879" b="1"/>
            </a:lvl7pPr>
            <a:lvl8pPr marL="11759870" indent="0">
              <a:buNone/>
              <a:defRPr sz="5879" b="1"/>
            </a:lvl8pPr>
            <a:lvl9pPr marL="13439851" indent="0">
              <a:buNone/>
              <a:defRPr sz="5879" b="1"/>
            </a:lvl9pPr>
          </a:lstStyle>
          <a:p>
            <a:pPr lvl="0"/>
            <a:r>
              <a:rPr lang="en-US"/>
              <a:t>Edit Master text styles</a:t>
            </a:r>
          </a:p>
        </p:txBody>
      </p:sp>
      <p:sp>
        <p:nvSpPr>
          <p:cNvPr id="4" name="Content Placeholder 3"/>
          <p:cNvSpPr>
            <a:spLocks noGrp="1"/>
          </p:cNvSpPr>
          <p:nvPr>
            <p:ph sz="half" idx="2"/>
          </p:nvPr>
        </p:nvSpPr>
        <p:spPr>
          <a:xfrm>
            <a:off x="2479675" y="9204991"/>
            <a:ext cx="15229574" cy="135391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8224869" y="6177496"/>
            <a:ext cx="15304578" cy="3027495"/>
          </a:xfrm>
        </p:spPr>
        <p:txBody>
          <a:bodyPr anchor="b"/>
          <a:lstStyle>
            <a:lvl1pPr marL="0" indent="0">
              <a:buNone/>
              <a:defRPr sz="8819" b="1"/>
            </a:lvl1pPr>
            <a:lvl2pPr marL="1679981" indent="0">
              <a:buNone/>
              <a:defRPr sz="7349" b="1"/>
            </a:lvl2pPr>
            <a:lvl3pPr marL="3359963" indent="0">
              <a:buNone/>
              <a:defRPr sz="6614" b="1"/>
            </a:lvl3pPr>
            <a:lvl4pPr marL="5039944" indent="0">
              <a:buNone/>
              <a:defRPr sz="5879" b="1"/>
            </a:lvl4pPr>
            <a:lvl5pPr marL="6719926" indent="0">
              <a:buNone/>
              <a:defRPr sz="5879" b="1"/>
            </a:lvl5pPr>
            <a:lvl6pPr marL="8399907" indent="0">
              <a:buNone/>
              <a:defRPr sz="5879" b="1"/>
            </a:lvl6pPr>
            <a:lvl7pPr marL="10079888" indent="0">
              <a:buNone/>
              <a:defRPr sz="5879" b="1"/>
            </a:lvl7pPr>
            <a:lvl8pPr marL="11759870" indent="0">
              <a:buNone/>
              <a:defRPr sz="5879" b="1"/>
            </a:lvl8pPr>
            <a:lvl9pPr marL="13439851" indent="0">
              <a:buNone/>
              <a:defRPr sz="5879" b="1"/>
            </a:lvl9pPr>
          </a:lstStyle>
          <a:p>
            <a:pPr lvl="0"/>
            <a:r>
              <a:rPr lang="en-US"/>
              <a:t>Edit Master text styles</a:t>
            </a:r>
          </a:p>
        </p:txBody>
      </p:sp>
      <p:sp>
        <p:nvSpPr>
          <p:cNvPr id="6" name="Content Placeholder 5"/>
          <p:cNvSpPr>
            <a:spLocks noGrp="1"/>
          </p:cNvSpPr>
          <p:nvPr>
            <p:ph sz="quarter" idx="4"/>
          </p:nvPr>
        </p:nvSpPr>
        <p:spPr>
          <a:xfrm>
            <a:off x="18224869" y="9204991"/>
            <a:ext cx="15304578" cy="135391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C92114-2DE2-4DBD-88F5-EC34E326FC88}" type="datetimeFigureOut">
              <a:rPr lang="he-IL" smtClean="0"/>
              <a:t>ח'/סיון/תשפ"ג</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3355677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C92114-2DE2-4DBD-88F5-EC34E326FC88}" type="datetimeFigureOut">
              <a:rPr lang="he-IL" smtClean="0"/>
              <a:t>ח'/סיון/תשפ"ג</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2907759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C92114-2DE2-4DBD-88F5-EC34E326FC88}" type="datetimeFigureOut">
              <a:rPr lang="he-IL" smtClean="0"/>
              <a:t>ח'/סיון/תשפ"ג</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4135601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79671" y="1679998"/>
            <a:ext cx="11610853" cy="5879994"/>
          </a:xfrm>
        </p:spPr>
        <p:txBody>
          <a:bodyPr anchor="b"/>
          <a:lstStyle>
            <a:lvl1pPr>
              <a:defRPr sz="11758"/>
            </a:lvl1pPr>
          </a:lstStyle>
          <a:p>
            <a:r>
              <a:rPr lang="en-US"/>
              <a:t>Click to edit Master title style</a:t>
            </a:r>
            <a:endParaRPr lang="en-US" dirty="0"/>
          </a:p>
        </p:txBody>
      </p:sp>
      <p:sp>
        <p:nvSpPr>
          <p:cNvPr id="3" name="Content Placeholder 2"/>
          <p:cNvSpPr>
            <a:spLocks noGrp="1"/>
          </p:cNvSpPr>
          <p:nvPr>
            <p:ph idx="1"/>
          </p:nvPr>
        </p:nvSpPr>
        <p:spPr>
          <a:xfrm>
            <a:off x="15304578" y="3628335"/>
            <a:ext cx="18224867" cy="17908316"/>
          </a:xfrm>
        </p:spPr>
        <p:txBody>
          <a:bodyPr/>
          <a:lstStyle>
            <a:lvl1pPr>
              <a:defRPr sz="11758"/>
            </a:lvl1pPr>
            <a:lvl2pPr>
              <a:defRPr sz="10289"/>
            </a:lvl2pPr>
            <a:lvl3pPr>
              <a:defRPr sz="8819"/>
            </a:lvl3pPr>
            <a:lvl4pPr>
              <a:defRPr sz="7349"/>
            </a:lvl4pPr>
            <a:lvl5pPr>
              <a:defRPr sz="7349"/>
            </a:lvl5pPr>
            <a:lvl6pPr>
              <a:defRPr sz="7349"/>
            </a:lvl6pPr>
            <a:lvl7pPr>
              <a:defRPr sz="7349"/>
            </a:lvl7pPr>
            <a:lvl8pPr>
              <a:defRPr sz="7349"/>
            </a:lvl8pPr>
            <a:lvl9pPr>
              <a:defRPr sz="734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479671" y="7559993"/>
            <a:ext cx="11610853" cy="14005821"/>
          </a:xfrm>
        </p:spPr>
        <p:txBody>
          <a:bodyPr/>
          <a:lstStyle>
            <a:lvl1pPr marL="0" indent="0">
              <a:buNone/>
              <a:defRPr sz="5879"/>
            </a:lvl1pPr>
            <a:lvl2pPr marL="1679981" indent="0">
              <a:buNone/>
              <a:defRPr sz="5144"/>
            </a:lvl2pPr>
            <a:lvl3pPr marL="3359963" indent="0">
              <a:buNone/>
              <a:defRPr sz="4409"/>
            </a:lvl3pPr>
            <a:lvl4pPr marL="5039944" indent="0">
              <a:buNone/>
              <a:defRPr sz="3674"/>
            </a:lvl4pPr>
            <a:lvl5pPr marL="6719926" indent="0">
              <a:buNone/>
              <a:defRPr sz="3674"/>
            </a:lvl5pPr>
            <a:lvl6pPr marL="8399907" indent="0">
              <a:buNone/>
              <a:defRPr sz="3674"/>
            </a:lvl6pPr>
            <a:lvl7pPr marL="10079888" indent="0">
              <a:buNone/>
              <a:defRPr sz="3674"/>
            </a:lvl7pPr>
            <a:lvl8pPr marL="11759870" indent="0">
              <a:buNone/>
              <a:defRPr sz="3674"/>
            </a:lvl8pPr>
            <a:lvl9pPr marL="13439851" indent="0">
              <a:buNone/>
              <a:defRPr sz="3674"/>
            </a:lvl9pPr>
          </a:lstStyle>
          <a:p>
            <a:pPr lvl="0"/>
            <a:r>
              <a:rPr lang="en-US"/>
              <a:t>Edit Master text styles</a:t>
            </a:r>
          </a:p>
        </p:txBody>
      </p:sp>
      <p:sp>
        <p:nvSpPr>
          <p:cNvPr id="5" name="Date Placeholder 4"/>
          <p:cNvSpPr>
            <a:spLocks noGrp="1"/>
          </p:cNvSpPr>
          <p:nvPr>
            <p:ph type="dt" sz="half" idx="10"/>
          </p:nvPr>
        </p:nvSpPr>
        <p:spPr/>
        <p:txBody>
          <a:bodyPr/>
          <a:lstStyle/>
          <a:p>
            <a:fld id="{EBC92114-2DE2-4DBD-88F5-EC34E326FC88}" type="datetimeFigureOut">
              <a:rPr lang="he-IL" smtClean="0"/>
              <a:t>ח'/סיון/תשפ"ג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189040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79671" y="1679998"/>
            <a:ext cx="11610853" cy="5879994"/>
          </a:xfrm>
        </p:spPr>
        <p:txBody>
          <a:bodyPr anchor="b"/>
          <a:lstStyle>
            <a:lvl1pPr>
              <a:defRPr sz="11758"/>
            </a:lvl1pPr>
          </a:lstStyle>
          <a:p>
            <a:r>
              <a:rPr lang="en-US"/>
              <a:t>Click to edit Master title style</a:t>
            </a:r>
            <a:endParaRPr lang="en-US" dirty="0"/>
          </a:p>
        </p:txBody>
      </p:sp>
      <p:sp>
        <p:nvSpPr>
          <p:cNvPr id="3" name="Picture Placeholder 2"/>
          <p:cNvSpPr>
            <a:spLocks noGrp="1" noChangeAspect="1"/>
          </p:cNvSpPr>
          <p:nvPr>
            <p:ph type="pic" idx="1"/>
          </p:nvPr>
        </p:nvSpPr>
        <p:spPr>
          <a:xfrm>
            <a:off x="15304578" y="3628335"/>
            <a:ext cx="18224867" cy="17908316"/>
          </a:xfrm>
        </p:spPr>
        <p:txBody>
          <a:bodyPr anchor="t"/>
          <a:lstStyle>
            <a:lvl1pPr marL="0" indent="0">
              <a:buNone/>
              <a:defRPr sz="11758"/>
            </a:lvl1pPr>
            <a:lvl2pPr marL="1679981" indent="0">
              <a:buNone/>
              <a:defRPr sz="10289"/>
            </a:lvl2pPr>
            <a:lvl3pPr marL="3359963" indent="0">
              <a:buNone/>
              <a:defRPr sz="8819"/>
            </a:lvl3pPr>
            <a:lvl4pPr marL="5039944" indent="0">
              <a:buNone/>
              <a:defRPr sz="7349"/>
            </a:lvl4pPr>
            <a:lvl5pPr marL="6719926" indent="0">
              <a:buNone/>
              <a:defRPr sz="7349"/>
            </a:lvl5pPr>
            <a:lvl6pPr marL="8399907" indent="0">
              <a:buNone/>
              <a:defRPr sz="7349"/>
            </a:lvl6pPr>
            <a:lvl7pPr marL="10079888" indent="0">
              <a:buNone/>
              <a:defRPr sz="7349"/>
            </a:lvl7pPr>
            <a:lvl8pPr marL="11759870" indent="0">
              <a:buNone/>
              <a:defRPr sz="7349"/>
            </a:lvl8pPr>
            <a:lvl9pPr marL="13439851" indent="0">
              <a:buNone/>
              <a:defRPr sz="7349"/>
            </a:lvl9pPr>
          </a:lstStyle>
          <a:p>
            <a:r>
              <a:rPr lang="en-US"/>
              <a:t>Click icon to add picture</a:t>
            </a:r>
            <a:endParaRPr lang="en-US" dirty="0"/>
          </a:p>
        </p:txBody>
      </p:sp>
      <p:sp>
        <p:nvSpPr>
          <p:cNvPr id="4" name="Text Placeholder 3"/>
          <p:cNvSpPr>
            <a:spLocks noGrp="1"/>
          </p:cNvSpPr>
          <p:nvPr>
            <p:ph type="body" sz="half" idx="2"/>
          </p:nvPr>
        </p:nvSpPr>
        <p:spPr>
          <a:xfrm>
            <a:off x="2479671" y="7559993"/>
            <a:ext cx="11610853" cy="14005821"/>
          </a:xfrm>
        </p:spPr>
        <p:txBody>
          <a:bodyPr/>
          <a:lstStyle>
            <a:lvl1pPr marL="0" indent="0">
              <a:buNone/>
              <a:defRPr sz="5879"/>
            </a:lvl1pPr>
            <a:lvl2pPr marL="1679981" indent="0">
              <a:buNone/>
              <a:defRPr sz="5144"/>
            </a:lvl2pPr>
            <a:lvl3pPr marL="3359963" indent="0">
              <a:buNone/>
              <a:defRPr sz="4409"/>
            </a:lvl3pPr>
            <a:lvl4pPr marL="5039944" indent="0">
              <a:buNone/>
              <a:defRPr sz="3674"/>
            </a:lvl4pPr>
            <a:lvl5pPr marL="6719926" indent="0">
              <a:buNone/>
              <a:defRPr sz="3674"/>
            </a:lvl5pPr>
            <a:lvl6pPr marL="8399907" indent="0">
              <a:buNone/>
              <a:defRPr sz="3674"/>
            </a:lvl6pPr>
            <a:lvl7pPr marL="10079888" indent="0">
              <a:buNone/>
              <a:defRPr sz="3674"/>
            </a:lvl7pPr>
            <a:lvl8pPr marL="11759870" indent="0">
              <a:buNone/>
              <a:defRPr sz="3674"/>
            </a:lvl8pPr>
            <a:lvl9pPr marL="13439851" indent="0">
              <a:buNone/>
              <a:defRPr sz="3674"/>
            </a:lvl9pPr>
          </a:lstStyle>
          <a:p>
            <a:pPr lvl="0"/>
            <a:r>
              <a:rPr lang="en-US"/>
              <a:t>Edit Master text styles</a:t>
            </a:r>
          </a:p>
        </p:txBody>
      </p:sp>
      <p:sp>
        <p:nvSpPr>
          <p:cNvPr id="5" name="Date Placeholder 4"/>
          <p:cNvSpPr>
            <a:spLocks noGrp="1"/>
          </p:cNvSpPr>
          <p:nvPr>
            <p:ph type="dt" sz="half" idx="10"/>
          </p:nvPr>
        </p:nvSpPr>
        <p:spPr/>
        <p:txBody>
          <a:bodyPr/>
          <a:lstStyle/>
          <a:p>
            <a:fld id="{EBC92114-2DE2-4DBD-88F5-EC34E326FC88}" type="datetimeFigureOut">
              <a:rPr lang="he-IL" smtClean="0"/>
              <a:t>ח'/סיון/תשפ"ג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2551576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74982" y="1341671"/>
            <a:ext cx="31049774" cy="487083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474982" y="6708326"/>
            <a:ext cx="31049774" cy="1598915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474982" y="23356649"/>
            <a:ext cx="8099941" cy="1341665"/>
          </a:xfrm>
          <a:prstGeom prst="rect">
            <a:avLst/>
          </a:prstGeom>
        </p:spPr>
        <p:txBody>
          <a:bodyPr vert="horz" lIns="91440" tIns="45720" rIns="91440" bIns="45720" rtlCol="0" anchor="ctr"/>
          <a:lstStyle>
            <a:lvl1pPr algn="l">
              <a:defRPr sz="4409">
                <a:solidFill>
                  <a:schemeClr val="tx1">
                    <a:tint val="75000"/>
                  </a:schemeClr>
                </a:solidFill>
              </a:defRPr>
            </a:lvl1pPr>
          </a:lstStyle>
          <a:p>
            <a:fld id="{EBC92114-2DE2-4DBD-88F5-EC34E326FC88}" type="datetimeFigureOut">
              <a:rPr lang="he-IL" smtClean="0"/>
              <a:t>ח'/סיון/תשפ"ג</a:t>
            </a:fld>
            <a:endParaRPr lang="he-IL"/>
          </a:p>
        </p:txBody>
      </p:sp>
      <p:sp>
        <p:nvSpPr>
          <p:cNvPr id="5" name="Footer Placeholder 4"/>
          <p:cNvSpPr>
            <a:spLocks noGrp="1"/>
          </p:cNvSpPr>
          <p:nvPr>
            <p:ph type="ftr" sz="quarter" idx="3"/>
          </p:nvPr>
        </p:nvSpPr>
        <p:spPr>
          <a:xfrm>
            <a:off x="11924913" y="23356649"/>
            <a:ext cx="12149912" cy="1341665"/>
          </a:xfrm>
          <a:prstGeom prst="rect">
            <a:avLst/>
          </a:prstGeom>
        </p:spPr>
        <p:txBody>
          <a:bodyPr vert="horz" lIns="91440" tIns="45720" rIns="91440" bIns="45720" rtlCol="0" anchor="ctr"/>
          <a:lstStyle>
            <a:lvl1pPr algn="ctr">
              <a:defRPr sz="4409">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25424815" y="23356649"/>
            <a:ext cx="8099941" cy="1341665"/>
          </a:xfrm>
          <a:prstGeom prst="rect">
            <a:avLst/>
          </a:prstGeom>
        </p:spPr>
        <p:txBody>
          <a:bodyPr vert="horz" lIns="91440" tIns="45720" rIns="91440" bIns="45720" rtlCol="0" anchor="ctr"/>
          <a:lstStyle>
            <a:lvl1pPr algn="r">
              <a:defRPr sz="4409">
                <a:solidFill>
                  <a:schemeClr val="tx1">
                    <a:tint val="75000"/>
                  </a:schemeClr>
                </a:solidFill>
              </a:defRPr>
            </a:lvl1pPr>
          </a:lstStyle>
          <a:p>
            <a:fld id="{7DD434CA-3CA3-4A85-ABB2-6FF697A4952A}" type="slidenum">
              <a:rPr lang="he-IL" smtClean="0"/>
              <a:t>‹#›</a:t>
            </a:fld>
            <a:endParaRPr lang="he-IL"/>
          </a:p>
        </p:txBody>
      </p:sp>
    </p:spTree>
    <p:extLst>
      <p:ext uri="{BB962C8B-B14F-4D97-AF65-F5344CB8AC3E}">
        <p14:creationId xmlns:p14="http://schemas.microsoft.com/office/powerpoint/2010/main" val="38600651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359963" rtl="0" eaLnBrk="1" latinLnBrk="0" hangingPunct="1">
        <a:lnSpc>
          <a:spcPct val="90000"/>
        </a:lnSpc>
        <a:spcBef>
          <a:spcPct val="0"/>
        </a:spcBef>
        <a:buNone/>
        <a:defRPr sz="16168" kern="1200">
          <a:solidFill>
            <a:schemeClr val="tx1"/>
          </a:solidFill>
          <a:latin typeface="+mj-lt"/>
          <a:ea typeface="+mj-ea"/>
          <a:cs typeface="+mj-cs"/>
        </a:defRPr>
      </a:lvl1pPr>
    </p:titleStyle>
    <p:bodyStyle>
      <a:lvl1pPr marL="839991" indent="-839991" algn="l" defTabSz="3359963" rtl="0" eaLnBrk="1" latinLnBrk="0" hangingPunct="1">
        <a:lnSpc>
          <a:spcPct val="90000"/>
        </a:lnSpc>
        <a:spcBef>
          <a:spcPts val="3674"/>
        </a:spcBef>
        <a:buFont typeface="Arial" panose="020B0604020202020204" pitchFamily="34" charset="0"/>
        <a:buChar char="•"/>
        <a:defRPr sz="10289" kern="1200">
          <a:solidFill>
            <a:schemeClr val="tx1"/>
          </a:solidFill>
          <a:latin typeface="+mn-lt"/>
          <a:ea typeface="+mn-ea"/>
          <a:cs typeface="+mn-cs"/>
        </a:defRPr>
      </a:lvl1pPr>
      <a:lvl2pPr marL="2519972" indent="-839991" algn="l" defTabSz="3359963" rtl="0" eaLnBrk="1" latinLnBrk="0" hangingPunct="1">
        <a:lnSpc>
          <a:spcPct val="90000"/>
        </a:lnSpc>
        <a:spcBef>
          <a:spcPts val="1837"/>
        </a:spcBef>
        <a:buFont typeface="Arial" panose="020B0604020202020204" pitchFamily="34" charset="0"/>
        <a:buChar char="•"/>
        <a:defRPr sz="8819" kern="1200">
          <a:solidFill>
            <a:schemeClr val="tx1"/>
          </a:solidFill>
          <a:latin typeface="+mn-lt"/>
          <a:ea typeface="+mn-ea"/>
          <a:cs typeface="+mn-cs"/>
        </a:defRPr>
      </a:lvl2pPr>
      <a:lvl3pPr marL="4199954" indent="-839991" algn="l" defTabSz="3359963" rtl="0" eaLnBrk="1" latinLnBrk="0" hangingPunct="1">
        <a:lnSpc>
          <a:spcPct val="90000"/>
        </a:lnSpc>
        <a:spcBef>
          <a:spcPts val="1837"/>
        </a:spcBef>
        <a:buFont typeface="Arial" panose="020B0604020202020204" pitchFamily="34" charset="0"/>
        <a:buChar char="•"/>
        <a:defRPr sz="7349" kern="1200">
          <a:solidFill>
            <a:schemeClr val="tx1"/>
          </a:solidFill>
          <a:latin typeface="+mn-lt"/>
          <a:ea typeface="+mn-ea"/>
          <a:cs typeface="+mn-cs"/>
        </a:defRPr>
      </a:lvl3pPr>
      <a:lvl4pPr marL="5879935"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4pPr>
      <a:lvl5pPr marL="7559916"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5pPr>
      <a:lvl6pPr marL="9239898"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6pPr>
      <a:lvl7pPr marL="10919879"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7pPr>
      <a:lvl8pPr marL="12599861"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8pPr>
      <a:lvl9pPr marL="14279842"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9pPr>
    </p:bodyStyle>
    <p:otherStyle>
      <a:defPPr>
        <a:defRPr lang="en-US"/>
      </a:defPPr>
      <a:lvl1pPr marL="0" algn="l" defTabSz="3359963" rtl="0" eaLnBrk="1" latinLnBrk="0" hangingPunct="1">
        <a:defRPr sz="6614" kern="1200">
          <a:solidFill>
            <a:schemeClr val="tx1"/>
          </a:solidFill>
          <a:latin typeface="+mn-lt"/>
          <a:ea typeface="+mn-ea"/>
          <a:cs typeface="+mn-cs"/>
        </a:defRPr>
      </a:lvl1pPr>
      <a:lvl2pPr marL="1679981" algn="l" defTabSz="3359963" rtl="0" eaLnBrk="1" latinLnBrk="0" hangingPunct="1">
        <a:defRPr sz="6614" kern="1200">
          <a:solidFill>
            <a:schemeClr val="tx1"/>
          </a:solidFill>
          <a:latin typeface="+mn-lt"/>
          <a:ea typeface="+mn-ea"/>
          <a:cs typeface="+mn-cs"/>
        </a:defRPr>
      </a:lvl2pPr>
      <a:lvl3pPr marL="3359963" algn="l" defTabSz="3359963" rtl="0" eaLnBrk="1" latinLnBrk="0" hangingPunct="1">
        <a:defRPr sz="6614" kern="1200">
          <a:solidFill>
            <a:schemeClr val="tx1"/>
          </a:solidFill>
          <a:latin typeface="+mn-lt"/>
          <a:ea typeface="+mn-ea"/>
          <a:cs typeface="+mn-cs"/>
        </a:defRPr>
      </a:lvl3pPr>
      <a:lvl4pPr marL="5039944" algn="l" defTabSz="3359963" rtl="0" eaLnBrk="1" latinLnBrk="0" hangingPunct="1">
        <a:defRPr sz="6614" kern="1200">
          <a:solidFill>
            <a:schemeClr val="tx1"/>
          </a:solidFill>
          <a:latin typeface="+mn-lt"/>
          <a:ea typeface="+mn-ea"/>
          <a:cs typeface="+mn-cs"/>
        </a:defRPr>
      </a:lvl4pPr>
      <a:lvl5pPr marL="6719926" algn="l" defTabSz="3359963" rtl="0" eaLnBrk="1" latinLnBrk="0" hangingPunct="1">
        <a:defRPr sz="6614" kern="1200">
          <a:solidFill>
            <a:schemeClr val="tx1"/>
          </a:solidFill>
          <a:latin typeface="+mn-lt"/>
          <a:ea typeface="+mn-ea"/>
          <a:cs typeface="+mn-cs"/>
        </a:defRPr>
      </a:lvl5pPr>
      <a:lvl6pPr marL="8399907" algn="l" defTabSz="3359963" rtl="0" eaLnBrk="1" latinLnBrk="0" hangingPunct="1">
        <a:defRPr sz="6614" kern="1200">
          <a:solidFill>
            <a:schemeClr val="tx1"/>
          </a:solidFill>
          <a:latin typeface="+mn-lt"/>
          <a:ea typeface="+mn-ea"/>
          <a:cs typeface="+mn-cs"/>
        </a:defRPr>
      </a:lvl6pPr>
      <a:lvl7pPr marL="10079888" algn="l" defTabSz="3359963" rtl="0" eaLnBrk="1" latinLnBrk="0" hangingPunct="1">
        <a:defRPr sz="6614" kern="1200">
          <a:solidFill>
            <a:schemeClr val="tx1"/>
          </a:solidFill>
          <a:latin typeface="+mn-lt"/>
          <a:ea typeface="+mn-ea"/>
          <a:cs typeface="+mn-cs"/>
        </a:defRPr>
      </a:lvl7pPr>
      <a:lvl8pPr marL="11759870" algn="l" defTabSz="3359963" rtl="0" eaLnBrk="1" latinLnBrk="0" hangingPunct="1">
        <a:defRPr sz="6614" kern="1200">
          <a:solidFill>
            <a:schemeClr val="tx1"/>
          </a:solidFill>
          <a:latin typeface="+mn-lt"/>
          <a:ea typeface="+mn-ea"/>
          <a:cs typeface="+mn-cs"/>
        </a:defRPr>
      </a:lvl8pPr>
      <a:lvl9pPr marL="13439851" algn="l" defTabSz="3359963" rtl="0" eaLnBrk="1" latinLnBrk="0" hangingPunct="1">
        <a:defRPr sz="661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8" name="Table 7"/>
              <p:cNvGraphicFramePr>
                <a:graphicFrameLocks noGrp="1"/>
              </p:cNvGraphicFramePr>
              <p:nvPr>
                <p:extLst>
                  <p:ext uri="{D42A27DB-BD31-4B8C-83A1-F6EECF244321}">
                    <p14:modId xmlns:p14="http://schemas.microsoft.com/office/powerpoint/2010/main" val="3943679901"/>
                  </p:ext>
                </p:extLst>
              </p:nvPr>
            </p:nvGraphicFramePr>
            <p:xfrm>
              <a:off x="407159" y="3698809"/>
              <a:ext cx="35185420" cy="22555200"/>
            </p:xfrm>
            <a:graphic>
              <a:graphicData uri="http://schemas.openxmlformats.org/drawingml/2006/table">
                <a:tbl>
                  <a:tblPr>
                    <a:tableStyleId>{2D5ABB26-0587-4C30-8999-92F81FD0307C}</a:tableStyleId>
                  </a:tblPr>
                  <a:tblGrid>
                    <a:gridCol w="11746393">
                      <a:extLst>
                        <a:ext uri="{9D8B030D-6E8A-4147-A177-3AD203B41FA5}">
                          <a16:colId xmlns:a16="http://schemas.microsoft.com/office/drawing/2014/main" val="20000"/>
                        </a:ext>
                      </a:extLst>
                    </a:gridCol>
                    <a:gridCol w="11734833">
                      <a:extLst>
                        <a:ext uri="{9D8B030D-6E8A-4147-A177-3AD203B41FA5}">
                          <a16:colId xmlns:a16="http://schemas.microsoft.com/office/drawing/2014/main" val="20001"/>
                        </a:ext>
                      </a:extLst>
                    </a:gridCol>
                    <a:gridCol w="11704194">
                      <a:extLst>
                        <a:ext uri="{9D8B030D-6E8A-4147-A177-3AD203B41FA5}">
                          <a16:colId xmlns:a16="http://schemas.microsoft.com/office/drawing/2014/main" val="4117049268"/>
                        </a:ext>
                      </a:extLst>
                    </a:gridCol>
                  </a:tblGrid>
                  <a:tr h="21134284">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dirty="0">
                              <a:effectLst/>
                              <a:latin typeface="+mn-lt"/>
                              <a:cs typeface="Open Sans Hebrew" panose="00000500000000000000" pitchFamily="2" charset="-79"/>
                            </a:rPr>
                            <a:t>Introduction</a:t>
                          </a: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3400" u="none" kern="1200" dirty="0">
                              <a:solidFill>
                                <a:schemeClr val="tx1"/>
                              </a:solidFill>
                              <a:effectLst/>
                              <a:latin typeface="+mn-lt"/>
                              <a:ea typeface="+mn-ea"/>
                              <a:cs typeface="Open Sans Hebrew" panose="00000500000000000000" pitchFamily="2" charset="-79"/>
                            </a:rPr>
                            <a:t>Gait recognition is a significant area of research in computer vision and biometrics, it is focused on the analysis and identification of human walking patterns, with its potential applications in security systems, surveillance, healthcare, and forensic investigations. </a:t>
                          </a:r>
                          <a:br>
                            <a:rPr lang="en-US" sz="3400" u="none" kern="1200" dirty="0">
                              <a:solidFill>
                                <a:schemeClr val="tx1"/>
                              </a:solidFill>
                              <a:effectLst/>
                              <a:latin typeface="+mn-lt"/>
                              <a:ea typeface="+mn-ea"/>
                              <a:cs typeface="Open Sans Hebrew" panose="00000500000000000000" pitchFamily="2" charset="-79"/>
                            </a:rPr>
                          </a:br>
                          <a:r>
                            <a:rPr lang="en-US" sz="3400" u="none" kern="1200" dirty="0">
                              <a:solidFill>
                                <a:schemeClr val="tx1"/>
                              </a:solidFill>
                              <a:effectLst/>
                              <a:latin typeface="+mn-lt"/>
                              <a:ea typeface="+mn-ea"/>
                              <a:cs typeface="Open Sans Hebrew" panose="00000500000000000000" pitchFamily="2" charset="-79"/>
                            </a:rPr>
                            <a:t>Our work aims to demonstrate the feasibility of classifying individuals based on their human-shape and walking pattern.</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Objectives</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dirty="0">
                              <a:solidFill>
                                <a:schemeClr val="tx1"/>
                              </a:solidFill>
                              <a:effectLst/>
                              <a:latin typeface="+mn-lt"/>
                              <a:ea typeface="+mn-ea"/>
                              <a:cs typeface="Open Sans Hebrew" panose="00000500000000000000" pitchFamily="2" charset="-79"/>
                            </a:rPr>
                            <a:t>In our work, we present an alternative method for acquiring skeleton points on individuals, aiming to enhance the stability of data point collection. Our objective is to explore the efficacy of this new method across various scenarios, including recording from different angles, varying distances, and diverse lighting conditions. By assembling an extensive dataset of skeleton points at different time intervals, we endeavor to establish a proof of concept to ascertain whether these points can be utilized to accurately capture gait patterns and successfully distinguish between two distinct individuals.</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Implementation</a:t>
                          </a:r>
                        </a:p>
                        <a:p>
                          <a:pPr marL="0" marR="0" lvl="0" indent="0" algn="l" defTabSz="2519995" rtl="0" eaLnBrk="1" fontAlgn="auto" latinLnBrk="0" hangingPunct="1">
                            <a:lnSpc>
                              <a:spcPct val="100000"/>
                            </a:lnSpc>
                            <a:spcBef>
                              <a:spcPts val="0"/>
                            </a:spcBef>
                            <a:spcAft>
                              <a:spcPts val="0"/>
                            </a:spcAft>
                            <a:buClrTx/>
                            <a:buSzTx/>
                            <a:buFontTx/>
                            <a:buNone/>
                            <a:tabLst/>
                            <a:defRPr/>
                          </a:pPr>
                          <a:r>
                            <a:rPr kumimoji="0" lang="en-US" sz="34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rPr>
                            <a:t>- The video processing pipeline was established to generate a stable and accurate skeletal output:</a:t>
                          </a:r>
                          <a:endParaRPr lang="en-US" sz="3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baseline="0" dirty="0">
                            <a:effectLst/>
                            <a:latin typeface="+mn-lt"/>
                            <a:cs typeface="Open Sans Hebrew" panose="00000500000000000000" pitchFamily="2" charset="-79"/>
                          </a:endParaRPr>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kumimoji="0" lang="en-US" sz="34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rPr>
                            <a:t>• First, Object detection using the YOLOv7 [1] model:</a:t>
                          </a:r>
                          <a:br>
                            <a:rPr kumimoji="0" lang="en-US" sz="34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rPr>
                          </a:br>
                          <a:r>
                            <a:rPr kumimoji="0" lang="en-US" sz="34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rPr>
                            <a:t>The video is processed through an object detection model, YOLOv7, which identifies humans in each frame.</a:t>
                          </a:r>
                        </a:p>
                        <a:p>
                          <a:pPr marL="0" marR="0" lvl="0" indent="0" algn="l" defTabSz="2519995" rtl="0" eaLnBrk="1" fontAlgn="auto" latinLnBrk="0" hangingPunct="1">
                            <a:lnSpc>
                              <a:spcPct val="100000"/>
                            </a:lnSpc>
                            <a:spcBef>
                              <a:spcPts val="0"/>
                            </a:spcBef>
                            <a:spcAft>
                              <a:spcPts val="0"/>
                            </a:spcAft>
                            <a:buClrTx/>
                            <a:buSzTx/>
                            <a:buFontTx/>
                            <a:buNone/>
                            <a:tabLst/>
                            <a:defRPr/>
                          </a:pPr>
                          <a:r>
                            <a:rPr kumimoji="0" lang="en-US" sz="34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rPr>
                            <a:t>• Super-resolution with Real-ESRGAN [2]: </a:t>
                          </a:r>
                          <a:br>
                            <a:rPr kumimoji="0" lang="en-US" sz="34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rPr>
                          </a:br>
                          <a:r>
                            <a:rPr kumimoji="0" lang="en-US" sz="34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rPr>
                            <a:t>The detected individuals are extracted and passed through the Real-ESRGAN super-resolution model. This model increases the pixel count of the target person, enhancing detection accuracy in the subsequent block.</a:t>
                          </a:r>
                        </a:p>
                        <a:p>
                          <a:pPr marL="0" marR="0" lvl="0" indent="0" algn="l" defTabSz="2519995" rtl="0" eaLnBrk="1" fontAlgn="auto" latinLnBrk="0" hangingPunct="1">
                            <a:lnSpc>
                              <a:spcPct val="100000"/>
                            </a:lnSpc>
                            <a:spcBef>
                              <a:spcPts val="0"/>
                            </a:spcBef>
                            <a:spcAft>
                              <a:spcPts val="0"/>
                            </a:spcAft>
                            <a:buClrTx/>
                            <a:buSzTx/>
                            <a:buFontTx/>
                            <a:buNone/>
                            <a:tabLst/>
                            <a:defRPr/>
                          </a:pPr>
                          <a:r>
                            <a:rPr kumimoji="0" lang="en-US" sz="34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rPr>
                            <a:t>• Conversion to spatial joint representation with MMPOSE [3]: The main block, MMPOSE, takes the enhanced image and converts the person in the image into a spatial representation</a:t>
                          </a:r>
                          <a:br>
                            <a:rPr kumimoji="0" lang="en-US" sz="34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rPr>
                          </a:br>
                          <a:r>
                            <a:rPr kumimoji="0" lang="en-US" sz="34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rPr>
                            <a:t>of their joints. This step enables further analysis and understanding of human movement and poses.</a:t>
                          </a:r>
                        </a:p>
                        <a:p>
                          <a:pPr marL="0" marR="0" lvl="0" indent="0" algn="l" defTabSz="2519995" rtl="0" eaLnBrk="1" fontAlgn="auto" latinLnBrk="0" hangingPunct="1">
                            <a:lnSpc>
                              <a:spcPct val="100000"/>
                            </a:lnSpc>
                            <a:spcBef>
                              <a:spcPts val="0"/>
                            </a:spcBef>
                            <a:spcAft>
                              <a:spcPts val="0"/>
                            </a:spcAft>
                            <a:buClrTx/>
                            <a:buSzTx/>
                            <a:buFontTx/>
                            <a:buNone/>
                            <a:tabLst/>
                            <a:defRPr/>
                          </a:pPr>
                          <a:r>
                            <a:rPr kumimoji="0" lang="en-US" sz="34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rPr>
                            <a:t>- We utilized the skeleton tensors obtained from the pipeline</a:t>
                          </a:r>
                          <a:br>
                            <a:rPr kumimoji="0" lang="en-US" sz="34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rPr>
                          </a:br>
                          <a:r>
                            <a:rPr kumimoji="0" lang="en-US" sz="34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rPr>
                            <a:t>and fed them into a LSTM-based classification network. </a:t>
                          </a:r>
                          <a:br>
                            <a:rPr kumimoji="0" lang="en-US" sz="34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rPr>
                          </a:br>
                          <a:r>
                            <a:rPr kumimoji="0" lang="en-US" sz="34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rPr>
                            <a:t>The primary objective of this network was to determine the feasibility of distinguishing between two individuals:</a:t>
                          </a:r>
                        </a:p>
                        <a:p>
                          <a:pPr marL="0" marR="0" lvl="0" indent="0" algn="l" defTabSz="2519995"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kumimoji="0" lang="en-US" sz="34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rPr>
                            <a:t>The loss function we used was:</a:t>
                          </a:r>
                        </a:p>
                        <a:p>
                          <a:pPr marL="0" marR="0" lvl="0" indent="0" algn="l" defTabSz="2519995"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pt-BR" sz="3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ctrlPr>
                                  </m:sSubPr>
                                  <m:e>
                                    <m:r>
                                      <a:rPr kumimoji="0" lang="pt-BR" sz="3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𝑙</m:t>
                                    </m:r>
                                  </m:e>
                                  <m:sub>
                                    <m:r>
                                      <a:rPr kumimoji="0" lang="pt-BR" sz="3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𝑛</m:t>
                                    </m:r>
                                  </m:sub>
                                </m:sSub>
                                <m:r>
                                  <a:rPr kumimoji="0" lang="pt-BR" sz="3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m:t>
                                </m:r>
                                <m:sSub>
                                  <m:sSubPr>
                                    <m:ctrlPr>
                                      <a:rPr kumimoji="0" lang="pt-BR" sz="3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ctrlPr>
                                  </m:sSubPr>
                                  <m:e>
                                    <m:r>
                                      <a:rPr kumimoji="0" lang="pt-BR" sz="3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𝑤</m:t>
                                    </m:r>
                                  </m:e>
                                  <m:sub>
                                    <m:r>
                                      <a:rPr kumimoji="0" lang="pt-BR" sz="3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𝑛</m:t>
                                    </m:r>
                                  </m:sub>
                                </m:sSub>
                                <m:r>
                                  <a:rPr kumimoji="0" lang="pt-BR" sz="3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 [</m:t>
                                </m:r>
                                <m:sSub>
                                  <m:sSubPr>
                                    <m:ctrlPr>
                                      <a:rPr kumimoji="0" lang="pt-BR" sz="3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ctrlPr>
                                  </m:sSubPr>
                                  <m:e>
                                    <m:r>
                                      <a:rPr kumimoji="0" lang="pt-BR" sz="3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𝑦</m:t>
                                    </m:r>
                                  </m:e>
                                  <m:sub>
                                    <m:r>
                                      <a:rPr kumimoji="0" lang="pt-BR" sz="3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𝑛</m:t>
                                    </m:r>
                                  </m:sub>
                                </m:sSub>
                                <m:r>
                                  <a:rPr kumimoji="0" lang="pt-BR" sz="3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m:t>
                                </m:r>
                                <m:r>
                                  <a:rPr kumimoji="0" lang="pt-BR" sz="3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𝑙𝑜𝑔</m:t>
                                </m:r>
                                <m:r>
                                  <a:rPr kumimoji="0" lang="pt-BR" sz="3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m:t>
                                </m:r>
                                <m:r>
                                  <a:rPr kumimoji="0" lang="pt-BR" sz="3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𝜎</m:t>
                                </m:r>
                                <m:r>
                                  <a:rPr kumimoji="0" lang="pt-BR" sz="3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m:t>
                                </m:r>
                                <m:sSub>
                                  <m:sSubPr>
                                    <m:ctrlPr>
                                      <a:rPr kumimoji="0" lang="pt-BR" sz="3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ctrlPr>
                                  </m:sSubPr>
                                  <m:e>
                                    <m:r>
                                      <a:rPr kumimoji="0" lang="pt-BR" sz="3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𝑥</m:t>
                                    </m:r>
                                  </m:e>
                                  <m:sub>
                                    <m:r>
                                      <a:rPr kumimoji="0" lang="pt-BR" sz="3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𝑛</m:t>
                                    </m:r>
                                  </m:sub>
                                </m:sSub>
                                <m:r>
                                  <a:rPr kumimoji="0" lang="pt-BR" sz="3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m:t>
                                </m:r>
                                <m:r>
                                  <a:rPr kumimoji="0" lang="pt-BR" sz="3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1</m:t>
                                </m:r>
                                <m:r>
                                  <a:rPr kumimoji="0" lang="pt-BR" sz="3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m:t>
                                </m:r>
                                <m:sSub>
                                  <m:sSubPr>
                                    <m:ctrlPr>
                                      <a:rPr kumimoji="0" lang="pt-BR" sz="3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ctrlPr>
                                  </m:sSubPr>
                                  <m:e>
                                    <m:r>
                                      <a:rPr kumimoji="0" lang="pt-BR" sz="3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𝑦</m:t>
                                    </m:r>
                                  </m:e>
                                  <m:sub>
                                    <m:r>
                                      <a:rPr kumimoji="0" lang="pt-BR" sz="3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𝑛</m:t>
                                    </m:r>
                                  </m:sub>
                                </m:sSub>
                                <m:r>
                                  <a:rPr kumimoji="0" lang="pt-BR" sz="3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m:t>
                                </m:r>
                                <m:r>
                                  <a:rPr kumimoji="0" lang="pt-BR" sz="3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𝑙𝑜𝑔</m:t>
                                </m:r>
                                <m:r>
                                  <a:rPr kumimoji="0" lang="pt-BR" sz="3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m:t>
                                </m:r>
                                <m:r>
                                  <a:rPr kumimoji="0" lang="pt-BR" sz="3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1</m:t>
                                </m:r>
                                <m:r>
                                  <a:rPr kumimoji="0" lang="pt-BR" sz="3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m:t>
                                </m:r>
                                <m:r>
                                  <a:rPr kumimoji="0" lang="pt-BR" sz="3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𝜎</m:t>
                                </m:r>
                                <m:r>
                                  <a:rPr kumimoji="0" lang="pt-BR" sz="3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m:t>
                                </m:r>
                                <m:sSub>
                                  <m:sSubPr>
                                    <m:ctrlPr>
                                      <a:rPr kumimoji="0" lang="pt-BR" sz="3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ctrlPr>
                                  </m:sSubPr>
                                  <m:e>
                                    <m:r>
                                      <a:rPr kumimoji="0" lang="pt-BR" sz="3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𝑥</m:t>
                                    </m:r>
                                  </m:e>
                                  <m:sub>
                                    <m:r>
                                      <a:rPr kumimoji="0" lang="pt-BR" sz="3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𝑛</m:t>
                                    </m:r>
                                  </m:sub>
                                </m:sSub>
                                <m:r>
                                  <a:rPr kumimoji="0" lang="pt-BR" sz="3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m:t>
                                </m:r>
                              </m:oMath>
                            </m:oMathPara>
                          </a14:m>
                          <a:endParaRPr lang="en-US" sz="3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Results</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baseline="0" dirty="0">
                              <a:solidFill>
                                <a:schemeClr val="tx1"/>
                              </a:solidFill>
                              <a:effectLst/>
                              <a:latin typeface="+mn-lt"/>
                              <a:ea typeface="+mn-ea"/>
                              <a:cs typeface="Open Sans Hebrew" panose="00000500000000000000" pitchFamily="2" charset="-79"/>
                            </a:rPr>
                            <a:t>In the following graphs we examined how the skeleton was detected in our pipeline under different conditions:</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dirty="0">
                            <a:solidFill>
                              <a:schemeClr val="tx1"/>
                            </a:solidFill>
                            <a:effectLst/>
                            <a:latin typeface="+mn-lt"/>
                            <a:ea typeface="+mn-ea"/>
                            <a:cs typeface="Open Sans Hebrew" panose="00000500000000000000" pitchFamily="2" charset="-79"/>
                          </a:endParaRPr>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kumimoji="0" lang="en-US" sz="34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rPr>
                            <a:t>In the following images, the original MMPOSE (a) failed to place skeleton, while SR (b) improved the detection ability significantly:</a:t>
                          </a:r>
                        </a:p>
                        <a:p>
                          <a:pPr marL="0" marR="0" lvl="0" indent="0" algn="l" defTabSz="2519995" rtl="0" eaLnBrk="1" fontAlgn="auto" latinLnBrk="0" hangingPunct="1">
                            <a:lnSpc>
                              <a:spcPct val="100000"/>
                            </a:lnSpc>
                            <a:spcBef>
                              <a:spcPts val="0"/>
                            </a:spcBef>
                            <a:spcAft>
                              <a:spcPts val="0"/>
                            </a:spcAft>
                            <a:buClrTx/>
                            <a:buSzTx/>
                            <a:buFontTx/>
                            <a:buNone/>
                            <a:tabLst/>
                            <a:defRPr/>
                          </a:pPr>
                          <a:endParaRPr kumimoji="0" lang="en-US" sz="34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kumimoji="0" lang="en-US" sz="34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kumimoji="0" lang="en-US" sz="34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kumimoji="0" lang="en-US" sz="34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kumimoji="0" lang="en-US" sz="34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kumimoji="0" lang="en-US" sz="34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kumimoji="0" lang="en-US" sz="34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rPr>
                            <a:t>                               </a:t>
                          </a:r>
                          <a:r>
                            <a:rPr kumimoji="0" lang="en-US" sz="28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rPr>
                            <a:t>(a)                                           (b)</a:t>
                          </a:r>
                          <a:endParaRPr kumimoji="0" lang="en-US" sz="34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kumimoji="0" lang="en-US" sz="34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rPr>
                            <a:t>At last, the subsequent graphs illustrate the outcomes of the LSTM-based classification network:</a:t>
                          </a:r>
                        </a:p>
                        <a:p>
                          <a:pPr marL="0" marR="0" lvl="0" indent="0" algn="l" defTabSz="2519995" rtl="0" eaLnBrk="1" fontAlgn="auto" latinLnBrk="0" hangingPunct="1">
                            <a:lnSpc>
                              <a:spcPct val="100000"/>
                            </a:lnSpc>
                            <a:spcBef>
                              <a:spcPts val="0"/>
                            </a:spcBef>
                            <a:spcAft>
                              <a:spcPts val="0"/>
                            </a:spcAft>
                            <a:buClrTx/>
                            <a:buSzTx/>
                            <a:buFontTx/>
                            <a:buNone/>
                            <a:tabLst/>
                            <a:defRPr/>
                          </a:pPr>
                          <a:endParaRPr kumimoji="0" lang="en-US" sz="34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kumimoji="0" lang="en-US" sz="34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kumimoji="0" lang="en-US" sz="34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kumimoji="0" lang="en-US" sz="34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kumimoji="0" lang="en-US" sz="34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Conclusions</a:t>
                          </a:r>
                        </a:p>
                        <a:p>
                          <a:pPr marL="0" marR="0" lvl="0" indent="0" algn="l" defTabSz="2519995" rtl="0" eaLnBrk="1" fontAlgn="auto" latinLnBrk="0" hangingPunct="1">
                            <a:lnSpc>
                              <a:spcPct val="100000"/>
                            </a:lnSpc>
                            <a:spcBef>
                              <a:spcPts val="0"/>
                            </a:spcBef>
                            <a:spcAft>
                              <a:spcPts val="0"/>
                            </a:spcAft>
                            <a:buClrTx/>
                            <a:buSzTx/>
                            <a:buFontTx/>
                            <a:buNone/>
                            <a:tabLst/>
                            <a:defRPr/>
                          </a:pPr>
                          <a:r>
                            <a:rPr kumimoji="0" lang="en-US" sz="34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rPr>
                            <a:t>It was observed that the pipeline yields successful results under normal lighting circumstances, while the angle of the capture in relation to the ground plays a crucial role. The ideal angles for optimal output ranges around 20°.</a:t>
                          </a:r>
                        </a:p>
                        <a:p>
                          <a:pPr marL="0" marR="0" lvl="0" indent="0" algn="l" defTabSz="2519995" rtl="0" eaLnBrk="1" fontAlgn="auto" latinLnBrk="0" hangingPunct="1">
                            <a:lnSpc>
                              <a:spcPct val="100000"/>
                            </a:lnSpc>
                            <a:spcBef>
                              <a:spcPts val="0"/>
                            </a:spcBef>
                            <a:spcAft>
                              <a:spcPts val="0"/>
                            </a:spcAft>
                            <a:buClrTx/>
                            <a:buSzTx/>
                            <a:buFontTx/>
                            <a:buNone/>
                            <a:tabLst/>
                            <a:defRPr/>
                          </a:pPr>
                          <a:r>
                            <a:rPr kumimoji="0" lang="en-US" sz="34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rPr>
                            <a:t>Furthermore, the POC conducted on classifying two distinct individuals demonstrated a viable ability to differentiate between them with significant accuracy based on their human-shape and walking pattern.</a:t>
                          </a: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Bibliography</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dirty="0">
                              <a:solidFill>
                                <a:schemeClr val="tx1"/>
                              </a:solidFill>
                              <a:effectLst/>
                              <a:latin typeface="+mn-lt"/>
                              <a:ea typeface="+mn-ea"/>
                              <a:cs typeface="Open Sans Hebrew" panose="00000500000000000000" pitchFamily="2" charset="-79"/>
                            </a:rPr>
                            <a:t>[1] </a:t>
                          </a:r>
                          <a:r>
                            <a:rPr lang="nl-NL" sz="3400" kern="1200" dirty="0">
                              <a:solidFill>
                                <a:schemeClr val="tx1"/>
                              </a:solidFill>
                              <a:effectLst/>
                              <a:latin typeface="+mn-lt"/>
                              <a:ea typeface="+mn-ea"/>
                              <a:cs typeface="Open Sans Hebrew" panose="00000500000000000000" pitchFamily="2" charset="-79"/>
                            </a:rPr>
                            <a:t>C.Y. Wang, A. Bochkovskiy, H.Y.M. Liao.</a:t>
                          </a:r>
                          <a:r>
                            <a:rPr lang="en-US" sz="3400" kern="1200" dirty="0">
                              <a:solidFill>
                                <a:schemeClr val="tx1"/>
                              </a:solidFill>
                              <a:effectLst/>
                              <a:latin typeface="+mn-lt"/>
                              <a:ea typeface="+mn-ea"/>
                              <a:cs typeface="Open Sans Hebrew" panose="00000500000000000000" pitchFamily="2" charset="-79"/>
                            </a:rPr>
                            <a:t>, "YOLOv7: Trainable bag-of-freebies sets new state-of-the-art for real-time object detectors", July 2022</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dirty="0">
                              <a:solidFill>
                                <a:schemeClr val="tx1"/>
                              </a:solidFill>
                              <a:effectLst/>
                              <a:latin typeface="+mn-lt"/>
                              <a:ea typeface="+mn-ea"/>
                              <a:cs typeface="Open Sans Hebrew" panose="00000500000000000000" pitchFamily="2" charset="-79"/>
                            </a:rPr>
                            <a:t>[2] </a:t>
                          </a:r>
                          <a:r>
                            <a:rPr lang="nl-NL" sz="3400" kern="1200" dirty="0">
                              <a:solidFill>
                                <a:schemeClr val="tx1"/>
                              </a:solidFill>
                              <a:effectLst/>
                              <a:latin typeface="+mn-lt"/>
                              <a:ea typeface="+mn-ea"/>
                              <a:cs typeface="Open Sans Hebrew" panose="00000500000000000000" pitchFamily="2" charset="-79"/>
                            </a:rPr>
                            <a:t>X. Wang, L. Xie, C. Dong, Y. Shan</a:t>
                          </a:r>
                          <a:r>
                            <a:rPr lang="en-US" sz="3400" kern="1200" dirty="0">
                              <a:solidFill>
                                <a:schemeClr val="tx1"/>
                              </a:solidFill>
                              <a:effectLst/>
                              <a:latin typeface="+mn-lt"/>
                              <a:ea typeface="+mn-ea"/>
                              <a:cs typeface="Open Sans Hebrew" panose="00000500000000000000" pitchFamily="2" charset="-79"/>
                            </a:rPr>
                            <a:t>, "Real-ESRGAN: Training Real-World Blind Super-Resolution With Pure Synthetic Data",  2021</a:t>
                          </a:r>
                        </a:p>
                        <a:p>
                          <a:pPr marL="0" marR="0" lvl="0" indent="0" algn="l" defTabSz="2519995" rtl="0" eaLnBrk="1" fontAlgn="auto" latinLnBrk="0" hangingPunct="1">
                            <a:lnSpc>
                              <a:spcPct val="100000"/>
                            </a:lnSpc>
                            <a:spcBef>
                              <a:spcPts val="0"/>
                            </a:spcBef>
                            <a:spcAft>
                              <a:spcPts val="0"/>
                            </a:spcAft>
                            <a:buClrTx/>
                            <a:buSzTx/>
                            <a:buFontTx/>
                            <a:buNone/>
                            <a:tabLst/>
                            <a:defRPr/>
                          </a:pPr>
                          <a:r>
                            <a:rPr kumimoji="0" lang="en-US" sz="34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rPr>
                            <a:t>[3] </a:t>
                          </a:r>
                          <a:r>
                            <a:rPr kumimoji="0" lang="en-US" sz="3400" b="0" i="0" u="none" strike="noStrike" kern="1200" cap="none" spc="0" normalizeH="0" baseline="0" noProof="0" dirty="0" err="1">
                              <a:ln>
                                <a:noFill/>
                              </a:ln>
                              <a:solidFill>
                                <a:prstClr val="black"/>
                              </a:solidFill>
                              <a:effectLst/>
                              <a:uLnTx/>
                              <a:uFillTx/>
                              <a:latin typeface="+mn-lt"/>
                              <a:ea typeface="+mn-ea"/>
                              <a:cs typeface="Open Sans Hebrew" panose="00000500000000000000" pitchFamily="2" charset="-79"/>
                            </a:rPr>
                            <a:t>MMPose</a:t>
                          </a:r>
                          <a:r>
                            <a:rPr kumimoji="0" lang="en-US" sz="34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rPr>
                            <a:t> Contributors. "</a:t>
                          </a:r>
                          <a:r>
                            <a:rPr kumimoji="0" lang="en-US" sz="3400" b="0" i="0" u="none" strike="noStrike" kern="1200" cap="none" spc="0" normalizeH="0" baseline="0" noProof="0" dirty="0" err="1">
                              <a:ln>
                                <a:noFill/>
                              </a:ln>
                              <a:solidFill>
                                <a:prstClr val="black"/>
                              </a:solidFill>
                              <a:effectLst/>
                              <a:uLnTx/>
                              <a:uFillTx/>
                              <a:latin typeface="+mn-lt"/>
                              <a:ea typeface="+mn-ea"/>
                              <a:cs typeface="Open Sans Hebrew" panose="00000500000000000000" pitchFamily="2" charset="-79"/>
                            </a:rPr>
                            <a:t>MMPose</a:t>
                          </a:r>
                          <a:r>
                            <a:rPr kumimoji="0" lang="en-US" sz="34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rPr>
                            <a:t>: Open-Source Library for Human Pose Estimation.” https://mmpose.readthedocs.io/en/v0.29.0/demo.html#id10</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7200" dirty="0">
                            <a:effectLst/>
                            <a:latin typeface="+mn-lt"/>
                            <a:cs typeface="Open Sans Hebrew" panose="00000500000000000000" pitchFamily="2" charset="-79"/>
                          </a:endParaRPr>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mc:Choice>
        <mc:Fallback>
          <p:graphicFrame>
            <p:nvGraphicFramePr>
              <p:cNvPr id="8" name="Table 7"/>
              <p:cNvGraphicFramePr>
                <a:graphicFrameLocks noGrp="1"/>
              </p:cNvGraphicFramePr>
              <p:nvPr>
                <p:extLst>
                  <p:ext uri="{D42A27DB-BD31-4B8C-83A1-F6EECF244321}">
                    <p14:modId xmlns:p14="http://schemas.microsoft.com/office/powerpoint/2010/main" val="3943679901"/>
                  </p:ext>
                </p:extLst>
              </p:nvPr>
            </p:nvGraphicFramePr>
            <p:xfrm>
              <a:off x="407159" y="3698809"/>
              <a:ext cx="35185420" cy="22555200"/>
            </p:xfrm>
            <a:graphic>
              <a:graphicData uri="http://schemas.openxmlformats.org/drawingml/2006/table">
                <a:tbl>
                  <a:tblPr>
                    <a:tableStyleId>{2D5ABB26-0587-4C30-8999-92F81FD0307C}</a:tableStyleId>
                  </a:tblPr>
                  <a:tblGrid>
                    <a:gridCol w="11746393">
                      <a:extLst>
                        <a:ext uri="{9D8B030D-6E8A-4147-A177-3AD203B41FA5}">
                          <a16:colId xmlns:a16="http://schemas.microsoft.com/office/drawing/2014/main" val="20000"/>
                        </a:ext>
                      </a:extLst>
                    </a:gridCol>
                    <a:gridCol w="11734833">
                      <a:extLst>
                        <a:ext uri="{9D8B030D-6E8A-4147-A177-3AD203B41FA5}">
                          <a16:colId xmlns:a16="http://schemas.microsoft.com/office/drawing/2014/main" val="20001"/>
                        </a:ext>
                      </a:extLst>
                    </a:gridCol>
                    <a:gridCol w="11704194">
                      <a:extLst>
                        <a:ext uri="{9D8B030D-6E8A-4147-A177-3AD203B41FA5}">
                          <a16:colId xmlns:a16="http://schemas.microsoft.com/office/drawing/2014/main" val="4117049268"/>
                        </a:ext>
                      </a:extLst>
                    </a:gridCol>
                  </a:tblGrid>
                  <a:tr h="21134284">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dirty="0">
                              <a:effectLst/>
                              <a:latin typeface="+mn-lt"/>
                              <a:cs typeface="Open Sans Hebrew" panose="00000500000000000000" pitchFamily="2" charset="-79"/>
                            </a:rPr>
                            <a:t>Introduction</a:t>
                          </a: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3400" u="none" kern="1200" dirty="0">
                              <a:solidFill>
                                <a:schemeClr val="tx1"/>
                              </a:solidFill>
                              <a:effectLst/>
                              <a:latin typeface="+mn-lt"/>
                              <a:ea typeface="+mn-ea"/>
                              <a:cs typeface="Open Sans Hebrew" panose="00000500000000000000" pitchFamily="2" charset="-79"/>
                            </a:rPr>
                            <a:t>Gait recognition is a significant area of research in computer vision and biometrics, it is focused on the analysis and identification of human walking patterns, with its potential applications in security systems, surveillance, healthcare, and forensic investigations. </a:t>
                          </a:r>
                          <a:br>
                            <a:rPr lang="en-US" sz="3400" u="none" kern="1200" dirty="0">
                              <a:solidFill>
                                <a:schemeClr val="tx1"/>
                              </a:solidFill>
                              <a:effectLst/>
                              <a:latin typeface="+mn-lt"/>
                              <a:ea typeface="+mn-ea"/>
                              <a:cs typeface="Open Sans Hebrew" panose="00000500000000000000" pitchFamily="2" charset="-79"/>
                            </a:rPr>
                          </a:br>
                          <a:r>
                            <a:rPr lang="en-US" sz="3400" u="none" kern="1200" dirty="0">
                              <a:solidFill>
                                <a:schemeClr val="tx1"/>
                              </a:solidFill>
                              <a:effectLst/>
                              <a:latin typeface="+mn-lt"/>
                              <a:ea typeface="+mn-ea"/>
                              <a:cs typeface="Open Sans Hebrew" panose="00000500000000000000" pitchFamily="2" charset="-79"/>
                            </a:rPr>
                            <a:t>Our work aims to demonstrate the feasibility of classifying individuals based on their human-shape and walking pattern.</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Objectives</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dirty="0">
                              <a:solidFill>
                                <a:schemeClr val="tx1"/>
                              </a:solidFill>
                              <a:effectLst/>
                              <a:latin typeface="+mn-lt"/>
                              <a:ea typeface="+mn-ea"/>
                              <a:cs typeface="Open Sans Hebrew" panose="00000500000000000000" pitchFamily="2" charset="-79"/>
                            </a:rPr>
                            <a:t>In our work, we present an alternative method for acquiring skeleton points on individuals, aiming to enhance the stability of data point collection. Our objective is to explore the efficacy of this new method across various scenarios, including recording from different angles, varying distances, and diverse lighting conditions. By assembling an extensive dataset of skeleton points at different time intervals, we endeavor to establish a proof of concept to ascertain whether these points can be utilized to accurately capture gait patterns and successfully distinguish between two distinct individuals.</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Implementation</a:t>
                          </a:r>
                        </a:p>
                        <a:p>
                          <a:pPr marL="0" marR="0" lvl="0" indent="0" algn="l" defTabSz="2519995" rtl="0" eaLnBrk="1" fontAlgn="auto" latinLnBrk="0" hangingPunct="1">
                            <a:lnSpc>
                              <a:spcPct val="100000"/>
                            </a:lnSpc>
                            <a:spcBef>
                              <a:spcPts val="0"/>
                            </a:spcBef>
                            <a:spcAft>
                              <a:spcPts val="0"/>
                            </a:spcAft>
                            <a:buClrTx/>
                            <a:buSzTx/>
                            <a:buFontTx/>
                            <a:buNone/>
                            <a:tabLst/>
                            <a:defRPr/>
                          </a:pPr>
                          <a:r>
                            <a:rPr kumimoji="0" lang="en-US" sz="34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rPr>
                            <a:t>- The video processing pipeline was established to generate a stable and accurate skeletal output:</a:t>
                          </a:r>
                          <a:endParaRPr lang="en-US" sz="3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baseline="0" dirty="0">
                            <a:effectLst/>
                            <a:latin typeface="+mn-lt"/>
                            <a:cs typeface="Open Sans Hebrew" panose="00000500000000000000" pitchFamily="2" charset="-79"/>
                          </a:endParaRPr>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he-IL"/>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a:stretch>
                            <a:fillRect/>
                          </a:stretch>
                        </a:blipFill>
                      </a:tcPr>
                    </a:tc>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kumimoji="0" lang="en-US" sz="34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rPr>
                            <a:t>In the following images, the original MMPOSE (a) failed to place skeleton, while SR (b) improved the detection ability significantly:</a:t>
                          </a:r>
                        </a:p>
                        <a:p>
                          <a:pPr marL="0" marR="0" lvl="0" indent="0" algn="l" defTabSz="2519995" rtl="0" eaLnBrk="1" fontAlgn="auto" latinLnBrk="0" hangingPunct="1">
                            <a:lnSpc>
                              <a:spcPct val="100000"/>
                            </a:lnSpc>
                            <a:spcBef>
                              <a:spcPts val="0"/>
                            </a:spcBef>
                            <a:spcAft>
                              <a:spcPts val="0"/>
                            </a:spcAft>
                            <a:buClrTx/>
                            <a:buSzTx/>
                            <a:buFontTx/>
                            <a:buNone/>
                            <a:tabLst/>
                            <a:defRPr/>
                          </a:pPr>
                          <a:endParaRPr kumimoji="0" lang="en-US" sz="34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kumimoji="0" lang="en-US" sz="34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kumimoji="0" lang="en-US" sz="34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kumimoji="0" lang="en-US" sz="34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kumimoji="0" lang="en-US" sz="34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kumimoji="0" lang="en-US" sz="34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kumimoji="0" lang="en-US" sz="34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rPr>
                            <a:t>                               </a:t>
                          </a:r>
                          <a:r>
                            <a:rPr kumimoji="0" lang="en-US" sz="28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rPr>
                            <a:t>(a)                                           (b)</a:t>
                          </a:r>
                          <a:endParaRPr kumimoji="0" lang="en-US" sz="34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kumimoji="0" lang="en-US" sz="34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rPr>
                            <a:t>At last, the subsequent graphs illustrate the outcomes of the LSTM-based classification network:</a:t>
                          </a:r>
                        </a:p>
                        <a:p>
                          <a:pPr marL="0" marR="0" lvl="0" indent="0" algn="l" defTabSz="2519995" rtl="0" eaLnBrk="1" fontAlgn="auto" latinLnBrk="0" hangingPunct="1">
                            <a:lnSpc>
                              <a:spcPct val="100000"/>
                            </a:lnSpc>
                            <a:spcBef>
                              <a:spcPts val="0"/>
                            </a:spcBef>
                            <a:spcAft>
                              <a:spcPts val="0"/>
                            </a:spcAft>
                            <a:buClrTx/>
                            <a:buSzTx/>
                            <a:buFontTx/>
                            <a:buNone/>
                            <a:tabLst/>
                            <a:defRPr/>
                          </a:pPr>
                          <a:endParaRPr kumimoji="0" lang="en-US" sz="34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kumimoji="0" lang="en-US" sz="34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kumimoji="0" lang="en-US" sz="34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kumimoji="0" lang="en-US" sz="34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kumimoji="0" lang="en-US" sz="34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Conclusions</a:t>
                          </a:r>
                        </a:p>
                        <a:p>
                          <a:pPr marL="0" marR="0" lvl="0" indent="0" algn="l" defTabSz="2519995" rtl="0" eaLnBrk="1" fontAlgn="auto" latinLnBrk="0" hangingPunct="1">
                            <a:lnSpc>
                              <a:spcPct val="100000"/>
                            </a:lnSpc>
                            <a:spcBef>
                              <a:spcPts val="0"/>
                            </a:spcBef>
                            <a:spcAft>
                              <a:spcPts val="0"/>
                            </a:spcAft>
                            <a:buClrTx/>
                            <a:buSzTx/>
                            <a:buFontTx/>
                            <a:buNone/>
                            <a:tabLst/>
                            <a:defRPr/>
                          </a:pPr>
                          <a:r>
                            <a:rPr kumimoji="0" lang="en-US" sz="34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rPr>
                            <a:t>It was observed that the pipeline yields successful results under normal lighting circumstances, while the angle of the capture in relation to the ground plays a crucial role. The ideal angles for optimal output ranges around 20°.</a:t>
                          </a:r>
                        </a:p>
                        <a:p>
                          <a:pPr marL="0" marR="0" lvl="0" indent="0" algn="l" defTabSz="2519995" rtl="0" eaLnBrk="1" fontAlgn="auto" latinLnBrk="0" hangingPunct="1">
                            <a:lnSpc>
                              <a:spcPct val="100000"/>
                            </a:lnSpc>
                            <a:spcBef>
                              <a:spcPts val="0"/>
                            </a:spcBef>
                            <a:spcAft>
                              <a:spcPts val="0"/>
                            </a:spcAft>
                            <a:buClrTx/>
                            <a:buSzTx/>
                            <a:buFontTx/>
                            <a:buNone/>
                            <a:tabLst/>
                            <a:defRPr/>
                          </a:pPr>
                          <a:r>
                            <a:rPr kumimoji="0" lang="en-US" sz="34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rPr>
                            <a:t>Furthermore, the POC conducted on classifying two distinct individuals demonstrated a viable ability to differentiate between them with significant accuracy based on their human-shape and walking pattern.</a:t>
                          </a: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Bibliography</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dirty="0">
                              <a:solidFill>
                                <a:schemeClr val="tx1"/>
                              </a:solidFill>
                              <a:effectLst/>
                              <a:latin typeface="+mn-lt"/>
                              <a:ea typeface="+mn-ea"/>
                              <a:cs typeface="Open Sans Hebrew" panose="00000500000000000000" pitchFamily="2" charset="-79"/>
                            </a:rPr>
                            <a:t>[1] </a:t>
                          </a:r>
                          <a:r>
                            <a:rPr lang="nl-NL" sz="3400" kern="1200" dirty="0">
                              <a:solidFill>
                                <a:schemeClr val="tx1"/>
                              </a:solidFill>
                              <a:effectLst/>
                              <a:latin typeface="+mn-lt"/>
                              <a:ea typeface="+mn-ea"/>
                              <a:cs typeface="Open Sans Hebrew" panose="00000500000000000000" pitchFamily="2" charset="-79"/>
                            </a:rPr>
                            <a:t>C.Y. Wang, A. Bochkovskiy, H.Y.M. Liao.</a:t>
                          </a:r>
                          <a:r>
                            <a:rPr lang="en-US" sz="3400" kern="1200" dirty="0">
                              <a:solidFill>
                                <a:schemeClr val="tx1"/>
                              </a:solidFill>
                              <a:effectLst/>
                              <a:latin typeface="+mn-lt"/>
                              <a:ea typeface="+mn-ea"/>
                              <a:cs typeface="Open Sans Hebrew" panose="00000500000000000000" pitchFamily="2" charset="-79"/>
                            </a:rPr>
                            <a:t>, "YOLOv7: Trainable bag-of-freebies sets new state-of-the-art for real-time object detectors", July 2022</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dirty="0">
                              <a:solidFill>
                                <a:schemeClr val="tx1"/>
                              </a:solidFill>
                              <a:effectLst/>
                              <a:latin typeface="+mn-lt"/>
                              <a:ea typeface="+mn-ea"/>
                              <a:cs typeface="Open Sans Hebrew" panose="00000500000000000000" pitchFamily="2" charset="-79"/>
                            </a:rPr>
                            <a:t>[2] </a:t>
                          </a:r>
                          <a:r>
                            <a:rPr lang="nl-NL" sz="3400" kern="1200" dirty="0">
                              <a:solidFill>
                                <a:schemeClr val="tx1"/>
                              </a:solidFill>
                              <a:effectLst/>
                              <a:latin typeface="+mn-lt"/>
                              <a:ea typeface="+mn-ea"/>
                              <a:cs typeface="Open Sans Hebrew" panose="00000500000000000000" pitchFamily="2" charset="-79"/>
                            </a:rPr>
                            <a:t>X. Wang, L. Xie, C. Dong, Y. Shan</a:t>
                          </a:r>
                          <a:r>
                            <a:rPr lang="en-US" sz="3400" kern="1200" dirty="0">
                              <a:solidFill>
                                <a:schemeClr val="tx1"/>
                              </a:solidFill>
                              <a:effectLst/>
                              <a:latin typeface="+mn-lt"/>
                              <a:ea typeface="+mn-ea"/>
                              <a:cs typeface="Open Sans Hebrew" panose="00000500000000000000" pitchFamily="2" charset="-79"/>
                            </a:rPr>
                            <a:t>, "Real-ESRGAN: Training Real-World Blind Super-Resolution With Pure Synthetic Data",  2021</a:t>
                          </a:r>
                        </a:p>
                        <a:p>
                          <a:pPr marL="0" marR="0" lvl="0" indent="0" algn="l" defTabSz="2519995" rtl="0" eaLnBrk="1" fontAlgn="auto" latinLnBrk="0" hangingPunct="1">
                            <a:lnSpc>
                              <a:spcPct val="100000"/>
                            </a:lnSpc>
                            <a:spcBef>
                              <a:spcPts val="0"/>
                            </a:spcBef>
                            <a:spcAft>
                              <a:spcPts val="0"/>
                            </a:spcAft>
                            <a:buClrTx/>
                            <a:buSzTx/>
                            <a:buFontTx/>
                            <a:buNone/>
                            <a:tabLst/>
                            <a:defRPr/>
                          </a:pPr>
                          <a:r>
                            <a:rPr kumimoji="0" lang="en-US" sz="34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rPr>
                            <a:t>[3] </a:t>
                          </a:r>
                          <a:r>
                            <a:rPr kumimoji="0" lang="en-US" sz="3400" b="0" i="0" u="none" strike="noStrike" kern="1200" cap="none" spc="0" normalizeH="0" baseline="0" noProof="0" dirty="0" err="1">
                              <a:ln>
                                <a:noFill/>
                              </a:ln>
                              <a:solidFill>
                                <a:prstClr val="black"/>
                              </a:solidFill>
                              <a:effectLst/>
                              <a:uLnTx/>
                              <a:uFillTx/>
                              <a:latin typeface="+mn-lt"/>
                              <a:ea typeface="+mn-ea"/>
                              <a:cs typeface="Open Sans Hebrew" panose="00000500000000000000" pitchFamily="2" charset="-79"/>
                            </a:rPr>
                            <a:t>MMPose</a:t>
                          </a:r>
                          <a:r>
                            <a:rPr kumimoji="0" lang="en-US" sz="34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rPr>
                            <a:t> Contributors. "</a:t>
                          </a:r>
                          <a:r>
                            <a:rPr kumimoji="0" lang="en-US" sz="3400" b="0" i="0" u="none" strike="noStrike" kern="1200" cap="none" spc="0" normalizeH="0" baseline="0" noProof="0" dirty="0" err="1">
                              <a:ln>
                                <a:noFill/>
                              </a:ln>
                              <a:solidFill>
                                <a:prstClr val="black"/>
                              </a:solidFill>
                              <a:effectLst/>
                              <a:uLnTx/>
                              <a:uFillTx/>
                              <a:latin typeface="+mn-lt"/>
                              <a:ea typeface="+mn-ea"/>
                              <a:cs typeface="Open Sans Hebrew" panose="00000500000000000000" pitchFamily="2" charset="-79"/>
                            </a:rPr>
                            <a:t>MMPose</a:t>
                          </a:r>
                          <a:r>
                            <a:rPr kumimoji="0" lang="en-US" sz="34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rPr>
                            <a:t>: Open-Source Library for Human Pose Estimation.” https://mmpose.readthedocs.io/en/v0.29.0/demo.html#id10</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7200" dirty="0">
                            <a:effectLst/>
                            <a:latin typeface="+mn-lt"/>
                            <a:cs typeface="Open Sans Hebrew" panose="00000500000000000000" pitchFamily="2" charset="-79"/>
                          </a:endParaRPr>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mc:Fallback>
      </mc:AlternateContent>
      <p:sp>
        <p:nvSpPr>
          <p:cNvPr id="14" name="TextBox 13"/>
          <p:cNvSpPr txBox="1"/>
          <p:nvPr/>
        </p:nvSpPr>
        <p:spPr>
          <a:xfrm>
            <a:off x="10267328" y="776420"/>
            <a:ext cx="16737952" cy="3016210"/>
          </a:xfrm>
          <a:prstGeom prst="rect">
            <a:avLst/>
          </a:prstGeom>
          <a:noFill/>
        </p:spPr>
        <p:txBody>
          <a:bodyPr wrap="square" rtlCol="1">
            <a:spAutoFit/>
          </a:bodyPr>
          <a:lstStyle/>
          <a:p>
            <a:pPr algn="ctr"/>
            <a:r>
              <a:rPr lang="en-US" sz="5400" b="1" dirty="0">
                <a:cs typeface="Open Sans Hebrew" panose="00000500000000000000" pitchFamily="2" charset="-79"/>
              </a:rPr>
              <a:t>Enhancement method of Gait Recognition</a:t>
            </a:r>
          </a:p>
          <a:p>
            <a:pPr algn="ctr"/>
            <a:r>
              <a:rPr lang="en-US" sz="4400" b="1" dirty="0">
                <a:cs typeface="Open Sans Hebrew" panose="00000500000000000000" pitchFamily="2" charset="-79"/>
              </a:rPr>
              <a:t>Project Number</a:t>
            </a:r>
            <a:r>
              <a:rPr lang="he-IL" sz="4400" dirty="0">
                <a:cs typeface="Open Sans Hebrew" panose="00000500000000000000" pitchFamily="2" charset="-79"/>
              </a:rPr>
              <a:t>:</a:t>
            </a:r>
            <a:r>
              <a:rPr lang="en-US" sz="4400" dirty="0">
                <a:cs typeface="Open Sans Hebrew" panose="00000500000000000000" pitchFamily="2" charset="-79"/>
              </a:rPr>
              <a:t> </a:t>
            </a:r>
            <a:r>
              <a:rPr lang="he-IL" sz="4400" dirty="0"/>
              <a:t>22-1-1-2565</a:t>
            </a:r>
            <a:endParaRPr lang="en-US" sz="4400" dirty="0">
              <a:cs typeface="Open Sans Hebrew" panose="00000500000000000000" pitchFamily="2" charset="-79"/>
            </a:endParaRPr>
          </a:p>
          <a:p>
            <a:pPr algn="ctr"/>
            <a:r>
              <a:rPr lang="en-US" sz="4400" b="1" dirty="0">
                <a:cs typeface="Open Sans Hebrew" panose="00000500000000000000" pitchFamily="2" charset="-79"/>
              </a:rPr>
              <a:t>Names</a:t>
            </a:r>
            <a:r>
              <a:rPr lang="en-US" sz="4400" dirty="0">
                <a:cs typeface="Open Sans Hebrew" panose="00000500000000000000" pitchFamily="2" charset="-79"/>
              </a:rPr>
              <a:t>: </a:t>
            </a:r>
            <a:r>
              <a:rPr lang="en-US" sz="4800" dirty="0">
                <a:cs typeface="Open Sans Hebrew" panose="00000500000000000000" pitchFamily="2" charset="-79"/>
              </a:rPr>
              <a:t>Ofir Solomon, Yonatan Rosin</a:t>
            </a:r>
            <a:endParaRPr lang="he-IL" sz="4400" dirty="0">
              <a:cs typeface="Open Sans Hebrew" panose="00000500000000000000" pitchFamily="2" charset="-79"/>
            </a:endParaRPr>
          </a:p>
          <a:p>
            <a:pPr algn="ctr"/>
            <a:r>
              <a:rPr lang="en-US" sz="4400" b="1" dirty="0">
                <a:cs typeface="Open Sans Hebrew" panose="00000500000000000000" pitchFamily="2" charset="-79"/>
              </a:rPr>
              <a:t>Advisor</a:t>
            </a:r>
            <a:r>
              <a:rPr lang="he-IL" sz="4400" dirty="0">
                <a:cs typeface="Open Sans Hebrew" panose="00000500000000000000" pitchFamily="2" charset="-79"/>
              </a:rPr>
              <a:t>:</a:t>
            </a:r>
            <a:r>
              <a:rPr lang="en-US" sz="4400" dirty="0">
                <a:cs typeface="Open Sans Hebrew" panose="00000500000000000000" pitchFamily="2" charset="-79"/>
              </a:rPr>
              <a:t> </a:t>
            </a:r>
            <a:r>
              <a:rPr lang="en-US" sz="4400" dirty="0" err="1">
                <a:cs typeface="Open Sans Hebrew" panose="00000500000000000000" pitchFamily="2" charset="-79"/>
              </a:rPr>
              <a:t>Khen</a:t>
            </a:r>
            <a:r>
              <a:rPr lang="en-US" sz="4400" dirty="0">
                <a:cs typeface="Open Sans Hebrew" panose="00000500000000000000" pitchFamily="2" charset="-79"/>
              </a:rPr>
              <a:t> Cohen</a:t>
            </a:r>
            <a:endParaRPr lang="he-IL" sz="4400" dirty="0">
              <a:cs typeface="Open Sans Hebrew" panose="00000500000000000000" pitchFamily="2" charset="-79"/>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139" y="852247"/>
            <a:ext cx="11830121" cy="2846562"/>
          </a:xfrm>
          <a:prstGeom prst="rect">
            <a:avLst/>
          </a:prstGeom>
        </p:spPr>
      </p:pic>
      <p:pic>
        <p:nvPicPr>
          <p:cNvPr id="16" name="תמונה 15" descr="תמונה שמכילה טקסט, צילום מסך, מלבן, גופן&#10;&#10;התיאור נוצר באופן אוטומטי">
            <a:extLst>
              <a:ext uri="{FF2B5EF4-FFF2-40B4-BE49-F238E27FC236}">
                <a16:creationId xmlns:a16="http://schemas.microsoft.com/office/drawing/2014/main" id="{9FBA425C-8793-C3FC-B10E-618CFBBDA124}"/>
              </a:ext>
            </a:extLst>
          </p:cNvPr>
          <p:cNvPicPr>
            <a:picLocks noChangeAspect="1"/>
          </p:cNvPicPr>
          <p:nvPr/>
        </p:nvPicPr>
        <p:blipFill rotWithShape="1">
          <a:blip r:embed="rId3"/>
          <a:srcRect t="9366" b="2094"/>
          <a:stretch/>
        </p:blipFill>
        <p:spPr>
          <a:xfrm>
            <a:off x="12370718" y="13105161"/>
            <a:ext cx="10657406" cy="2946535"/>
          </a:xfrm>
          <a:prstGeom prst="rect">
            <a:avLst/>
          </a:prstGeom>
        </p:spPr>
      </p:pic>
      <p:pic>
        <p:nvPicPr>
          <p:cNvPr id="38" name="תמונה 37">
            <a:extLst>
              <a:ext uri="{FF2B5EF4-FFF2-40B4-BE49-F238E27FC236}">
                <a16:creationId xmlns:a16="http://schemas.microsoft.com/office/drawing/2014/main" id="{C792B416-6890-5280-65EB-F8A9F4CB6F3A}"/>
              </a:ext>
            </a:extLst>
          </p:cNvPr>
          <p:cNvPicPr>
            <a:picLocks noChangeAspect="1"/>
          </p:cNvPicPr>
          <p:nvPr/>
        </p:nvPicPr>
        <p:blipFill>
          <a:blip r:embed="rId4"/>
          <a:stretch>
            <a:fillRect/>
          </a:stretch>
        </p:blipFill>
        <p:spPr>
          <a:xfrm>
            <a:off x="11464194" y="19242021"/>
            <a:ext cx="6357980" cy="5885435"/>
          </a:xfrm>
          <a:prstGeom prst="rect">
            <a:avLst/>
          </a:prstGeom>
        </p:spPr>
      </p:pic>
      <p:pic>
        <p:nvPicPr>
          <p:cNvPr id="44" name="תמונה 43">
            <a:extLst>
              <a:ext uri="{FF2B5EF4-FFF2-40B4-BE49-F238E27FC236}">
                <a16:creationId xmlns:a16="http://schemas.microsoft.com/office/drawing/2014/main" id="{7176B8E9-79DC-0DA6-0B49-8A0B5F71AA1E}"/>
              </a:ext>
            </a:extLst>
          </p:cNvPr>
          <p:cNvPicPr>
            <a:picLocks noChangeAspect="1"/>
          </p:cNvPicPr>
          <p:nvPr/>
        </p:nvPicPr>
        <p:blipFill>
          <a:blip r:embed="rId5"/>
          <a:stretch>
            <a:fillRect/>
          </a:stretch>
        </p:blipFill>
        <p:spPr>
          <a:xfrm>
            <a:off x="17822173" y="19242021"/>
            <a:ext cx="6133915" cy="5760118"/>
          </a:xfrm>
          <a:prstGeom prst="rect">
            <a:avLst/>
          </a:prstGeom>
        </p:spPr>
      </p:pic>
      <p:pic>
        <p:nvPicPr>
          <p:cNvPr id="1026" name="Picture 2">
            <a:extLst>
              <a:ext uri="{FF2B5EF4-FFF2-40B4-BE49-F238E27FC236}">
                <a16:creationId xmlns:a16="http://schemas.microsoft.com/office/drawing/2014/main" id="{8CD8C08D-1708-000F-61E7-7D776521200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3090"/>
          <a:stretch/>
        </p:blipFill>
        <p:spPr bwMode="auto">
          <a:xfrm>
            <a:off x="149275" y="17621500"/>
            <a:ext cx="11082493" cy="6895098"/>
          </a:xfrm>
          <a:prstGeom prst="rect">
            <a:avLst/>
          </a:prstGeom>
          <a:noFill/>
          <a:extLst>
            <a:ext uri="{909E8E84-426E-40DD-AFC4-6F175D3DCCD1}">
              <a14:hiddenFill xmlns:a14="http://schemas.microsoft.com/office/drawing/2010/main">
                <a:solidFill>
                  <a:srgbClr val="FFFFFF"/>
                </a:solidFill>
              </a14:hiddenFill>
            </a:ext>
          </a:extLst>
        </p:spPr>
      </p:pic>
      <p:pic>
        <p:nvPicPr>
          <p:cNvPr id="4" name="תמונה 3" descr="תמונה שמכילה אדם, לבוש, פעוט, מכנסיים קצרים&#10;&#10;התיאור נוצר באופן אוטומטי">
            <a:extLst>
              <a:ext uri="{FF2B5EF4-FFF2-40B4-BE49-F238E27FC236}">
                <a16:creationId xmlns:a16="http://schemas.microsoft.com/office/drawing/2014/main" id="{3E57FF9E-1950-7229-B38B-779D32E06924}"/>
              </a:ext>
            </a:extLst>
          </p:cNvPr>
          <p:cNvPicPr>
            <a:picLocks noChangeAspect="1"/>
          </p:cNvPicPr>
          <p:nvPr/>
        </p:nvPicPr>
        <p:blipFill rotWithShape="1">
          <a:blip r:embed="rId7"/>
          <a:srcRect t="11801"/>
          <a:stretch/>
        </p:blipFill>
        <p:spPr>
          <a:xfrm>
            <a:off x="26508965" y="5431536"/>
            <a:ext cx="1455978" cy="3121133"/>
          </a:xfrm>
          <a:prstGeom prst="rect">
            <a:avLst/>
          </a:prstGeom>
        </p:spPr>
      </p:pic>
      <p:pic>
        <p:nvPicPr>
          <p:cNvPr id="10" name="תמונה 9" descr="תמונה שמכילה צילום מסך, סרט מצויר&#10;&#10;התיאור נוצר באופן אוטומטי">
            <a:extLst>
              <a:ext uri="{FF2B5EF4-FFF2-40B4-BE49-F238E27FC236}">
                <a16:creationId xmlns:a16="http://schemas.microsoft.com/office/drawing/2014/main" id="{6FB52C4D-BC9E-3A17-7456-A44E2D899004}"/>
              </a:ext>
            </a:extLst>
          </p:cNvPr>
          <p:cNvPicPr>
            <a:picLocks noChangeAspect="1"/>
          </p:cNvPicPr>
          <p:nvPr/>
        </p:nvPicPr>
        <p:blipFill rotWithShape="1">
          <a:blip r:embed="rId8"/>
          <a:srcRect l="-16435" t="4892" r="1" b="5280"/>
          <a:stretch/>
        </p:blipFill>
        <p:spPr>
          <a:xfrm>
            <a:off x="30296325" y="5431536"/>
            <a:ext cx="1561947" cy="3143880"/>
          </a:xfrm>
          <a:prstGeom prst="rect">
            <a:avLst/>
          </a:prstGeom>
        </p:spPr>
      </p:pic>
      <p:pic>
        <p:nvPicPr>
          <p:cNvPr id="12" name="תמונה 11" descr="תמונה שמכילה טקסט, צילום מסך, עלילה, קו&#10;&#10;התיאור נוצר באופן אוטומטי">
            <a:extLst>
              <a:ext uri="{FF2B5EF4-FFF2-40B4-BE49-F238E27FC236}">
                <a16:creationId xmlns:a16="http://schemas.microsoft.com/office/drawing/2014/main" id="{0310D2D1-F8E6-C396-1863-60C8F5E48579}"/>
              </a:ext>
            </a:extLst>
          </p:cNvPr>
          <p:cNvPicPr>
            <a:picLocks noChangeAspect="1"/>
          </p:cNvPicPr>
          <p:nvPr/>
        </p:nvPicPr>
        <p:blipFill rotWithShape="1">
          <a:blip r:embed="rId9"/>
          <a:srcRect l="1259" t="3898" r="4119" b="2259"/>
          <a:stretch/>
        </p:blipFill>
        <p:spPr>
          <a:xfrm>
            <a:off x="22917141" y="10093287"/>
            <a:ext cx="6493479" cy="4145217"/>
          </a:xfrm>
          <a:prstGeom prst="rect">
            <a:avLst/>
          </a:prstGeom>
        </p:spPr>
      </p:pic>
      <p:pic>
        <p:nvPicPr>
          <p:cNvPr id="15" name="תמונה 14" descr="תמונה שמכילה טקסט, צילום מסך, עלילה, גופן&#10;&#10;התיאור נוצר באופן אוטומטי">
            <a:extLst>
              <a:ext uri="{FF2B5EF4-FFF2-40B4-BE49-F238E27FC236}">
                <a16:creationId xmlns:a16="http://schemas.microsoft.com/office/drawing/2014/main" id="{028D8883-64F5-E4FC-464B-B9FF40715B6D}"/>
              </a:ext>
            </a:extLst>
          </p:cNvPr>
          <p:cNvPicPr>
            <a:picLocks noChangeAspect="1"/>
          </p:cNvPicPr>
          <p:nvPr/>
        </p:nvPicPr>
        <p:blipFill rotWithShape="1">
          <a:blip r:embed="rId10"/>
          <a:srcRect l="2255" t="2326" r="5778"/>
          <a:stretch/>
        </p:blipFill>
        <p:spPr>
          <a:xfrm>
            <a:off x="29504710" y="10093287"/>
            <a:ext cx="6320295" cy="4145217"/>
          </a:xfrm>
          <a:prstGeom prst="rect">
            <a:avLst/>
          </a:prstGeom>
        </p:spPr>
      </p:pic>
    </p:spTree>
    <p:extLst>
      <p:ext uri="{BB962C8B-B14F-4D97-AF65-F5344CB8AC3E}">
        <p14:creationId xmlns:p14="http://schemas.microsoft.com/office/powerpoint/2010/main" val="23565329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6390</TotalTime>
  <Words>635</Words>
  <Application>Microsoft Office PowerPoint</Application>
  <PresentationFormat>מותאם אישית</PresentationFormat>
  <Paragraphs>52</Paragraphs>
  <Slides>1</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vt:i4>
      </vt:variant>
    </vt:vector>
  </HeadingPairs>
  <TitlesOfParts>
    <vt:vector size="6" baseType="lpstr">
      <vt:lpstr>Arial</vt:lpstr>
      <vt:lpstr>Calibri</vt:lpstr>
      <vt:lpstr>Calibri Light</vt:lpstr>
      <vt:lpstr>Cambria Math</vt:lpstr>
      <vt:lpstr>Office Theme</vt:lpstr>
      <vt:lpstr>מצגת של PowerPoint‏</vt:lpstr>
    </vt:vector>
  </TitlesOfParts>
  <Company>tau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Galit Botzer</dc:creator>
  <cp:lastModifiedBy>Ofir Solomon</cp:lastModifiedBy>
  <cp:revision>94</cp:revision>
  <cp:lastPrinted>2019-12-23T14:46:09Z</cp:lastPrinted>
  <dcterms:created xsi:type="dcterms:W3CDTF">2019-12-02T06:50:52Z</dcterms:created>
  <dcterms:modified xsi:type="dcterms:W3CDTF">2023-05-28T12:16:58Z</dcterms:modified>
</cp:coreProperties>
</file>