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77" r:id="rId3"/>
    <p:sldId id="276" r:id="rId4"/>
    <p:sldId id="269" r:id="rId5"/>
    <p:sldId id="272" r:id="rId6"/>
    <p:sldId id="278" r:id="rId7"/>
    <p:sldId id="273" r:id="rId8"/>
    <p:sldId id="279" r:id="rId9"/>
    <p:sldId id="281" r:id="rId10"/>
    <p:sldId id="280" r:id="rId11"/>
    <p:sldId id="284" r:id="rId12"/>
    <p:sldId id="282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24" autoAdjust="0"/>
  </p:normalViewPr>
  <p:slideViewPr>
    <p:cSldViewPr snapToGrid="0">
      <p:cViewPr varScale="1">
        <p:scale>
          <a:sx n="64" d="100"/>
          <a:sy n="64" d="100"/>
        </p:scale>
        <p:origin x="96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17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05820-9E25-4947-B468-FB4DD7D479E2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04DD-D682-4D0A-97A0-5EFC64048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8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30s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45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24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126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（包括提问环节）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0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5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1min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4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1min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8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2min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2min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21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43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03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6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4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8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3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0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1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3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1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5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3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3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7C19-7F28-4E4C-8326-25A240C491A9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7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jpg"/><Relationship Id="rId2" Type="http://schemas.openxmlformats.org/officeDocument/2006/relationships/tags" Target="../tags/tag2.xml"/><Relationship Id="rId16" Type="http://schemas.openxmlformats.org/officeDocument/2006/relationships/notesSlide" Target="../notesSlides/notesSlide1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5355" y="1495667"/>
            <a:ext cx="6939803" cy="1325563"/>
          </a:xfrm>
        </p:spPr>
        <p:txBody>
          <a:bodyPr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6600" spc="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恶意文档检测</a:t>
            </a:r>
            <a:r>
              <a:rPr lang="en-US" altLang="zh-CN" sz="6600" spc="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/>
            </a:r>
            <a:br>
              <a:rPr lang="en-US" altLang="zh-CN" sz="6600" spc="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</a:br>
            <a:r>
              <a:rPr lang="zh-CN" altLang="en-US" sz="6600" spc="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以及对抗性</a:t>
            </a:r>
            <a:r>
              <a:rPr lang="zh-CN" altLang="en-US" sz="66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学习</a:t>
            </a:r>
            <a:endParaRPr lang="en-US" altLang="zh-CN" sz="66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06927" y="4001914"/>
            <a:ext cx="3303815" cy="13747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王凤娇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2018</a:t>
            </a:r>
            <a:r>
              <a:rPr lang="zh-CN" altLang="en-US" sz="2400" dirty="0" smtClean="0">
                <a:solidFill>
                  <a:schemeClr val="bg1"/>
                </a:solidFill>
              </a:rPr>
              <a:t>年</a:t>
            </a:r>
            <a:r>
              <a:rPr lang="en-US" altLang="zh-CN" sz="2400" dirty="0" smtClean="0">
                <a:solidFill>
                  <a:schemeClr val="bg1"/>
                </a:solidFill>
              </a:rPr>
              <a:t>8</a:t>
            </a:r>
            <a:r>
              <a:rPr lang="zh-CN" altLang="en-US" sz="2400" dirty="0" smtClean="0">
                <a:solidFill>
                  <a:schemeClr val="bg1"/>
                </a:solidFill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</a:rPr>
              <a:t>9</a:t>
            </a:r>
            <a:r>
              <a:rPr lang="zh-CN" altLang="en-US" sz="2400" dirty="0" smtClean="0">
                <a:solidFill>
                  <a:schemeClr val="bg1"/>
                </a:solidFill>
              </a:rPr>
              <a:t>日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特征随着重要性依次删减后的</a:t>
            </a:r>
            <a:r>
              <a:rPr lang="zh-CN" altLang="en-US" sz="4800" dirty="0" smtClean="0">
                <a:solidFill>
                  <a:schemeClr val="bg1"/>
                </a:solidFill>
              </a:rPr>
              <a:t>准确率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603" y="1578721"/>
            <a:ext cx="8103997" cy="465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不同攻击场景下的检测</a:t>
            </a:r>
            <a:r>
              <a:rPr lang="zh-CN" alt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率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58280"/>
              </p:ext>
            </p:extLst>
          </p:nvPr>
        </p:nvGraphicFramePr>
        <p:xfrm>
          <a:off x="682168" y="1654631"/>
          <a:ext cx="10464804" cy="4992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4972"/>
                <a:gridCol w="1494972"/>
                <a:gridCol w="1494972"/>
                <a:gridCol w="1494972"/>
                <a:gridCol w="1494972"/>
                <a:gridCol w="1494972"/>
                <a:gridCol w="1494972"/>
              </a:tblGrid>
              <a:tr h="998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Attack Scenarios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Adversarial Examples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Model 2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Model 2.1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Model 2.2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Model 2.3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Model 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998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2000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71.18%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96.71%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89.43%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71.03%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98.65%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998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FC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240*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2.92%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12.50%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81.95%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2.85%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88.89%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998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84.25%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96.76%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98.58%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85.89%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98.98%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998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FTC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15.83%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18.71%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86.21%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36.82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92.83%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805645" y="1340126"/>
            <a:ext cx="1210493" cy="51859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810205" y="1340126"/>
            <a:ext cx="1223555" cy="51859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应用</a:t>
            </a:r>
            <a:r>
              <a:rPr lang="zh-CN" altLang="en-US" sz="4800" kern="1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场景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909" y="1639662"/>
            <a:ext cx="8255155" cy="487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47647" y="720611"/>
            <a:ext cx="7028229" cy="5284057"/>
            <a:chOff x="3621088" y="1131888"/>
            <a:chExt cx="5411788" cy="4068763"/>
          </a:xfrm>
        </p:grpSpPr>
        <p:sp>
          <p:nvSpPr>
            <p:cNvPr id="3" name="直角三角形 2"/>
            <p:cNvSpPr/>
            <p:nvPr>
              <p:custDataLst>
                <p:tags r:id="rId2"/>
              </p:custDataLst>
            </p:nvPr>
          </p:nvSpPr>
          <p:spPr>
            <a:xfrm rot="20063428">
              <a:off x="3621088" y="3252788"/>
              <a:ext cx="519112" cy="4746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直角三角形 3"/>
            <p:cNvSpPr/>
            <p:nvPr>
              <p:custDataLst>
                <p:tags r:id="rId3"/>
              </p:custDataLst>
            </p:nvPr>
          </p:nvSpPr>
          <p:spPr>
            <a:xfrm rot="7409929">
              <a:off x="4892676" y="3859213"/>
              <a:ext cx="350837" cy="2492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>
              <p:custDataLst>
                <p:tags r:id="rId4"/>
              </p:custDataLst>
            </p:nvPr>
          </p:nvSpPr>
          <p:spPr>
            <a:xfrm rot="17352356">
              <a:off x="4533901" y="4851401"/>
              <a:ext cx="231775" cy="1651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>
              <p:custDataLst>
                <p:tags r:id="rId5"/>
              </p:custDataLst>
            </p:nvPr>
          </p:nvSpPr>
          <p:spPr>
            <a:xfrm rot="17352356">
              <a:off x="4022726" y="5108576"/>
              <a:ext cx="119062" cy="6508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>
              <p:custDataLst>
                <p:tags r:id="rId6"/>
              </p:custDataLst>
            </p:nvPr>
          </p:nvSpPr>
          <p:spPr>
            <a:xfrm rot="11413207">
              <a:off x="7064376" y="4568825"/>
              <a:ext cx="231775" cy="1651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>
              <p:custDataLst>
                <p:tags r:id="rId7"/>
              </p:custDataLst>
            </p:nvPr>
          </p:nvSpPr>
          <p:spPr>
            <a:xfrm rot="18287289">
              <a:off x="6709570" y="3945732"/>
              <a:ext cx="231775" cy="25241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>
              <p:custDataLst>
                <p:tags r:id="rId8"/>
              </p:custDataLst>
            </p:nvPr>
          </p:nvSpPr>
          <p:spPr>
            <a:xfrm rot="16200000">
              <a:off x="8184357" y="2443957"/>
              <a:ext cx="138112" cy="25082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>
              <p:custDataLst>
                <p:tags r:id="rId9"/>
              </p:custDataLst>
            </p:nvPr>
          </p:nvSpPr>
          <p:spPr>
            <a:xfrm rot="16200000">
              <a:off x="8208963" y="1241426"/>
              <a:ext cx="66675" cy="1206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>
              <p:custDataLst>
                <p:tags r:id="rId10"/>
              </p:custDataLst>
            </p:nvPr>
          </p:nvCxnSpPr>
          <p:spPr>
            <a:xfrm flipV="1">
              <a:off x="4141788" y="4059239"/>
              <a:ext cx="715962" cy="4476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 flipV="1">
              <a:off x="3859214" y="4075113"/>
              <a:ext cx="1246187" cy="7794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 flipV="1">
              <a:off x="7421563" y="1435101"/>
              <a:ext cx="717550" cy="4476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3"/>
              </p:custDataLst>
            </p:nvPr>
          </p:nvCxnSpPr>
          <p:spPr>
            <a:xfrm flipV="1">
              <a:off x="7786689" y="1131888"/>
              <a:ext cx="1246187" cy="781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 20"/>
            <p:cNvSpPr/>
            <p:nvPr>
              <p:custDataLst>
                <p:tags r:id="rId14"/>
              </p:custDataLst>
            </p:nvPr>
          </p:nvSpPr>
          <p:spPr>
            <a:xfrm>
              <a:off x="4190736" y="1930352"/>
              <a:ext cx="3391976" cy="2751567"/>
            </a:xfrm>
            <a:custGeom>
              <a:avLst/>
              <a:gdLst>
                <a:gd name="connsiteX0" fmla="*/ 0 w 3391976"/>
                <a:gd name="connsiteY0" fmla="*/ 0 h 2751567"/>
                <a:gd name="connsiteX1" fmla="*/ 3391976 w 3391976"/>
                <a:gd name="connsiteY1" fmla="*/ 0 h 2751567"/>
                <a:gd name="connsiteX2" fmla="*/ 1695988 w 3391976"/>
                <a:gd name="connsiteY2" fmla="*/ 2751567 h 275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1976" h="2751567">
                  <a:moveTo>
                    <a:pt x="0" y="0"/>
                  </a:moveTo>
                  <a:lnTo>
                    <a:pt x="3391976" y="0"/>
                  </a:lnTo>
                  <a:lnTo>
                    <a:pt x="1695988" y="27515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3600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4800" dirty="0">
                  <a:solidFill>
                    <a:schemeClr val="tx1"/>
                  </a:solidFill>
                  <a:effectLst>
                    <a:innerShdw blurRad="38100" dist="25400" dir="13500000">
                      <a:prstClr val="black">
                        <a:alpha val="50000"/>
                      </a:prstClr>
                    </a:inn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  <a:cs typeface="Meiryo UI" panose="020B0604030504040204" pitchFamily="34" charset="-128"/>
                </a:rPr>
                <a:t>THANK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4800" dirty="0">
                  <a:solidFill>
                    <a:schemeClr val="tx1"/>
                  </a:solidFill>
                  <a:effectLst>
                    <a:innerShdw blurRad="38100" dist="25400" dir="13500000">
                      <a:prstClr val="black">
                        <a:alpha val="50000"/>
                      </a:prstClr>
                    </a:inn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  <a:cs typeface="Meiryo UI" panose="020B0604030504040204" pitchFamily="34" charset="-128"/>
                </a:rPr>
                <a:t>YOU</a:t>
              </a:r>
              <a:endParaRPr lang="zh-CN" altLang="en-US" sz="4800" dirty="0">
                <a:solidFill>
                  <a:schemeClr val="tx1"/>
                </a:solidFill>
                <a:effectLst>
                  <a:innerShdw blurRad="38100" dist="25400" dir="135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Meiryo UI" panose="020B0604030504040204" pitchFamily="34" charset="-128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005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1624" y="455066"/>
            <a:ext cx="6583202" cy="1325563"/>
          </a:xfrm>
        </p:spPr>
        <p:txBody>
          <a:bodyPr>
            <a:noAutofit/>
          </a:bodyPr>
          <a:lstStyle/>
          <a:p>
            <a:pPr lvl="0" algn="r">
              <a:lnSpc>
                <a:spcPct val="85000"/>
              </a:lnSpc>
              <a:spcBef>
                <a:spcPts val="0"/>
              </a:spcBef>
            </a:pPr>
            <a:r>
              <a:rPr lang="en-US" altLang="zh-CN" sz="5400" dirty="0">
                <a:solidFill>
                  <a:srgbClr val="FFFFFF"/>
                </a:solidFill>
                <a:effectLst>
                  <a:outerShdw blurRad="1397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implified Arabic" panose="02020603050405020304" pitchFamily="18" charset="-78"/>
              </a:rPr>
              <a:t>AI</a:t>
            </a:r>
            <a:r>
              <a:rPr lang="zh-CN" altLang="en-US" sz="5400" dirty="0">
                <a:solidFill>
                  <a:srgbClr val="FFFFFF"/>
                </a:solidFill>
                <a:effectLst>
                  <a:outerShdw blurRad="1397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implified Arabic" panose="02020603050405020304" pitchFamily="18" charset="-78"/>
              </a:rPr>
              <a:t>模型</a:t>
            </a:r>
            <a:r>
              <a:rPr lang="en-US" altLang="zh-CN" sz="5400" dirty="0">
                <a:solidFill>
                  <a:srgbClr val="FFFFFF"/>
                </a:solidFill>
                <a:effectLst>
                  <a:outerShdw blurRad="1397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implified Arabic" panose="02020603050405020304" pitchFamily="18" charset="-78"/>
              </a:rPr>
              <a:t> &amp; </a:t>
            </a:r>
            <a:r>
              <a:rPr lang="zh-CN" altLang="en-US" sz="5400" dirty="0" smtClean="0">
                <a:solidFill>
                  <a:srgbClr val="FFFFFF"/>
                </a:solidFill>
                <a:effectLst>
                  <a:outerShdw blurRad="1397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implified Arabic" panose="02020603050405020304" pitchFamily="18" charset="-78"/>
              </a:rPr>
              <a:t>安全？？</a:t>
            </a:r>
            <a:endParaRPr lang="zh-CN" altLang="en-US" sz="5400" dirty="0">
              <a:solidFill>
                <a:srgbClr val="FFFFFF"/>
              </a:solidFill>
              <a:effectLst>
                <a:outerShdw blurRad="139700" dist="38100" algn="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Simplified Arabic" panose="02020603050405020304" pitchFamily="18" charset="-78"/>
            </a:endParaRPr>
          </a:p>
        </p:txBody>
      </p:sp>
      <p:sp>
        <p:nvSpPr>
          <p:cNvPr id="8" name="内容占位符 7"/>
          <p:cNvSpPr txBox="1">
            <a:spLocks noGrp="1"/>
          </p:cNvSpPr>
          <p:nvPr>
            <p:ph idx="1"/>
          </p:nvPr>
        </p:nvSpPr>
        <p:spPr>
          <a:xfrm>
            <a:off x="3155319" y="2056516"/>
            <a:ext cx="5918226" cy="431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bg1"/>
                </a:solidFill>
              </a:rPr>
              <a:t> 传统的</a:t>
            </a:r>
            <a:r>
              <a:rPr lang="en-US" altLang="zh-CN" sz="3600" dirty="0" smtClean="0">
                <a:solidFill>
                  <a:schemeClr val="bg1"/>
                </a:solidFill>
              </a:rPr>
              <a:t>AI</a:t>
            </a:r>
            <a:r>
              <a:rPr lang="zh-CN" altLang="en-US" sz="3600" dirty="0" smtClean="0">
                <a:solidFill>
                  <a:schemeClr val="bg1"/>
                </a:solidFill>
              </a:rPr>
              <a:t>模型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</a:rPr>
              <a:t>对抗性学习逃逸</a:t>
            </a:r>
            <a:r>
              <a:rPr lang="en-US" altLang="zh-CN" sz="3600" dirty="0" smtClean="0">
                <a:solidFill>
                  <a:schemeClr val="bg1"/>
                </a:solidFill>
              </a:rPr>
              <a:t>AI</a:t>
            </a:r>
            <a:r>
              <a:rPr lang="zh-CN" altLang="en-US" sz="3600" dirty="0">
                <a:solidFill>
                  <a:schemeClr val="bg1"/>
                </a:solidFill>
              </a:rPr>
              <a:t>模型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 AI</a:t>
            </a:r>
            <a:r>
              <a:rPr lang="zh-CN" altLang="en-US" sz="3600" dirty="0" smtClean="0">
                <a:solidFill>
                  <a:schemeClr val="bg1"/>
                </a:solidFill>
              </a:rPr>
              <a:t>模型如何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抗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逃逸</a:t>
            </a:r>
            <a:endParaRPr lang="en-US" altLang="zh-CN" sz="36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bg1"/>
                </a:solidFill>
              </a:rPr>
              <a:t> 模型的应用场景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35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522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恶意文件检测在学术界中的研究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11435"/>
              </p:ext>
            </p:extLst>
          </p:nvPr>
        </p:nvGraphicFramePr>
        <p:xfrm>
          <a:off x="444137" y="1256232"/>
          <a:ext cx="11303725" cy="54518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379"/>
                <a:gridCol w="2825124"/>
                <a:gridCol w="2825124"/>
                <a:gridCol w="1324985"/>
                <a:gridCol w="1068153"/>
                <a:gridCol w="1068153"/>
                <a:gridCol w="1192807"/>
              </a:tblGrid>
              <a:tr h="548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Category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Focus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Detection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Work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Year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External Parser?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ML?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rowSpan="9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Static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Lexical Analysis [5]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PJScan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JavaScript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Token Clustering [12]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Vatamanu et al.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API Reference Classification [7]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Lux0r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Shellcode and opcode sig [13]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MPScan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4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Metadata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Linearized object path [11]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PDF Malware Slayer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Metadata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Hierarchical Structure [1]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effectLst/>
                        </a:rPr>
                        <a:t>Srndic</a:t>
                      </a:r>
                      <a:r>
                        <a:rPr lang="en-US" sz="900" kern="0" dirty="0">
                          <a:effectLst/>
                        </a:rPr>
                        <a:t> et al.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Metadata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Content Meta-features [24]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PDFrate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Both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Many Heuristics Combined [8]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 err="1">
                          <a:solidFill>
                            <a:srgbClr val="00B050"/>
                          </a:solidFill>
                          <a:effectLst/>
                        </a:rPr>
                        <a:t>Maiorca</a:t>
                      </a: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 et al.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2015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zh-CN" sz="1000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Both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Many Heuristics Combined [9]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 err="1">
                          <a:solidFill>
                            <a:srgbClr val="00B050"/>
                          </a:solidFill>
                          <a:effectLst/>
                        </a:rPr>
                        <a:t>Maiorca</a:t>
                      </a: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 et al.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2016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zh-CN" sz="1000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Dynamic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effectLst/>
                        </a:rPr>
                        <a:t>Shellcode</a:t>
                      </a:r>
                      <a:r>
                        <a:rPr lang="en-US" sz="900" kern="0" dirty="0">
                          <a:effectLst/>
                        </a:rPr>
                        <a:t> and opcode sig [15]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effectLst/>
                        </a:rPr>
                        <a:t>MDScan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2011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Known Attack Patterns [16]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PDF Scrutinizer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Memory Access Patterns [17]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ShellOS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Common Maldoc Behaviors [18]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Liu et al.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4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Platform Independent Tap Point Identification [20]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tap point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Memory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Violation of Invariants [19]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CWXDetector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371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OS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Platform Diversity [21]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PlatPal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7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基于机器学习的框架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10643151" cy="42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AI</a:t>
            </a:r>
            <a:r>
              <a:rPr lang="zh-CN" altLang="en-US" dirty="0" smtClean="0">
                <a:solidFill>
                  <a:schemeClr val="bg1"/>
                </a:solidFill>
              </a:rPr>
              <a:t>模型好不好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63389" y="2205163"/>
            <a:ext cx="2133600" cy="2133600"/>
            <a:chOff x="1752600" y="1874238"/>
            <a:chExt cx="2133600" cy="2133600"/>
          </a:xfrm>
        </p:grpSpPr>
        <p:sp>
          <p:nvSpPr>
            <p:cNvPr id="6" name="Oval 4"/>
            <p:cNvSpPr/>
            <p:nvPr/>
          </p:nvSpPr>
          <p:spPr>
            <a:xfrm>
              <a:off x="1752600" y="1874238"/>
              <a:ext cx="2133600" cy="2133600"/>
            </a:xfrm>
            <a:prstGeom prst="ellipse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Arc 5"/>
            <p:cNvSpPr/>
            <p:nvPr/>
          </p:nvSpPr>
          <p:spPr>
            <a:xfrm>
              <a:off x="1752600" y="1874238"/>
              <a:ext cx="2133600" cy="2133600"/>
            </a:xfrm>
            <a:prstGeom prst="arc">
              <a:avLst>
                <a:gd name="adj1" fmla="val 10529000"/>
                <a:gd name="adj2" fmla="val 9130193"/>
              </a:avLst>
            </a:prstGeom>
            <a:ln w="127000" cap="rnd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1983066" y="3282321"/>
              <a:ext cx="1672668" cy="71006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altLang="ko-KR" sz="4000" b="0" dirty="0">
                <a:effectLst/>
                <a:latin typeface="+mn-ea"/>
                <a:ea typeface="+mn-ea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619265" y="2948797"/>
            <a:ext cx="208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Model</a:t>
            </a:r>
            <a:endParaRPr lang="en-US" altLang="ko-KR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21828" y="2205163"/>
            <a:ext cx="3866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训练数据：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十万级别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预测时间：毫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秒级别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精确度：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99%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误报率：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0.01%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AI</a:t>
            </a:r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63389" y="2205163"/>
            <a:ext cx="2133600" cy="2133600"/>
            <a:chOff x="1752600" y="1874238"/>
            <a:chExt cx="2133600" cy="2133600"/>
          </a:xfrm>
        </p:grpSpPr>
        <p:sp>
          <p:nvSpPr>
            <p:cNvPr id="6" name="Oval 4"/>
            <p:cNvSpPr/>
            <p:nvPr/>
          </p:nvSpPr>
          <p:spPr>
            <a:xfrm>
              <a:off x="1752600" y="1874238"/>
              <a:ext cx="2133600" cy="2133600"/>
            </a:xfrm>
            <a:prstGeom prst="ellipse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Arc 5"/>
            <p:cNvSpPr/>
            <p:nvPr/>
          </p:nvSpPr>
          <p:spPr>
            <a:xfrm>
              <a:off x="1752600" y="1874238"/>
              <a:ext cx="2133600" cy="2133600"/>
            </a:xfrm>
            <a:prstGeom prst="arc">
              <a:avLst>
                <a:gd name="adj1" fmla="val 10529000"/>
                <a:gd name="adj2" fmla="val 9130193"/>
              </a:avLst>
            </a:prstGeom>
            <a:ln w="127000" cap="rnd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1983066" y="3282321"/>
              <a:ext cx="1672668" cy="71006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altLang="ko-KR" sz="4000" b="0" dirty="0">
                <a:effectLst/>
                <a:latin typeface="+mn-ea"/>
                <a:ea typeface="+mn-ea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619265" y="2948797"/>
            <a:ext cx="208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Model</a:t>
            </a:r>
            <a:endParaRPr lang="en-US" altLang="ko-KR" sz="36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91945"/>
              </p:ext>
            </p:extLst>
          </p:nvPr>
        </p:nvGraphicFramePr>
        <p:xfrm>
          <a:off x="6009197" y="1672045"/>
          <a:ext cx="4792152" cy="4004139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597384"/>
                <a:gridCol w="1597384"/>
                <a:gridCol w="1597384"/>
              </a:tblGrid>
              <a:tr h="914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Attack Scenarios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Adversarial Examples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Model 2 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7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2000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71.18%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7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FC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240*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2.92%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7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FT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2000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84.25%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7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FTC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2000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15.83%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1" name="椭圆 10"/>
          <p:cNvSpPr/>
          <p:nvPr/>
        </p:nvSpPr>
        <p:spPr>
          <a:xfrm>
            <a:off x="9329637" y="3271962"/>
            <a:ext cx="1283661" cy="8908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06087" y="677041"/>
            <a:ext cx="357982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</a:rPr>
              <a:t>模型逃逸方法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47" y="1815346"/>
            <a:ext cx="10561905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模型</a:t>
            </a:r>
            <a:r>
              <a:rPr lang="zh-CN" altLang="en-US" sz="48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进化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grpSp>
        <p:nvGrpSpPr>
          <p:cNvPr id="5" name="Group 10"/>
          <p:cNvGrpSpPr/>
          <p:nvPr/>
        </p:nvGrpSpPr>
        <p:grpSpPr>
          <a:xfrm>
            <a:off x="4205513" y="2906339"/>
            <a:ext cx="504373" cy="69398"/>
            <a:chOff x="4647977" y="2595263"/>
            <a:chExt cx="504373" cy="69398"/>
          </a:xfrm>
          <a:solidFill>
            <a:srgbClr val="2A9995"/>
          </a:solidFill>
        </p:grpSpPr>
        <p:sp>
          <p:nvSpPr>
            <p:cNvPr id="6" name="Oval 11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13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Oval 14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5"/>
          <p:cNvGrpSpPr/>
          <p:nvPr/>
        </p:nvGrpSpPr>
        <p:grpSpPr>
          <a:xfrm>
            <a:off x="7482113" y="2906339"/>
            <a:ext cx="504373" cy="69398"/>
            <a:chOff x="4647977" y="2595263"/>
            <a:chExt cx="504373" cy="69398"/>
          </a:xfrm>
          <a:solidFill>
            <a:srgbClr val="2A9995"/>
          </a:solidFill>
        </p:grpSpPr>
        <p:sp>
          <p:nvSpPr>
            <p:cNvPr id="10" name="Oval 16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17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8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3" name="Double Bracket 25"/>
          <p:cNvSpPr/>
          <p:nvPr/>
        </p:nvSpPr>
        <p:spPr>
          <a:xfrm>
            <a:off x="2559683" y="4218636"/>
            <a:ext cx="3112455" cy="1022908"/>
          </a:xfrm>
          <a:prstGeom prst="bracketPair">
            <a:avLst/>
          </a:prstGeom>
          <a:ln w="25400">
            <a:solidFill>
              <a:srgbClr val="54D0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02875" y="4707204"/>
            <a:ext cx="3344072" cy="32316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r>
              <a:rPr lang="en-US" altLang="zh-CN" sz="1800" dirty="0" smtClean="0">
                <a:latin typeface="+mn-lt"/>
              </a:rPr>
              <a:t>SOLVE</a:t>
            </a:r>
            <a:r>
              <a:rPr lang="zh-CN" altLang="en-US" sz="1800" dirty="0" smtClean="0">
                <a:latin typeface="+mn-lt"/>
              </a:rPr>
              <a:t> </a:t>
            </a:r>
            <a:r>
              <a:rPr lang="en-US" altLang="zh-CN" sz="1800" dirty="0" smtClean="0">
                <a:latin typeface="+mn-lt"/>
              </a:rPr>
              <a:t>Parser-confusion attacks</a:t>
            </a:r>
            <a:endParaRPr lang="zh-CN" altLang="en-US" sz="1800" dirty="0">
              <a:latin typeface="+mn-lt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2578113" y="4333568"/>
            <a:ext cx="191428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BY Robust Parser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Double Bracket 30"/>
          <p:cNvSpPr/>
          <p:nvPr/>
        </p:nvSpPr>
        <p:spPr>
          <a:xfrm>
            <a:off x="6386513" y="4142768"/>
            <a:ext cx="3157537" cy="1022908"/>
          </a:xfrm>
          <a:prstGeom prst="bracketPair">
            <a:avLst/>
          </a:prstGeom>
          <a:ln w="25400">
            <a:solidFill>
              <a:srgbClr val="54D0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405563" y="4549959"/>
            <a:ext cx="3217961" cy="553998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r>
              <a:rPr lang="en-US" altLang="zh-CN" sz="1600" dirty="0" smtClean="0"/>
              <a:t>SOLVE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Model evasion attacks,</a:t>
            </a:r>
          </a:p>
          <a:p>
            <a:r>
              <a:rPr lang="en-US" altLang="zh-CN" sz="1600" dirty="0" smtClean="0"/>
              <a:t>Mimicry attacks  </a:t>
            </a:r>
            <a:endParaRPr lang="zh-CN" altLang="en-US" sz="1600" dirty="0"/>
          </a:p>
        </p:txBody>
      </p:sp>
      <p:sp>
        <p:nvSpPr>
          <p:cNvPr id="18" name="TextBox 33"/>
          <p:cNvSpPr txBox="1"/>
          <p:nvPr/>
        </p:nvSpPr>
        <p:spPr>
          <a:xfrm>
            <a:off x="6526114" y="4151941"/>
            <a:ext cx="20507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BY Robust Model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029200" y="1874238"/>
            <a:ext cx="2133600" cy="2133600"/>
            <a:chOff x="5029200" y="1874238"/>
            <a:chExt cx="2133600" cy="2133600"/>
          </a:xfrm>
        </p:grpSpPr>
        <p:sp>
          <p:nvSpPr>
            <p:cNvPr id="20" name="Oval 6"/>
            <p:cNvSpPr/>
            <p:nvPr/>
          </p:nvSpPr>
          <p:spPr>
            <a:xfrm>
              <a:off x="5029200" y="1874238"/>
              <a:ext cx="2133600" cy="2133600"/>
            </a:xfrm>
            <a:prstGeom prst="ellipse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Arc 7"/>
            <p:cNvSpPr/>
            <p:nvPr/>
          </p:nvSpPr>
          <p:spPr>
            <a:xfrm>
              <a:off x="5029200" y="1874238"/>
              <a:ext cx="2133600" cy="2133600"/>
            </a:xfrm>
            <a:prstGeom prst="arc">
              <a:avLst>
                <a:gd name="adj1" fmla="val 11247855"/>
                <a:gd name="adj2" fmla="val 8179524"/>
              </a:avLst>
            </a:prstGeom>
            <a:ln w="127000" cap="rnd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69"/>
            <p:cNvSpPr>
              <a:spLocks/>
            </p:cNvSpPr>
            <p:nvPr/>
          </p:nvSpPr>
          <p:spPr bwMode="auto">
            <a:xfrm>
              <a:off x="6044410" y="2514142"/>
              <a:ext cx="104751" cy="34395"/>
            </a:xfrm>
            <a:custGeom>
              <a:avLst/>
              <a:gdLst>
                <a:gd name="T0" fmla="*/ 13 w 67"/>
                <a:gd name="T1" fmla="*/ 20 h 22"/>
                <a:gd name="T2" fmla="*/ 13 w 67"/>
                <a:gd name="T3" fmla="*/ 20 h 22"/>
                <a:gd name="T4" fmla="*/ 15 w 67"/>
                <a:gd name="T5" fmla="*/ 18 h 22"/>
                <a:gd name="T6" fmla="*/ 20 w 67"/>
                <a:gd name="T7" fmla="*/ 16 h 22"/>
                <a:gd name="T8" fmla="*/ 26 w 67"/>
                <a:gd name="T9" fmla="*/ 15 h 22"/>
                <a:gd name="T10" fmla="*/ 33 w 67"/>
                <a:gd name="T11" fmla="*/ 14 h 22"/>
                <a:gd name="T12" fmla="*/ 33 w 67"/>
                <a:gd name="T13" fmla="*/ 14 h 22"/>
                <a:gd name="T14" fmla="*/ 41 w 67"/>
                <a:gd name="T15" fmla="*/ 15 h 22"/>
                <a:gd name="T16" fmla="*/ 46 w 67"/>
                <a:gd name="T17" fmla="*/ 16 h 22"/>
                <a:gd name="T18" fmla="*/ 52 w 67"/>
                <a:gd name="T19" fmla="*/ 18 h 22"/>
                <a:gd name="T20" fmla="*/ 54 w 67"/>
                <a:gd name="T21" fmla="*/ 20 h 22"/>
                <a:gd name="T22" fmla="*/ 54 w 67"/>
                <a:gd name="T23" fmla="*/ 20 h 22"/>
                <a:gd name="T24" fmla="*/ 57 w 67"/>
                <a:gd name="T25" fmla="*/ 22 h 22"/>
                <a:gd name="T26" fmla="*/ 59 w 67"/>
                <a:gd name="T27" fmla="*/ 22 h 22"/>
                <a:gd name="T28" fmla="*/ 59 w 67"/>
                <a:gd name="T29" fmla="*/ 22 h 22"/>
                <a:gd name="T30" fmla="*/ 62 w 67"/>
                <a:gd name="T31" fmla="*/ 22 h 22"/>
                <a:gd name="T32" fmla="*/ 65 w 67"/>
                <a:gd name="T33" fmla="*/ 20 h 22"/>
                <a:gd name="T34" fmla="*/ 65 w 67"/>
                <a:gd name="T35" fmla="*/ 20 h 22"/>
                <a:gd name="T36" fmla="*/ 66 w 67"/>
                <a:gd name="T37" fmla="*/ 18 h 22"/>
                <a:gd name="T38" fmla="*/ 67 w 67"/>
                <a:gd name="T39" fmla="*/ 16 h 22"/>
                <a:gd name="T40" fmla="*/ 66 w 67"/>
                <a:gd name="T41" fmla="*/ 13 h 22"/>
                <a:gd name="T42" fmla="*/ 65 w 67"/>
                <a:gd name="T43" fmla="*/ 10 h 22"/>
                <a:gd name="T44" fmla="*/ 65 w 67"/>
                <a:gd name="T45" fmla="*/ 10 h 22"/>
                <a:gd name="T46" fmla="*/ 59 w 67"/>
                <a:gd name="T47" fmla="*/ 6 h 22"/>
                <a:gd name="T48" fmla="*/ 52 w 67"/>
                <a:gd name="T49" fmla="*/ 3 h 22"/>
                <a:gd name="T50" fmla="*/ 43 w 67"/>
                <a:gd name="T51" fmla="*/ 1 h 22"/>
                <a:gd name="T52" fmla="*/ 33 w 67"/>
                <a:gd name="T53" fmla="*/ 0 h 22"/>
                <a:gd name="T54" fmla="*/ 33 w 67"/>
                <a:gd name="T55" fmla="*/ 0 h 22"/>
                <a:gd name="T56" fmla="*/ 24 w 67"/>
                <a:gd name="T57" fmla="*/ 1 h 22"/>
                <a:gd name="T58" fmla="*/ 15 w 67"/>
                <a:gd name="T59" fmla="*/ 3 h 22"/>
                <a:gd name="T60" fmla="*/ 7 w 67"/>
                <a:gd name="T61" fmla="*/ 6 h 22"/>
                <a:gd name="T62" fmla="*/ 2 w 67"/>
                <a:gd name="T63" fmla="*/ 10 h 22"/>
                <a:gd name="T64" fmla="*/ 2 w 67"/>
                <a:gd name="T65" fmla="*/ 10 h 22"/>
                <a:gd name="T66" fmla="*/ 1 w 67"/>
                <a:gd name="T67" fmla="*/ 13 h 22"/>
                <a:gd name="T68" fmla="*/ 0 w 67"/>
                <a:gd name="T69" fmla="*/ 16 h 22"/>
                <a:gd name="T70" fmla="*/ 1 w 67"/>
                <a:gd name="T71" fmla="*/ 18 h 22"/>
                <a:gd name="T72" fmla="*/ 2 w 67"/>
                <a:gd name="T73" fmla="*/ 20 h 22"/>
                <a:gd name="T74" fmla="*/ 2 w 67"/>
                <a:gd name="T75" fmla="*/ 20 h 22"/>
                <a:gd name="T76" fmla="*/ 5 w 67"/>
                <a:gd name="T77" fmla="*/ 22 h 22"/>
                <a:gd name="T78" fmla="*/ 7 w 67"/>
                <a:gd name="T79" fmla="*/ 22 h 22"/>
                <a:gd name="T80" fmla="*/ 10 w 67"/>
                <a:gd name="T81" fmla="*/ 21 h 22"/>
                <a:gd name="T82" fmla="*/ 13 w 67"/>
                <a:gd name="T83" fmla="*/ 20 h 22"/>
                <a:gd name="T84" fmla="*/ 13 w 67"/>
                <a:gd name="T85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" h="22">
                  <a:moveTo>
                    <a:pt x="13" y="20"/>
                  </a:moveTo>
                  <a:lnTo>
                    <a:pt x="13" y="20"/>
                  </a:lnTo>
                  <a:lnTo>
                    <a:pt x="15" y="18"/>
                  </a:lnTo>
                  <a:lnTo>
                    <a:pt x="20" y="16"/>
                  </a:lnTo>
                  <a:lnTo>
                    <a:pt x="26" y="15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41" y="15"/>
                  </a:lnTo>
                  <a:lnTo>
                    <a:pt x="46" y="16"/>
                  </a:lnTo>
                  <a:lnTo>
                    <a:pt x="52" y="18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7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62" y="22"/>
                  </a:lnTo>
                  <a:lnTo>
                    <a:pt x="65" y="20"/>
                  </a:lnTo>
                  <a:lnTo>
                    <a:pt x="65" y="20"/>
                  </a:lnTo>
                  <a:lnTo>
                    <a:pt x="66" y="18"/>
                  </a:lnTo>
                  <a:lnTo>
                    <a:pt x="67" y="16"/>
                  </a:lnTo>
                  <a:lnTo>
                    <a:pt x="66" y="13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59" y="6"/>
                  </a:lnTo>
                  <a:lnTo>
                    <a:pt x="52" y="3"/>
                  </a:lnTo>
                  <a:lnTo>
                    <a:pt x="43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4" y="1"/>
                  </a:lnTo>
                  <a:lnTo>
                    <a:pt x="15" y="3"/>
                  </a:lnTo>
                  <a:lnTo>
                    <a:pt x="7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10" y="21"/>
                  </a:lnTo>
                  <a:lnTo>
                    <a:pt x="13" y="20"/>
                  </a:lnTo>
                  <a:lnTo>
                    <a:pt x="13" y="20"/>
                  </a:ln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305800" y="1874238"/>
            <a:ext cx="2133600" cy="2133600"/>
            <a:chOff x="8305800" y="1874238"/>
            <a:chExt cx="2133600" cy="2133600"/>
          </a:xfrm>
        </p:grpSpPr>
        <p:sp>
          <p:nvSpPr>
            <p:cNvPr id="24" name="Oval 8"/>
            <p:cNvSpPr/>
            <p:nvPr/>
          </p:nvSpPr>
          <p:spPr>
            <a:xfrm>
              <a:off x="8305800" y="1874238"/>
              <a:ext cx="2133600" cy="2133600"/>
            </a:xfrm>
            <a:prstGeom prst="ellipse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Arc 9"/>
            <p:cNvSpPr/>
            <p:nvPr/>
          </p:nvSpPr>
          <p:spPr>
            <a:xfrm>
              <a:off x="8305800" y="1874238"/>
              <a:ext cx="2133600" cy="2133600"/>
            </a:xfrm>
            <a:prstGeom prst="arc">
              <a:avLst>
                <a:gd name="adj1" fmla="val 16200000"/>
                <a:gd name="adj2" fmla="val 14017633"/>
              </a:avLst>
            </a:prstGeom>
            <a:ln w="127000" cap="rnd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52600" y="1874238"/>
            <a:ext cx="2133600" cy="2133600"/>
            <a:chOff x="1752600" y="1874238"/>
            <a:chExt cx="2133600" cy="2133600"/>
          </a:xfrm>
        </p:grpSpPr>
        <p:sp>
          <p:nvSpPr>
            <p:cNvPr id="27" name="Oval 4"/>
            <p:cNvSpPr/>
            <p:nvPr/>
          </p:nvSpPr>
          <p:spPr>
            <a:xfrm>
              <a:off x="1752600" y="1874238"/>
              <a:ext cx="2133600" cy="2133600"/>
            </a:xfrm>
            <a:prstGeom prst="ellipse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Arc 5"/>
            <p:cNvSpPr/>
            <p:nvPr/>
          </p:nvSpPr>
          <p:spPr>
            <a:xfrm>
              <a:off x="1752600" y="1874238"/>
              <a:ext cx="2133600" cy="2133600"/>
            </a:xfrm>
            <a:prstGeom prst="arc">
              <a:avLst>
                <a:gd name="adj1" fmla="val 10529000"/>
                <a:gd name="adj2" fmla="val 9130193"/>
              </a:avLst>
            </a:prstGeom>
            <a:ln w="127000" cap="rnd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Rectangle 3"/>
            <p:cNvSpPr txBox="1">
              <a:spLocks noChangeArrowheads="1"/>
            </p:cNvSpPr>
            <p:nvPr/>
          </p:nvSpPr>
          <p:spPr bwMode="auto">
            <a:xfrm>
              <a:off x="1983066" y="3282321"/>
              <a:ext cx="1672668" cy="71006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altLang="ko-KR" sz="4000" b="0" dirty="0">
                <a:effectLst/>
                <a:latin typeface="+mn-ea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912385" y="2616308"/>
            <a:ext cx="208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Model 1</a:t>
            </a:r>
            <a:endParaRPr lang="en-US" altLang="ko-KR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24151" y="2652571"/>
            <a:ext cx="208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Model 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2</a:t>
            </a:r>
            <a:endParaRPr lang="en-US" altLang="ko-KR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523287" y="2637880"/>
            <a:ext cx="208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Model 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3</a:t>
            </a:r>
            <a:endParaRPr lang="en-US" altLang="ko-KR" sz="3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69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种抗逃逸的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2045" y="1830282"/>
            <a:ext cx="95533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增加多样化和最新的样本进行训练</a:t>
            </a:r>
            <a:r>
              <a:rPr lang="en-US" altLang="zh-CN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(Model 2.1)</a:t>
            </a:r>
            <a:endParaRPr lang="zh-CN" altLang="zh-CN" sz="3200" kern="100" dirty="0">
              <a:solidFill>
                <a:schemeClr val="bg1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indent="-5143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3200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对抗性</a:t>
            </a:r>
            <a:r>
              <a:rPr lang="zh-CN" altLang="en-US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训练</a:t>
            </a:r>
            <a:r>
              <a:rPr lang="en-US" altLang="zh-CN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(Model 2.2)</a:t>
            </a:r>
            <a:endParaRPr lang="zh-CN" altLang="zh-CN" sz="3200" kern="100" dirty="0">
              <a:solidFill>
                <a:schemeClr val="bg1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indent="-5143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3200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调整</a:t>
            </a:r>
            <a:r>
              <a:rPr lang="zh-CN" altLang="en-US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模型的阈值</a:t>
            </a:r>
            <a:r>
              <a:rPr lang="en-US" altLang="zh-CN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(Model 2.3)</a:t>
            </a:r>
          </a:p>
          <a:p>
            <a:pPr marL="514350" indent="-5143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删除被对手利用的特征训练模型</a:t>
            </a:r>
            <a:r>
              <a:rPr lang="en-US" altLang="zh-CN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隐藏分类器的相关参数，比如特征，阈值，算法</a:t>
            </a:r>
            <a:endParaRPr lang="zh-CN" altLang="zh-CN" sz="3200" kern="100" dirty="0">
              <a:solidFill>
                <a:schemeClr val="bg1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Freeform 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523</Words>
  <Application>Microsoft Office PowerPoint</Application>
  <PresentationFormat>宽屏</PresentationFormat>
  <Paragraphs>221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Lato Light</vt:lpstr>
      <vt:lpstr>맑은 고딕</vt:lpstr>
      <vt:lpstr>Meiryo</vt:lpstr>
      <vt:lpstr>Meiryo UI</vt:lpstr>
      <vt:lpstr>Simplified Arabic</vt:lpstr>
      <vt:lpstr>华文琥珀</vt:lpstr>
      <vt:lpstr>宋体</vt:lpstr>
      <vt:lpstr>微软雅黑</vt:lpstr>
      <vt:lpstr>Arial</vt:lpstr>
      <vt:lpstr>Calibri</vt:lpstr>
      <vt:lpstr>Calibri Light</vt:lpstr>
      <vt:lpstr>Tahoma</vt:lpstr>
      <vt:lpstr>Times New Roman</vt:lpstr>
      <vt:lpstr>Wingdings</vt:lpstr>
      <vt:lpstr>Office 主题</vt:lpstr>
      <vt:lpstr>恶意文档检测 以及对抗性学习</vt:lpstr>
      <vt:lpstr>AI模型 &amp; 安全？？</vt:lpstr>
      <vt:lpstr>恶意文件检测在学术界中的研究</vt:lpstr>
      <vt:lpstr>基于机器学习的框架</vt:lpstr>
      <vt:lpstr>AI模型好不好</vt:lpstr>
      <vt:lpstr>AI模型</vt:lpstr>
      <vt:lpstr>模型逃逸方法</vt:lpstr>
      <vt:lpstr>模型进化</vt:lpstr>
      <vt:lpstr>5 种抗逃逸的方法</vt:lpstr>
      <vt:lpstr>特征随着重要性依次删减后的准确率</vt:lpstr>
      <vt:lpstr>不同攻击场景下的检测率</vt:lpstr>
      <vt:lpstr>应用场景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landun</dc:creator>
  <cp:lastModifiedBy>Yonah</cp:lastModifiedBy>
  <cp:revision>45</cp:revision>
  <dcterms:created xsi:type="dcterms:W3CDTF">2018-08-05T03:10:56Z</dcterms:created>
  <dcterms:modified xsi:type="dcterms:W3CDTF">2018-08-13T01:46:37Z</dcterms:modified>
</cp:coreProperties>
</file>