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6" r:id="rId3"/>
    <p:sldId id="276" r:id="rId4"/>
    <p:sldId id="282" r:id="rId5"/>
    <p:sldId id="286" r:id="rId6"/>
    <p:sldId id="288" r:id="rId7"/>
    <p:sldId id="279" r:id="rId8"/>
    <p:sldId id="278" r:id="rId9"/>
    <p:sldId id="283" r:id="rId10"/>
    <p:sldId id="285" r:id="rId11"/>
    <p:sldId id="284" r:id="rId12"/>
    <p:sldId id="28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FE"/>
    <a:srgbClr val="CBDBFF"/>
    <a:srgbClr val="B8CFFE"/>
    <a:srgbClr val="ACC7FE"/>
    <a:srgbClr val="5A3E67"/>
    <a:srgbClr val="805892"/>
    <a:srgbClr val="AEA0B4"/>
    <a:srgbClr val="92809B"/>
    <a:srgbClr val="765F81"/>
    <a:srgbClr val="62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9BA3-525F-420D-A5DB-DF0CD5FD1C9F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A8F5-E9B1-4349-92B8-E01295466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0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206" y="0"/>
            <a:ext cx="1163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9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504843" y="105785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40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5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592"/>
            <a:ext cx="12192000" cy="71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5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52F5-938C-450C-9030-380B1BD04F9D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81700"/>
            <a:ext cx="12192000" cy="71871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37533" y="1526673"/>
            <a:ext cx="74565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恶意文件</a:t>
            </a:r>
            <a:r>
              <a:rPr lang="zh-CN" altLang="en-US" sz="66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检测与对抗性</a:t>
            </a:r>
            <a:r>
              <a:rPr lang="zh-CN" altLang="en-US" sz="6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学习</a:t>
            </a:r>
            <a:endParaRPr lang="en-US" altLang="zh-CN" sz="6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72000" y="4820764"/>
            <a:ext cx="4248000" cy="0"/>
          </a:xfrm>
          <a:prstGeom prst="line">
            <a:avLst/>
          </a:prstGeom>
          <a:ln w="28575">
            <a:solidFill>
              <a:schemeClr val="bg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07256" y="4174433"/>
            <a:ext cx="4612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王凤娇</a:t>
            </a:r>
            <a:endParaRPr lang="en-US" altLang="zh-CN" sz="3600" b="1" spc="600" dirty="0" smtClean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algn="ctr"/>
            <a:r>
              <a:rPr lang="en-US" altLang="zh-CN" sz="3600" b="1" spc="6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2018</a:t>
            </a:r>
            <a:r>
              <a:rPr lang="zh-CN" altLang="en-US" sz="3600" b="1" spc="6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年</a:t>
            </a:r>
            <a:r>
              <a:rPr lang="en-US" altLang="zh-CN" sz="3600" b="1" spc="6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8</a:t>
            </a:r>
            <a:r>
              <a:rPr lang="zh-CN" altLang="en-US" sz="3600" b="1" spc="6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月</a:t>
            </a:r>
            <a:endParaRPr lang="zh-CN" altLang="en-US" sz="3600" b="1" spc="600" dirty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7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0" y="1212961"/>
            <a:ext cx="8873190" cy="51007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14346" y="161922"/>
            <a:ext cx="92127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特征随着重要性依次删减后的准确率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68600" y="571182"/>
            <a:ext cx="64048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不同攻击场景下的检测率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61086"/>
              </p:ext>
            </p:extLst>
          </p:nvPr>
        </p:nvGraphicFramePr>
        <p:xfrm>
          <a:off x="682168" y="1654631"/>
          <a:ext cx="10464804" cy="499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972"/>
                <a:gridCol w="1494972"/>
                <a:gridCol w="1494972"/>
                <a:gridCol w="1494972"/>
                <a:gridCol w="1494972"/>
                <a:gridCol w="1494972"/>
                <a:gridCol w="1494972"/>
              </a:tblGrid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2.1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89.43%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71.03%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98.65%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12.50%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81.95%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2.85%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88.89%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96.76%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98.58%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85.89%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98.98%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86.21%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36.82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92.83%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805645" y="1340126"/>
            <a:ext cx="1210493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10205" y="1340126"/>
            <a:ext cx="1223555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4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65" y="1342209"/>
            <a:ext cx="8445395" cy="50067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04100" y="1353820"/>
            <a:ext cx="3871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cs typeface="Calibri" panose="020F0502020204030204" pitchFamily="34" charset="0"/>
              </a:rPr>
              <a:t>Overview of Static &amp; Dynamic analysis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3008" y="173987"/>
            <a:ext cx="3909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应用场景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29184"/>
            <a:ext cx="12192000" cy="71871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810" y="2509462"/>
            <a:ext cx="896638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500" spc="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eiryo" panose="020B0604030504040204" pitchFamily="34" charset="-128"/>
              </a:rPr>
              <a:t>THANKS</a:t>
            </a:r>
            <a:endParaRPr lang="zh-CN" altLang="en-US" sz="8500" spc="600" dirty="0">
              <a:solidFill>
                <a:schemeClr val="bg1"/>
              </a:solidFill>
              <a:latin typeface="Malgun Gothic" panose="020B0503020000020004" pitchFamily="34" charset="-127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00000" y="3847891"/>
            <a:ext cx="4392000" cy="0"/>
          </a:xfrm>
          <a:prstGeom prst="line">
            <a:avLst/>
          </a:prstGeom>
          <a:ln w="317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816" y="3986788"/>
            <a:ext cx="434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300" dirty="0" smtClean="0">
                <a:solidFill>
                  <a:schemeClr val="bg1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For You A Thousand Times Over</a:t>
            </a:r>
            <a:endParaRPr lang="zh-CN" altLang="en-US" sz="1600" spc="300" dirty="0">
              <a:solidFill>
                <a:schemeClr val="bg1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-296783" y="-262263"/>
            <a:ext cx="4904937" cy="7024469"/>
          </a:xfrm>
          <a:custGeom>
            <a:avLst/>
            <a:gdLst>
              <a:gd name="connsiteX0" fmla="*/ 4904937 w 4904937"/>
              <a:gd name="connsiteY0" fmla="*/ 0 h 7024469"/>
              <a:gd name="connsiteX1" fmla="*/ 876754 w 4904937"/>
              <a:gd name="connsiteY1" fmla="*/ 4449591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0" fmla="*/ 4904937 w 4904937"/>
              <a:gd name="connsiteY0" fmla="*/ 0 h 7024469"/>
              <a:gd name="connsiteX1" fmla="*/ 1158108 w 4904937"/>
              <a:gd name="connsiteY1" fmla="*/ 4702809 h 7024469"/>
              <a:gd name="connsiteX2" fmla="*/ 3132406 w 4904937"/>
              <a:gd name="connsiteY2" fmla="*/ 7024469 h 7024469"/>
              <a:gd name="connsiteX3" fmla="*/ 0 w 4904937"/>
              <a:gd name="connsiteY3" fmla="*/ 7024469 h 7024469"/>
              <a:gd name="connsiteX4" fmla="*/ 0 w 4904937"/>
              <a:gd name="connsiteY4" fmla="*/ 3448756 h 7024469"/>
              <a:gd name="connsiteX5" fmla="*/ 332932 w 4904937"/>
              <a:gd name="connsiteY5" fmla="*/ 3828806 h 7024469"/>
              <a:gd name="connsiteX6" fmla="*/ 332935 w 4904937"/>
              <a:gd name="connsiteY6" fmla="*/ 56270 h 7024469"/>
              <a:gd name="connsiteX7" fmla="*/ 4904937 w 4904937"/>
              <a:gd name="connsiteY7" fmla="*/ 0 h 70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4937" h="7024469">
                <a:moveTo>
                  <a:pt x="4904937" y="0"/>
                </a:moveTo>
                <a:lnTo>
                  <a:pt x="1158108" y="4702809"/>
                </a:lnTo>
                <a:lnTo>
                  <a:pt x="3132406" y="7024469"/>
                </a:lnTo>
                <a:lnTo>
                  <a:pt x="0" y="7024469"/>
                </a:lnTo>
                <a:lnTo>
                  <a:pt x="0" y="3448756"/>
                </a:lnTo>
                <a:lnTo>
                  <a:pt x="332932" y="3828806"/>
                </a:lnTo>
                <a:lnTo>
                  <a:pt x="332935" y="56270"/>
                </a:lnTo>
                <a:lnTo>
                  <a:pt x="49049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574596" y="514356"/>
            <a:ext cx="5731895" cy="7986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altLang="zh-CN" sz="5400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AI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模型</a:t>
            </a:r>
            <a:r>
              <a:rPr lang="en-US" altLang="zh-CN" sz="5400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 &amp; </a:t>
            </a:r>
            <a:r>
              <a:rPr lang="zh-CN" altLang="en-US" sz="5400" dirty="0" smtClean="0">
                <a:solidFill>
                  <a:schemeClr val="bg1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安全</a:t>
            </a:r>
            <a:endParaRPr lang="zh-CN" altLang="en-US" sz="5400" dirty="0">
              <a:solidFill>
                <a:schemeClr val="bg1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implified Arabic" panose="02020603050405020304" pitchFamily="18" charset="-7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2137" y="1880651"/>
            <a:ext cx="45371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传统的</a:t>
            </a: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模型的逃逸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模型的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抗逃逸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模型的应用场景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270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75226"/>
              </p:ext>
            </p:extLst>
          </p:nvPr>
        </p:nvGraphicFramePr>
        <p:xfrm>
          <a:off x="243840" y="1406134"/>
          <a:ext cx="11303725" cy="5451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379"/>
                <a:gridCol w="2825124"/>
                <a:gridCol w="2825124"/>
                <a:gridCol w="1324985"/>
                <a:gridCol w="1068153"/>
                <a:gridCol w="1068153"/>
                <a:gridCol w="1192807"/>
              </a:tblGrid>
              <a:tr h="548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Category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Focus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Detection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Work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Year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External Parser?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ML?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Static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Lexical Analysis [5]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PJScan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JavaScript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Token Clustering [12]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Vatamanu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API Reference Classification [7]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Lux0r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Shellcode and opcode sig [13]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MPScan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Linearized object path [11]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Malware Slayer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Hierarchical Structure [1]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Srndic</a:t>
                      </a:r>
                      <a:r>
                        <a:rPr lang="en-US" sz="900" kern="0" dirty="0">
                          <a:effectLst/>
                        </a:rPr>
                        <a:t> et al.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Content Meta-features [24]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PDFrate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[8]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2015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[9]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2016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Dynamic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Shellcode</a:t>
                      </a:r>
                      <a:r>
                        <a:rPr lang="en-US" sz="900" kern="0" dirty="0">
                          <a:effectLst/>
                        </a:rPr>
                        <a:t> and opcode sig [15]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MDScan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2011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Known Attack Patterns [16]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Scrutinizer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 Access Patterns [17]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Common Maldoc Behaviors [18]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Platform Independent Tap Point Identification [20]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tap point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Violation of Invariants [19]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CWXDetector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71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Platform Diversity [21]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PlatPal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81207" y="456888"/>
            <a:ext cx="104325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恶意文件检测在学术界中的研究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7305" y="893019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基于机器学习的框架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3" y="2377860"/>
            <a:ext cx="9475581" cy="37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3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1828" y="2205163"/>
            <a:ext cx="386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训练数据：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十万级别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预测时间：毫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秒级别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精确度：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99%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误报率：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0.01%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9265" y="522514"/>
            <a:ext cx="4636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AI</a:t>
            </a:r>
            <a:r>
              <a:rPr lang="zh-CN" altLang="en-US" sz="4000" dirty="0" smtClean="0">
                <a:solidFill>
                  <a:schemeClr val="bg1"/>
                </a:solidFill>
              </a:rPr>
              <a:t>模型解决的问题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3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66514"/>
              </p:ext>
            </p:extLst>
          </p:nvPr>
        </p:nvGraphicFramePr>
        <p:xfrm>
          <a:off x="6009197" y="1489165"/>
          <a:ext cx="3648609" cy="41870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16203"/>
                <a:gridCol w="1216203"/>
                <a:gridCol w="1216203"/>
              </a:tblGrid>
              <a:tr h="1011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FTC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619265" y="313508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AI</a:t>
            </a:r>
            <a:r>
              <a:rPr lang="zh-CN" altLang="en-US" sz="4000" dirty="0" smtClean="0">
                <a:solidFill>
                  <a:schemeClr val="bg1"/>
                </a:solidFill>
              </a:rPr>
              <a:t>模型遇到的问题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43812" y="3335381"/>
            <a:ext cx="1283661" cy="827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28832" y="806403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模型逃逸方法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7" y="1902432"/>
            <a:ext cx="10561905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42055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3" name="Oval 11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74821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7" name="Oval 16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17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18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Double Bracket 25"/>
          <p:cNvSpPr/>
          <p:nvPr/>
        </p:nvSpPr>
        <p:spPr>
          <a:xfrm>
            <a:off x="3277976" y="4197176"/>
            <a:ext cx="2359446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86628" y="4593998"/>
            <a:ext cx="1914285" cy="553998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600" dirty="0" smtClean="0"/>
              <a:t>SOLVE Parser-confusion attacks</a:t>
            </a:r>
            <a:endParaRPr lang="zh-CN" altLang="en-US" sz="1600" dirty="0"/>
          </a:p>
        </p:txBody>
      </p:sp>
      <p:sp>
        <p:nvSpPr>
          <p:cNvPr id="15" name="TextBox 28"/>
          <p:cNvSpPr txBox="1"/>
          <p:nvPr/>
        </p:nvSpPr>
        <p:spPr>
          <a:xfrm>
            <a:off x="3586628" y="4204984"/>
            <a:ext cx="19142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Parser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Double Bracket 30"/>
          <p:cNvSpPr/>
          <p:nvPr/>
        </p:nvSpPr>
        <p:spPr>
          <a:xfrm>
            <a:off x="6737364" y="4142768"/>
            <a:ext cx="2359446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046017" y="4539590"/>
            <a:ext cx="1742142" cy="784830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600" dirty="0" smtClean="0"/>
              <a:t>SOLVE  Model evasion attacks,</a:t>
            </a:r>
          </a:p>
          <a:p>
            <a:r>
              <a:rPr lang="en-US" altLang="zh-CN" sz="1600" dirty="0" smtClean="0"/>
              <a:t>Mimicry attacks  </a:t>
            </a:r>
            <a:endParaRPr lang="zh-CN" altLang="en-US" sz="1600" dirty="0"/>
          </a:p>
        </p:txBody>
      </p:sp>
      <p:sp>
        <p:nvSpPr>
          <p:cNvPr id="18" name="TextBox 33"/>
          <p:cNvSpPr txBox="1"/>
          <p:nvPr/>
        </p:nvSpPr>
        <p:spPr>
          <a:xfrm>
            <a:off x="7046016" y="4150576"/>
            <a:ext cx="20507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Model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29200" y="1874238"/>
            <a:ext cx="2133600" cy="2133600"/>
            <a:chOff x="5029200" y="1874238"/>
            <a:chExt cx="2133600" cy="2133600"/>
          </a:xfrm>
        </p:grpSpPr>
        <p:sp>
          <p:nvSpPr>
            <p:cNvPr id="20" name="Oval 6"/>
            <p:cNvSpPr/>
            <p:nvPr/>
          </p:nvSpPr>
          <p:spPr>
            <a:xfrm>
              <a:off x="50292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Arc 7"/>
            <p:cNvSpPr/>
            <p:nvPr/>
          </p:nvSpPr>
          <p:spPr>
            <a:xfrm>
              <a:off x="5029200" y="1874238"/>
              <a:ext cx="2133600" cy="2133600"/>
            </a:xfrm>
            <a:prstGeom prst="arc">
              <a:avLst>
                <a:gd name="adj1" fmla="val 11247855"/>
                <a:gd name="adj2" fmla="val 8179524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9"/>
            <p:cNvSpPr>
              <a:spLocks/>
            </p:cNvSpPr>
            <p:nvPr/>
          </p:nvSpPr>
          <p:spPr bwMode="auto">
            <a:xfrm>
              <a:off x="6044410" y="2514142"/>
              <a:ext cx="104751" cy="3439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05800" y="1874238"/>
            <a:ext cx="2133600" cy="2133600"/>
            <a:chOff x="8305800" y="1874238"/>
            <a:chExt cx="2133600" cy="2133600"/>
          </a:xfrm>
        </p:grpSpPr>
        <p:sp>
          <p:nvSpPr>
            <p:cNvPr id="27" name="Oval 8"/>
            <p:cNvSpPr/>
            <p:nvPr/>
          </p:nvSpPr>
          <p:spPr>
            <a:xfrm>
              <a:off x="83058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Arc 9"/>
            <p:cNvSpPr/>
            <p:nvPr/>
          </p:nvSpPr>
          <p:spPr>
            <a:xfrm>
              <a:off x="8305800" y="1874238"/>
              <a:ext cx="2133600" cy="2133600"/>
            </a:xfrm>
            <a:prstGeom prst="arc">
              <a:avLst>
                <a:gd name="adj1" fmla="val 16200000"/>
                <a:gd name="adj2" fmla="val 1401763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52600" y="1874238"/>
            <a:ext cx="2133600" cy="2133600"/>
            <a:chOff x="1752600" y="1874238"/>
            <a:chExt cx="2133600" cy="2133600"/>
          </a:xfrm>
        </p:grpSpPr>
        <p:sp>
          <p:nvSpPr>
            <p:cNvPr id="32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912385" y="2616308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1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24151" y="2652571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23287" y="2637880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6290" y="359598"/>
            <a:ext cx="2622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kern="100" dirty="0" smtClean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zh-CN" sz="4400" kern="100" dirty="0" smtClean="0">
                <a:solidFill>
                  <a:schemeClr val="bg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zh-CN" altLang="en-US" sz="4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模型进化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5542" y="314546"/>
            <a:ext cx="1032948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种抗逃逸的方法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/>
            <a:endParaRPr lang="en-US" altLang="zh-CN" sz="4400" dirty="0" smtClean="0">
              <a:solidFill>
                <a:schemeClr val="bg1"/>
              </a:solidFill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增加多样化和最新的样本进行训练</a:t>
            </a: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对抗性训练</a:t>
            </a: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调整模型的阈值</a:t>
            </a: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删除被对手利用的特征训练模型</a:t>
            </a: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如下图</a:t>
            </a:r>
            <a:r>
              <a:rPr lang="en-US" altLang="zh-CN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隐藏分类器的相关参数，比如特征，阈值，</a:t>
            </a: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483</Words>
  <Application>Microsoft Office PowerPoint</Application>
  <PresentationFormat>宽屏</PresentationFormat>
  <Paragraphs>197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Lato Light</vt:lpstr>
      <vt:lpstr>Malgun Gothic</vt:lpstr>
      <vt:lpstr>Malgun Gothic</vt:lpstr>
      <vt:lpstr>Meiryo</vt:lpstr>
      <vt:lpstr>Simplified Arabic</vt:lpstr>
      <vt:lpstr>宋体</vt:lpstr>
      <vt:lpstr>微软雅黑</vt:lpstr>
      <vt:lpstr>专业字体设计服务/WWW.ZTSGC.COM/</vt:lpstr>
      <vt:lpstr>Arial</vt:lpstr>
      <vt:lpstr>Calibri</vt:lpstr>
      <vt:lpstr>Calibri Light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蓝色科技星空</dc:title>
  <dc:creator>第一PPT</dc:creator>
  <cp:keywords>www.1ppt.com</cp:keywords>
  <cp:lastModifiedBy>Yonah</cp:lastModifiedBy>
  <cp:revision>137</cp:revision>
  <dcterms:created xsi:type="dcterms:W3CDTF">2016-01-27T13:42:53Z</dcterms:created>
  <dcterms:modified xsi:type="dcterms:W3CDTF">2018-08-09T02:35:22Z</dcterms:modified>
</cp:coreProperties>
</file>