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275" r:id="rId3"/>
    <p:sldId id="289" r:id="rId4"/>
    <p:sldId id="296" r:id="rId5"/>
    <p:sldId id="288" r:id="rId6"/>
    <p:sldId id="280" r:id="rId7"/>
    <p:sldId id="282" r:id="rId8"/>
    <p:sldId id="285" r:id="rId9"/>
    <p:sldId id="281" r:id="rId10"/>
    <p:sldId id="297" r:id="rId11"/>
    <p:sldId id="299" r:id="rId12"/>
    <p:sldId id="293" r:id="rId13"/>
    <p:sldId id="290" r:id="rId14"/>
    <p:sldId id="291" r:id="rId15"/>
    <p:sldId id="264" r:id="rId16"/>
    <p:sldId id="287" r:id="rId17"/>
    <p:sldId id="29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75239"/>
  </p:normalViewPr>
  <p:slideViewPr>
    <p:cSldViewPr snapToGrid="0">
      <p:cViewPr varScale="1">
        <p:scale>
          <a:sx n="80" d="100"/>
          <a:sy n="80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5820-9E25-4947-B468-FB4DD7D479E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04DD-D682-4D0A-97A0-5EFC64048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8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两个主题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7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07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8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在收集，存储，诡异和标签处引出木梯的工作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37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这是一个年轻的团队，只成立不到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年时间，但却完成诸多的工作。</a:t>
            </a:r>
            <a:endParaRPr lang="en-US" altLang="zh-CN" dirty="0" smtClean="0"/>
          </a:p>
          <a:p>
            <a:r>
              <a:rPr lang="zh-CN" altLang="en-US" dirty="0" smtClean="0"/>
              <a:t>值得一提的是舒敏：优秀的听说读写译能力，双语支持能力，论文写作能力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86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07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DNNs</a:t>
            </a:r>
            <a:r>
              <a:rPr lang="zh-CN" altLang="en-US" baseline="0" dirty="0" smtClean="0"/>
              <a:t>引出俊航的工作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36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0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2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6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9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What’s new?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2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3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7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 在健壮性处引出凤娇的工作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0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1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3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1.jpg"/><Relationship Id="rId6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15.xml"/><Relationship Id="rId17" Type="http://schemas.openxmlformats.org/officeDocument/2006/relationships/image" Target="../media/image1.jp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488" y="2461163"/>
            <a:ext cx="11210544" cy="1283698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</a:rPr>
              <a:t>从</a:t>
            </a:r>
            <a:r>
              <a:rPr lang="zh-CN" altLang="en-US" sz="6600" b="1" dirty="0" smtClean="0">
                <a:solidFill>
                  <a:srgbClr val="FFC000"/>
                </a:solidFill>
              </a:rPr>
              <a:t>恶意软件检测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到</a:t>
            </a:r>
            <a:r>
              <a:rPr lang="zh-CN" altLang="en-US" sz="6600" b="1" dirty="0" smtClean="0">
                <a:solidFill>
                  <a:srgbClr val="FFC000"/>
                </a:solidFill>
              </a:rPr>
              <a:t>对抗性学习</a:t>
            </a:r>
            <a:r>
              <a:rPr lang="en-US" altLang="zh-CN" sz="6600" b="1" dirty="0" smtClean="0">
                <a:solidFill>
                  <a:schemeClr val="bg1"/>
                </a:solidFill>
              </a:rPr>
              <a:t/>
            </a:r>
            <a:br>
              <a:rPr lang="en-US" altLang="zh-CN" sz="6600" b="1" dirty="0" smtClean="0">
                <a:solidFill>
                  <a:schemeClr val="bg1"/>
                </a:solidFill>
              </a:rPr>
            </a:b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08246" y="3705074"/>
            <a:ext cx="3993338" cy="148871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zh-CN" altLang="en-US" sz="8700" b="1" dirty="0" smtClean="0">
                <a:solidFill>
                  <a:schemeClr val="bg1"/>
                </a:solidFill>
              </a:rPr>
              <a:t>江纬</a:t>
            </a:r>
            <a:endParaRPr lang="en-US" altLang="zh-CN" sz="87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8700" b="1" dirty="0" smtClean="0">
                <a:solidFill>
                  <a:schemeClr val="bg1"/>
                </a:solidFill>
              </a:rPr>
              <a:t>2018</a:t>
            </a:r>
            <a:r>
              <a:rPr lang="zh-CN" altLang="en-US" sz="87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8700" b="1" dirty="0" smtClean="0">
                <a:solidFill>
                  <a:schemeClr val="bg1"/>
                </a:solidFill>
              </a:rPr>
              <a:t>8</a:t>
            </a:r>
            <a:r>
              <a:rPr lang="zh-CN" altLang="en-US" sz="8700" b="1" dirty="0" smtClean="0">
                <a:solidFill>
                  <a:schemeClr val="bg1"/>
                </a:solidFill>
              </a:rPr>
              <a:t>月</a:t>
            </a:r>
            <a:endParaRPr lang="en-US" altLang="zh-CN" sz="87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对抗性学习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>
                <a:solidFill>
                  <a:schemeClr val="bg1"/>
                </a:solidFill>
              </a:rPr>
              <a:t> 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整体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1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C000"/>
                </a:solidFill>
              </a:rPr>
              <a:t>对抗性学习</a:t>
            </a:r>
            <a:r>
              <a:rPr lang="zh-CN" altLang="en-US" dirty="0" smtClean="0">
                <a:solidFill>
                  <a:schemeClr val="bg1"/>
                </a:solidFill>
              </a:rPr>
              <a:t>：机器学习与计算机安全的交叉研究领域。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FFC000"/>
                </a:solidFill>
              </a:rPr>
              <a:t>目标</a:t>
            </a:r>
            <a:r>
              <a:rPr lang="zh-CN" altLang="en-US" dirty="0" smtClean="0">
                <a:solidFill>
                  <a:schemeClr val="bg1"/>
                </a:solidFill>
              </a:rPr>
              <a:t>：把</a:t>
            </a:r>
            <a:r>
              <a:rPr lang="en-US" altLang="zh-CN" dirty="0" smtClean="0">
                <a:solidFill>
                  <a:schemeClr val="bg1"/>
                </a:solidFill>
              </a:rPr>
              <a:t>Ml</a:t>
            </a:r>
            <a:r>
              <a:rPr lang="zh-CN" altLang="en-US" dirty="0" smtClean="0">
                <a:solidFill>
                  <a:schemeClr val="bg1"/>
                </a:solidFill>
              </a:rPr>
              <a:t>技术引入处于敌对环境中的垃圾邮件过滤，恶意软件检测</a:t>
            </a:r>
            <a:r>
              <a:rPr lang="zh-CN" altLang="en-US" dirty="0" smtClean="0">
                <a:solidFill>
                  <a:schemeClr val="bg1"/>
                </a:solidFill>
              </a:rPr>
              <a:t>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敌对环境</a:t>
            </a:r>
            <a:r>
              <a:rPr lang="zh-CN" altLang="en-US" b="1" dirty="0" smtClean="0">
                <a:solidFill>
                  <a:srgbClr val="FFC000"/>
                </a:solidFill>
              </a:rPr>
              <a:t>：</a:t>
            </a:r>
            <a:r>
              <a:rPr lang="zh-CN" altLang="en-US" b="1" dirty="0" smtClean="0">
                <a:solidFill>
                  <a:srgbClr val="FFC000"/>
                </a:solidFill>
              </a:rPr>
              <a:t>攻破自动驾驶系统，输入的对抗样本为恶意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rgbClr val="FFC000"/>
                </a:solidFill>
              </a:rPr>
              <a:t>关键：</a:t>
            </a:r>
            <a:r>
              <a:rPr lang="zh-CN" altLang="en-US" dirty="0" smtClean="0">
                <a:solidFill>
                  <a:schemeClr val="bg1"/>
                </a:solidFill>
              </a:rPr>
              <a:t>攻守双方博弈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8622" y="44826"/>
            <a:ext cx="10311063" cy="1277311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Demo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：对抗样本（电脑与猫）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92874" y="1161717"/>
            <a:ext cx="7040143" cy="5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1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数据科学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需求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1</a:t>
            </a:r>
            <a:endParaRPr lang="en-US" sz="6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06" y="1690688"/>
            <a:ext cx="7334188" cy="47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数据科学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需求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2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67710" y="1825625"/>
            <a:ext cx="108385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学习：机器学习、深度学习 </a:t>
            </a:r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zh-CN" altLang="en-US" dirty="0" smtClean="0">
                <a:solidFill>
                  <a:srgbClr val="FFC000"/>
                </a:solidFill>
              </a:rPr>
              <a:t>领域知识</a:t>
            </a:r>
            <a:r>
              <a:rPr lang="zh-CN" altLang="en-US" dirty="0">
                <a:solidFill>
                  <a:srgbClr val="FFC000"/>
                </a:solidFill>
              </a:rPr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数学统计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优化：实验、简单机器学习算法 </a:t>
            </a:r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zh-CN" altLang="en-US" dirty="0" smtClean="0">
                <a:solidFill>
                  <a:srgbClr val="FFC000"/>
                </a:solidFill>
              </a:rPr>
              <a:t>算法，业务场景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标签：分析、特征、训练数据、标签 </a:t>
            </a:r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en-US" altLang="zh-CN" dirty="0" smtClean="0">
                <a:solidFill>
                  <a:srgbClr val="FFC000"/>
                </a:solidFill>
              </a:rPr>
              <a:t>SQL, Python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归一：数据清洗、异常检测、准备 </a:t>
            </a:r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en-US" altLang="zh-CN" dirty="0" smtClean="0">
                <a:solidFill>
                  <a:srgbClr val="FFC000"/>
                </a:solidFill>
              </a:rPr>
              <a:t>SQL, Python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存储：基础架构、流水线、结构化与非结构化存储 </a:t>
            </a:r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zh-CN" altLang="en-US" dirty="0" smtClean="0">
                <a:solidFill>
                  <a:srgbClr val="FFC000"/>
                </a:solidFill>
              </a:rPr>
              <a:t>精通编程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收集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日志、探针、外部数据、用户生成内容</a:t>
            </a:r>
            <a:r>
              <a:rPr lang="en-US" altLang="zh-CN" dirty="0" smtClean="0">
                <a:solidFill>
                  <a:schemeClr val="bg1"/>
                </a:solidFill>
              </a:rPr>
              <a:t> -&gt; </a:t>
            </a:r>
            <a:r>
              <a:rPr lang="zh-CN" altLang="en-US" dirty="0" smtClean="0">
                <a:solidFill>
                  <a:srgbClr val="FFC000"/>
                </a:solidFill>
              </a:rPr>
              <a:t>精通编程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</a:rPr>
              <a:t>团队成员</a:t>
            </a:r>
            <a:endParaRPr lang="zh-CN" altLang="en-US" sz="6600" b="1" dirty="0">
              <a:solidFill>
                <a:srgbClr val="FFC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871615" y="1690688"/>
            <a:ext cx="2077826" cy="4776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王凤娇</a:t>
            </a:r>
            <a:endParaRPr lang="zh-CN" altLang="en-US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李德圆</a:t>
            </a:r>
            <a:endParaRPr lang="zh-CN" altLang="en-US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黄国彬</a:t>
            </a:r>
            <a:endParaRPr lang="zh-CN" altLang="en-US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王木梯</a:t>
            </a:r>
            <a:endParaRPr lang="zh-CN" altLang="en-US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陈俊航</a:t>
            </a:r>
            <a:endParaRPr lang="zh-CN" altLang="en-US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FFC000"/>
                </a:solidFill>
              </a:rPr>
              <a:t>魏舒敏</a:t>
            </a:r>
            <a:endParaRPr lang="zh-CN" altLang="en-US" sz="4000" b="1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江纬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47647" y="720611"/>
            <a:ext cx="7028229" cy="5284057"/>
            <a:chOff x="3621088" y="1131888"/>
            <a:chExt cx="5411788" cy="4068763"/>
          </a:xfrm>
        </p:grpSpPr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rot="20063428">
              <a:off x="3621088" y="3252788"/>
              <a:ext cx="519112" cy="474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直角三角形 3"/>
            <p:cNvSpPr/>
            <p:nvPr>
              <p:custDataLst>
                <p:tags r:id="rId3"/>
              </p:custDataLst>
            </p:nvPr>
          </p:nvSpPr>
          <p:spPr>
            <a:xfrm rot="7409929">
              <a:off x="4892676" y="3859213"/>
              <a:ext cx="350837" cy="2492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>
              <p:custDataLst>
                <p:tags r:id="rId4"/>
              </p:custDataLst>
            </p:nvPr>
          </p:nvSpPr>
          <p:spPr>
            <a:xfrm rot="17352356">
              <a:off x="4533901" y="4851401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>
              <p:custDataLst>
                <p:tags r:id="rId5"/>
              </p:custDataLst>
            </p:nvPr>
          </p:nvSpPr>
          <p:spPr>
            <a:xfrm rot="17352356">
              <a:off x="4022726" y="5108576"/>
              <a:ext cx="119062" cy="650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>
              <p:custDataLst>
                <p:tags r:id="rId6"/>
              </p:custDataLst>
            </p:nvPr>
          </p:nvSpPr>
          <p:spPr>
            <a:xfrm rot="11413207">
              <a:off x="7064376" y="4568825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>
              <p:custDataLst>
                <p:tags r:id="rId7"/>
              </p:custDataLst>
            </p:nvPr>
          </p:nvSpPr>
          <p:spPr>
            <a:xfrm rot="18287289">
              <a:off x="6709570" y="3945732"/>
              <a:ext cx="231775" cy="25241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8"/>
              </p:custDataLst>
            </p:nvPr>
          </p:nvSpPr>
          <p:spPr>
            <a:xfrm rot="16200000">
              <a:off x="8184357" y="2443957"/>
              <a:ext cx="138112" cy="25082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9"/>
              </p:custDataLst>
            </p:nvPr>
          </p:nvSpPr>
          <p:spPr>
            <a:xfrm rot="16200000">
              <a:off x="8208963" y="1241426"/>
              <a:ext cx="66675" cy="1206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>
              <p:custDataLst>
                <p:tags r:id="rId10"/>
              </p:custDataLst>
            </p:nvPr>
          </p:nvCxnSpPr>
          <p:spPr>
            <a:xfrm flipV="1">
              <a:off x="4141788" y="4059239"/>
              <a:ext cx="715962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V="1">
              <a:off x="3859214" y="4075113"/>
              <a:ext cx="1246187" cy="7794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 flipV="1">
              <a:off x="7421563" y="1435101"/>
              <a:ext cx="717550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 flipV="1">
              <a:off x="7786689" y="1131888"/>
              <a:ext cx="1246187" cy="78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>
              <p:custDataLst>
                <p:tags r:id="rId14"/>
              </p:custDataLst>
            </p:nvPr>
          </p:nvSpPr>
          <p:spPr>
            <a:xfrm>
              <a:off x="4190736" y="1930352"/>
              <a:ext cx="3391976" cy="2751567"/>
            </a:xfrm>
            <a:custGeom>
              <a:avLst/>
              <a:gdLst>
                <a:gd name="connsiteX0" fmla="*/ 0 w 3391976"/>
                <a:gd name="connsiteY0" fmla="*/ 0 h 2751567"/>
                <a:gd name="connsiteX1" fmla="*/ 3391976 w 3391976"/>
                <a:gd name="connsiteY1" fmla="*/ 0 h 2751567"/>
                <a:gd name="connsiteX2" fmla="*/ 1695988 w 3391976"/>
                <a:gd name="connsiteY2" fmla="*/ 2751567 h 275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1976" h="2751567">
                  <a:moveTo>
                    <a:pt x="0" y="0"/>
                  </a:moveTo>
                  <a:lnTo>
                    <a:pt x="3391976" y="0"/>
                  </a:lnTo>
                  <a:lnTo>
                    <a:pt x="1695988" y="27515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360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THANK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YOU</a:t>
              </a:r>
              <a:endParaRPr lang="zh-CN" altLang="en-US" sz="4800" dirty="0">
                <a:solidFill>
                  <a:schemeClr val="tx1"/>
                </a:solidFill>
                <a:effectLst>
                  <a:innerShdw blurRad="38100" dist="254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Meiryo UI" panose="020B0604030504040204" pitchFamily="34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05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补充材料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1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63" y="1498776"/>
            <a:ext cx="7246874" cy="50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补充材料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2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594644"/>
            <a:ext cx="1084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大纲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</a:rPr>
              <a:t>恶意</a:t>
            </a:r>
            <a:r>
              <a:rPr lang="zh-CN" altLang="en-US" sz="3600" dirty="0" smtClean="0">
                <a:solidFill>
                  <a:schemeClr val="bg1"/>
                </a:solidFill>
              </a:rPr>
              <a:t>软件检测</a:t>
            </a:r>
            <a:r>
              <a:rPr lang="zh-CN" altLang="en-US" sz="3600" dirty="0" smtClean="0">
                <a:solidFill>
                  <a:schemeClr val="bg1"/>
                </a:solidFill>
              </a:rPr>
              <a:t>（</a:t>
            </a:r>
            <a:r>
              <a:rPr lang="zh-CN" altLang="en-US" sz="3600" dirty="0" smtClean="0">
                <a:solidFill>
                  <a:schemeClr val="bg1"/>
                </a:solidFill>
              </a:rPr>
              <a:t>难点，进展，</a:t>
            </a:r>
            <a:r>
              <a:rPr lang="zh-CN" altLang="en-US" sz="3600" dirty="0" smtClean="0">
                <a:solidFill>
                  <a:schemeClr val="bg1"/>
                </a:solidFill>
              </a:rPr>
              <a:t>成果）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对抗性学习（未来</a:t>
            </a:r>
            <a:r>
              <a:rPr lang="zh-CN" altLang="en-US" sz="3600" dirty="0" smtClean="0">
                <a:solidFill>
                  <a:schemeClr val="bg1"/>
                </a:solidFill>
              </a:rPr>
              <a:t>研究重点）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数据科学团队建设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整体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1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C000"/>
                </a:solidFill>
              </a:rPr>
              <a:t>恶意软件</a:t>
            </a:r>
            <a:r>
              <a:rPr lang="zh-CN" altLang="en-US" dirty="0" smtClean="0">
                <a:solidFill>
                  <a:schemeClr val="bg1"/>
                </a:solidFill>
              </a:rPr>
              <a:t>：指</a:t>
            </a:r>
            <a:r>
              <a:rPr lang="zh-CN" altLang="en-US" dirty="0">
                <a:solidFill>
                  <a:schemeClr val="bg1"/>
                </a:solidFill>
              </a:rPr>
              <a:t>在计算机系统上执行恶意任务的病毒、蠕虫和特洛伊木马的程序，通过破坏软件进程来实施</a:t>
            </a:r>
            <a:r>
              <a:rPr lang="zh-CN" altLang="en-US" dirty="0" smtClean="0">
                <a:solidFill>
                  <a:schemeClr val="bg1"/>
                </a:solidFill>
              </a:rPr>
              <a:t>控制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检测手段</a:t>
            </a:r>
            <a:r>
              <a:rPr lang="zh-CN" altLang="en-US" dirty="0" smtClean="0">
                <a:solidFill>
                  <a:schemeClr val="bg1"/>
                </a:solidFill>
              </a:rPr>
              <a:t>：基于签名（旧），机器学习（新）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优势</a:t>
            </a:r>
            <a:r>
              <a:rPr lang="zh-CN" altLang="en-US" dirty="0" smtClean="0">
                <a:solidFill>
                  <a:schemeClr val="bg1"/>
                </a:solidFill>
              </a:rPr>
              <a:t>：准确预测未知恶意软件，无需频繁更新“特征码库”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产品</a:t>
            </a:r>
            <a:r>
              <a:rPr lang="zh-CN" altLang="en-US" b="1" dirty="0" smtClean="0">
                <a:solidFill>
                  <a:srgbClr val="FFC000"/>
                </a:solidFill>
              </a:rPr>
              <a:t>需求</a:t>
            </a:r>
            <a:r>
              <a:rPr lang="zh-CN" altLang="en-US" dirty="0" smtClean="0">
                <a:solidFill>
                  <a:schemeClr val="bg1"/>
                </a:solidFill>
              </a:rPr>
              <a:t>：快，准，覆盖广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整体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2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r>
              <a:rPr lang="zh-CN" altLang="en-US" dirty="0">
                <a:solidFill>
                  <a:schemeClr val="bg1"/>
                </a:solidFill>
              </a:rPr>
              <a:t>科学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信息安全</a:t>
            </a:r>
            <a:r>
              <a:rPr lang="zh-CN" altLang="en-US" dirty="0" smtClean="0">
                <a:solidFill>
                  <a:schemeClr val="bg1"/>
                </a:solidFill>
              </a:rPr>
              <a:t>的典型研究</a:t>
            </a:r>
            <a:r>
              <a:rPr lang="zh-CN" altLang="en-US" dirty="0">
                <a:solidFill>
                  <a:schemeClr val="bg1"/>
                </a:solidFill>
              </a:rPr>
              <a:t>问题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个机器学习模型 </a:t>
            </a:r>
            <a:r>
              <a:rPr lang="en-US" altLang="zh-CN" dirty="0" smtClean="0">
                <a:solidFill>
                  <a:schemeClr val="bg1"/>
                </a:solidFill>
              </a:rPr>
              <a:t>+ 3</a:t>
            </a:r>
            <a:r>
              <a:rPr lang="zh-CN" altLang="en-US" dirty="0" smtClean="0">
                <a:solidFill>
                  <a:schemeClr val="bg1"/>
                </a:solidFill>
              </a:rPr>
              <a:t>篇</a:t>
            </a:r>
            <a:r>
              <a:rPr lang="zh-CN" altLang="en-US" dirty="0" smtClean="0">
                <a:solidFill>
                  <a:schemeClr val="bg1"/>
                </a:solidFill>
              </a:rPr>
              <a:t>有价值的</a:t>
            </a:r>
            <a:r>
              <a:rPr lang="zh-CN" altLang="en-US" dirty="0" smtClean="0">
                <a:solidFill>
                  <a:schemeClr val="bg1"/>
                </a:solidFill>
              </a:rPr>
              <a:t>中英文论文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按照</a:t>
            </a:r>
            <a:r>
              <a:rPr lang="en-US" altLang="zh-CN" dirty="0" smtClean="0">
                <a:solidFill>
                  <a:schemeClr val="bg1"/>
                </a:solidFill>
              </a:rPr>
              <a:t>PE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APK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PDF</a:t>
            </a:r>
            <a:r>
              <a:rPr lang="zh-CN" altLang="en-US" dirty="0" smtClean="0">
                <a:solidFill>
                  <a:schemeClr val="bg1"/>
                </a:solidFill>
              </a:rPr>
              <a:t>等</a:t>
            </a:r>
            <a:r>
              <a:rPr lang="zh-CN" altLang="en-US" dirty="0" smtClean="0">
                <a:solidFill>
                  <a:schemeClr val="bg1"/>
                </a:solidFill>
              </a:rPr>
              <a:t>划分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业界实例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360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QVM</a:t>
            </a:r>
            <a:r>
              <a:rPr lang="zh-CN" altLang="en-US" dirty="0" smtClean="0">
                <a:solidFill>
                  <a:srgbClr val="FFC000"/>
                </a:solidFill>
              </a:rPr>
              <a:t>终端杀毒</a:t>
            </a:r>
            <a:r>
              <a:rPr lang="zh-CN" altLang="en-US" dirty="0" smtClean="0">
                <a:solidFill>
                  <a:srgbClr val="FFC000"/>
                </a:solidFill>
              </a:rPr>
              <a:t>引擎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深</a:t>
            </a:r>
            <a:r>
              <a:rPr lang="zh-CN" altLang="en-US" dirty="0" smtClean="0">
                <a:solidFill>
                  <a:srgbClr val="FFC000"/>
                </a:solidFill>
              </a:rPr>
              <a:t>信服恶意软件检测引擎，</a:t>
            </a:r>
            <a:r>
              <a:rPr lang="en-US" altLang="zh-CN" dirty="0" smtClean="0">
                <a:solidFill>
                  <a:srgbClr val="FFC000"/>
                </a:solidFill>
              </a:rPr>
              <a:t>Sentinel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One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终端安全套件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难点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收集与存储</a:t>
            </a:r>
            <a:r>
              <a:rPr lang="zh-CN" altLang="en-US" dirty="0" smtClean="0">
                <a:solidFill>
                  <a:schemeClr val="bg1"/>
                </a:solidFill>
              </a:rPr>
              <a:t>：病毒</a:t>
            </a:r>
            <a:r>
              <a:rPr lang="zh-CN" altLang="en-US" dirty="0" smtClean="0">
                <a:solidFill>
                  <a:schemeClr val="bg1"/>
                </a:solidFill>
              </a:rPr>
              <a:t>样本数据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zh-CN" altLang="en-US" b="1" dirty="0" smtClean="0">
                <a:solidFill>
                  <a:srgbClr val="FFC000"/>
                </a:solidFill>
              </a:rPr>
              <a:t>带标签，千万</a:t>
            </a:r>
            <a:r>
              <a:rPr lang="zh-CN" altLang="en-US" b="1" dirty="0" smtClean="0">
                <a:solidFill>
                  <a:srgbClr val="FFC000"/>
                </a:solidFill>
              </a:rPr>
              <a:t>级别，</a:t>
            </a:r>
            <a:r>
              <a:rPr lang="en-US" altLang="zh-CN" b="1" dirty="0" smtClean="0">
                <a:solidFill>
                  <a:srgbClr val="FFC000"/>
                </a:solidFill>
              </a:rPr>
              <a:t>10TB+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特征：</a:t>
            </a:r>
            <a:r>
              <a:rPr lang="zh-CN" altLang="en-US" b="1" dirty="0" smtClean="0">
                <a:solidFill>
                  <a:srgbClr val="FFC000"/>
                </a:solidFill>
              </a:rPr>
              <a:t>特征工程 </a:t>
            </a:r>
            <a:r>
              <a:rPr lang="en-US" altLang="zh-CN" dirty="0" smtClean="0">
                <a:solidFill>
                  <a:schemeClr val="bg1"/>
                </a:solidFill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</a:rPr>
              <a:t> 数据分析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学习：模型解析性 </a:t>
            </a:r>
            <a:r>
              <a:rPr lang="en-US" altLang="zh-CN" dirty="0" smtClean="0">
                <a:solidFill>
                  <a:schemeClr val="bg1"/>
                </a:solidFill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</a:rPr>
              <a:t> 预测性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调优：高准确度 </a:t>
            </a:r>
            <a:r>
              <a:rPr lang="en-US" altLang="zh-CN" dirty="0" smtClean="0">
                <a:solidFill>
                  <a:schemeClr val="bg1"/>
                </a:solidFill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zh-CN" altLang="en-US" b="1" dirty="0" smtClean="0">
                <a:solidFill>
                  <a:srgbClr val="FFC000"/>
                </a:solidFill>
              </a:rPr>
              <a:t>低误报率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敌对环境：</a:t>
            </a:r>
            <a:r>
              <a:rPr lang="zh-CN" altLang="en-US" b="1" dirty="0" smtClean="0">
                <a:solidFill>
                  <a:srgbClr val="FFC000"/>
                </a:solidFill>
              </a:rPr>
              <a:t>模型健壮性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PE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873" y="1290638"/>
            <a:ext cx="10273927" cy="44126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数据规模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万</a:t>
            </a:r>
            <a:r>
              <a:rPr lang="zh-CN" altLang="en-US" sz="4000" dirty="0" smtClean="0">
                <a:solidFill>
                  <a:schemeClr val="bg1"/>
                </a:solidFill>
              </a:rPr>
              <a:t>级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百万级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特征规模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  </a:t>
            </a:r>
            <a:r>
              <a:rPr lang="en-US" altLang="zh-CN" sz="4000" dirty="0" smtClean="0">
                <a:solidFill>
                  <a:schemeClr val="bg1"/>
                </a:solidFill>
              </a:rPr>
              <a:t>600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自适应，可调节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模型：</a:t>
            </a:r>
            <a:r>
              <a:rPr lang="en-US" altLang="zh-CN" sz="4000" dirty="0" smtClean="0">
                <a:solidFill>
                  <a:schemeClr val="bg1"/>
                </a:solidFill>
              </a:rPr>
              <a:t>Random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Forest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rgbClr val="FFC000"/>
                </a:solidFill>
              </a:rPr>
              <a:t>神经网络（亮点）</a:t>
            </a:r>
            <a:endParaRPr lang="en-US" altLang="zh-CN" sz="4000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准确度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  </a:t>
            </a:r>
            <a:r>
              <a:rPr lang="en-US" altLang="zh-CN" sz="4000" dirty="0" smtClean="0">
                <a:solidFill>
                  <a:schemeClr val="bg1"/>
                </a:solidFill>
              </a:rPr>
              <a:t>99.6</a:t>
            </a:r>
            <a:r>
              <a:rPr lang="en-US" altLang="zh-CN" sz="4000" dirty="0" smtClean="0">
                <a:solidFill>
                  <a:schemeClr val="bg1"/>
                </a:solidFill>
              </a:rPr>
              <a:t>%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基本不变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误报率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  </a:t>
            </a:r>
            <a:r>
              <a:rPr lang="en-US" altLang="zh-CN" sz="4000" dirty="0" smtClean="0">
                <a:solidFill>
                  <a:schemeClr val="bg1"/>
                </a:solidFill>
              </a:rPr>
              <a:t>0.47</a:t>
            </a:r>
            <a:r>
              <a:rPr lang="en-US" altLang="zh-CN" sz="4000" dirty="0" smtClean="0">
                <a:solidFill>
                  <a:schemeClr val="bg1"/>
                </a:solidFill>
              </a:rPr>
              <a:t>% 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基本不变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b="1" dirty="0" smtClean="0">
                <a:solidFill>
                  <a:srgbClr val="FFC000"/>
                </a:solidFill>
              </a:rPr>
              <a:t>应用场景：所有需要病毒扫描的安全产品</a:t>
            </a:r>
            <a:endParaRPr lang="en-US" altLang="zh-CN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dirty="0" smtClean="0">
                <a:solidFill>
                  <a:schemeClr val="bg1"/>
                </a:solidFill>
              </a:rPr>
              <a:t>–</a:t>
            </a:r>
            <a:r>
              <a:rPr lang="zh-CN" altLang="en-US" sz="6600" dirty="0" smtClean="0">
                <a:solidFill>
                  <a:schemeClr val="bg1"/>
                </a:solidFill>
              </a:rPr>
              <a:t> </a:t>
            </a:r>
            <a:r>
              <a:rPr lang="en-US" altLang="zh-CN" sz="6600" dirty="0" smtClean="0">
                <a:solidFill>
                  <a:schemeClr val="bg1"/>
                </a:solidFill>
              </a:rPr>
              <a:t>APK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79873" y="1309688"/>
            <a:ext cx="10273927" cy="4412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4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数据规模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万</a:t>
            </a:r>
            <a:r>
              <a:rPr lang="zh-CN" altLang="en-US" sz="4000" dirty="0" smtClean="0">
                <a:solidFill>
                  <a:schemeClr val="bg1"/>
                </a:solidFill>
              </a:rPr>
              <a:t>级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十万级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特征规模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千</a:t>
            </a:r>
            <a:r>
              <a:rPr lang="zh-CN" altLang="en-US" sz="4000" dirty="0" smtClean="0">
                <a:solidFill>
                  <a:schemeClr val="bg1"/>
                </a:solidFill>
              </a:rPr>
              <a:t>级别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自适应，可调节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模型：</a:t>
            </a:r>
            <a:r>
              <a:rPr lang="en-US" altLang="zh-CN" sz="4000" dirty="0" smtClean="0">
                <a:solidFill>
                  <a:schemeClr val="bg1"/>
                </a:solidFill>
              </a:rPr>
              <a:t>Random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Forest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基本不变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准确度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     </a:t>
            </a:r>
            <a:r>
              <a:rPr lang="en-US" altLang="zh-CN" sz="4000" dirty="0" smtClean="0">
                <a:solidFill>
                  <a:schemeClr val="bg1"/>
                </a:solidFill>
              </a:rPr>
              <a:t>97</a:t>
            </a:r>
            <a:r>
              <a:rPr lang="en-US" altLang="zh-CN" sz="4000" dirty="0" smtClean="0">
                <a:solidFill>
                  <a:schemeClr val="bg1"/>
                </a:solidFill>
              </a:rPr>
              <a:t>%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基本不变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延迟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降低</a:t>
            </a:r>
            <a:r>
              <a:rPr lang="en-US" altLang="zh-CN" sz="4000" dirty="0" smtClean="0">
                <a:solidFill>
                  <a:schemeClr val="bg1"/>
                </a:solidFill>
              </a:rPr>
              <a:t>50% 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基本不变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b="1" dirty="0" smtClean="0">
                <a:solidFill>
                  <a:schemeClr val="bg1"/>
                </a:solidFill>
              </a:rPr>
              <a:t>家族分类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：             无 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-&gt;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rgbClr val="FFC000"/>
                </a:solidFill>
              </a:rPr>
              <a:t>有（亮点）</a:t>
            </a:r>
            <a:endParaRPr lang="en-US" altLang="zh-CN" sz="4000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b="1" dirty="0" smtClean="0">
                <a:solidFill>
                  <a:srgbClr val="FFC000"/>
                </a:solidFill>
              </a:rPr>
              <a:t>应用场景：</a:t>
            </a:r>
            <a:r>
              <a:rPr lang="zh-CN" altLang="en-US" sz="4000" b="1" dirty="0" smtClean="0">
                <a:solidFill>
                  <a:srgbClr val="FFC000"/>
                </a:solidFill>
              </a:rPr>
              <a:t>蓝盾移动安全</a:t>
            </a:r>
            <a:r>
              <a:rPr lang="zh-CN" altLang="en-US" sz="4000" b="1" dirty="0" smtClean="0">
                <a:solidFill>
                  <a:srgbClr val="FFC000"/>
                </a:solidFill>
              </a:rPr>
              <a:t>应用市场</a:t>
            </a:r>
            <a:endParaRPr lang="en-US" altLang="zh-CN" sz="4000" b="1" dirty="0" smtClean="0">
              <a:solidFill>
                <a:srgbClr val="FFC000"/>
              </a:solidFill>
            </a:endParaRPr>
          </a:p>
          <a:p>
            <a:pPr lvl="1"/>
            <a:endParaRPr lang="en-US" altLang="zh-CN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家族分类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1" y="1519162"/>
            <a:ext cx="9243388" cy="46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恶意软件检测 </a:t>
            </a:r>
            <a:r>
              <a:rPr lang="mr-IN" altLang="zh-CN" sz="6600" b="1" dirty="0" smtClean="0">
                <a:solidFill>
                  <a:schemeClr val="bg1"/>
                </a:solidFill>
              </a:rPr>
              <a:t>–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6600" b="1" dirty="0" smtClean="0">
                <a:solidFill>
                  <a:schemeClr val="bg1"/>
                </a:solidFill>
              </a:rPr>
              <a:t>PDF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79873" y="1690688"/>
            <a:ext cx="10273927" cy="4412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400" dirty="0" smtClean="0">
                <a:solidFill>
                  <a:schemeClr val="bg1"/>
                </a:solidFill>
              </a:rPr>
              <a:t>上次与本次差别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数据规模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万</a:t>
            </a:r>
            <a:r>
              <a:rPr lang="zh-CN" altLang="en-US" sz="4000" dirty="0" smtClean="0">
                <a:solidFill>
                  <a:schemeClr val="bg1"/>
                </a:solidFill>
              </a:rPr>
              <a:t>级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十万级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特征规模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  </a:t>
            </a:r>
            <a:r>
              <a:rPr lang="en-US" altLang="zh-CN" sz="4000" dirty="0" smtClean="0">
                <a:solidFill>
                  <a:schemeClr val="bg1"/>
                </a:solidFill>
              </a:rPr>
              <a:t>130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自适应，可调节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模型：</a:t>
            </a:r>
            <a:r>
              <a:rPr lang="en-US" altLang="zh-CN" sz="4000" dirty="0" smtClean="0">
                <a:solidFill>
                  <a:schemeClr val="bg1"/>
                </a:solidFill>
              </a:rPr>
              <a:t>Random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Forest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基本不变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准确度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     </a:t>
            </a:r>
            <a:r>
              <a:rPr lang="en-US" altLang="zh-CN" sz="4000" dirty="0" smtClean="0">
                <a:solidFill>
                  <a:schemeClr val="bg1"/>
                </a:solidFill>
              </a:rPr>
              <a:t>99</a:t>
            </a:r>
            <a:r>
              <a:rPr lang="en-US" altLang="zh-CN" sz="4000" dirty="0" smtClean="0">
                <a:solidFill>
                  <a:schemeClr val="bg1"/>
                </a:solidFill>
              </a:rPr>
              <a:t>%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基本不变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dirty="0" smtClean="0">
                <a:solidFill>
                  <a:schemeClr val="bg1"/>
                </a:solidFill>
              </a:rPr>
              <a:t>误报率</a:t>
            </a:r>
            <a:r>
              <a:rPr lang="zh-CN" altLang="en-US" sz="4000" dirty="0" smtClean="0">
                <a:solidFill>
                  <a:schemeClr val="bg1"/>
                </a:solidFill>
              </a:rPr>
              <a:t>：            </a:t>
            </a:r>
            <a:r>
              <a:rPr lang="en-US" altLang="zh-CN" sz="4000" dirty="0" smtClean="0">
                <a:solidFill>
                  <a:schemeClr val="bg1"/>
                </a:solidFill>
              </a:rPr>
              <a:t>0.01</a:t>
            </a:r>
            <a:r>
              <a:rPr lang="en-US" altLang="zh-CN" sz="4000" dirty="0" smtClean="0">
                <a:solidFill>
                  <a:schemeClr val="bg1"/>
                </a:solidFill>
              </a:rPr>
              <a:t>% -&gt; </a:t>
            </a:r>
            <a:r>
              <a:rPr lang="zh-CN" altLang="en-US" sz="4000" dirty="0" smtClean="0">
                <a:solidFill>
                  <a:schemeClr val="bg1"/>
                </a:solidFill>
              </a:rPr>
              <a:t>基本不变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4000" b="1" dirty="0" smtClean="0">
                <a:solidFill>
                  <a:schemeClr val="bg1"/>
                </a:solidFill>
              </a:rPr>
              <a:t>对抗性分析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：          无 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-&gt;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rgbClr val="FFC000"/>
                </a:solidFill>
              </a:rPr>
              <a:t>有</a:t>
            </a:r>
            <a:endParaRPr lang="en-US" altLang="zh-CN" sz="4000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4000" b="1" dirty="0" smtClean="0">
                <a:solidFill>
                  <a:srgbClr val="FFC000"/>
                </a:solidFill>
              </a:rPr>
              <a:t>应用场景：出入口检测器，邮件服务器</a:t>
            </a:r>
            <a:endParaRPr lang="en-US" altLang="zh-CN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Freeform 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710</Words>
  <Application>Microsoft Macintosh PowerPoint</Application>
  <PresentationFormat>Widescreen</PresentationFormat>
  <Paragraphs>112</Paragraphs>
  <Slides>17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Mangal</vt:lpstr>
      <vt:lpstr>Meiryo UI</vt:lpstr>
      <vt:lpstr>华文琥珀</vt:lpstr>
      <vt:lpstr>宋体</vt:lpstr>
      <vt:lpstr>Arial</vt:lpstr>
      <vt:lpstr>Office 主题</vt:lpstr>
      <vt:lpstr>从恶意软件检测到对抗性学习 </vt:lpstr>
      <vt:lpstr>大纲</vt:lpstr>
      <vt:lpstr>恶意软件检测 – 整体1</vt:lpstr>
      <vt:lpstr>恶意软件检测 – 整体2</vt:lpstr>
      <vt:lpstr>恶意软件检测 – 难点</vt:lpstr>
      <vt:lpstr>恶意软件检测 – PE</vt:lpstr>
      <vt:lpstr>恶意软件检测 – APK</vt:lpstr>
      <vt:lpstr>恶意软件检测 – 家族分类</vt:lpstr>
      <vt:lpstr>恶意软件检测 – PDF</vt:lpstr>
      <vt:lpstr>对抗性学习 – 整体1</vt:lpstr>
      <vt:lpstr>Demo：对抗样本（电脑与猫）</vt:lpstr>
      <vt:lpstr>数据科学 – 需求1</vt:lpstr>
      <vt:lpstr>数据科学 – 需求2</vt:lpstr>
      <vt:lpstr>团队成员</vt:lpstr>
      <vt:lpstr>PowerPoint Presentation</vt:lpstr>
      <vt:lpstr>补充材料1</vt:lpstr>
      <vt:lpstr>补充材料2</vt:lpstr>
    </vt:vector>
  </TitlesOfParts>
  <Company>Microsoft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landun</dc:creator>
  <cp:lastModifiedBy>Wei Jiang</cp:lastModifiedBy>
  <cp:revision>75</cp:revision>
  <dcterms:created xsi:type="dcterms:W3CDTF">2018-08-05T03:10:56Z</dcterms:created>
  <dcterms:modified xsi:type="dcterms:W3CDTF">2018-08-09T04:56:25Z</dcterms:modified>
</cp:coreProperties>
</file>