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43"/>
  </p:normalViewPr>
  <p:slideViewPr>
    <p:cSldViewPr snapToGrid="0" snapToObjects="1">
      <p:cViewPr>
        <p:scale>
          <a:sx n="70" d="100"/>
          <a:sy n="70" d="100"/>
        </p:scale>
        <p:origin x="1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9352166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燈片編號"/>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2" name="标题 1"/>
          <p:cNvSpPr txBox="1">
            <a:spLocks noGrp="1"/>
          </p:cNvSpPr>
          <p:nvPr>
            <p:ph type="title"/>
          </p:nvPr>
        </p:nvSpPr>
        <p:spPr>
          <a:xfrm>
            <a:off x="660640" y="2452432"/>
            <a:ext cx="10870720" cy="1953136"/>
          </a:xfrm>
          <a:prstGeom prst="rect">
            <a:avLst/>
          </a:prstGeom>
        </p:spPr>
        <p:txBody>
          <a:bodyPr/>
          <a:lstStyle/>
          <a:p>
            <a:pPr algn="ctr" defTabSz="905255">
              <a:defRPr sz="5940">
                <a:solidFill>
                  <a:srgbClr val="FFFFFF"/>
                </a:solidFill>
              </a:defRPr>
            </a:pPr>
            <a:r>
              <a:rPr b="1" dirty="0">
                <a:latin typeface="Microsoft YaHei" charset="0"/>
                <a:ea typeface="Microsoft YaHei" charset="0"/>
                <a:cs typeface="Microsoft YaHei" charset="0"/>
              </a:rPr>
              <a:t>标准化 &amp; 内容管理</a:t>
            </a:r>
            <a:br>
              <a:rPr b="1" dirty="0">
                <a:latin typeface="Microsoft YaHei" charset="0"/>
                <a:ea typeface="Microsoft YaHei" charset="0"/>
                <a:cs typeface="Microsoft YaHei" charset="0"/>
              </a:rPr>
            </a:br>
            <a:endParaRPr b="1" dirty="0">
              <a:latin typeface="Microsoft YaHei" charset="0"/>
              <a:ea typeface="Microsoft YaHei" charset="0"/>
              <a:cs typeface="Microsoft YaHei" charset="0"/>
            </a:endParaRPr>
          </a:p>
        </p:txBody>
      </p:sp>
      <p:sp>
        <p:nvSpPr>
          <p:cNvPr id="113" name="————双语文档及语料库管理"/>
          <p:cNvSpPr txBox="1"/>
          <p:nvPr/>
        </p:nvSpPr>
        <p:spPr>
          <a:xfrm>
            <a:off x="6376432" y="3881307"/>
            <a:ext cx="4683331" cy="4770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defRPr>
            </a:lvl1pPr>
          </a:lstStyle>
          <a:p>
            <a:r>
              <a:rPr>
                <a:latin typeface="Microsoft YaHei" charset="0"/>
                <a:ea typeface="Microsoft YaHei" charset="0"/>
                <a:cs typeface="Microsoft YaHei" charset="0"/>
              </a:rPr>
              <a:t>————双语文档及语料库管理</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44" name="影像" descr="影像"/>
          <p:cNvPicPr>
            <a:picLocks noChangeAspect="1"/>
          </p:cNvPicPr>
          <p:nvPr/>
        </p:nvPicPr>
        <p:blipFill>
          <a:blip r:embed="rId3">
            <a:extLst/>
          </a:blip>
          <a:srcRect r="10089"/>
          <a:stretch>
            <a:fillRect/>
          </a:stretch>
        </p:blipFill>
        <p:spPr>
          <a:xfrm>
            <a:off x="337015" y="343892"/>
            <a:ext cx="8742376" cy="6170232"/>
          </a:xfrm>
          <a:prstGeom prst="rect">
            <a:avLst/>
          </a:prstGeom>
          <a:ln w="12700">
            <a:miter lim="400000"/>
          </a:ln>
        </p:spPr>
      </p:pic>
      <p:sp>
        <p:nvSpPr>
          <p:cNvPr id="145" name="问题：…"/>
          <p:cNvSpPr txBox="1"/>
          <p:nvPr/>
        </p:nvSpPr>
        <p:spPr>
          <a:xfrm>
            <a:off x="9369369" y="689392"/>
            <a:ext cx="2822631" cy="45243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2100" b="1">
                <a:solidFill>
                  <a:srgbClr val="FFFFFF"/>
                </a:solidFill>
              </a:defRPr>
            </a:pPr>
            <a:r>
              <a:rPr sz="2400" dirty="0">
                <a:latin typeface="Microsoft YaHei" charset="0"/>
                <a:ea typeface="Microsoft YaHei" charset="0"/>
                <a:cs typeface="Microsoft YaHei" charset="0"/>
              </a:rPr>
              <a:t>问题</a:t>
            </a:r>
            <a:r>
              <a:rPr sz="2400" dirty="0" smtClean="0">
                <a:latin typeface="Microsoft YaHei" charset="0"/>
                <a:ea typeface="Microsoft YaHei" charset="0"/>
                <a:cs typeface="Microsoft YaHei" charset="0"/>
              </a:rPr>
              <a:t>：</a:t>
            </a:r>
            <a:endParaRPr sz="2400" dirty="0">
              <a:latin typeface="Microsoft YaHei" charset="0"/>
              <a:ea typeface="Microsoft YaHei" charset="0"/>
              <a:cs typeface="Microsoft YaHei" charset="0"/>
            </a:endParaRPr>
          </a:p>
          <a:p>
            <a:pPr marL="240631" indent="-240631">
              <a:lnSpc>
                <a:spcPct val="150000"/>
              </a:lnSpc>
              <a:buSzPct val="100000"/>
              <a:buAutoNum type="arabicPeriod"/>
              <a:defRPr sz="2100" b="1">
                <a:solidFill>
                  <a:srgbClr val="FFFFFF"/>
                </a:solidFill>
              </a:defRPr>
            </a:pPr>
            <a:r>
              <a:rPr sz="2400" dirty="0">
                <a:latin typeface="Microsoft YaHei" charset="0"/>
                <a:ea typeface="Microsoft YaHei" charset="0"/>
                <a:cs typeface="Microsoft YaHei" charset="0"/>
              </a:rPr>
              <a:t>工作模式——&gt; 接口类型</a:t>
            </a:r>
          </a:p>
          <a:p>
            <a:pPr marL="240631" indent="-240631">
              <a:lnSpc>
                <a:spcPct val="150000"/>
              </a:lnSpc>
              <a:buSzPct val="100000"/>
              <a:buAutoNum type="arabicPeriod"/>
              <a:defRPr sz="2100" b="1">
                <a:solidFill>
                  <a:srgbClr val="FFFFFF"/>
                </a:solidFill>
              </a:defRPr>
            </a:pPr>
            <a:r>
              <a:rPr sz="2400" dirty="0">
                <a:latin typeface="Microsoft YaHei" charset="0"/>
                <a:ea typeface="Microsoft YaHei" charset="0"/>
                <a:cs typeface="Microsoft YaHei" charset="0"/>
              </a:rPr>
              <a:t>路由模式 ，桥模式， 冗余模式</a:t>
            </a:r>
          </a:p>
          <a:p>
            <a:pPr marL="240631" indent="-240631">
              <a:lnSpc>
                <a:spcPct val="150000"/>
              </a:lnSpc>
              <a:buSzPct val="100000"/>
              <a:buAutoNum type="arabicPeriod"/>
              <a:defRPr sz="2100" b="1">
                <a:solidFill>
                  <a:srgbClr val="FFFFFF"/>
                </a:solidFill>
              </a:defRPr>
            </a:pPr>
            <a:r>
              <a:rPr sz="2400" dirty="0">
                <a:latin typeface="Microsoft YaHei" charset="0"/>
                <a:ea typeface="Microsoft YaHei" charset="0"/>
                <a:cs typeface="Microsoft YaHei" charset="0"/>
              </a:rPr>
              <a:t>虚拟线 : Virtual Line or Virtual Wire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7" name="标题 1"/>
          <p:cNvSpPr txBox="1">
            <a:spLocks noGrp="1"/>
          </p:cNvSpPr>
          <p:nvPr>
            <p:ph type="title"/>
          </p:nvPr>
        </p:nvSpPr>
        <p:spPr>
          <a:xfrm>
            <a:off x="600243" y="63714"/>
            <a:ext cx="10515601" cy="1325564"/>
          </a:xfrm>
          <a:prstGeom prst="rect">
            <a:avLst/>
          </a:prstGeom>
        </p:spPr>
        <p:txBody>
          <a:bodyPr>
            <a:normAutofit/>
          </a:bodyPr>
          <a:lstStyle>
            <a:lvl1pPr>
              <a:defRPr>
                <a:solidFill>
                  <a:srgbClr val="FFFFFF"/>
                </a:solidFill>
              </a:defRPr>
            </a:lvl1pPr>
          </a:lstStyle>
          <a:p>
            <a:r>
              <a:rPr sz="4000">
                <a:latin typeface="Microsoft YaHei" charset="0"/>
                <a:ea typeface="Microsoft YaHei" charset="0"/>
                <a:cs typeface="Microsoft YaHei" charset="0"/>
              </a:rPr>
              <a:t>解决思路</a:t>
            </a:r>
          </a:p>
        </p:txBody>
      </p:sp>
      <p:sp>
        <p:nvSpPr>
          <p:cNvPr id="148" name="建立原始版本语言包：适应未来双语版需求"/>
          <p:cNvSpPr txBox="1"/>
          <p:nvPr/>
        </p:nvSpPr>
        <p:spPr>
          <a:xfrm>
            <a:off x="1087936" y="1828521"/>
            <a:ext cx="7187863"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70710" indent="-270710">
              <a:buSzPct val="100000"/>
              <a:buChar char="•"/>
              <a:defRPr sz="2700">
                <a:solidFill>
                  <a:srgbClr val="FFFFFF"/>
                </a:solidFill>
              </a:defRPr>
            </a:lvl1pPr>
          </a:lstStyle>
          <a:p>
            <a:r>
              <a:rPr sz="2800">
                <a:latin typeface="Microsoft YaHei" charset="0"/>
                <a:ea typeface="Microsoft YaHei" charset="0"/>
                <a:cs typeface="Microsoft YaHei" charset="0"/>
              </a:rPr>
              <a:t>建立原始版本语言包：适应未来双语版需求</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0" name="来源：中国翻译协会《微软术语管理经验谈》"/>
          <p:cNvSpPr txBox="1"/>
          <p:nvPr/>
        </p:nvSpPr>
        <p:spPr>
          <a:xfrm>
            <a:off x="469191" y="5517821"/>
            <a:ext cx="4708979"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r>
              <a:rPr>
                <a:latin typeface="Microsoft YaHei" charset="0"/>
                <a:ea typeface="Microsoft YaHei" charset="0"/>
                <a:cs typeface="Microsoft YaHei" charset="0"/>
              </a:rPr>
              <a:t>来源：中国翻译协会《微软术语管理经验谈》</a:t>
            </a:r>
          </a:p>
        </p:txBody>
      </p:sp>
      <p:sp>
        <p:nvSpPr>
          <p:cNvPr id="151" name="在微软，多数软件以英文作为原始版本开发，所以我们首先关注最初版本中使用的语言。新概念的创建通常产生于开发部门，编辑人员首先注意到一个新的概念然后研究它的用法及含义并收录到产品术语表中。在产品开发周期中的早期阶段，比如本地化工作开始之前，开发部会提供给语言卓越部门一个全新的产品术语表，其中包含每个术语的英文词汇和相应的功能描述或定义，新产品或是更新版本中所涉及到的新词汇都会包含在这个列表中。"/>
          <p:cNvSpPr txBox="1"/>
          <p:nvPr/>
        </p:nvSpPr>
        <p:spPr>
          <a:xfrm>
            <a:off x="469191" y="1818303"/>
            <a:ext cx="11220298" cy="29731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30000"/>
              </a:lnSpc>
              <a:defRPr sz="2300">
                <a:solidFill>
                  <a:srgbClr val="FFFFFF"/>
                </a:solidFill>
              </a:defRPr>
            </a:lvl1pPr>
          </a:lstStyle>
          <a:p>
            <a:r>
              <a:rPr sz="2400" dirty="0">
                <a:latin typeface="Microsoft YaHei" charset="0"/>
                <a:ea typeface="Microsoft YaHei" charset="0"/>
                <a:cs typeface="Microsoft YaHei" charset="0"/>
              </a:rPr>
              <a:t>在微软，多数软件以英文作为原始版本开发，所以我们首先关注最初版本中使用的语言。新概念的创建通常产生于开发部门，编辑人员首先注意到一个新的概念然后研究它的用法及含义并收录到产品术语表中。在产品开发周期中的早期阶段，比如本地化工作开始之前，开发部会提供给语言卓越部门一个全新的产品术语表，其中包含每个术语的英文词汇和相应的功能描述或定义，新产品或是更新版本中所涉及到的新词汇都会包含在这个列表中。</a:t>
            </a:r>
          </a:p>
        </p:txBody>
      </p:sp>
      <p:sp>
        <p:nvSpPr>
          <p:cNvPr id="152" name="Title 2"/>
          <p:cNvSpPr txBox="1">
            <a:spLocks noGrp="1"/>
          </p:cNvSpPr>
          <p:nvPr>
            <p:ph type="title"/>
          </p:nvPr>
        </p:nvSpPr>
        <p:spPr>
          <a:xfrm>
            <a:off x="469191" y="-67339"/>
            <a:ext cx="10515601" cy="1325564"/>
          </a:xfrm>
          <a:prstGeom prst="rect">
            <a:avLst/>
          </a:prstGeom>
        </p:spPr>
        <p:txBody>
          <a:bodyPr>
            <a:normAutofit/>
          </a:bodyPr>
          <a:lstStyle>
            <a:lvl1pPr>
              <a:defRPr sz="4300">
                <a:solidFill>
                  <a:srgbClr val="FFFFFF"/>
                </a:solidFill>
              </a:defRPr>
            </a:lvl1pPr>
          </a:lstStyle>
          <a:p>
            <a:r>
              <a:rPr sz="4000">
                <a:latin typeface="Microsoft YaHei" charset="0"/>
                <a:ea typeface="Microsoft YaHei" charset="0"/>
                <a:cs typeface="Microsoft YaHei" charset="0"/>
              </a:rPr>
              <a:t>行业案例</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4" name="标题 1"/>
          <p:cNvSpPr txBox="1">
            <a:spLocks noGrp="1"/>
          </p:cNvSpPr>
          <p:nvPr>
            <p:ph type="title"/>
          </p:nvPr>
        </p:nvSpPr>
        <p:spPr>
          <a:xfrm>
            <a:off x="600243" y="63714"/>
            <a:ext cx="10515601" cy="1325564"/>
          </a:xfrm>
          <a:prstGeom prst="rect">
            <a:avLst/>
          </a:prstGeom>
        </p:spPr>
        <p:txBody>
          <a:bodyPr>
            <a:normAutofit/>
          </a:bodyPr>
          <a:lstStyle>
            <a:lvl1pPr>
              <a:defRPr>
                <a:solidFill>
                  <a:srgbClr val="FFFFFF"/>
                </a:solidFill>
              </a:defRPr>
            </a:lvl1pPr>
          </a:lstStyle>
          <a:p>
            <a:r>
              <a:rPr sz="4000">
                <a:latin typeface="Microsoft YaHei" charset="0"/>
                <a:ea typeface="Microsoft YaHei" charset="0"/>
                <a:cs typeface="Microsoft YaHei" charset="0"/>
              </a:rPr>
              <a:t>解决思路</a:t>
            </a:r>
          </a:p>
        </p:txBody>
      </p:sp>
      <p:sp>
        <p:nvSpPr>
          <p:cNvPr id="155" name="建立原始版本语言包：适应未来双语版需求"/>
          <p:cNvSpPr txBox="1"/>
          <p:nvPr/>
        </p:nvSpPr>
        <p:spPr>
          <a:xfrm>
            <a:off x="1087936" y="1828521"/>
            <a:ext cx="7187863"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70710" indent="-270710">
              <a:buSzPct val="100000"/>
              <a:buChar char="•"/>
              <a:defRPr sz="2700">
                <a:solidFill>
                  <a:srgbClr val="FFFFFF"/>
                </a:solidFill>
              </a:defRPr>
            </a:lvl1pPr>
          </a:lstStyle>
          <a:p>
            <a:r>
              <a:rPr sz="2800">
                <a:latin typeface="Microsoft YaHei" charset="0"/>
                <a:ea typeface="Microsoft YaHei" charset="0"/>
                <a:cs typeface="Microsoft YaHei" charset="0"/>
              </a:rPr>
              <a:t>建立原始版本语言包：适应未来双语版需求</a:t>
            </a:r>
          </a:p>
        </p:txBody>
      </p:sp>
      <p:sp>
        <p:nvSpPr>
          <p:cNvPr id="156" name="基于现有语言包（防火墙，WAF，数据库审计）建立各产品语料库"/>
          <p:cNvSpPr txBox="1"/>
          <p:nvPr/>
        </p:nvSpPr>
        <p:spPr>
          <a:xfrm>
            <a:off x="1056209" y="3002437"/>
            <a:ext cx="10869961"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70710" indent="-270710">
              <a:buSzPct val="100000"/>
              <a:buChar char="•"/>
              <a:defRPr sz="2700">
                <a:solidFill>
                  <a:srgbClr val="FFFFFF"/>
                </a:solidFill>
              </a:defRPr>
            </a:lvl1pPr>
          </a:lstStyle>
          <a:p>
            <a:r>
              <a:rPr sz="2800" dirty="0">
                <a:latin typeface="Microsoft YaHei" charset="0"/>
                <a:ea typeface="Microsoft YaHei" charset="0"/>
                <a:cs typeface="Microsoft YaHei" charset="0"/>
              </a:rPr>
              <a:t>基于现有语言包（防火墙，WAF，数据库审计）建立各产品语料库</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58" name="影像" descr="影像"/>
          <p:cNvPicPr>
            <a:picLocks noChangeAspect="1"/>
          </p:cNvPicPr>
          <p:nvPr/>
        </p:nvPicPr>
        <p:blipFill>
          <a:blip r:embed="rId3">
            <a:extLst/>
          </a:blip>
          <a:srcRect r="41971" b="13934"/>
          <a:stretch>
            <a:fillRect/>
          </a:stretch>
        </p:blipFill>
        <p:spPr>
          <a:xfrm>
            <a:off x="2317980" y="801808"/>
            <a:ext cx="7592625" cy="6056192"/>
          </a:xfrm>
          <a:prstGeom prst="rect">
            <a:avLst/>
          </a:prstGeom>
          <a:ln w="12700">
            <a:miter lim="400000"/>
          </a:ln>
        </p:spPr>
      </p:pic>
      <p:sp>
        <p:nvSpPr>
          <p:cNvPr id="159" name="语料库素材： 各产品语言包"/>
          <p:cNvSpPr txBox="1"/>
          <p:nvPr/>
        </p:nvSpPr>
        <p:spPr>
          <a:xfrm>
            <a:off x="3872814" y="113996"/>
            <a:ext cx="4482956"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FF"/>
                </a:solidFill>
              </a:defRPr>
            </a:lvl1pPr>
          </a:lstStyle>
          <a:p>
            <a:r>
              <a:rPr sz="2800" dirty="0">
                <a:latin typeface="Microsoft YaHei" charset="0"/>
                <a:ea typeface="Microsoft YaHei" charset="0"/>
                <a:cs typeface="Microsoft YaHei" charset="0"/>
              </a:rPr>
              <a:t>语料库素材： 各产品语言包</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1" name="标题 1"/>
          <p:cNvSpPr txBox="1">
            <a:spLocks noGrp="1"/>
          </p:cNvSpPr>
          <p:nvPr>
            <p:ph type="title"/>
          </p:nvPr>
        </p:nvSpPr>
        <p:spPr>
          <a:xfrm>
            <a:off x="600243" y="63714"/>
            <a:ext cx="10515601" cy="1325564"/>
          </a:xfrm>
          <a:prstGeom prst="rect">
            <a:avLst/>
          </a:prstGeom>
        </p:spPr>
        <p:txBody>
          <a:bodyPr>
            <a:normAutofit/>
          </a:bodyPr>
          <a:lstStyle>
            <a:lvl1pPr>
              <a:defRPr>
                <a:solidFill>
                  <a:srgbClr val="FFFFFF"/>
                </a:solidFill>
              </a:defRPr>
            </a:lvl1pPr>
          </a:lstStyle>
          <a:p>
            <a:r>
              <a:rPr sz="4000">
                <a:latin typeface="Microsoft YaHei" charset="0"/>
                <a:ea typeface="Microsoft YaHei" charset="0"/>
                <a:cs typeface="Microsoft YaHei" charset="0"/>
              </a:rPr>
              <a:t>解决思路</a:t>
            </a:r>
          </a:p>
        </p:txBody>
      </p:sp>
      <p:sp>
        <p:nvSpPr>
          <p:cNvPr id="162" name="建立原始版本语言包：适应未来双语版需求"/>
          <p:cNvSpPr txBox="1"/>
          <p:nvPr/>
        </p:nvSpPr>
        <p:spPr>
          <a:xfrm>
            <a:off x="1087936" y="1828521"/>
            <a:ext cx="7187863"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70710" indent="-270710">
              <a:buSzPct val="100000"/>
              <a:buChar char="•"/>
              <a:defRPr sz="2700">
                <a:solidFill>
                  <a:srgbClr val="FFFFFF"/>
                </a:solidFill>
              </a:defRPr>
            </a:lvl1pPr>
          </a:lstStyle>
          <a:p>
            <a:r>
              <a:rPr sz="2800">
                <a:latin typeface="Microsoft YaHei" charset="0"/>
                <a:ea typeface="Microsoft YaHei" charset="0"/>
                <a:cs typeface="Microsoft YaHei" charset="0"/>
              </a:rPr>
              <a:t>建立原始版本语言包：适应未来双语版需求</a:t>
            </a:r>
          </a:p>
        </p:txBody>
      </p:sp>
      <p:sp>
        <p:nvSpPr>
          <p:cNvPr id="163" name="基于现有语言包（防火墙，WAF，数据库审计）建立各产品语料库"/>
          <p:cNvSpPr txBox="1"/>
          <p:nvPr/>
        </p:nvSpPr>
        <p:spPr>
          <a:xfrm>
            <a:off x="1056209" y="3002437"/>
            <a:ext cx="10869961"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70710" indent="-270710">
              <a:buSzPct val="100000"/>
              <a:buChar char="•"/>
              <a:defRPr sz="2700">
                <a:solidFill>
                  <a:srgbClr val="FFFFFF"/>
                </a:solidFill>
              </a:defRPr>
            </a:lvl1pPr>
          </a:lstStyle>
          <a:p>
            <a:r>
              <a:rPr sz="2800">
                <a:latin typeface="Microsoft YaHei" charset="0"/>
                <a:ea typeface="Microsoft YaHei" charset="0"/>
                <a:cs typeface="Microsoft YaHei" charset="0"/>
              </a:rPr>
              <a:t>基于现有语言包（防火墙，WAF，数据库审计）建立各产品语料库</a:t>
            </a:r>
          </a:p>
        </p:txBody>
      </p:sp>
      <p:sp>
        <p:nvSpPr>
          <p:cNvPr id="164" name="语料库管理更新&amp;维护：  适用于双语产品界面和产品文档"/>
          <p:cNvSpPr txBox="1"/>
          <p:nvPr/>
        </p:nvSpPr>
        <p:spPr>
          <a:xfrm>
            <a:off x="1072073" y="4287400"/>
            <a:ext cx="9228486"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70710" indent="-270710">
              <a:buSzPct val="100000"/>
              <a:buChar char="•"/>
              <a:defRPr sz="2700">
                <a:solidFill>
                  <a:srgbClr val="FFFFFF"/>
                </a:solidFill>
              </a:defRPr>
            </a:lvl1pPr>
          </a:lstStyle>
          <a:p>
            <a:r>
              <a:rPr sz="2800" dirty="0">
                <a:latin typeface="Microsoft YaHei" charset="0"/>
                <a:ea typeface="Microsoft YaHei" charset="0"/>
                <a:cs typeface="Microsoft YaHei" charset="0"/>
              </a:rPr>
              <a:t>语料库管理更新&amp;维护</a:t>
            </a:r>
            <a:r>
              <a:rPr sz="2800" dirty="0" smtClean="0">
                <a:latin typeface="Microsoft YaHei" charset="0"/>
                <a:ea typeface="Microsoft YaHei" charset="0"/>
                <a:cs typeface="Microsoft YaHei" charset="0"/>
              </a:rPr>
              <a:t>：适用于双语产品界面和产品文档</a:t>
            </a:r>
            <a:endParaRPr sz="2800" dirty="0">
              <a:latin typeface="Microsoft YaHei" charset="0"/>
              <a:ea typeface="Microsoft YaHei" charset="0"/>
              <a:cs typeface="Microsoft YaHei" charset="0"/>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6" name="简易语料库更新和维护"/>
          <p:cNvSpPr txBox="1"/>
          <p:nvPr/>
        </p:nvSpPr>
        <p:spPr>
          <a:xfrm>
            <a:off x="878073" y="496269"/>
            <a:ext cx="5221940" cy="7078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900">
                <a:solidFill>
                  <a:srgbClr val="FFFFFF"/>
                </a:solidFill>
              </a:defRPr>
            </a:lvl1pPr>
          </a:lstStyle>
          <a:p>
            <a:r>
              <a:rPr sz="4000" dirty="0">
                <a:latin typeface="Microsoft YaHei" charset="0"/>
                <a:ea typeface="Microsoft YaHei" charset="0"/>
                <a:cs typeface="Microsoft YaHei" charset="0"/>
              </a:rPr>
              <a:t>简易语料库更新和维护</a:t>
            </a:r>
          </a:p>
        </p:txBody>
      </p:sp>
      <p:sp>
        <p:nvSpPr>
          <p:cNvPr id="167" name="工具使用： SDL Trados (塔多思) / Tmxmall 对齐文档工具"/>
          <p:cNvSpPr txBox="1"/>
          <p:nvPr/>
        </p:nvSpPr>
        <p:spPr>
          <a:xfrm>
            <a:off x="878073" y="1508455"/>
            <a:ext cx="9431426"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solidFill>
                  <a:srgbClr val="FFFFFF"/>
                </a:solidFill>
              </a:defRPr>
            </a:lvl1pPr>
          </a:lstStyle>
          <a:p>
            <a:r>
              <a:rPr sz="2800" dirty="0">
                <a:latin typeface="Microsoft YaHei" charset="0"/>
                <a:ea typeface="Microsoft YaHei" charset="0"/>
                <a:cs typeface="Microsoft YaHei" charset="0"/>
              </a:rPr>
              <a:t>工具使用： SDL Trados (塔多思) / Tmxmall 对齐文档工具</a:t>
            </a:r>
          </a:p>
        </p:txBody>
      </p:sp>
      <p:sp>
        <p:nvSpPr>
          <p:cNvPr id="168" name="梳理现有语料素材，标准化原始版本语言包（中文）…"/>
          <p:cNvSpPr txBox="1"/>
          <p:nvPr/>
        </p:nvSpPr>
        <p:spPr>
          <a:xfrm>
            <a:off x="916337" y="2640276"/>
            <a:ext cx="8624154" cy="26776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70710" indent="-270710">
              <a:lnSpc>
                <a:spcPct val="150000"/>
              </a:lnSpc>
              <a:buSzPct val="100000"/>
              <a:buChar char="•"/>
              <a:defRPr sz="2400">
                <a:solidFill>
                  <a:srgbClr val="FFFFFF"/>
                </a:solidFill>
              </a:defRPr>
            </a:pPr>
            <a:r>
              <a:rPr sz="2800" dirty="0">
                <a:latin typeface="Microsoft YaHei" charset="0"/>
                <a:ea typeface="Microsoft YaHei" charset="0"/>
                <a:cs typeface="Microsoft YaHei" charset="0"/>
              </a:rPr>
              <a:t>梳理现有语料素材，标准化原始版本语言包（中文）</a:t>
            </a:r>
          </a:p>
          <a:p>
            <a:pPr marL="270710" indent="-270710">
              <a:lnSpc>
                <a:spcPct val="150000"/>
              </a:lnSpc>
              <a:buSzPct val="100000"/>
              <a:buChar char="•"/>
              <a:defRPr sz="2400">
                <a:solidFill>
                  <a:srgbClr val="FFFFFF"/>
                </a:solidFill>
              </a:defRPr>
            </a:pPr>
            <a:r>
              <a:rPr sz="2800" dirty="0">
                <a:latin typeface="Microsoft YaHei" charset="0"/>
                <a:ea typeface="Microsoft YaHei" charset="0"/>
                <a:cs typeface="Microsoft YaHei" charset="0"/>
              </a:rPr>
              <a:t>生成双语语料</a:t>
            </a:r>
          </a:p>
          <a:p>
            <a:pPr marL="270710" indent="-270710">
              <a:lnSpc>
                <a:spcPct val="150000"/>
              </a:lnSpc>
              <a:buSzPct val="100000"/>
              <a:buChar char="•"/>
              <a:defRPr sz="2400">
                <a:solidFill>
                  <a:srgbClr val="FFFFFF"/>
                </a:solidFill>
              </a:defRPr>
            </a:pPr>
            <a:r>
              <a:rPr sz="2800" dirty="0">
                <a:latin typeface="Microsoft YaHei" charset="0"/>
                <a:ea typeface="Microsoft YaHei" charset="0"/>
                <a:cs typeface="Microsoft YaHei" charset="0"/>
              </a:rPr>
              <a:t>按产品划分建立语料库</a:t>
            </a:r>
          </a:p>
          <a:p>
            <a:pPr marL="270710" indent="-270710">
              <a:lnSpc>
                <a:spcPct val="150000"/>
              </a:lnSpc>
              <a:buSzPct val="100000"/>
              <a:buChar char="•"/>
              <a:defRPr sz="2400">
                <a:solidFill>
                  <a:srgbClr val="FFFFFF"/>
                </a:solidFill>
              </a:defRPr>
            </a:pPr>
            <a:r>
              <a:rPr sz="2800" dirty="0" smtClean="0">
                <a:latin typeface="Microsoft YaHei" charset="0"/>
                <a:ea typeface="Microsoft YaHei" charset="0"/>
                <a:cs typeface="Microsoft YaHei" charset="0"/>
              </a:rPr>
              <a:t>语料增添审核机制</a:t>
            </a:r>
            <a:endParaRPr sz="2800" dirty="0">
              <a:latin typeface="Microsoft YaHei" charset="0"/>
              <a:ea typeface="Microsoft YaHei" charset="0"/>
              <a:cs typeface="Microsoft YaHei"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0" name="Title 2"/>
          <p:cNvSpPr txBox="1">
            <a:spLocks noGrp="1"/>
          </p:cNvSpPr>
          <p:nvPr>
            <p:ph type="title"/>
          </p:nvPr>
        </p:nvSpPr>
        <p:spPr>
          <a:xfrm>
            <a:off x="429452" y="-124157"/>
            <a:ext cx="10515601" cy="1325564"/>
          </a:xfrm>
          <a:prstGeom prst="rect">
            <a:avLst/>
          </a:prstGeom>
        </p:spPr>
        <p:txBody>
          <a:bodyPr>
            <a:normAutofit/>
          </a:bodyPr>
          <a:lstStyle>
            <a:lvl1pPr>
              <a:defRPr>
                <a:solidFill>
                  <a:srgbClr val="FFFFFF"/>
                </a:solidFill>
              </a:defRPr>
            </a:lvl1pPr>
          </a:lstStyle>
          <a:p>
            <a:r>
              <a:rPr sz="4000">
                <a:latin typeface="Microsoft YaHei" charset="0"/>
                <a:ea typeface="Microsoft YaHei" charset="0"/>
                <a:cs typeface="Microsoft YaHei" charset="0"/>
              </a:rPr>
              <a:t>方法评估</a:t>
            </a:r>
          </a:p>
        </p:txBody>
      </p:sp>
      <p:sp>
        <p:nvSpPr>
          <p:cNvPr id="171" name="时间：半年以上至1年（涉及不同产品，按次序进行）…"/>
          <p:cNvSpPr txBox="1"/>
          <p:nvPr/>
        </p:nvSpPr>
        <p:spPr>
          <a:xfrm>
            <a:off x="1001441" y="1521096"/>
            <a:ext cx="10188685" cy="31947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70710" indent="-270710">
              <a:lnSpc>
                <a:spcPct val="180000"/>
              </a:lnSpc>
              <a:buSzPct val="100000"/>
              <a:buChar char="•"/>
              <a:defRPr sz="2700">
                <a:solidFill>
                  <a:srgbClr val="FFFFFF"/>
                </a:solidFill>
              </a:defRPr>
            </a:pPr>
            <a:r>
              <a:rPr sz="2800" dirty="0">
                <a:latin typeface="Microsoft YaHei" charset="0"/>
                <a:ea typeface="Microsoft YaHei" charset="0"/>
                <a:cs typeface="Microsoft YaHei" charset="0"/>
              </a:rPr>
              <a:t>时间：半年以上至1年（涉及不同产品，按次序进行）</a:t>
            </a:r>
          </a:p>
          <a:p>
            <a:pPr marL="270710" indent="-270710">
              <a:lnSpc>
                <a:spcPct val="180000"/>
              </a:lnSpc>
              <a:buSzPct val="100000"/>
              <a:buChar char="•"/>
              <a:defRPr sz="2700">
                <a:solidFill>
                  <a:srgbClr val="FFFFFF"/>
                </a:solidFill>
              </a:defRPr>
            </a:pPr>
            <a:r>
              <a:rPr sz="2800" dirty="0">
                <a:latin typeface="Microsoft YaHei" charset="0"/>
                <a:ea typeface="Microsoft YaHei" charset="0"/>
                <a:cs typeface="Microsoft YaHei" charset="0"/>
              </a:rPr>
              <a:t>人力：产品经理，开发团队，</a:t>
            </a:r>
            <a:r>
              <a:rPr sz="2800" dirty="0" smtClean="0">
                <a:latin typeface="Microsoft YaHei" charset="0"/>
                <a:ea typeface="Microsoft YaHei" charset="0"/>
                <a:cs typeface="Microsoft YaHei" charset="0"/>
              </a:rPr>
              <a:t>翻译小组</a:t>
            </a:r>
            <a:r>
              <a:rPr lang="zh-CN" altLang="en-US" sz="2800" dirty="0" smtClean="0">
                <a:latin typeface="Microsoft YaHei" charset="0"/>
                <a:ea typeface="Microsoft YaHei" charset="0"/>
                <a:cs typeface="Microsoft YaHei" charset="0"/>
              </a:rPr>
              <a:t>，测试人员</a:t>
            </a:r>
            <a:endParaRPr sz="2800" dirty="0">
              <a:latin typeface="Microsoft YaHei" charset="0"/>
              <a:ea typeface="Microsoft YaHei" charset="0"/>
              <a:cs typeface="Microsoft YaHei" charset="0"/>
            </a:endParaRPr>
          </a:p>
          <a:p>
            <a:pPr marL="270710" indent="-270710">
              <a:lnSpc>
                <a:spcPct val="180000"/>
              </a:lnSpc>
              <a:buSzPct val="100000"/>
              <a:buChar char="•"/>
              <a:defRPr sz="2700">
                <a:solidFill>
                  <a:srgbClr val="FFFFFF"/>
                </a:solidFill>
              </a:defRPr>
            </a:pPr>
            <a:r>
              <a:rPr sz="2800" dirty="0">
                <a:latin typeface="Microsoft YaHei" charset="0"/>
                <a:ea typeface="Microsoft YaHei" charset="0"/>
                <a:cs typeface="Microsoft YaHei" charset="0"/>
              </a:rPr>
              <a:t>资源：产品文档，界面语言包（双语）</a:t>
            </a:r>
          </a:p>
          <a:p>
            <a:pPr marL="270710" indent="-270710">
              <a:lnSpc>
                <a:spcPct val="180000"/>
              </a:lnSpc>
              <a:buSzPct val="100000"/>
              <a:buChar char="•"/>
              <a:defRPr sz="2700">
                <a:solidFill>
                  <a:srgbClr val="FFFFFF"/>
                </a:solidFill>
              </a:defRPr>
            </a:pPr>
            <a:r>
              <a:rPr sz="2800" dirty="0">
                <a:latin typeface="Microsoft YaHei" charset="0"/>
                <a:ea typeface="Microsoft YaHei" charset="0"/>
                <a:cs typeface="Microsoft YaHei" charset="0"/>
              </a:rPr>
              <a:t>注：可能需购买必须的工具： Trados, ParaConc/Wordsmith</a:t>
            </a:r>
          </a:p>
        </p:txBody>
      </p:sp>
      <p:sp>
        <p:nvSpPr>
          <p:cNvPr id="172" name="“创建英文术语表，查询相应的目标语言术语以及本地化产品，所有这些都是连续不断的过程。”"/>
          <p:cNvSpPr txBox="1"/>
          <p:nvPr/>
        </p:nvSpPr>
        <p:spPr>
          <a:xfrm>
            <a:off x="1001441" y="5281978"/>
            <a:ext cx="10872096" cy="452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30000"/>
              </a:lnSpc>
              <a:defRPr sz="1900">
                <a:solidFill>
                  <a:srgbClr val="FFFFFF"/>
                </a:solidFill>
              </a:defRPr>
            </a:lvl1pPr>
          </a:lstStyle>
          <a:p>
            <a:r>
              <a:rPr sz="1800" dirty="0">
                <a:latin typeface="Microsoft YaHei" charset="0"/>
                <a:ea typeface="Microsoft YaHei" charset="0"/>
                <a:cs typeface="Microsoft YaHei" charset="0"/>
              </a:rPr>
              <a:t>“创建英文术语表，查询相应的目标语言术语以及本地化产品，所有这些都是连续不断的过程。”  </a:t>
            </a:r>
          </a:p>
        </p:txBody>
      </p:sp>
      <p:sp>
        <p:nvSpPr>
          <p:cNvPr id="173" name="——《微软术语管理经验谈》"/>
          <p:cNvSpPr txBox="1"/>
          <p:nvPr/>
        </p:nvSpPr>
        <p:spPr>
          <a:xfrm>
            <a:off x="8974913" y="5991634"/>
            <a:ext cx="3131625"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r>
              <a:rPr>
                <a:latin typeface="Microsoft YaHei" charset="0"/>
                <a:ea typeface="Microsoft YaHei" charset="0"/>
                <a:cs typeface="Microsoft YaHei" charset="0"/>
              </a:rPr>
              <a:t>——《微软术语管理经验谈》</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 name="文字方塊 1"/>
          <p:cNvSpPr txBox="1"/>
          <p:nvPr/>
        </p:nvSpPr>
        <p:spPr>
          <a:xfrm>
            <a:off x="1792224" y="1548879"/>
            <a:ext cx="735177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200000"/>
              </a:lnSpc>
              <a:spcBef>
                <a:spcPts val="0"/>
              </a:spcBef>
              <a:spcAft>
                <a:spcPts val="0"/>
              </a:spcAft>
              <a:buClrTx/>
              <a:buSzTx/>
              <a:buFontTx/>
              <a:buNone/>
              <a:tabLst/>
            </a:pPr>
            <a:r>
              <a:rPr kumimoji="0" lang="zh-CN" altLang="en-US"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翻译记忆库： </a:t>
            </a:r>
            <a:r>
              <a:rPr kumimoji="0" lang="en-US" altLang="zh-CN"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PPT</a:t>
            </a:r>
            <a:r>
              <a:rPr kumimoji="0" lang="zh-CN" altLang="en-US"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介绍（</a:t>
            </a:r>
            <a:r>
              <a:rPr kumimoji="0" lang="en-US" altLang="zh-CN"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FW</a:t>
            </a:r>
            <a:r>
              <a:rPr kumimoji="0" lang="zh-CN" altLang="en-US"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a:t>
            </a:r>
            <a:r>
              <a:rPr kumimoji="0" lang="en-US" altLang="zh-CN"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SOC</a:t>
            </a:r>
            <a:r>
              <a:rPr kumimoji="0" lang="zh-CN" altLang="en-US"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a:t>
            </a:r>
          </a:p>
          <a:p>
            <a:pPr marL="0" marR="0" indent="0" algn="l" defTabSz="914400" rtl="0" fontAlgn="auto" latinLnBrk="0" hangingPunct="0">
              <a:lnSpc>
                <a:spcPct val="200000"/>
              </a:lnSpc>
              <a:spcBef>
                <a:spcPts val="0"/>
              </a:spcBef>
              <a:spcAft>
                <a:spcPts val="0"/>
              </a:spcAft>
              <a:buClrTx/>
              <a:buSzTx/>
              <a:buFontTx/>
              <a:buNone/>
              <a:tabLst/>
            </a:pPr>
            <a:r>
              <a:rPr lang="zh-CN" altLang="en-US" dirty="0">
                <a:solidFill>
                  <a:schemeClr val="bg1"/>
                </a:solidFill>
                <a:latin typeface="Microsoft YaHei" charset="0"/>
                <a:ea typeface="Microsoft YaHei" charset="0"/>
                <a:cs typeface="Microsoft YaHei" charset="0"/>
              </a:rPr>
              <a:t> </a:t>
            </a:r>
            <a:r>
              <a:rPr lang="zh-CN" altLang="en-US" dirty="0" smtClean="0">
                <a:solidFill>
                  <a:schemeClr val="bg1"/>
                </a:solidFill>
                <a:latin typeface="Microsoft YaHei" charset="0"/>
                <a:ea typeface="Microsoft YaHei" charset="0"/>
                <a:cs typeface="Microsoft YaHei" charset="0"/>
              </a:rPr>
              <a:t>                    规格表（</a:t>
            </a:r>
            <a:r>
              <a:rPr lang="en-US" altLang="zh-CN" dirty="0" smtClean="0">
                <a:solidFill>
                  <a:schemeClr val="bg1"/>
                </a:solidFill>
                <a:latin typeface="Microsoft YaHei" charset="0"/>
                <a:ea typeface="Microsoft YaHei" charset="0"/>
                <a:cs typeface="Microsoft YaHei" charset="0"/>
              </a:rPr>
              <a:t>WAF</a:t>
            </a:r>
            <a:r>
              <a:rPr lang="zh-CN" altLang="en-US" dirty="0" smtClean="0">
                <a:solidFill>
                  <a:schemeClr val="bg1"/>
                </a:solidFill>
                <a:latin typeface="Microsoft YaHei" charset="0"/>
                <a:ea typeface="Microsoft YaHei" charset="0"/>
                <a:cs typeface="Microsoft YaHei" charset="0"/>
              </a:rPr>
              <a:t>，</a:t>
            </a:r>
            <a:r>
              <a:rPr lang="en-US" altLang="zh-CN" dirty="0" smtClean="0">
                <a:solidFill>
                  <a:schemeClr val="bg1"/>
                </a:solidFill>
                <a:latin typeface="Microsoft YaHei" charset="0"/>
                <a:ea typeface="Microsoft YaHei" charset="0"/>
                <a:cs typeface="Microsoft YaHei" charset="0"/>
              </a:rPr>
              <a:t>FW</a:t>
            </a:r>
            <a:r>
              <a:rPr lang="zh-CN" altLang="en-US" dirty="0" smtClean="0">
                <a:solidFill>
                  <a:schemeClr val="bg1"/>
                </a:solidFill>
                <a:latin typeface="Microsoft YaHei" charset="0"/>
                <a:ea typeface="Microsoft YaHei" charset="0"/>
                <a:cs typeface="Microsoft YaHei" charset="0"/>
              </a:rPr>
              <a:t>等）</a:t>
            </a:r>
          </a:p>
          <a:p>
            <a:pPr marL="0" marR="0" indent="0" algn="l" defTabSz="914400" rtl="0" fontAlgn="auto" latinLnBrk="0" hangingPunct="0">
              <a:lnSpc>
                <a:spcPct val="200000"/>
              </a:lnSpc>
              <a:spcBef>
                <a:spcPts val="0"/>
              </a:spcBef>
              <a:spcAft>
                <a:spcPts val="0"/>
              </a:spcAft>
              <a:buClrTx/>
              <a:buSzTx/>
              <a:buFontTx/>
              <a:buNone/>
              <a:tabLst/>
            </a:pPr>
            <a:r>
              <a:rPr kumimoji="0" lang="zh-CN" altLang="en-US" sz="1800" b="0" i="0" u="none" strike="noStrike" cap="none" spc="0" normalizeH="0" baseline="0" dirty="0">
                <a:ln>
                  <a:noFill/>
                </a:ln>
                <a:solidFill>
                  <a:schemeClr val="bg1"/>
                </a:solidFill>
                <a:effectLst/>
                <a:uFillTx/>
                <a:latin typeface="Microsoft YaHei" charset="0"/>
                <a:ea typeface="Microsoft YaHei" charset="0"/>
                <a:cs typeface="Microsoft YaHei" charset="0"/>
                <a:sym typeface="Calibri"/>
              </a:rPr>
              <a:t> </a:t>
            </a:r>
            <a:r>
              <a:rPr kumimoji="0" lang="zh-CN" altLang="en-US"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                    现有界面用语库（</a:t>
            </a:r>
            <a:r>
              <a:rPr kumimoji="0" lang="en-US" altLang="zh-CN"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FW</a:t>
            </a:r>
            <a:r>
              <a:rPr kumimoji="0" lang="zh-CN" altLang="en-US" sz="1800" b="0" i="0" u="none" strike="noStrike" cap="none" spc="0" normalizeH="0" baseline="0" dirty="0" smtClean="0">
                <a:ln>
                  <a:noFill/>
                </a:ln>
                <a:solidFill>
                  <a:schemeClr val="bg1"/>
                </a:solidFill>
                <a:effectLst/>
                <a:uFillTx/>
                <a:latin typeface="Microsoft YaHei" charset="0"/>
                <a:ea typeface="Microsoft YaHei" charset="0"/>
                <a:cs typeface="Microsoft YaHei" charset="0"/>
                <a:sym typeface="Calibri"/>
              </a:rPr>
              <a:t>，部分数据库审计）</a:t>
            </a:r>
            <a:endParaRPr kumimoji="0" lang="zh-TW" altLang="en-US" sz="1800" b="0" i="0" u="none" strike="noStrike" cap="none" spc="0" normalizeH="0" baseline="0" dirty="0">
              <a:ln>
                <a:noFill/>
              </a:ln>
              <a:solidFill>
                <a:schemeClr val="bg1"/>
              </a:solidFill>
              <a:effectLst/>
              <a:uFillTx/>
              <a:latin typeface="Microsoft YaHei" charset="0"/>
              <a:ea typeface="Microsoft YaHei" charset="0"/>
              <a:cs typeface="Microsoft YaHei" charset="0"/>
              <a:sym typeface="Calibri"/>
            </a:endParaRPr>
          </a:p>
        </p:txBody>
      </p:sp>
      <p:pic>
        <p:nvPicPr>
          <p:cNvPr id="175" name="影像" descr="影像"/>
          <p:cNvPicPr>
            <a:picLocks noChangeAspect="1"/>
          </p:cNvPicPr>
          <p:nvPr/>
        </p:nvPicPr>
        <p:blipFill>
          <a:blip r:embed="rId3">
            <a:extLst/>
          </a:blip>
          <a:srcRect t="1718" r="18588" b="7558"/>
          <a:stretch>
            <a:fillRect/>
          </a:stretch>
        </p:blipFill>
        <p:spPr>
          <a:xfrm>
            <a:off x="1494974" y="935892"/>
            <a:ext cx="9175759" cy="5922108"/>
          </a:xfrm>
          <a:prstGeom prst="rect">
            <a:avLst/>
          </a:prstGeom>
          <a:ln w="12700">
            <a:miter lim="400000"/>
          </a:ln>
        </p:spPr>
      </p:pic>
      <p:sp>
        <p:nvSpPr>
          <p:cNvPr id="176" name="Title 2"/>
          <p:cNvSpPr txBox="1">
            <a:spLocks noGrp="1"/>
          </p:cNvSpPr>
          <p:nvPr>
            <p:ph type="title"/>
          </p:nvPr>
        </p:nvSpPr>
        <p:spPr>
          <a:xfrm>
            <a:off x="429452" y="-124157"/>
            <a:ext cx="10515601" cy="1325564"/>
          </a:xfrm>
          <a:prstGeom prst="rect">
            <a:avLst/>
          </a:prstGeom>
        </p:spPr>
        <p:txBody>
          <a:bodyPr>
            <a:normAutofit/>
          </a:bodyPr>
          <a:lstStyle>
            <a:lvl1pPr>
              <a:defRPr>
                <a:solidFill>
                  <a:srgbClr val="FFFFFF"/>
                </a:solidFill>
              </a:defRPr>
            </a:lvl1pPr>
          </a:lstStyle>
          <a:p>
            <a:r>
              <a:rPr sz="4000">
                <a:latin typeface="Microsoft YaHei" charset="0"/>
                <a:ea typeface="Microsoft YaHei" charset="0"/>
                <a:cs typeface="Microsoft YaHei" charset="0"/>
              </a:rPr>
              <a:t>现有成果</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1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8" name="英文技术文档阅读支持"/>
          <p:cNvSpPr txBox="1"/>
          <p:nvPr/>
        </p:nvSpPr>
        <p:spPr>
          <a:xfrm>
            <a:off x="3570727" y="324461"/>
            <a:ext cx="5350181" cy="7232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100">
                <a:solidFill>
                  <a:srgbClr val="FFFFFF"/>
                </a:solidFill>
              </a:defRPr>
            </a:lvl1pPr>
          </a:lstStyle>
          <a:p>
            <a:r>
              <a:rPr sz="4000" dirty="0">
                <a:latin typeface="Microsoft YaHei" charset="0"/>
                <a:ea typeface="Microsoft YaHei" charset="0"/>
                <a:cs typeface="Microsoft YaHei" charset="0"/>
              </a:rPr>
              <a:t>英文技术文档阅读支持</a:t>
            </a:r>
          </a:p>
        </p:txBody>
      </p:sp>
      <p:grpSp>
        <p:nvGrpSpPr>
          <p:cNvPr id="35" name="Group 83"/>
          <p:cNvGrpSpPr/>
          <p:nvPr/>
        </p:nvGrpSpPr>
        <p:grpSpPr>
          <a:xfrm>
            <a:off x="5521388" y="2021622"/>
            <a:ext cx="1234281" cy="5070554"/>
            <a:chOff x="5514228" y="3347003"/>
            <a:chExt cx="1164707" cy="4340559"/>
          </a:xfrm>
        </p:grpSpPr>
        <p:sp>
          <p:nvSpPr>
            <p:cNvPr id="36" name="Freeform 5"/>
            <p:cNvSpPr>
              <a:spLocks noEditPoints="1"/>
            </p:cNvSpPr>
            <p:nvPr/>
          </p:nvSpPr>
          <p:spPr bwMode="auto">
            <a:xfrm>
              <a:off x="5514228" y="3347003"/>
              <a:ext cx="1164707" cy="4340559"/>
            </a:xfrm>
            <a:custGeom>
              <a:avLst/>
              <a:gdLst>
                <a:gd name="T0" fmla="*/ 770 w 1514"/>
                <a:gd name="T1" fmla="*/ 0 h 5643"/>
                <a:gd name="T2" fmla="*/ 18 w 1514"/>
                <a:gd name="T3" fmla="*/ 745 h 5643"/>
                <a:gd name="T4" fmla="*/ 702 w 1514"/>
                <a:gd name="T5" fmla="*/ 2271 h 5643"/>
                <a:gd name="T6" fmla="*/ 723 w 1514"/>
                <a:gd name="T7" fmla="*/ 4798 h 5643"/>
                <a:gd name="T8" fmla="*/ 770 w 1514"/>
                <a:gd name="T9" fmla="*/ 5643 h 5643"/>
                <a:gd name="T10" fmla="*/ 816 w 1514"/>
                <a:gd name="T11" fmla="*/ 4803 h 5643"/>
                <a:gd name="T12" fmla="*/ 872 w 1514"/>
                <a:gd name="T13" fmla="*/ 2278 h 5643"/>
                <a:gd name="T14" fmla="*/ 1514 w 1514"/>
                <a:gd name="T15" fmla="*/ 745 h 5643"/>
                <a:gd name="T16" fmla="*/ 770 w 1514"/>
                <a:gd name="T17" fmla="*/ 0 h 5643"/>
                <a:gd name="T18" fmla="*/ 381 w 1514"/>
                <a:gd name="T19" fmla="*/ 1217 h 5643"/>
                <a:gd name="T20" fmla="*/ 159 w 1514"/>
                <a:gd name="T21" fmla="*/ 745 h 5643"/>
                <a:gd name="T22" fmla="*/ 770 w 1514"/>
                <a:gd name="T23" fmla="*/ 133 h 5643"/>
                <a:gd name="T24" fmla="*/ 1382 w 1514"/>
                <a:gd name="T25" fmla="*/ 745 h 5643"/>
                <a:gd name="T26" fmla="*/ 1048 w 1514"/>
                <a:gd name="T27" fmla="*/ 1311 h 5643"/>
                <a:gd name="T28" fmla="*/ 381 w 1514"/>
                <a:gd name="T29" fmla="*/ 1217 h 5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4" h="5643">
                  <a:moveTo>
                    <a:pt x="770" y="0"/>
                  </a:moveTo>
                  <a:cubicBezTo>
                    <a:pt x="359" y="0"/>
                    <a:pt x="0" y="334"/>
                    <a:pt x="18" y="745"/>
                  </a:cubicBezTo>
                  <a:cubicBezTo>
                    <a:pt x="47" y="1432"/>
                    <a:pt x="656" y="1558"/>
                    <a:pt x="702" y="2271"/>
                  </a:cubicBezTo>
                  <a:cubicBezTo>
                    <a:pt x="736" y="2806"/>
                    <a:pt x="723" y="3445"/>
                    <a:pt x="723" y="4798"/>
                  </a:cubicBezTo>
                  <a:cubicBezTo>
                    <a:pt x="723" y="4939"/>
                    <a:pt x="734" y="5643"/>
                    <a:pt x="770" y="5643"/>
                  </a:cubicBezTo>
                  <a:cubicBezTo>
                    <a:pt x="807" y="5643"/>
                    <a:pt x="816" y="4943"/>
                    <a:pt x="816" y="4803"/>
                  </a:cubicBezTo>
                  <a:cubicBezTo>
                    <a:pt x="816" y="3462"/>
                    <a:pt x="842" y="2810"/>
                    <a:pt x="872" y="2278"/>
                  </a:cubicBezTo>
                  <a:cubicBezTo>
                    <a:pt x="912" y="1563"/>
                    <a:pt x="1514" y="1312"/>
                    <a:pt x="1514" y="745"/>
                  </a:cubicBezTo>
                  <a:cubicBezTo>
                    <a:pt x="1514" y="334"/>
                    <a:pt x="1181" y="0"/>
                    <a:pt x="770" y="0"/>
                  </a:cubicBezTo>
                  <a:close/>
                  <a:moveTo>
                    <a:pt x="381" y="1217"/>
                  </a:moveTo>
                  <a:cubicBezTo>
                    <a:pt x="280" y="1111"/>
                    <a:pt x="159" y="935"/>
                    <a:pt x="159" y="745"/>
                  </a:cubicBezTo>
                  <a:cubicBezTo>
                    <a:pt x="159" y="407"/>
                    <a:pt x="432" y="133"/>
                    <a:pt x="770" y="133"/>
                  </a:cubicBezTo>
                  <a:cubicBezTo>
                    <a:pt x="1108" y="133"/>
                    <a:pt x="1382" y="407"/>
                    <a:pt x="1382" y="745"/>
                  </a:cubicBezTo>
                  <a:cubicBezTo>
                    <a:pt x="1382" y="829"/>
                    <a:pt x="1330" y="1116"/>
                    <a:pt x="1048" y="1311"/>
                  </a:cubicBezTo>
                  <a:cubicBezTo>
                    <a:pt x="822" y="1467"/>
                    <a:pt x="603" y="1448"/>
                    <a:pt x="381" y="12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AutoShape 24"/>
            <p:cNvSpPr>
              <a:spLocks/>
            </p:cNvSpPr>
            <p:nvPr/>
          </p:nvSpPr>
          <p:spPr bwMode="auto">
            <a:xfrm>
              <a:off x="5892330" y="3749059"/>
              <a:ext cx="407339" cy="324950"/>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solidFill>
              <a:schemeClr val="accent1"/>
            </a:solidFill>
            <a:ln>
              <a:noFill/>
            </a:ln>
            <a:effectLst/>
            <a:extLst/>
          </p:spPr>
          <p:txBody>
            <a:bodyPr lIns="50799" tIns="50799" rIns="50799" bIns="50799"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39" name="Freeform 10"/>
          <p:cNvSpPr>
            <a:spLocks noEditPoints="1"/>
          </p:cNvSpPr>
          <p:nvPr/>
        </p:nvSpPr>
        <p:spPr bwMode="auto">
          <a:xfrm>
            <a:off x="4614805" y="3246120"/>
            <a:ext cx="1480576" cy="3342229"/>
          </a:xfrm>
          <a:custGeom>
            <a:avLst/>
            <a:gdLst>
              <a:gd name="T0" fmla="*/ 0 w 1725"/>
              <a:gd name="T1" fmla="*/ 728 h 3136"/>
              <a:gd name="T2" fmla="*/ 654 w 1725"/>
              <a:gd name="T3" fmla="*/ 1382 h 3136"/>
              <a:gd name="T4" fmla="*/ 1577 w 1725"/>
              <a:gd name="T5" fmla="*/ 1789 h 3136"/>
              <a:gd name="T6" fmla="*/ 1669 w 1725"/>
              <a:gd name="T7" fmla="*/ 3119 h 3136"/>
              <a:gd name="T8" fmla="*/ 1666 w 1725"/>
              <a:gd name="T9" fmla="*/ 1513 h 3136"/>
              <a:gd name="T10" fmla="*/ 654 w 1725"/>
              <a:gd name="T11" fmla="*/ 73 h 3136"/>
              <a:gd name="T12" fmla="*/ 0 w 1725"/>
              <a:gd name="T13" fmla="*/ 728 h 3136"/>
              <a:gd name="T14" fmla="*/ 119 w 1725"/>
              <a:gd name="T15" fmla="*/ 727 h 3136"/>
              <a:gd name="T16" fmla="*/ 858 w 1725"/>
              <a:gd name="T17" fmla="*/ 232 h 3136"/>
              <a:gd name="T18" fmla="*/ 858 w 1725"/>
              <a:gd name="T19" fmla="*/ 232 h 3136"/>
              <a:gd name="T20" fmla="*/ 1517 w 1725"/>
              <a:gd name="T21" fmla="*/ 1260 h 3136"/>
              <a:gd name="T22" fmla="*/ 1327 w 1725"/>
              <a:gd name="T23" fmla="*/ 1365 h 3136"/>
              <a:gd name="T24" fmla="*/ 654 w 1725"/>
              <a:gd name="T25" fmla="*/ 1263 h 3136"/>
              <a:gd name="T26" fmla="*/ 119 w 1725"/>
              <a:gd name="T27" fmla="*/ 727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5" h="3136">
                <a:moveTo>
                  <a:pt x="0" y="728"/>
                </a:moveTo>
                <a:cubicBezTo>
                  <a:pt x="0" y="1089"/>
                  <a:pt x="293" y="1382"/>
                  <a:pt x="654" y="1382"/>
                </a:cubicBezTo>
                <a:cubicBezTo>
                  <a:pt x="654" y="1382"/>
                  <a:pt x="1471" y="1368"/>
                  <a:pt x="1577" y="1789"/>
                </a:cubicBezTo>
                <a:cubicBezTo>
                  <a:pt x="1650" y="2081"/>
                  <a:pt x="1614" y="3136"/>
                  <a:pt x="1669" y="3119"/>
                </a:cubicBezTo>
                <a:cubicBezTo>
                  <a:pt x="1725" y="3102"/>
                  <a:pt x="1666" y="1513"/>
                  <a:pt x="1666" y="1513"/>
                </a:cubicBezTo>
                <a:cubicBezTo>
                  <a:pt x="1666" y="0"/>
                  <a:pt x="654" y="73"/>
                  <a:pt x="654" y="73"/>
                </a:cubicBezTo>
                <a:cubicBezTo>
                  <a:pt x="293" y="73"/>
                  <a:pt x="0" y="366"/>
                  <a:pt x="0" y="728"/>
                </a:cubicBezTo>
                <a:close/>
                <a:moveTo>
                  <a:pt x="119" y="727"/>
                </a:moveTo>
                <a:cubicBezTo>
                  <a:pt x="119" y="431"/>
                  <a:pt x="464" y="101"/>
                  <a:pt x="858" y="232"/>
                </a:cubicBezTo>
                <a:cubicBezTo>
                  <a:pt x="858" y="232"/>
                  <a:pt x="858" y="232"/>
                  <a:pt x="858" y="232"/>
                </a:cubicBezTo>
                <a:cubicBezTo>
                  <a:pt x="1302" y="379"/>
                  <a:pt x="1461" y="872"/>
                  <a:pt x="1517" y="1260"/>
                </a:cubicBezTo>
                <a:cubicBezTo>
                  <a:pt x="1530" y="1352"/>
                  <a:pt x="1487" y="1434"/>
                  <a:pt x="1327" y="1365"/>
                </a:cubicBezTo>
                <a:cubicBezTo>
                  <a:pt x="1190" y="1306"/>
                  <a:pt x="976" y="1254"/>
                  <a:pt x="654" y="1263"/>
                </a:cubicBezTo>
                <a:cubicBezTo>
                  <a:pt x="358" y="1263"/>
                  <a:pt x="119" y="1023"/>
                  <a:pt x="119" y="72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10"/>
          <p:cNvSpPr>
            <a:spLocks noEditPoints="1"/>
          </p:cNvSpPr>
          <p:nvPr/>
        </p:nvSpPr>
        <p:spPr bwMode="auto">
          <a:xfrm>
            <a:off x="4956796" y="3847867"/>
            <a:ext cx="537052" cy="499171"/>
          </a:xfrm>
          <a:custGeom>
            <a:avLst/>
            <a:gdLst>
              <a:gd name="T0" fmla="*/ 80 w 128"/>
              <a:gd name="T1" fmla="*/ 0 h 128"/>
              <a:gd name="T2" fmla="*/ 32 w 128"/>
              <a:gd name="T3" fmla="*/ 48 h 128"/>
              <a:gd name="T4" fmla="*/ 38 w 128"/>
              <a:gd name="T5" fmla="*/ 70 h 128"/>
              <a:gd name="T6" fmla="*/ 4 w 128"/>
              <a:gd name="T7" fmla="*/ 104 h 128"/>
              <a:gd name="T8" fmla="*/ 4 w 128"/>
              <a:gd name="T9" fmla="*/ 104 h 128"/>
              <a:gd name="T10" fmla="*/ 0 w 128"/>
              <a:gd name="T11" fmla="*/ 114 h 128"/>
              <a:gd name="T12" fmla="*/ 14 w 128"/>
              <a:gd name="T13" fmla="*/ 128 h 128"/>
              <a:gd name="T14" fmla="*/ 24 w 128"/>
              <a:gd name="T15" fmla="*/ 124 h 128"/>
              <a:gd name="T16" fmla="*/ 24 w 128"/>
              <a:gd name="T17" fmla="*/ 124 h 128"/>
              <a:gd name="T18" fmla="*/ 58 w 128"/>
              <a:gd name="T19" fmla="*/ 90 h 128"/>
              <a:gd name="T20" fmla="*/ 80 w 128"/>
              <a:gd name="T21" fmla="*/ 96 h 128"/>
              <a:gd name="T22" fmla="*/ 128 w 128"/>
              <a:gd name="T23" fmla="*/ 48 h 128"/>
              <a:gd name="T24" fmla="*/ 80 w 128"/>
              <a:gd name="T25" fmla="*/ 0 h 128"/>
              <a:gd name="T26" fmla="*/ 19 w 128"/>
              <a:gd name="T27" fmla="*/ 119 h 128"/>
              <a:gd name="T28" fmla="*/ 14 w 128"/>
              <a:gd name="T29" fmla="*/ 121 h 128"/>
              <a:gd name="T30" fmla="*/ 7 w 128"/>
              <a:gd name="T31" fmla="*/ 114 h 128"/>
              <a:gd name="T32" fmla="*/ 9 w 128"/>
              <a:gd name="T33" fmla="*/ 109 h 128"/>
              <a:gd name="T34" fmla="*/ 9 w 128"/>
              <a:gd name="T35" fmla="*/ 109 h 128"/>
              <a:gd name="T36" fmla="*/ 41 w 128"/>
              <a:gd name="T37" fmla="*/ 77 h 128"/>
              <a:gd name="T38" fmla="*/ 51 w 128"/>
              <a:gd name="T39" fmla="*/ 87 h 128"/>
              <a:gd name="T40" fmla="*/ 19 w 128"/>
              <a:gd name="T41" fmla="*/ 119 h 128"/>
              <a:gd name="T42" fmla="*/ 80 w 128"/>
              <a:gd name="T43" fmla="*/ 88 h 128"/>
              <a:gd name="T44" fmla="*/ 40 w 128"/>
              <a:gd name="T45" fmla="*/ 48 h 128"/>
              <a:gd name="T46" fmla="*/ 80 w 128"/>
              <a:gd name="T47" fmla="*/ 8 h 128"/>
              <a:gd name="T48" fmla="*/ 120 w 128"/>
              <a:gd name="T49" fmla="*/ 48 h 128"/>
              <a:gd name="T50" fmla="*/ 80 w 128"/>
              <a:gd name="T51" fmla="*/ 8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8">
                <a:moveTo>
                  <a:pt x="80" y="0"/>
                </a:moveTo>
                <a:cubicBezTo>
                  <a:pt x="53" y="0"/>
                  <a:pt x="32" y="21"/>
                  <a:pt x="32" y="48"/>
                </a:cubicBezTo>
                <a:cubicBezTo>
                  <a:pt x="32" y="56"/>
                  <a:pt x="34" y="64"/>
                  <a:pt x="38" y="70"/>
                </a:cubicBezTo>
                <a:cubicBezTo>
                  <a:pt x="4" y="104"/>
                  <a:pt x="4" y="104"/>
                  <a:pt x="4" y="104"/>
                </a:cubicBezTo>
                <a:cubicBezTo>
                  <a:pt x="4" y="104"/>
                  <a:pt x="4" y="104"/>
                  <a:pt x="4" y="104"/>
                </a:cubicBezTo>
                <a:cubicBezTo>
                  <a:pt x="2" y="106"/>
                  <a:pt x="0" y="110"/>
                  <a:pt x="0" y="114"/>
                </a:cubicBezTo>
                <a:cubicBezTo>
                  <a:pt x="0" y="122"/>
                  <a:pt x="6" y="128"/>
                  <a:pt x="14" y="128"/>
                </a:cubicBezTo>
                <a:cubicBezTo>
                  <a:pt x="18" y="128"/>
                  <a:pt x="22" y="126"/>
                  <a:pt x="24" y="124"/>
                </a:cubicBezTo>
                <a:cubicBezTo>
                  <a:pt x="24" y="124"/>
                  <a:pt x="24" y="124"/>
                  <a:pt x="24" y="124"/>
                </a:cubicBezTo>
                <a:cubicBezTo>
                  <a:pt x="58" y="90"/>
                  <a:pt x="58" y="90"/>
                  <a:pt x="58" y="90"/>
                </a:cubicBezTo>
                <a:cubicBezTo>
                  <a:pt x="64" y="94"/>
                  <a:pt x="72" y="96"/>
                  <a:pt x="80" y="96"/>
                </a:cubicBezTo>
                <a:cubicBezTo>
                  <a:pt x="107" y="96"/>
                  <a:pt x="128" y="75"/>
                  <a:pt x="128" y="48"/>
                </a:cubicBezTo>
                <a:cubicBezTo>
                  <a:pt x="128" y="21"/>
                  <a:pt x="107" y="0"/>
                  <a:pt x="80" y="0"/>
                </a:cubicBezTo>
                <a:close/>
                <a:moveTo>
                  <a:pt x="19" y="119"/>
                </a:moveTo>
                <a:cubicBezTo>
                  <a:pt x="18" y="120"/>
                  <a:pt x="16" y="121"/>
                  <a:pt x="14" y="121"/>
                </a:cubicBezTo>
                <a:cubicBezTo>
                  <a:pt x="10" y="121"/>
                  <a:pt x="7" y="118"/>
                  <a:pt x="7" y="114"/>
                </a:cubicBezTo>
                <a:cubicBezTo>
                  <a:pt x="7" y="112"/>
                  <a:pt x="8" y="110"/>
                  <a:pt x="9" y="109"/>
                </a:cubicBezTo>
                <a:cubicBezTo>
                  <a:pt x="9" y="109"/>
                  <a:pt x="9" y="109"/>
                  <a:pt x="9" y="109"/>
                </a:cubicBezTo>
                <a:cubicBezTo>
                  <a:pt x="41" y="77"/>
                  <a:pt x="41" y="77"/>
                  <a:pt x="41" y="77"/>
                </a:cubicBezTo>
                <a:cubicBezTo>
                  <a:pt x="44" y="80"/>
                  <a:pt x="48" y="84"/>
                  <a:pt x="51" y="87"/>
                </a:cubicBezTo>
                <a:lnTo>
                  <a:pt x="19" y="119"/>
                </a:lnTo>
                <a:close/>
                <a:moveTo>
                  <a:pt x="80" y="88"/>
                </a:moveTo>
                <a:cubicBezTo>
                  <a:pt x="58" y="88"/>
                  <a:pt x="40" y="70"/>
                  <a:pt x="40" y="48"/>
                </a:cubicBezTo>
                <a:cubicBezTo>
                  <a:pt x="40" y="26"/>
                  <a:pt x="58" y="8"/>
                  <a:pt x="80" y="8"/>
                </a:cubicBezTo>
                <a:cubicBezTo>
                  <a:pt x="102" y="8"/>
                  <a:pt x="120" y="26"/>
                  <a:pt x="120" y="48"/>
                </a:cubicBezTo>
                <a:cubicBezTo>
                  <a:pt x="120" y="70"/>
                  <a:pt x="102" y="88"/>
                  <a:pt x="80" y="88"/>
                </a:cubicBezTo>
                <a:close/>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43" name="Freeform 7"/>
          <p:cNvSpPr>
            <a:spLocks noEditPoints="1"/>
          </p:cNvSpPr>
          <p:nvPr/>
        </p:nvSpPr>
        <p:spPr bwMode="auto">
          <a:xfrm>
            <a:off x="6218783" y="3246119"/>
            <a:ext cx="1481301" cy="3342229"/>
          </a:xfrm>
          <a:custGeom>
            <a:avLst/>
            <a:gdLst>
              <a:gd name="T0" fmla="*/ 1072 w 1726"/>
              <a:gd name="T1" fmla="*/ 73 h 3136"/>
              <a:gd name="T2" fmla="*/ 60 w 1726"/>
              <a:gd name="T3" fmla="*/ 1513 h 3136"/>
              <a:gd name="T4" fmla="*/ 57 w 1726"/>
              <a:gd name="T5" fmla="*/ 3119 h 3136"/>
              <a:gd name="T6" fmla="*/ 149 w 1726"/>
              <a:gd name="T7" fmla="*/ 1789 h 3136"/>
              <a:gd name="T8" fmla="*/ 1072 w 1726"/>
              <a:gd name="T9" fmla="*/ 1382 h 3136"/>
              <a:gd name="T10" fmla="*/ 1726 w 1726"/>
              <a:gd name="T11" fmla="*/ 728 h 3136"/>
              <a:gd name="T12" fmla="*/ 1072 w 1726"/>
              <a:gd name="T13" fmla="*/ 73 h 3136"/>
              <a:gd name="T14" fmla="*/ 1072 w 1726"/>
              <a:gd name="T15" fmla="*/ 1263 h 3136"/>
              <a:gd name="T16" fmla="*/ 399 w 1726"/>
              <a:gd name="T17" fmla="*/ 1365 h 3136"/>
              <a:gd name="T18" fmla="*/ 209 w 1726"/>
              <a:gd name="T19" fmla="*/ 1260 h 3136"/>
              <a:gd name="T20" fmla="*/ 867 w 1726"/>
              <a:gd name="T21" fmla="*/ 232 h 3136"/>
              <a:gd name="T22" fmla="*/ 867 w 1726"/>
              <a:gd name="T23" fmla="*/ 232 h 3136"/>
              <a:gd name="T24" fmla="*/ 1607 w 1726"/>
              <a:gd name="T25" fmla="*/ 727 h 3136"/>
              <a:gd name="T26" fmla="*/ 1072 w 1726"/>
              <a:gd name="T27" fmla="*/ 1263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6" h="3136">
                <a:moveTo>
                  <a:pt x="1072" y="73"/>
                </a:moveTo>
                <a:cubicBezTo>
                  <a:pt x="1072" y="73"/>
                  <a:pt x="60" y="0"/>
                  <a:pt x="60" y="1513"/>
                </a:cubicBezTo>
                <a:cubicBezTo>
                  <a:pt x="60" y="1513"/>
                  <a:pt x="0" y="3102"/>
                  <a:pt x="57" y="3119"/>
                </a:cubicBezTo>
                <a:cubicBezTo>
                  <a:pt x="111" y="3136"/>
                  <a:pt x="75" y="2081"/>
                  <a:pt x="149" y="1789"/>
                </a:cubicBezTo>
                <a:cubicBezTo>
                  <a:pt x="255" y="1368"/>
                  <a:pt x="1072" y="1382"/>
                  <a:pt x="1072" y="1382"/>
                </a:cubicBezTo>
                <a:cubicBezTo>
                  <a:pt x="1433" y="1382"/>
                  <a:pt x="1726" y="1089"/>
                  <a:pt x="1726" y="728"/>
                </a:cubicBezTo>
                <a:cubicBezTo>
                  <a:pt x="1726" y="366"/>
                  <a:pt x="1433" y="73"/>
                  <a:pt x="1072" y="73"/>
                </a:cubicBezTo>
                <a:close/>
                <a:moveTo>
                  <a:pt x="1072" y="1263"/>
                </a:moveTo>
                <a:cubicBezTo>
                  <a:pt x="750" y="1254"/>
                  <a:pt x="536" y="1306"/>
                  <a:pt x="399" y="1365"/>
                </a:cubicBezTo>
                <a:cubicBezTo>
                  <a:pt x="239" y="1434"/>
                  <a:pt x="196" y="1352"/>
                  <a:pt x="209" y="1260"/>
                </a:cubicBezTo>
                <a:cubicBezTo>
                  <a:pt x="265" y="872"/>
                  <a:pt x="424" y="379"/>
                  <a:pt x="867" y="232"/>
                </a:cubicBezTo>
                <a:cubicBezTo>
                  <a:pt x="867" y="232"/>
                  <a:pt x="867" y="232"/>
                  <a:pt x="867" y="232"/>
                </a:cubicBezTo>
                <a:cubicBezTo>
                  <a:pt x="1262" y="101"/>
                  <a:pt x="1607" y="431"/>
                  <a:pt x="1607" y="727"/>
                </a:cubicBezTo>
                <a:cubicBezTo>
                  <a:pt x="1607" y="1023"/>
                  <a:pt x="1367" y="1263"/>
                  <a:pt x="1072" y="126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AutoShape 12"/>
          <p:cNvSpPr>
            <a:spLocks/>
          </p:cNvSpPr>
          <p:nvPr/>
        </p:nvSpPr>
        <p:spPr bwMode="auto">
          <a:xfrm>
            <a:off x="6713139" y="3745101"/>
            <a:ext cx="538690" cy="583008"/>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tx2"/>
          </a:solidFill>
          <a:ln>
            <a:noFill/>
          </a:ln>
          <a:effectLst/>
          <a:extLst/>
        </p:spPr>
        <p:txBody>
          <a:bodyPr lIns="50799" tIns="50799" rIns="50799" bIns="50799" anchor="ctr"/>
          <a:lstStyle/>
          <a:p>
            <a:pPr marL="0" marR="0" lvl="0" indent="0" defTabSz="914195" eaLnBrk="1" fontAlgn="auto" latinLnBrk="0" hangingPunct="1">
              <a:lnSpc>
                <a:spcPct val="100000"/>
              </a:lnSpc>
              <a:spcBef>
                <a:spcPts val="0"/>
              </a:spcBef>
              <a:spcAft>
                <a:spcPts val="0"/>
              </a:spcAft>
              <a:buClrTx/>
              <a:buSzTx/>
              <a:buFontTx/>
              <a:buNone/>
              <a:tabLst/>
              <a:defRPr/>
            </a:pPr>
            <a:endParaRPr kumimoji="0" lang="es-ES" sz="58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Gill Sans" charset="0"/>
              <a:ea typeface=""/>
              <a:cs typeface="Gill Sans" charset="0"/>
              <a:sym typeface="Gill Sans" charset="0"/>
            </a:endParaRPr>
          </a:p>
        </p:txBody>
      </p:sp>
      <p:sp>
        <p:nvSpPr>
          <p:cNvPr id="2" name="文字方塊 1"/>
          <p:cNvSpPr txBox="1"/>
          <p:nvPr/>
        </p:nvSpPr>
        <p:spPr>
          <a:xfrm>
            <a:off x="2505456" y="3828705"/>
            <a:ext cx="195518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TW" altLang="en-US" sz="2800" dirty="0">
                <a:solidFill>
                  <a:schemeClr val="bg1"/>
                </a:solidFill>
                <a:latin typeface="Microsoft YaHei" charset="0"/>
                <a:ea typeface="Microsoft YaHei" charset="0"/>
                <a:cs typeface="Microsoft YaHei" charset="0"/>
              </a:rPr>
              <a:t>查询术语库</a:t>
            </a:r>
            <a:endParaRPr kumimoji="0" lang="zh-TW" altLang="en-US" sz="2800" u="none" strike="noStrike" cap="none" spc="0" normalizeH="0" baseline="0" dirty="0">
              <a:ln>
                <a:noFill/>
              </a:ln>
              <a:solidFill>
                <a:schemeClr val="bg1"/>
              </a:solidFill>
              <a:effectLst/>
              <a:uFillTx/>
              <a:latin typeface="Microsoft YaHei" charset="0"/>
              <a:ea typeface="Microsoft YaHei" charset="0"/>
              <a:cs typeface="Microsoft YaHei" charset="0"/>
              <a:sym typeface="Calibri"/>
            </a:endParaRPr>
          </a:p>
        </p:txBody>
      </p:sp>
      <p:sp>
        <p:nvSpPr>
          <p:cNvPr id="46" name="文字方塊 45"/>
          <p:cNvSpPr txBox="1"/>
          <p:nvPr/>
        </p:nvSpPr>
        <p:spPr>
          <a:xfrm>
            <a:off x="7988078" y="3617035"/>
            <a:ext cx="185086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TW" altLang="en-US" sz="2800" dirty="0">
                <a:solidFill>
                  <a:schemeClr val="bg1"/>
                </a:solidFill>
                <a:latin typeface="Microsoft YaHei" charset="0"/>
                <a:ea typeface="Microsoft YaHei" charset="0"/>
                <a:cs typeface="Microsoft YaHei" charset="0"/>
              </a:rPr>
              <a:t>谷歌</a:t>
            </a:r>
            <a:r>
              <a:rPr lang="zh-TW" altLang="en-US" sz="2800" dirty="0" smtClean="0">
                <a:solidFill>
                  <a:schemeClr val="bg1"/>
                </a:solidFill>
                <a:latin typeface="Microsoft YaHei" charset="0"/>
                <a:ea typeface="Microsoft YaHei" charset="0"/>
                <a:cs typeface="Microsoft YaHei" charset="0"/>
              </a:rPr>
              <a:t>翻译</a:t>
            </a:r>
            <a:endParaRPr lang="zh-TW" altLang="en-US" sz="2800" dirty="0">
              <a:solidFill>
                <a:schemeClr val="bg1"/>
              </a:solidFill>
              <a:latin typeface="Microsoft YaHei" charset="0"/>
              <a:ea typeface="Microsoft YaHei" charset="0"/>
              <a:cs typeface="Microsoft YaHei" charset="0"/>
            </a:endParaRPr>
          </a:p>
        </p:txBody>
      </p:sp>
      <p:sp>
        <p:nvSpPr>
          <p:cNvPr id="48" name="文字方塊 47"/>
          <p:cNvSpPr txBox="1"/>
          <p:nvPr/>
        </p:nvSpPr>
        <p:spPr>
          <a:xfrm>
            <a:off x="5493848" y="1483697"/>
            <a:ext cx="249423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solidFill>
                  <a:schemeClr val="bg1"/>
                </a:solidFill>
                <a:latin typeface="Microsoft YaHei" charset="0"/>
                <a:ea typeface="Microsoft YaHei" charset="0"/>
                <a:cs typeface="Microsoft YaHei" charset="0"/>
              </a:rPr>
              <a:t>查询语料库</a:t>
            </a:r>
            <a:endParaRPr lang="zh-TW" altLang="en-US" sz="2800" dirty="0">
              <a:solidFill>
                <a:schemeClr val="bg1"/>
              </a:solidFill>
              <a:latin typeface="Microsoft YaHei" charset="0"/>
              <a:ea typeface="Microsoft YaHei" charset="0"/>
              <a:cs typeface="Microsoft YaHei"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大纲"/>
          <p:cNvSpPr txBox="1"/>
          <p:nvPr/>
        </p:nvSpPr>
        <p:spPr>
          <a:xfrm>
            <a:off x="5114782" y="287420"/>
            <a:ext cx="1143901" cy="7232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100">
                <a:solidFill>
                  <a:srgbClr val="FFFFFF"/>
                </a:solidFill>
              </a:defRPr>
            </a:lvl1pPr>
          </a:lstStyle>
          <a:p>
            <a:r>
              <a:rPr b="1" dirty="0">
                <a:latin typeface="Microsoft YaHei" charset="0"/>
                <a:ea typeface="Microsoft YaHei" charset="0"/>
                <a:cs typeface="Microsoft YaHei" charset="0"/>
              </a:rPr>
              <a:t>大纲</a:t>
            </a:r>
          </a:p>
        </p:txBody>
      </p:sp>
      <p:sp>
        <p:nvSpPr>
          <p:cNvPr id="116" name="技术用语…"/>
          <p:cNvSpPr txBox="1"/>
          <p:nvPr/>
        </p:nvSpPr>
        <p:spPr>
          <a:xfrm>
            <a:off x="895469" y="2521789"/>
            <a:ext cx="2387508"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defRPr sz="4100">
                <a:solidFill>
                  <a:srgbClr val="FFFFFF"/>
                </a:solidFill>
              </a:defRPr>
            </a:pPr>
            <a:r>
              <a:rPr sz="3600" dirty="0">
                <a:latin typeface="Microsoft YaHei" charset="0"/>
                <a:ea typeface="Microsoft YaHei" charset="0"/>
                <a:cs typeface="Microsoft YaHei" charset="0"/>
              </a:rPr>
              <a:t>技术用语</a:t>
            </a:r>
          </a:p>
          <a:p>
            <a:pPr>
              <a:defRPr sz="4100">
                <a:solidFill>
                  <a:srgbClr val="FFFFFF"/>
                </a:solidFill>
              </a:defRPr>
            </a:pPr>
            <a:r>
              <a:rPr sz="3600" dirty="0">
                <a:latin typeface="Microsoft YaHei" charset="0"/>
                <a:ea typeface="Microsoft YaHei" charset="0"/>
                <a:cs typeface="Microsoft YaHei" charset="0"/>
              </a:rPr>
              <a:t>标准化管理</a:t>
            </a:r>
          </a:p>
        </p:txBody>
      </p:sp>
      <p:sp>
        <p:nvSpPr>
          <p:cNvPr id="117" name="英文技术文档…"/>
          <p:cNvSpPr txBox="1"/>
          <p:nvPr/>
        </p:nvSpPr>
        <p:spPr>
          <a:xfrm>
            <a:off x="8234235" y="4586256"/>
            <a:ext cx="2554543" cy="1077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100">
                <a:solidFill>
                  <a:srgbClr val="FFFFFF"/>
                </a:solidFill>
              </a:defRPr>
            </a:pPr>
            <a:r>
              <a:rPr sz="3200" dirty="0">
                <a:latin typeface="Microsoft YaHei" charset="0"/>
                <a:ea typeface="Microsoft YaHei" charset="0"/>
                <a:cs typeface="Microsoft YaHei" charset="0"/>
              </a:rPr>
              <a:t>英文技术文档</a:t>
            </a:r>
          </a:p>
          <a:p>
            <a:pPr>
              <a:defRPr sz="4100">
                <a:solidFill>
                  <a:srgbClr val="FFFFFF"/>
                </a:solidFill>
              </a:defRPr>
            </a:pPr>
            <a:r>
              <a:rPr sz="3200" dirty="0">
                <a:latin typeface="Microsoft YaHei" charset="0"/>
                <a:ea typeface="Microsoft YaHei" charset="0"/>
                <a:cs typeface="Microsoft YaHei" charset="0"/>
              </a:rPr>
              <a:t>阅读支持</a:t>
            </a:r>
          </a:p>
        </p:txBody>
      </p:sp>
      <p:cxnSp>
        <p:nvCxnSpPr>
          <p:cNvPr id="11" name="Straight Connector 18"/>
          <p:cNvCxnSpPr>
            <a:endCxn id="14" idx="0"/>
          </p:cNvCxnSpPr>
          <p:nvPr/>
        </p:nvCxnSpPr>
        <p:spPr>
          <a:xfrm>
            <a:off x="5695950" y="1377147"/>
            <a:ext cx="1" cy="1471243"/>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14" name="Oval 22"/>
          <p:cNvSpPr/>
          <p:nvPr/>
        </p:nvSpPr>
        <p:spPr>
          <a:xfrm>
            <a:off x="5639404" y="2848390"/>
            <a:ext cx="113093" cy="11312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Microsoft YaHei" charset="0"/>
              <a:ea typeface="Microsoft YaHei" charset="0"/>
              <a:cs typeface="Microsoft YaHei" charset="0"/>
            </a:endParaRPr>
          </a:p>
        </p:txBody>
      </p:sp>
      <p:cxnSp>
        <p:nvCxnSpPr>
          <p:cNvPr id="15" name="Straight Connector 23"/>
          <p:cNvCxnSpPr>
            <a:stCxn id="10" idx="6"/>
            <a:endCxn id="14" idx="2"/>
          </p:cNvCxnSpPr>
          <p:nvPr/>
        </p:nvCxnSpPr>
        <p:spPr>
          <a:xfrm>
            <a:off x="4531631" y="2904951"/>
            <a:ext cx="110777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cxnSp>
        <p:nvCxnSpPr>
          <p:cNvPr id="16" name="Straight Connector 30"/>
          <p:cNvCxnSpPr/>
          <p:nvPr/>
        </p:nvCxnSpPr>
        <p:spPr>
          <a:xfrm>
            <a:off x="5695950" y="2970261"/>
            <a:ext cx="0" cy="1909623"/>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17" name="Oval 31"/>
          <p:cNvSpPr/>
          <p:nvPr/>
        </p:nvSpPr>
        <p:spPr>
          <a:xfrm>
            <a:off x="5649020" y="4888633"/>
            <a:ext cx="113093" cy="113122"/>
          </a:xfrm>
          <a:prstGeom prst="ellipse">
            <a:avLst/>
          </a:prstGeom>
          <a:solidFill>
            <a:schemeClr val="accent2"/>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Microsoft YaHei" charset="0"/>
              <a:ea typeface="Microsoft YaHei" charset="0"/>
              <a:cs typeface="Microsoft YaHei" charset="0"/>
            </a:endParaRPr>
          </a:p>
        </p:txBody>
      </p:sp>
      <p:cxnSp>
        <p:nvCxnSpPr>
          <p:cNvPr id="18" name="Straight Connector 32"/>
          <p:cNvCxnSpPr/>
          <p:nvPr/>
        </p:nvCxnSpPr>
        <p:spPr>
          <a:xfrm>
            <a:off x="5762113" y="4945194"/>
            <a:ext cx="94724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cxnSp>
        <p:nvCxnSpPr>
          <p:cNvPr id="20" name="Straight Connector 53"/>
          <p:cNvCxnSpPr/>
          <p:nvPr/>
        </p:nvCxnSpPr>
        <p:spPr>
          <a:xfrm flipV="1">
            <a:off x="4938900" y="1355707"/>
            <a:ext cx="1533335" cy="21440"/>
          </a:xfrm>
          <a:prstGeom prst="line">
            <a:avLst/>
          </a:prstGeom>
          <a:ln w="25400">
            <a:solidFill>
              <a:schemeClr val="bg1">
                <a:lumMod val="85000"/>
              </a:schemeClr>
            </a:solidFill>
            <a:prstDash val="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3394683" y="2328178"/>
            <a:ext cx="1136948" cy="1153545"/>
            <a:chOff x="3933984" y="2347032"/>
            <a:chExt cx="1136948" cy="1153545"/>
          </a:xfrm>
        </p:grpSpPr>
        <p:grpSp>
          <p:nvGrpSpPr>
            <p:cNvPr id="8" name="Group 49"/>
            <p:cNvGrpSpPr/>
            <p:nvPr/>
          </p:nvGrpSpPr>
          <p:grpSpPr>
            <a:xfrm>
              <a:off x="3933984" y="2347032"/>
              <a:ext cx="1136948" cy="1153545"/>
              <a:chOff x="2285781" y="4847654"/>
              <a:chExt cx="952480" cy="966132"/>
            </a:xfrm>
          </p:grpSpPr>
          <p:sp>
            <p:nvSpPr>
              <p:cNvPr id="9" name="Oval 50"/>
              <p:cNvSpPr/>
              <p:nvPr/>
            </p:nvSpPr>
            <p:spPr bwMode="auto">
              <a:xfrm>
                <a:off x="2346028" y="4908765"/>
                <a:ext cx="840592" cy="852640"/>
              </a:xfrm>
              <a:prstGeom prst="ellipse">
                <a:avLst/>
              </a:prstGeom>
              <a:solidFill>
                <a:schemeClr val="accent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latin typeface="Microsoft YaHei" charset="0"/>
                  <a:ea typeface="Microsoft YaHei" charset="0"/>
                  <a:cs typeface="Microsoft YaHei" charset="0"/>
                </a:endParaRPr>
              </a:p>
            </p:txBody>
          </p:sp>
          <p:sp>
            <p:nvSpPr>
              <p:cNvPr id="10"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latin typeface="Microsoft YaHei" charset="0"/>
                  <a:ea typeface="Microsoft YaHei" charset="0"/>
                  <a:cs typeface="Microsoft YaHei" charset="0"/>
                </a:endParaRPr>
              </a:p>
            </p:txBody>
          </p:sp>
        </p:grpSp>
        <p:sp>
          <p:nvSpPr>
            <p:cNvPr id="27" name="AutoShape 12"/>
            <p:cNvSpPr>
              <a:spLocks/>
            </p:cNvSpPr>
            <p:nvPr/>
          </p:nvSpPr>
          <p:spPr bwMode="auto">
            <a:xfrm>
              <a:off x="4292056" y="2706799"/>
              <a:ext cx="420803" cy="434009"/>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a:extLst/>
          </p:spPr>
          <p:txBody>
            <a:bodyPr lIns="50789" tIns="50789" rIns="50789" bIns="50789" anchor="ctr"/>
            <a:lstStyle/>
            <a:p>
              <a:pPr defTabSz="457098">
                <a:defRPr/>
              </a:pPr>
              <a:endParaRPr lang="es-ES" sz="2900" dirty="0">
                <a:solidFill>
                  <a:srgbClr val="44CEB9"/>
                </a:solidFill>
                <a:effectLst>
                  <a:outerShdw blurRad="38100" dist="38100" dir="2700000" algn="tl">
                    <a:srgbClr val="000000"/>
                  </a:outerShdw>
                </a:effectLst>
                <a:latin typeface="Microsoft YaHei" charset="0"/>
                <a:ea typeface="Microsoft YaHei" charset="0"/>
                <a:cs typeface="Microsoft YaHei" charset="0"/>
                <a:sym typeface="Gill Sans" charset="0"/>
              </a:endParaRPr>
            </a:p>
          </p:txBody>
        </p:sp>
      </p:grpSp>
      <p:grpSp>
        <p:nvGrpSpPr>
          <p:cNvPr id="30" name="群組 29"/>
          <p:cNvGrpSpPr/>
          <p:nvPr/>
        </p:nvGrpSpPr>
        <p:grpSpPr>
          <a:xfrm>
            <a:off x="6656813" y="4368421"/>
            <a:ext cx="1136948" cy="1153545"/>
            <a:chOff x="6656813" y="4368421"/>
            <a:chExt cx="1136948" cy="1153545"/>
          </a:xfrm>
        </p:grpSpPr>
        <p:grpSp>
          <p:nvGrpSpPr>
            <p:cNvPr id="5" name="Group 57"/>
            <p:cNvGrpSpPr/>
            <p:nvPr/>
          </p:nvGrpSpPr>
          <p:grpSpPr>
            <a:xfrm>
              <a:off x="6656813" y="4368421"/>
              <a:ext cx="1136948" cy="1153545"/>
              <a:chOff x="2285781" y="4847654"/>
              <a:chExt cx="952480" cy="966132"/>
            </a:xfrm>
          </p:grpSpPr>
          <p:sp>
            <p:nvSpPr>
              <p:cNvPr id="6" name="Oval 58"/>
              <p:cNvSpPr/>
              <p:nvPr/>
            </p:nvSpPr>
            <p:spPr bwMode="auto">
              <a:xfrm>
                <a:off x="2346028" y="4908765"/>
                <a:ext cx="840592" cy="852640"/>
              </a:xfrm>
              <a:prstGeom prst="ellipse">
                <a:avLst/>
              </a:prstGeom>
              <a:solidFill>
                <a:schemeClr val="accent2"/>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latin typeface="Microsoft YaHei" charset="0"/>
                  <a:ea typeface="Microsoft YaHei" charset="0"/>
                  <a:cs typeface="Microsoft YaHei" charset="0"/>
                </a:endParaRPr>
              </a:p>
            </p:txBody>
          </p:sp>
          <p:sp>
            <p:nvSpPr>
              <p:cNvPr id="7"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latin typeface="Microsoft YaHei" charset="0"/>
                  <a:ea typeface="Microsoft YaHei" charset="0"/>
                  <a:cs typeface="Microsoft YaHei" charset="0"/>
                </a:endParaRPr>
              </a:p>
            </p:txBody>
          </p:sp>
        </p:grpSp>
        <p:sp>
          <p:nvSpPr>
            <p:cNvPr id="33" name="AutoShape 82"/>
            <p:cNvSpPr>
              <a:spLocks/>
            </p:cNvSpPr>
            <p:nvPr/>
          </p:nvSpPr>
          <p:spPr bwMode="auto">
            <a:xfrm>
              <a:off x="7019094" y="4783308"/>
              <a:ext cx="412386" cy="3273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Microsoft YaHei" charset="0"/>
                <a:ea typeface="Microsoft YaHei" charset="0"/>
                <a:cs typeface="Microsoft YaHei" charset="0"/>
                <a:sym typeface="Gill Sans"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500"/>
                            </p:stCondLst>
                            <p:childTnLst>
                              <p:par>
                                <p:cTn id="37" presetID="1" presetClass="entr" presetSubtype="0" fill="hold" grpId="0" nodeType="after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4"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197" name="组合 1"/>
          <p:cNvGrpSpPr/>
          <p:nvPr/>
        </p:nvGrpSpPr>
        <p:grpSpPr>
          <a:xfrm>
            <a:off x="3013380" y="515661"/>
            <a:ext cx="7128338" cy="5293657"/>
            <a:chOff x="0" y="0"/>
            <a:chExt cx="7128337" cy="5293655"/>
          </a:xfrm>
        </p:grpSpPr>
        <p:sp>
          <p:nvSpPr>
            <p:cNvPr id="182" name="直角三角形 2"/>
            <p:cNvSpPr/>
            <p:nvPr/>
          </p:nvSpPr>
          <p:spPr>
            <a:xfrm rot="20063428">
              <a:off x="100108" y="2754388"/>
              <a:ext cx="674166" cy="6164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 name="直角三角形 3"/>
            <p:cNvSpPr/>
            <p:nvPr/>
          </p:nvSpPr>
          <p:spPr>
            <a:xfrm rot="7409930">
              <a:off x="1751506" y="3541945"/>
              <a:ext cx="455629" cy="32368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4" name="直角三角形 4"/>
            <p:cNvSpPr/>
            <p:nvPr/>
          </p:nvSpPr>
          <p:spPr>
            <a:xfrm rot="17352356">
              <a:off x="1285568" y="4830489"/>
              <a:ext cx="301004" cy="2144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5" name="直角三角形 5"/>
            <p:cNvSpPr/>
            <p:nvPr/>
          </p:nvSpPr>
          <p:spPr>
            <a:xfrm rot="17352356">
              <a:off x="621711" y="5164479"/>
              <a:ext cx="154625" cy="845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6" name="直角三角形 6"/>
            <p:cNvSpPr/>
            <p:nvPr/>
          </p:nvSpPr>
          <p:spPr>
            <a:xfrm rot="11413207">
              <a:off x="4571869" y="4463511"/>
              <a:ext cx="301003" cy="2144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7" name="直角三角形 7"/>
            <p:cNvSpPr/>
            <p:nvPr/>
          </p:nvSpPr>
          <p:spPr>
            <a:xfrm rot="18287289">
              <a:off x="4111085" y="3654307"/>
              <a:ext cx="301004" cy="3278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8" name="直角三角形 8"/>
            <p:cNvSpPr/>
            <p:nvPr/>
          </p:nvSpPr>
          <p:spPr>
            <a:xfrm rot="16200000">
              <a:off x="6026375" y="1703968"/>
              <a:ext cx="179365" cy="3257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9" name="直角三角形 9"/>
            <p:cNvSpPr/>
            <p:nvPr/>
          </p:nvSpPr>
          <p:spPr>
            <a:xfrm rot="16200000">
              <a:off x="6058330" y="142255"/>
              <a:ext cx="86591" cy="1566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0" name="直接连接符 10"/>
            <p:cNvSpPr/>
            <p:nvPr/>
          </p:nvSpPr>
          <p:spPr>
            <a:xfrm flipV="1">
              <a:off x="776335" y="3801717"/>
              <a:ext cx="929812" cy="581391"/>
            </a:xfrm>
            <a:prstGeom prst="line">
              <a:avLst/>
            </a:prstGeom>
            <a:noFill/>
            <a:ln w="6350" cap="flat">
              <a:solidFill>
                <a:srgbClr val="FFFFFF"/>
              </a:solidFill>
              <a:prstDash val="solid"/>
              <a:miter lim="800000"/>
            </a:ln>
            <a:effectLst/>
          </p:spPr>
          <p:txBody>
            <a:bodyPr wrap="square" lIns="45719" tIns="45719" rIns="45719" bIns="45719" numCol="1" anchor="t">
              <a:noAutofit/>
            </a:bodyPr>
            <a:lstStyle/>
            <a:p>
              <a:endParaRPr/>
            </a:p>
          </p:txBody>
        </p:sp>
        <p:sp>
          <p:nvSpPr>
            <p:cNvPr id="191" name="直接连接符 11"/>
            <p:cNvSpPr/>
            <p:nvPr/>
          </p:nvSpPr>
          <p:spPr>
            <a:xfrm flipV="1">
              <a:off x="409360" y="3822332"/>
              <a:ext cx="1618410" cy="1012279"/>
            </a:xfrm>
            <a:prstGeom prst="line">
              <a:avLst/>
            </a:prstGeom>
            <a:noFill/>
            <a:ln w="6350" cap="flat">
              <a:solidFill>
                <a:srgbClr val="FFFFFF"/>
              </a:solidFill>
              <a:prstDash val="solid"/>
              <a:miter lim="800000"/>
            </a:ln>
            <a:effectLst/>
          </p:spPr>
          <p:txBody>
            <a:bodyPr wrap="square" lIns="45719" tIns="45719" rIns="45719" bIns="45719" numCol="1" anchor="t">
              <a:noAutofit/>
            </a:bodyPr>
            <a:lstStyle/>
            <a:p>
              <a:endParaRPr/>
            </a:p>
          </p:txBody>
        </p:sp>
        <p:sp>
          <p:nvSpPr>
            <p:cNvPr id="192" name="直接连接符 12"/>
            <p:cNvSpPr/>
            <p:nvPr/>
          </p:nvSpPr>
          <p:spPr>
            <a:xfrm flipV="1">
              <a:off x="5035743" y="393778"/>
              <a:ext cx="931875" cy="581391"/>
            </a:xfrm>
            <a:prstGeom prst="line">
              <a:avLst/>
            </a:prstGeom>
            <a:noFill/>
            <a:ln w="6350" cap="flat">
              <a:solidFill>
                <a:srgbClr val="FFFFFF"/>
              </a:solidFill>
              <a:prstDash val="solid"/>
              <a:miter lim="800000"/>
            </a:ln>
            <a:effectLst/>
          </p:spPr>
          <p:txBody>
            <a:bodyPr wrap="square" lIns="45719" tIns="45719" rIns="45719" bIns="45719" numCol="1" anchor="t">
              <a:noAutofit/>
            </a:bodyPr>
            <a:lstStyle/>
            <a:p>
              <a:endParaRPr/>
            </a:p>
          </p:txBody>
        </p:sp>
        <p:sp>
          <p:nvSpPr>
            <p:cNvPr id="193" name="直接连接符 13"/>
            <p:cNvSpPr/>
            <p:nvPr/>
          </p:nvSpPr>
          <p:spPr>
            <a:xfrm flipV="1">
              <a:off x="5509928" y="-1"/>
              <a:ext cx="1618410" cy="1014342"/>
            </a:xfrm>
            <a:prstGeom prst="line">
              <a:avLst/>
            </a:prstGeom>
            <a:noFill/>
            <a:ln w="6350" cap="flat">
              <a:solidFill>
                <a:srgbClr val="FFFFFF"/>
              </a:solidFill>
              <a:prstDash val="solid"/>
              <a:miter lim="800000"/>
            </a:ln>
            <a:effectLst/>
          </p:spPr>
          <p:txBody>
            <a:bodyPr wrap="square" lIns="45719" tIns="45719" rIns="45719" bIns="45719" numCol="1" anchor="t">
              <a:noAutofit/>
            </a:bodyPr>
            <a:lstStyle/>
            <a:p>
              <a:endParaRPr/>
            </a:p>
          </p:txBody>
        </p:sp>
        <p:grpSp>
          <p:nvGrpSpPr>
            <p:cNvPr id="196" name="任意多边形 20"/>
            <p:cNvGrpSpPr/>
            <p:nvPr/>
          </p:nvGrpSpPr>
          <p:grpSpPr>
            <a:xfrm>
              <a:off x="839904" y="1036955"/>
              <a:ext cx="4405122" cy="3573430"/>
              <a:chOff x="0" y="0"/>
              <a:chExt cx="4405121" cy="3573429"/>
            </a:xfrm>
          </p:grpSpPr>
          <p:sp>
            <p:nvSpPr>
              <p:cNvPr id="194" name="三角形"/>
              <p:cNvSpPr/>
              <p:nvPr/>
            </p:nvSpPr>
            <p:spPr>
              <a:xfrm>
                <a:off x="0" y="-1"/>
                <a:ext cx="4405122" cy="35734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lnSpc>
                    <a:spcPct val="80000"/>
                  </a:lnSpc>
                  <a:defRPr sz="4800">
                    <a:latin typeface="华文琥珀"/>
                    <a:ea typeface="华文琥珀"/>
                    <a:cs typeface="华文琥珀"/>
                    <a:sym typeface="华文琥珀"/>
                  </a:defRPr>
                </a:pPr>
                <a:endParaRPr/>
              </a:p>
            </p:txBody>
          </p:sp>
          <p:sp>
            <p:nvSpPr>
              <p:cNvPr id="195" name="THANK…"/>
              <p:cNvSpPr txBox="1"/>
              <p:nvPr/>
            </p:nvSpPr>
            <p:spPr>
              <a:xfrm>
                <a:off x="0" y="1078054"/>
                <a:ext cx="4405122" cy="1417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lnSpc>
                    <a:spcPct val="80000"/>
                  </a:lnSpc>
                  <a:defRPr sz="4800">
                    <a:latin typeface="华文琥珀"/>
                    <a:ea typeface="华文琥珀"/>
                    <a:cs typeface="华文琥珀"/>
                    <a:sym typeface="华文琥珀"/>
                  </a:defRPr>
                </a:pPr>
                <a:r>
                  <a:t>THANK</a:t>
                </a:r>
                <a:endParaRPr>
                  <a:solidFill>
                    <a:srgbClr val="FFFFFF"/>
                  </a:solidFill>
                </a:endParaRPr>
              </a:p>
              <a:p>
                <a:pPr algn="ctr">
                  <a:lnSpc>
                    <a:spcPct val="80000"/>
                  </a:lnSpc>
                  <a:defRPr sz="4800">
                    <a:latin typeface="华文琥珀"/>
                    <a:ea typeface="华文琥珀"/>
                    <a:cs typeface="华文琥珀"/>
                    <a:sym typeface="华文琥珀"/>
                  </a:defRPr>
                </a:pPr>
                <a:r>
                  <a:t>YOU</a:t>
                </a:r>
              </a:p>
            </p:txBody>
          </p:sp>
        </p:gr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9" name="影像" descr="影像"/>
          <p:cNvPicPr>
            <a:picLocks noChangeAspect="1"/>
          </p:cNvPicPr>
          <p:nvPr/>
        </p:nvPicPr>
        <p:blipFill>
          <a:blip r:embed="rId3">
            <a:extLst/>
          </a:blip>
          <a:stretch>
            <a:fillRect/>
          </a:stretch>
        </p:blipFill>
        <p:spPr>
          <a:xfrm>
            <a:off x="5815421" y="-151866"/>
            <a:ext cx="6365985" cy="7161732"/>
          </a:xfrm>
          <a:prstGeom prst="rect">
            <a:avLst/>
          </a:prstGeom>
          <a:ln w="12700">
            <a:miter lim="400000"/>
          </a:ln>
        </p:spPr>
      </p:pic>
      <p:sp>
        <p:nvSpPr>
          <p:cNvPr id="120" name="标题 1"/>
          <p:cNvSpPr txBox="1">
            <a:spLocks noGrp="1"/>
          </p:cNvSpPr>
          <p:nvPr>
            <p:ph type="title"/>
          </p:nvPr>
        </p:nvSpPr>
        <p:spPr>
          <a:xfrm>
            <a:off x="1276534" y="2219685"/>
            <a:ext cx="3610279" cy="2257112"/>
          </a:xfrm>
          <a:prstGeom prst="rect">
            <a:avLst/>
          </a:prstGeom>
        </p:spPr>
        <p:txBody>
          <a:bodyPr>
            <a:normAutofit/>
          </a:bodyPr>
          <a:lstStyle/>
          <a:p>
            <a:pPr>
              <a:defRPr sz="5300">
                <a:solidFill>
                  <a:srgbClr val="FFFFFF"/>
                </a:solidFill>
              </a:defRPr>
            </a:pPr>
            <a:r>
              <a:rPr sz="4800" b="1" dirty="0">
                <a:latin typeface="Microsoft YaHei" charset="0"/>
                <a:ea typeface="Microsoft YaHei" charset="0"/>
                <a:cs typeface="Microsoft YaHei" charset="0"/>
              </a:rPr>
              <a:t>技术用语</a:t>
            </a:r>
          </a:p>
          <a:p>
            <a:pPr>
              <a:defRPr sz="5300">
                <a:solidFill>
                  <a:srgbClr val="FFFFFF"/>
                </a:solidFill>
              </a:defRPr>
            </a:pPr>
            <a:r>
              <a:rPr sz="4800" b="1" dirty="0">
                <a:latin typeface="Microsoft YaHei" charset="0"/>
                <a:ea typeface="Microsoft YaHei" charset="0"/>
                <a:cs typeface="Microsoft YaHei" charset="0"/>
              </a:rPr>
              <a:t>标准化管理</a:t>
            </a:r>
          </a:p>
        </p:txBody>
      </p:sp>
      <p:sp>
        <p:nvSpPr>
          <p:cNvPr id="121" name="内容占位符 2"/>
          <p:cNvSpPr txBox="1"/>
          <p:nvPr/>
        </p:nvSpPr>
        <p:spPr>
          <a:xfrm>
            <a:off x="7234315" y="1105832"/>
            <a:ext cx="6670764" cy="547556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marL="228600" indent="-228600">
              <a:lnSpc>
                <a:spcPct val="170000"/>
              </a:lnSpc>
              <a:spcBef>
                <a:spcPts val="1000"/>
              </a:spcBef>
              <a:buSzPct val="100000"/>
              <a:buFont typeface="Arial"/>
              <a:buChar char="•"/>
              <a:defRPr sz="3700">
                <a:solidFill>
                  <a:srgbClr val="FFFFFF"/>
                </a:solidFill>
              </a:defRPr>
            </a:pPr>
            <a:r>
              <a:rPr dirty="0">
                <a:latin typeface="Microsoft YaHei" charset="0"/>
                <a:ea typeface="Microsoft YaHei" charset="0"/>
                <a:cs typeface="Microsoft YaHei" charset="0"/>
              </a:rPr>
              <a:t>存在问题</a:t>
            </a:r>
          </a:p>
          <a:p>
            <a:pPr marL="228600" indent="-228600">
              <a:lnSpc>
                <a:spcPct val="170000"/>
              </a:lnSpc>
              <a:spcBef>
                <a:spcPts val="1000"/>
              </a:spcBef>
              <a:buSzPct val="100000"/>
              <a:buFont typeface="Arial"/>
              <a:buChar char="•"/>
              <a:defRPr sz="3700">
                <a:solidFill>
                  <a:srgbClr val="FFFFFF"/>
                </a:solidFill>
              </a:defRPr>
            </a:pPr>
            <a:r>
              <a:rPr dirty="0">
                <a:latin typeface="Microsoft YaHei" charset="0"/>
                <a:ea typeface="Microsoft YaHei" charset="0"/>
                <a:cs typeface="Microsoft YaHei" charset="0"/>
              </a:rPr>
              <a:t>解决思路</a:t>
            </a:r>
          </a:p>
          <a:p>
            <a:pPr marL="228600" indent="-228600">
              <a:lnSpc>
                <a:spcPct val="170000"/>
              </a:lnSpc>
              <a:spcBef>
                <a:spcPts val="1000"/>
              </a:spcBef>
              <a:buSzPct val="100000"/>
              <a:buFont typeface="Arial"/>
              <a:buChar char="•"/>
              <a:defRPr sz="3700">
                <a:solidFill>
                  <a:srgbClr val="FFFFFF"/>
                </a:solidFill>
              </a:defRPr>
            </a:pPr>
            <a:r>
              <a:rPr dirty="0">
                <a:latin typeface="Microsoft YaHei" charset="0"/>
                <a:ea typeface="Microsoft YaHei" charset="0"/>
                <a:cs typeface="Microsoft YaHei" charset="0"/>
              </a:rPr>
              <a:t>方法评估</a:t>
            </a:r>
          </a:p>
          <a:p>
            <a:pPr marL="228600" indent="-228600">
              <a:lnSpc>
                <a:spcPct val="170000"/>
              </a:lnSpc>
              <a:spcBef>
                <a:spcPts val="1000"/>
              </a:spcBef>
              <a:buSzPct val="100000"/>
              <a:buFont typeface="Arial"/>
              <a:buChar char="•"/>
              <a:defRPr sz="3700">
                <a:solidFill>
                  <a:srgbClr val="FFFFFF"/>
                </a:solidFill>
              </a:defRPr>
            </a:pPr>
            <a:r>
              <a:rPr dirty="0">
                <a:latin typeface="Microsoft YaHei" charset="0"/>
                <a:ea typeface="Microsoft YaHei" charset="0"/>
                <a:cs typeface="Microsoft YaHei" charset="0"/>
              </a:rPr>
              <a:t>现有成果</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3" name="标题 1"/>
          <p:cNvSpPr txBox="1">
            <a:spLocks noGrp="1"/>
          </p:cNvSpPr>
          <p:nvPr>
            <p:ph type="title"/>
          </p:nvPr>
        </p:nvSpPr>
        <p:spPr>
          <a:xfrm>
            <a:off x="838200" y="333397"/>
            <a:ext cx="5032248" cy="1325564"/>
          </a:xfrm>
          <a:prstGeom prst="rect">
            <a:avLst/>
          </a:prstGeom>
        </p:spPr>
        <p:txBody>
          <a:bodyPr>
            <a:normAutofit/>
          </a:bodyPr>
          <a:lstStyle>
            <a:lvl1pPr>
              <a:defRPr>
                <a:solidFill>
                  <a:srgbClr val="FFFFFF"/>
                </a:solidFill>
              </a:defRPr>
            </a:lvl1pPr>
          </a:lstStyle>
          <a:p>
            <a:r>
              <a:rPr sz="4000" dirty="0">
                <a:latin typeface="Microsoft YaHei" charset="0"/>
                <a:ea typeface="Microsoft YaHei" charset="0"/>
                <a:cs typeface="Microsoft YaHei" charset="0"/>
              </a:rPr>
              <a:t>存在问题</a:t>
            </a:r>
          </a:p>
        </p:txBody>
      </p:sp>
      <p:sp>
        <p:nvSpPr>
          <p:cNvPr id="124" name="产品界面中文用语…"/>
          <p:cNvSpPr txBox="1"/>
          <p:nvPr/>
        </p:nvSpPr>
        <p:spPr>
          <a:xfrm>
            <a:off x="945163" y="1955431"/>
            <a:ext cx="9406036" cy="31085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rPr sz="2800" dirty="0">
                <a:latin typeface="Microsoft YaHei" charset="0"/>
                <a:ea typeface="Microsoft YaHei" charset="0"/>
                <a:cs typeface="Microsoft YaHei" charset="0"/>
              </a:rPr>
              <a:t>产品界面中文用语</a:t>
            </a:r>
          </a:p>
          <a:p>
            <a:pPr>
              <a:defRPr sz="2400">
                <a:solidFill>
                  <a:srgbClr val="FFFFFF"/>
                </a:solidFill>
              </a:defRPr>
            </a:pPr>
            <a:endParaRPr sz="2800" dirty="0">
              <a:latin typeface="Microsoft YaHei" charset="0"/>
              <a:ea typeface="Microsoft YaHei" charset="0"/>
              <a:cs typeface="Microsoft YaHei" charset="0"/>
            </a:endParaRPr>
          </a:p>
          <a:p>
            <a:pPr marL="240631" indent="-240631">
              <a:buSzPct val="100000"/>
              <a:buChar char="•"/>
              <a:defRPr sz="2400">
                <a:solidFill>
                  <a:srgbClr val="FFFFFF"/>
                </a:solidFill>
              </a:defRPr>
            </a:pPr>
            <a:r>
              <a:rPr sz="2800" dirty="0">
                <a:latin typeface="Microsoft YaHei" charset="0"/>
                <a:ea typeface="Microsoft YaHei" charset="0"/>
                <a:cs typeface="Microsoft YaHei" charset="0"/>
              </a:rPr>
              <a:t>同一界面中类似语句未保持一致</a:t>
            </a:r>
          </a:p>
          <a:p>
            <a:pPr marL="240631" indent="-240631">
              <a:buSzPct val="100000"/>
              <a:buChar char="•"/>
              <a:defRPr sz="2400">
                <a:solidFill>
                  <a:srgbClr val="FFFFFF"/>
                </a:solidFill>
              </a:defRPr>
            </a:pPr>
            <a:endParaRPr sz="2800" dirty="0">
              <a:latin typeface="Microsoft YaHei" charset="0"/>
              <a:ea typeface="Microsoft YaHei" charset="0"/>
              <a:cs typeface="Microsoft YaHei" charset="0"/>
            </a:endParaRPr>
          </a:p>
          <a:p>
            <a:pPr marL="240631" indent="-240631">
              <a:buSzPct val="100000"/>
              <a:buChar char="•"/>
              <a:defRPr sz="2400">
                <a:solidFill>
                  <a:srgbClr val="FFFFFF"/>
                </a:solidFill>
              </a:defRPr>
            </a:pPr>
            <a:r>
              <a:rPr sz="2800" dirty="0">
                <a:latin typeface="Microsoft YaHei" charset="0"/>
                <a:ea typeface="Microsoft YaHei" charset="0"/>
                <a:cs typeface="Microsoft YaHei" charset="0"/>
              </a:rPr>
              <a:t>原型——开发 过程修改字段，无法保持一致性 </a:t>
            </a:r>
          </a:p>
          <a:p>
            <a:pPr>
              <a:defRPr sz="2400">
                <a:solidFill>
                  <a:srgbClr val="FFFFFF"/>
                </a:solidFill>
              </a:defRPr>
            </a:pPr>
            <a:endParaRPr sz="2800" dirty="0">
              <a:latin typeface="Microsoft YaHei" charset="0"/>
              <a:ea typeface="Microsoft YaHei" charset="0"/>
              <a:cs typeface="Microsoft YaHei" charset="0"/>
            </a:endParaRPr>
          </a:p>
          <a:p>
            <a:pPr>
              <a:defRPr sz="2400">
                <a:solidFill>
                  <a:srgbClr val="FFFFFF"/>
                </a:solidFill>
              </a:defRPr>
            </a:pPr>
            <a:endParaRPr sz="2800" dirty="0">
              <a:latin typeface="Microsoft YaHei" charset="0"/>
              <a:ea typeface="Microsoft YaHei" charset="0"/>
              <a:cs typeface="Microsoft YaHei"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26" name="影像" descr="影像"/>
          <p:cNvPicPr>
            <a:picLocks noChangeAspect="1"/>
          </p:cNvPicPr>
          <p:nvPr/>
        </p:nvPicPr>
        <p:blipFill>
          <a:blip r:embed="rId3">
            <a:extLst/>
          </a:blip>
          <a:srcRect r="26770" b="40790"/>
          <a:stretch>
            <a:fillRect/>
          </a:stretch>
        </p:blipFill>
        <p:spPr>
          <a:xfrm>
            <a:off x="941958" y="252826"/>
            <a:ext cx="10307926" cy="4255877"/>
          </a:xfrm>
          <a:prstGeom prst="rect">
            <a:avLst/>
          </a:prstGeom>
          <a:ln w="12700">
            <a:miter lim="400000"/>
          </a:ln>
        </p:spPr>
      </p:pic>
      <p:pic>
        <p:nvPicPr>
          <p:cNvPr id="127" name="影像" descr="影像"/>
          <p:cNvPicPr>
            <a:picLocks noChangeAspect="1"/>
          </p:cNvPicPr>
          <p:nvPr/>
        </p:nvPicPr>
        <p:blipFill>
          <a:blip r:embed="rId4">
            <a:extLst/>
          </a:blip>
          <a:srcRect r="39521" b="41769"/>
          <a:stretch>
            <a:fillRect/>
          </a:stretch>
        </p:blipFill>
        <p:spPr>
          <a:xfrm>
            <a:off x="941982" y="2321812"/>
            <a:ext cx="10307994" cy="470559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29" name="影像" descr="影像"/>
          <p:cNvPicPr>
            <a:picLocks noChangeAspect="1"/>
          </p:cNvPicPr>
          <p:nvPr/>
        </p:nvPicPr>
        <p:blipFill>
          <a:blip r:embed="rId3">
            <a:extLst/>
          </a:blip>
          <a:srcRect r="34197" b="23719"/>
          <a:stretch>
            <a:fillRect/>
          </a:stretch>
        </p:blipFill>
        <p:spPr>
          <a:xfrm>
            <a:off x="2013421" y="416096"/>
            <a:ext cx="8165288" cy="4467303"/>
          </a:xfrm>
          <a:prstGeom prst="rect">
            <a:avLst/>
          </a:prstGeom>
          <a:ln w="12700">
            <a:miter lim="400000"/>
          </a:ln>
        </p:spPr>
      </p:pic>
      <p:pic>
        <p:nvPicPr>
          <p:cNvPr id="130" name="影像" descr="影像"/>
          <p:cNvPicPr>
            <a:picLocks noChangeAspect="1"/>
          </p:cNvPicPr>
          <p:nvPr/>
        </p:nvPicPr>
        <p:blipFill>
          <a:blip r:embed="rId4">
            <a:extLst/>
          </a:blip>
          <a:srcRect r="46429" b="48385"/>
          <a:stretch>
            <a:fillRect/>
          </a:stretch>
        </p:blipFill>
        <p:spPr>
          <a:xfrm>
            <a:off x="2006401" y="3187663"/>
            <a:ext cx="8179354" cy="364069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2" name="标题 1"/>
          <p:cNvSpPr txBox="1">
            <a:spLocks noGrp="1"/>
          </p:cNvSpPr>
          <p:nvPr>
            <p:ph type="title"/>
          </p:nvPr>
        </p:nvSpPr>
        <p:spPr>
          <a:xfrm>
            <a:off x="711290" y="127168"/>
            <a:ext cx="10515601" cy="1325564"/>
          </a:xfrm>
          <a:prstGeom prst="rect">
            <a:avLst/>
          </a:prstGeom>
        </p:spPr>
        <p:txBody>
          <a:bodyPr>
            <a:normAutofit/>
          </a:bodyPr>
          <a:lstStyle>
            <a:lvl1pPr>
              <a:defRPr>
                <a:solidFill>
                  <a:srgbClr val="FFFFFF"/>
                </a:solidFill>
              </a:defRPr>
            </a:lvl1pPr>
          </a:lstStyle>
          <a:p>
            <a:r>
              <a:rPr sz="4000" dirty="0">
                <a:latin typeface="Microsoft YaHei" charset="0"/>
                <a:ea typeface="Microsoft YaHei" charset="0"/>
                <a:cs typeface="Microsoft YaHei" charset="0"/>
              </a:rPr>
              <a:t>存在问题</a:t>
            </a:r>
          </a:p>
        </p:txBody>
      </p:sp>
      <p:sp>
        <p:nvSpPr>
          <p:cNvPr id="133" name="英文用语…"/>
          <p:cNvSpPr txBox="1"/>
          <p:nvPr/>
        </p:nvSpPr>
        <p:spPr>
          <a:xfrm>
            <a:off x="865844" y="1796794"/>
            <a:ext cx="7516799" cy="13849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FFFFFF"/>
                </a:solidFill>
              </a:defRPr>
            </a:pPr>
            <a:r>
              <a:rPr sz="2800">
                <a:latin typeface="Microsoft YaHei" charset="0"/>
                <a:ea typeface="Microsoft YaHei" charset="0"/>
                <a:cs typeface="Microsoft YaHei" charset="0"/>
              </a:rPr>
              <a:t>英文用语</a:t>
            </a:r>
          </a:p>
          <a:p>
            <a:pPr>
              <a:defRPr sz="2400">
                <a:solidFill>
                  <a:srgbClr val="FFFFFF"/>
                </a:solidFill>
              </a:defRPr>
            </a:pPr>
            <a:endParaRPr sz="2800" dirty="0">
              <a:latin typeface="Microsoft YaHei" charset="0"/>
              <a:ea typeface="Microsoft YaHei" charset="0"/>
              <a:cs typeface="Microsoft YaHei" charset="0"/>
            </a:endParaRPr>
          </a:p>
          <a:p>
            <a:pPr marL="240631" indent="-240631">
              <a:buSzPct val="100000"/>
              <a:buChar char="•"/>
              <a:defRPr sz="2400">
                <a:solidFill>
                  <a:srgbClr val="FFFFFF"/>
                </a:solidFill>
              </a:defRPr>
            </a:pPr>
            <a:r>
              <a:rPr sz="2800" dirty="0">
                <a:latin typeface="Microsoft YaHei" charset="0"/>
                <a:ea typeface="Microsoft YaHei" charset="0"/>
                <a:cs typeface="Microsoft YaHei" charset="0"/>
              </a:rPr>
              <a:t>由于中文用语不统一，导致英文界面用语混乱</a:t>
            </a:r>
          </a:p>
        </p:txBody>
      </p:sp>
      <p:sp>
        <p:nvSpPr>
          <p:cNvPr id="134" name="某些字段未达成一致的用法：…"/>
          <p:cNvSpPr txBox="1"/>
          <p:nvPr/>
        </p:nvSpPr>
        <p:spPr>
          <a:xfrm>
            <a:off x="857171" y="3428999"/>
            <a:ext cx="14718130" cy="13849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0631" indent="-240631">
              <a:buSzPct val="100000"/>
              <a:buChar char="•"/>
              <a:defRPr sz="2400">
                <a:solidFill>
                  <a:srgbClr val="FFFFFF"/>
                </a:solidFill>
              </a:defRPr>
            </a:pPr>
            <a:r>
              <a:rPr sz="2800">
                <a:latin typeface="Microsoft YaHei" charset="0"/>
                <a:ea typeface="Microsoft YaHei" charset="0"/>
                <a:cs typeface="Microsoft YaHei" charset="0"/>
              </a:rPr>
              <a:t>某些字段未达成一致的用法：  </a:t>
            </a:r>
          </a:p>
          <a:p>
            <a:pPr>
              <a:defRPr sz="2400">
                <a:solidFill>
                  <a:srgbClr val="FFFFFF"/>
                </a:solidFill>
              </a:defRPr>
            </a:pPr>
            <a:r>
              <a:rPr sz="2800" dirty="0">
                <a:latin typeface="Microsoft YaHei" charset="0"/>
                <a:ea typeface="Microsoft YaHei" charset="0"/>
                <a:cs typeface="Microsoft YaHei" charset="0"/>
              </a:rPr>
              <a:t>    Target IP &amp; Destination IP，Destination                                                                      </a:t>
            </a:r>
            <a:br>
              <a:rPr sz="2800" dirty="0">
                <a:latin typeface="Microsoft YaHei" charset="0"/>
                <a:ea typeface="Microsoft YaHei" charset="0"/>
                <a:cs typeface="Microsoft YaHei" charset="0"/>
              </a:rPr>
            </a:br>
            <a:r>
              <a:rPr sz="2800" dirty="0">
                <a:latin typeface="Microsoft YaHei" charset="0"/>
                <a:ea typeface="Microsoft YaHei" charset="0"/>
                <a:cs typeface="Microsoft YaHei" charset="0"/>
              </a:rPr>
              <a:t>    Remarks &amp; Description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1" animBg="1" advAuto="0"/>
      <p:bldP spid="134"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36" name="影像" descr="影像"/>
          <p:cNvPicPr>
            <a:picLocks noChangeAspect="1"/>
          </p:cNvPicPr>
          <p:nvPr/>
        </p:nvPicPr>
        <p:blipFill>
          <a:blip r:embed="rId3">
            <a:extLst/>
          </a:blip>
          <a:srcRect r="9403" b="33460"/>
          <a:stretch>
            <a:fillRect/>
          </a:stretch>
        </p:blipFill>
        <p:spPr>
          <a:xfrm>
            <a:off x="1009620" y="671428"/>
            <a:ext cx="9888882" cy="3399700"/>
          </a:xfrm>
          <a:prstGeom prst="rect">
            <a:avLst/>
          </a:prstGeom>
          <a:ln w="12700">
            <a:miter lim="400000"/>
          </a:ln>
        </p:spPr>
      </p:pic>
      <p:pic>
        <p:nvPicPr>
          <p:cNvPr id="137" name="影像" descr="影像"/>
          <p:cNvPicPr>
            <a:picLocks noChangeAspect="1"/>
          </p:cNvPicPr>
          <p:nvPr/>
        </p:nvPicPr>
        <p:blipFill>
          <a:blip r:embed="rId4">
            <a:extLst/>
          </a:blip>
          <a:srcRect r="21516" b="51452"/>
          <a:stretch>
            <a:fillRect/>
          </a:stretch>
        </p:blipFill>
        <p:spPr>
          <a:xfrm>
            <a:off x="952669" y="2706103"/>
            <a:ext cx="10002733" cy="2986252"/>
          </a:xfrm>
          <a:prstGeom prst="rect">
            <a:avLst/>
          </a:prstGeom>
          <a:ln w="12700">
            <a:miter lim="400000"/>
          </a:ln>
        </p:spPr>
      </p:pic>
      <p:pic>
        <p:nvPicPr>
          <p:cNvPr id="138" name="影像" descr="影像"/>
          <p:cNvPicPr>
            <a:picLocks noChangeAspect="1"/>
          </p:cNvPicPr>
          <p:nvPr/>
        </p:nvPicPr>
        <p:blipFill>
          <a:blip r:embed="rId5">
            <a:extLst/>
          </a:blip>
          <a:stretch>
            <a:fillRect/>
          </a:stretch>
        </p:blipFill>
        <p:spPr>
          <a:xfrm>
            <a:off x="1009620" y="952618"/>
            <a:ext cx="9888936" cy="543157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1" animBg="1" advAuto="0"/>
      <p:bldP spid="137" grpId="2" animBg="1" advAuto="0"/>
      <p:bldP spid="138"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0" name="标题 1"/>
          <p:cNvSpPr txBox="1">
            <a:spLocks noGrp="1"/>
          </p:cNvSpPr>
          <p:nvPr>
            <p:ph type="title"/>
          </p:nvPr>
        </p:nvSpPr>
        <p:spPr>
          <a:xfrm>
            <a:off x="711290" y="127168"/>
            <a:ext cx="10515601" cy="1325564"/>
          </a:xfrm>
          <a:prstGeom prst="rect">
            <a:avLst/>
          </a:prstGeom>
        </p:spPr>
        <p:txBody>
          <a:bodyPr>
            <a:normAutofit/>
          </a:bodyPr>
          <a:lstStyle>
            <a:lvl1pPr>
              <a:defRPr>
                <a:solidFill>
                  <a:srgbClr val="FFFFFF"/>
                </a:solidFill>
              </a:defRPr>
            </a:lvl1pPr>
          </a:lstStyle>
          <a:p>
            <a:r>
              <a:rPr sz="4000">
                <a:latin typeface="Microsoft YaHei" charset="0"/>
                <a:ea typeface="Microsoft YaHei" charset="0"/>
                <a:cs typeface="Microsoft YaHei" charset="0"/>
              </a:rPr>
              <a:t>存在问题</a:t>
            </a:r>
          </a:p>
        </p:txBody>
      </p:sp>
      <p:sp>
        <p:nvSpPr>
          <p:cNvPr id="141" name="英文用语…"/>
          <p:cNvSpPr txBox="1"/>
          <p:nvPr/>
        </p:nvSpPr>
        <p:spPr>
          <a:xfrm>
            <a:off x="865844" y="1796794"/>
            <a:ext cx="14718130" cy="31085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FFFFFF"/>
                </a:solidFill>
              </a:defRPr>
            </a:pPr>
            <a:r>
              <a:rPr sz="2800">
                <a:latin typeface="Microsoft YaHei" charset="0"/>
                <a:ea typeface="Microsoft YaHei" charset="0"/>
                <a:cs typeface="Microsoft YaHei" charset="0"/>
              </a:rPr>
              <a:t>英文用语</a:t>
            </a:r>
          </a:p>
          <a:p>
            <a:pPr>
              <a:defRPr sz="2400">
                <a:solidFill>
                  <a:srgbClr val="FFFFFF"/>
                </a:solidFill>
              </a:defRPr>
            </a:pPr>
            <a:endParaRPr sz="2800" dirty="0">
              <a:latin typeface="Microsoft YaHei" charset="0"/>
              <a:ea typeface="Microsoft YaHei" charset="0"/>
              <a:cs typeface="Microsoft YaHei" charset="0"/>
            </a:endParaRPr>
          </a:p>
          <a:p>
            <a:pPr marL="240631" indent="-240631">
              <a:buSzPct val="100000"/>
              <a:buChar char="•"/>
              <a:defRPr sz="2400">
                <a:solidFill>
                  <a:srgbClr val="FFFFFF"/>
                </a:solidFill>
              </a:defRPr>
            </a:pPr>
            <a:r>
              <a:rPr sz="2800" dirty="0">
                <a:latin typeface="Microsoft YaHei" charset="0"/>
                <a:ea typeface="Microsoft YaHei" charset="0"/>
                <a:cs typeface="Microsoft YaHei" charset="0"/>
              </a:rPr>
              <a:t>由于中文用语不统一，导致英文界面用语混乱</a:t>
            </a:r>
          </a:p>
          <a:p>
            <a:pPr marL="240631" indent="-240631">
              <a:buSzPct val="100000"/>
              <a:buChar char="•"/>
              <a:defRPr sz="2400">
                <a:solidFill>
                  <a:srgbClr val="FFFFFF"/>
                </a:solidFill>
              </a:defRPr>
            </a:pPr>
            <a:endParaRPr sz="2800" dirty="0">
              <a:latin typeface="Microsoft YaHei" charset="0"/>
              <a:ea typeface="Microsoft YaHei" charset="0"/>
              <a:cs typeface="Microsoft YaHei" charset="0"/>
            </a:endParaRPr>
          </a:p>
          <a:p>
            <a:pPr marL="240631" indent="-240631">
              <a:buSzPct val="100000"/>
              <a:buChar char="•"/>
              <a:defRPr sz="2400">
                <a:solidFill>
                  <a:srgbClr val="FFFFFF"/>
                </a:solidFill>
              </a:defRPr>
            </a:pPr>
            <a:r>
              <a:rPr sz="2800" dirty="0">
                <a:latin typeface="Microsoft YaHei" charset="0"/>
                <a:ea typeface="Microsoft YaHei" charset="0"/>
                <a:cs typeface="Microsoft YaHei" charset="0"/>
              </a:rPr>
              <a:t>未达成一致的用法：  </a:t>
            </a:r>
          </a:p>
          <a:p>
            <a:pPr>
              <a:defRPr sz="2400">
                <a:solidFill>
                  <a:srgbClr val="FFFFFF"/>
                </a:solidFill>
              </a:defRPr>
            </a:pPr>
            <a:r>
              <a:rPr sz="2800" dirty="0">
                <a:latin typeface="Microsoft YaHei" charset="0"/>
                <a:ea typeface="Microsoft YaHei" charset="0"/>
                <a:cs typeface="Microsoft YaHei" charset="0"/>
              </a:rPr>
              <a:t>    Target IP &amp; Destination IP，Destination                                                                      </a:t>
            </a:r>
            <a:br>
              <a:rPr sz="2800" dirty="0">
                <a:latin typeface="Microsoft YaHei" charset="0"/>
                <a:ea typeface="Microsoft YaHei" charset="0"/>
                <a:cs typeface="Microsoft YaHei" charset="0"/>
              </a:rPr>
            </a:br>
            <a:r>
              <a:rPr sz="2800" dirty="0">
                <a:latin typeface="Microsoft YaHei" charset="0"/>
                <a:ea typeface="Microsoft YaHei" charset="0"/>
                <a:cs typeface="Microsoft YaHei" charset="0"/>
              </a:rPr>
              <a:t>    Remarks &amp; Description                                 </a:t>
            </a:r>
          </a:p>
        </p:txBody>
      </p:sp>
      <p:sp>
        <p:nvSpPr>
          <p:cNvPr id="142" name="专业用语问题"/>
          <p:cNvSpPr txBox="1"/>
          <p:nvPr/>
        </p:nvSpPr>
        <p:spPr>
          <a:xfrm>
            <a:off x="865844" y="5249399"/>
            <a:ext cx="2489782"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40631" indent="-240631">
              <a:buSzPct val="100000"/>
              <a:buChar char="•"/>
              <a:defRPr sz="2400">
                <a:solidFill>
                  <a:srgbClr val="FFFFFF"/>
                </a:solidFill>
              </a:defRPr>
            </a:lvl1pPr>
          </a:lstStyle>
          <a:p>
            <a:r>
              <a:rPr sz="2800">
                <a:latin typeface="Microsoft YaHei" charset="0"/>
                <a:ea typeface="Microsoft YaHei" charset="0"/>
                <a:cs typeface="Microsoft YaHei" charset="0"/>
              </a:rPr>
              <a:t>专业用语问题</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1" animBg="1" advAuto="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102</TotalTime>
  <Words>242</Words>
  <Application>Microsoft Macintosh PowerPoint</Application>
  <PresentationFormat>寬螢幕</PresentationFormat>
  <Paragraphs>73</Paragraphs>
  <Slides>20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Calibri</vt:lpstr>
      <vt:lpstr>Calibri Light</vt:lpstr>
      <vt:lpstr>Gill Sans</vt:lpstr>
      <vt:lpstr>Microsoft YaHei</vt:lpstr>
      <vt:lpstr>华文琥珀</vt:lpstr>
      <vt:lpstr>Arial</vt:lpstr>
      <vt:lpstr>Office 主题</vt:lpstr>
      <vt:lpstr>标准化 &amp; 内容管理 </vt:lpstr>
      <vt:lpstr>PowerPoint 簡報</vt:lpstr>
      <vt:lpstr>技术用语 标准化管理</vt:lpstr>
      <vt:lpstr>存在问题</vt:lpstr>
      <vt:lpstr>PowerPoint 簡報</vt:lpstr>
      <vt:lpstr>PowerPoint 簡報</vt:lpstr>
      <vt:lpstr>存在问题</vt:lpstr>
      <vt:lpstr>PowerPoint 簡報</vt:lpstr>
      <vt:lpstr>存在问题</vt:lpstr>
      <vt:lpstr>PowerPoint 簡報</vt:lpstr>
      <vt:lpstr>解决思路</vt:lpstr>
      <vt:lpstr>行业案例</vt:lpstr>
      <vt:lpstr>解决思路</vt:lpstr>
      <vt:lpstr>PowerPoint 簡報</vt:lpstr>
      <vt:lpstr>解决思路</vt:lpstr>
      <vt:lpstr>PowerPoint 簡報</vt:lpstr>
      <vt:lpstr>方法评估</vt:lpstr>
      <vt:lpstr>现有成果</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标准化 &amp; 内容管理 </dc:title>
  <cp:lastModifiedBy>魏 Maggie</cp:lastModifiedBy>
  <cp:revision>27</cp:revision>
  <dcterms:modified xsi:type="dcterms:W3CDTF">2018-08-09T04:51:04Z</dcterms:modified>
</cp:coreProperties>
</file>