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97" r:id="rId2"/>
    <p:sldId id="1129" r:id="rId3"/>
    <p:sldId id="1250" r:id="rId4"/>
    <p:sldId id="1255" r:id="rId5"/>
    <p:sldId id="1251" r:id="rId6"/>
    <p:sldId id="1256" r:id="rId7"/>
    <p:sldId id="1257" r:id="rId8"/>
    <p:sldId id="1252" r:id="rId9"/>
    <p:sldId id="1253" r:id="rId10"/>
    <p:sldId id="1254" r:id="rId11"/>
    <p:sldId id="651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C" initials="P" lastIdx="1" clrIdx="0"/>
  <p:cmAuthor id="1" name="Microsoft" initials="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  <a:srgbClr val="29A715"/>
    <a:srgbClr val="FFC000"/>
    <a:srgbClr val="40BEA5"/>
    <a:srgbClr val="D884E6"/>
    <a:srgbClr val="FEFDFF"/>
    <a:srgbClr val="2F5EB0"/>
    <a:srgbClr val="00B0F0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4" autoAdjust="0"/>
    <p:restoredTop sz="94415" autoAdjust="0"/>
  </p:normalViewPr>
  <p:slideViewPr>
    <p:cSldViewPr snapToGrid="0">
      <p:cViewPr varScale="1">
        <p:scale>
          <a:sx n="46" d="100"/>
          <a:sy n="46" d="100"/>
        </p:scale>
        <p:origin x="-1608" y="-96"/>
      </p:cViewPr>
      <p:guideLst>
        <p:guide orient="horz" pos="1932"/>
        <p:guide pos="37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/>
              <a:t>18/8/9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058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18/8/9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4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大家请先跟随我一起分析下一个常规的黑客入侵攻击：</a:t>
            </a:r>
            <a:endParaRPr lang="en-US" altLang="zh-CN" dirty="0" smtClean="0"/>
          </a:p>
          <a:p>
            <a:r>
              <a:rPr lang="zh-CN" altLang="en-US" dirty="0" smtClean="0"/>
              <a:t>分析两个内部网络攻击的场景。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（但是我们能通过比较用户的以往的行为记录）</a:t>
            </a:r>
            <a:endParaRPr lang="en-US" altLang="zh-CN" dirty="0" smtClean="0"/>
          </a:p>
          <a:p>
            <a:r>
              <a:rPr lang="zh-CN" altLang="en-US" dirty="0" smtClean="0"/>
              <a:t>流量大，混淆在其中的难以发现</a:t>
            </a:r>
            <a:endParaRPr lang="en-US" altLang="zh-CN" dirty="0" smtClean="0"/>
          </a:p>
          <a:p>
            <a:r>
              <a:rPr lang="zh-CN" altLang="en-US" dirty="0" smtClean="0"/>
              <a:t>当我们确认了某些文件外泄后，往往离攻击完成已经有较长一段时间</a:t>
            </a:r>
            <a:endParaRPr lang="en-US" altLang="zh-CN" dirty="0" smtClean="0"/>
          </a:p>
          <a:p>
            <a:r>
              <a:rPr lang="zh-CN" altLang="en-US" dirty="0" smtClean="0"/>
              <a:t>要完整分析 却因为，是否有额外的损失</a:t>
            </a:r>
            <a:endParaRPr lang="en-US" altLang="zh-CN" dirty="0" smtClean="0"/>
          </a:p>
          <a:p>
            <a:r>
              <a:rPr lang="zh-CN" altLang="en-US" dirty="0" smtClean="0"/>
              <a:t>我们来看一个例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查看权限内的文件并不会触发危险警报，但访问的服务器是之前从未访问的</a:t>
            </a:r>
            <a:endParaRPr lang="en-US" altLang="zh-CN" dirty="0" smtClean="0"/>
          </a:p>
          <a:p>
            <a:r>
              <a:rPr lang="en-US" altLang="zh-CN" dirty="0" smtClean="0"/>
              <a:t>2.HTTPS</a:t>
            </a:r>
            <a:r>
              <a:rPr lang="zh-CN" altLang="en-US" dirty="0" smtClean="0"/>
              <a:t>流量隐秘性好，不会被直接过滤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从数据泄露到真正确认文件被泄露，时间跨度长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没有完整的行为记录，专家分析完整泄露过程困难</a:t>
            </a:r>
            <a:endParaRPr lang="en-US" altLang="zh-CN" dirty="0" smtClean="0"/>
          </a:p>
          <a:p>
            <a:r>
              <a:rPr lang="zh-CN" altLang="en-US" dirty="0" smtClean="0"/>
              <a:t>子，能够更好的说明新的攻击特点</a:t>
            </a:r>
            <a:endParaRPr lang="en-US" altLang="zh-CN" dirty="0" smtClean="0"/>
          </a:p>
          <a:p>
            <a:r>
              <a:rPr lang="zh-CN" altLang="en-US" dirty="0" smtClean="0"/>
              <a:t>那么我们转变一下思路，如果我们关注点是用户的行为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charset="0"/>
                <a:ea typeface="宋体" panose="02010600030101010101" pitchFamily="2" charset="-122"/>
              </a:rPr>
              <a:t>11</a:t>
            </a:fld>
            <a:endParaRPr lang="zh-CN" altLang="en-US" sz="120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大家请先跟随我一起分析下一个常规的黑客入侵攻击：</a:t>
            </a:r>
            <a:endParaRPr lang="en-US" altLang="zh-CN" dirty="0" smtClean="0"/>
          </a:p>
          <a:p>
            <a:r>
              <a:rPr lang="zh-CN" altLang="en-US" dirty="0" smtClean="0"/>
              <a:t>分析两个内部网络攻击的场景。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（但是我们能通过比较用户的以往的行为记录）</a:t>
            </a:r>
            <a:endParaRPr lang="en-US" altLang="zh-CN" dirty="0" smtClean="0"/>
          </a:p>
          <a:p>
            <a:r>
              <a:rPr lang="zh-CN" altLang="en-US" dirty="0" smtClean="0"/>
              <a:t>流量大，混淆在其中的难以发现</a:t>
            </a:r>
            <a:endParaRPr lang="en-US" altLang="zh-CN" dirty="0" smtClean="0"/>
          </a:p>
          <a:p>
            <a:r>
              <a:rPr lang="zh-CN" altLang="en-US" dirty="0" smtClean="0"/>
              <a:t>当我们确认了某些文件外泄后，往往离攻击完成已经有较长一段时间</a:t>
            </a:r>
            <a:endParaRPr lang="en-US" altLang="zh-CN" dirty="0" smtClean="0"/>
          </a:p>
          <a:p>
            <a:r>
              <a:rPr lang="zh-CN" altLang="en-US" dirty="0" smtClean="0"/>
              <a:t>要完整分析 却因为，是否有额外的损失</a:t>
            </a:r>
            <a:endParaRPr lang="en-US" altLang="zh-CN" dirty="0" smtClean="0"/>
          </a:p>
          <a:p>
            <a:r>
              <a:rPr lang="zh-CN" altLang="en-US" dirty="0" smtClean="0"/>
              <a:t>我们来看一个例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查看权限内的文件并不会触发危险警报，但访问的服务器是之前从未访问的</a:t>
            </a:r>
            <a:endParaRPr lang="en-US" altLang="zh-CN" dirty="0" smtClean="0"/>
          </a:p>
          <a:p>
            <a:r>
              <a:rPr lang="en-US" altLang="zh-CN" dirty="0" smtClean="0"/>
              <a:t>2.HTTPS</a:t>
            </a:r>
            <a:r>
              <a:rPr lang="zh-CN" altLang="en-US" dirty="0" smtClean="0"/>
              <a:t>流量隐秘性好，不会被直接过滤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从数据泄露到真正确认文件被泄露，时间跨度长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没有完整的行为记录，专家分析完整泄露过程困难</a:t>
            </a:r>
            <a:endParaRPr lang="en-US" altLang="zh-CN" dirty="0" smtClean="0"/>
          </a:p>
          <a:p>
            <a:r>
              <a:rPr lang="zh-CN" altLang="en-US" dirty="0" smtClean="0"/>
              <a:t>子，能够更好的说明新的攻击特点</a:t>
            </a:r>
            <a:endParaRPr lang="en-US" altLang="zh-CN" dirty="0" smtClean="0"/>
          </a:p>
          <a:p>
            <a:r>
              <a:rPr lang="zh-CN" altLang="en-US" dirty="0" smtClean="0"/>
              <a:t>那么我们转变一下思路，如果我们关注点是用户的行为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大家请先跟随我一起分析下一个常规的黑客入侵攻击：</a:t>
            </a:r>
            <a:endParaRPr lang="en-US" altLang="zh-CN" dirty="0" smtClean="0"/>
          </a:p>
          <a:p>
            <a:r>
              <a:rPr lang="zh-CN" altLang="en-US" dirty="0" smtClean="0"/>
              <a:t>分析两个内部网络攻击的场景。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（但是我们能通过比较用户的以往的行为记录）</a:t>
            </a:r>
            <a:endParaRPr lang="en-US" altLang="zh-CN" dirty="0" smtClean="0"/>
          </a:p>
          <a:p>
            <a:r>
              <a:rPr lang="zh-CN" altLang="en-US" dirty="0" smtClean="0"/>
              <a:t>流量大，混淆在其中的难以发现</a:t>
            </a:r>
            <a:endParaRPr lang="en-US" altLang="zh-CN" dirty="0" smtClean="0"/>
          </a:p>
          <a:p>
            <a:r>
              <a:rPr lang="zh-CN" altLang="en-US" dirty="0" smtClean="0"/>
              <a:t>当我们确认了某些文件外泄后，往往离攻击完成已经有较长一段时间</a:t>
            </a:r>
            <a:endParaRPr lang="en-US" altLang="zh-CN" dirty="0" smtClean="0"/>
          </a:p>
          <a:p>
            <a:r>
              <a:rPr lang="zh-CN" altLang="en-US" dirty="0" smtClean="0"/>
              <a:t>要完整分析 却因为，是否有额外的损失</a:t>
            </a:r>
            <a:endParaRPr lang="en-US" altLang="zh-CN" dirty="0" smtClean="0"/>
          </a:p>
          <a:p>
            <a:r>
              <a:rPr lang="zh-CN" altLang="en-US" dirty="0" smtClean="0"/>
              <a:t>我们来看一个例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查看权限内的文件并不会触发危险警报，但访问的服务器是之前从未访问的</a:t>
            </a:r>
            <a:endParaRPr lang="en-US" altLang="zh-CN" dirty="0" smtClean="0"/>
          </a:p>
          <a:p>
            <a:r>
              <a:rPr lang="en-US" altLang="zh-CN" dirty="0" smtClean="0"/>
              <a:t>2.HTTPS</a:t>
            </a:r>
            <a:r>
              <a:rPr lang="zh-CN" altLang="en-US" dirty="0" smtClean="0"/>
              <a:t>流量隐秘性好，不会被直接过滤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从数据泄露到真正确认文件被泄露，时间跨度长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没有完整的行为记录，专家分析完整泄露过程困难</a:t>
            </a:r>
            <a:endParaRPr lang="en-US" altLang="zh-CN" dirty="0" smtClean="0"/>
          </a:p>
          <a:p>
            <a:r>
              <a:rPr lang="zh-CN" altLang="en-US" dirty="0" smtClean="0"/>
              <a:t>子，能够更好的说明新的攻击特点</a:t>
            </a:r>
            <a:endParaRPr lang="en-US" altLang="zh-CN" dirty="0" smtClean="0"/>
          </a:p>
          <a:p>
            <a:r>
              <a:rPr lang="zh-CN" altLang="en-US" dirty="0" smtClean="0"/>
              <a:t>那么我们转变一下思路，如果我们关注点是用户的行为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大家请先跟随我一起分析下一个常规的黑客入侵攻击：</a:t>
            </a:r>
            <a:endParaRPr lang="en-US" altLang="zh-CN" dirty="0" smtClean="0"/>
          </a:p>
          <a:p>
            <a:r>
              <a:rPr lang="zh-CN" altLang="en-US" dirty="0" smtClean="0"/>
              <a:t>分析两个内部网络攻击的场景。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（但是我们能通过比较用户的以往的行为记录）</a:t>
            </a:r>
            <a:endParaRPr lang="en-US" altLang="zh-CN" dirty="0" smtClean="0"/>
          </a:p>
          <a:p>
            <a:r>
              <a:rPr lang="zh-CN" altLang="en-US" dirty="0" smtClean="0"/>
              <a:t>流量大，混淆在其中的难以发现</a:t>
            </a:r>
            <a:endParaRPr lang="en-US" altLang="zh-CN" dirty="0" smtClean="0"/>
          </a:p>
          <a:p>
            <a:r>
              <a:rPr lang="zh-CN" altLang="en-US" dirty="0" smtClean="0"/>
              <a:t>当我们确认了某些文件外泄后，往往离攻击完成已经有较长一段时间</a:t>
            </a:r>
            <a:endParaRPr lang="en-US" altLang="zh-CN" dirty="0" smtClean="0"/>
          </a:p>
          <a:p>
            <a:r>
              <a:rPr lang="zh-CN" altLang="en-US" dirty="0" smtClean="0"/>
              <a:t>要完整分析 却因为，是否有额外的损失</a:t>
            </a:r>
            <a:endParaRPr lang="en-US" altLang="zh-CN" dirty="0" smtClean="0"/>
          </a:p>
          <a:p>
            <a:r>
              <a:rPr lang="zh-CN" altLang="en-US" dirty="0" smtClean="0"/>
              <a:t>我们来看一个例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查看权限内的文件并不会触发危险警报，但访问的服务器是之前从未访问的</a:t>
            </a:r>
            <a:endParaRPr lang="en-US" altLang="zh-CN" dirty="0" smtClean="0"/>
          </a:p>
          <a:p>
            <a:r>
              <a:rPr lang="en-US" altLang="zh-CN" dirty="0" smtClean="0"/>
              <a:t>2.HTTPS</a:t>
            </a:r>
            <a:r>
              <a:rPr lang="zh-CN" altLang="en-US" dirty="0" smtClean="0"/>
              <a:t>流量隐秘性好，不会被直接过滤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从数据泄露到真正确认文件被泄露，时间跨度长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没有完整的行为记录，专家分析完整泄露过程困难</a:t>
            </a:r>
            <a:endParaRPr lang="en-US" altLang="zh-CN" dirty="0" smtClean="0"/>
          </a:p>
          <a:p>
            <a:r>
              <a:rPr lang="zh-CN" altLang="en-US" dirty="0" smtClean="0"/>
              <a:t>子，能够更好的说明新的攻击特点</a:t>
            </a:r>
            <a:endParaRPr lang="en-US" altLang="zh-CN" dirty="0" smtClean="0"/>
          </a:p>
          <a:p>
            <a:r>
              <a:rPr lang="zh-CN" altLang="en-US" dirty="0" smtClean="0"/>
              <a:t>那么我们转变一下思路，如果我们关注点是用户的行为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大家请先跟随我一起分析下一个常规的黑客入侵攻击：</a:t>
            </a:r>
            <a:endParaRPr lang="en-US" altLang="zh-CN" dirty="0" smtClean="0"/>
          </a:p>
          <a:p>
            <a:r>
              <a:rPr lang="zh-CN" altLang="en-US" dirty="0" smtClean="0"/>
              <a:t>分析两个内部网络攻击的场景。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（但是我们能通过比较用户的以往的行为记录）</a:t>
            </a:r>
            <a:endParaRPr lang="en-US" altLang="zh-CN" dirty="0" smtClean="0"/>
          </a:p>
          <a:p>
            <a:r>
              <a:rPr lang="zh-CN" altLang="en-US" dirty="0" smtClean="0"/>
              <a:t>流量大，混淆在其中的难以发现</a:t>
            </a:r>
            <a:endParaRPr lang="en-US" altLang="zh-CN" dirty="0" smtClean="0"/>
          </a:p>
          <a:p>
            <a:r>
              <a:rPr lang="zh-CN" altLang="en-US" dirty="0" smtClean="0"/>
              <a:t>当我们确认了某些文件外泄后，往往离攻击完成已经有较长一段时间</a:t>
            </a:r>
            <a:endParaRPr lang="en-US" altLang="zh-CN" dirty="0" smtClean="0"/>
          </a:p>
          <a:p>
            <a:r>
              <a:rPr lang="zh-CN" altLang="en-US" dirty="0" smtClean="0"/>
              <a:t>要完整分析 却因为，是否有额外的损失</a:t>
            </a:r>
            <a:endParaRPr lang="en-US" altLang="zh-CN" dirty="0" smtClean="0"/>
          </a:p>
          <a:p>
            <a:r>
              <a:rPr lang="zh-CN" altLang="en-US" dirty="0" smtClean="0"/>
              <a:t>我们来看一个例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查看权限内的文件并不会触发危险警报，但访问的服务器是之前从未访问的</a:t>
            </a:r>
            <a:endParaRPr lang="en-US" altLang="zh-CN" dirty="0" smtClean="0"/>
          </a:p>
          <a:p>
            <a:r>
              <a:rPr lang="en-US" altLang="zh-CN" dirty="0" smtClean="0"/>
              <a:t>2.HTTPS</a:t>
            </a:r>
            <a:r>
              <a:rPr lang="zh-CN" altLang="en-US" dirty="0" smtClean="0"/>
              <a:t>流量隐秘性好，不会被直接过滤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从数据泄露到真正确认文件被泄露，时间跨度长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没有完整的行为记录，专家分析完整泄露过程困难</a:t>
            </a:r>
            <a:endParaRPr lang="en-US" altLang="zh-CN" dirty="0" smtClean="0"/>
          </a:p>
          <a:p>
            <a:r>
              <a:rPr lang="zh-CN" altLang="en-US" dirty="0" smtClean="0"/>
              <a:t>子，能够更好的说明新的攻击特点</a:t>
            </a:r>
            <a:endParaRPr lang="en-US" altLang="zh-CN" dirty="0" smtClean="0"/>
          </a:p>
          <a:p>
            <a:r>
              <a:rPr lang="zh-CN" altLang="en-US" dirty="0" smtClean="0"/>
              <a:t>那么我们转变一下思路，如果我们关注点是用户的行为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大家请先跟随我一起分析下一个常规的黑客入侵攻击：</a:t>
            </a:r>
            <a:endParaRPr lang="en-US" altLang="zh-CN" dirty="0" smtClean="0"/>
          </a:p>
          <a:p>
            <a:r>
              <a:rPr lang="zh-CN" altLang="en-US" dirty="0" smtClean="0"/>
              <a:t>分析两个内部网络攻击的场景。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（但是我们能通过比较用户的以往的行为记录）</a:t>
            </a:r>
            <a:endParaRPr lang="en-US" altLang="zh-CN" dirty="0" smtClean="0"/>
          </a:p>
          <a:p>
            <a:r>
              <a:rPr lang="zh-CN" altLang="en-US" dirty="0" smtClean="0"/>
              <a:t>流量大，混淆在其中的难以发现</a:t>
            </a:r>
            <a:endParaRPr lang="en-US" altLang="zh-CN" dirty="0" smtClean="0"/>
          </a:p>
          <a:p>
            <a:r>
              <a:rPr lang="zh-CN" altLang="en-US" dirty="0" smtClean="0"/>
              <a:t>当我们确认了某些文件外泄后，往往离攻击完成已经有较长一段时间</a:t>
            </a:r>
            <a:endParaRPr lang="en-US" altLang="zh-CN" dirty="0" smtClean="0"/>
          </a:p>
          <a:p>
            <a:r>
              <a:rPr lang="zh-CN" altLang="en-US" dirty="0" smtClean="0"/>
              <a:t>要完整分析 却因为，是否有额外的损失</a:t>
            </a:r>
            <a:endParaRPr lang="en-US" altLang="zh-CN" dirty="0" smtClean="0"/>
          </a:p>
          <a:p>
            <a:r>
              <a:rPr lang="zh-CN" altLang="en-US" dirty="0" smtClean="0"/>
              <a:t>我们来看一个例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查看权限内的文件并不会触发危险警报，但访问的服务器是之前从未访问的</a:t>
            </a:r>
            <a:endParaRPr lang="en-US" altLang="zh-CN" dirty="0" smtClean="0"/>
          </a:p>
          <a:p>
            <a:r>
              <a:rPr lang="en-US" altLang="zh-CN" dirty="0" smtClean="0"/>
              <a:t>2.HTTPS</a:t>
            </a:r>
            <a:r>
              <a:rPr lang="zh-CN" altLang="en-US" dirty="0" smtClean="0"/>
              <a:t>流量隐秘性好，不会被直接过滤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从数据泄露到真正确认文件被泄露，时间跨度长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没有完整的行为记录，专家分析完整泄露过程困难</a:t>
            </a:r>
            <a:endParaRPr lang="en-US" altLang="zh-CN" dirty="0" smtClean="0"/>
          </a:p>
          <a:p>
            <a:r>
              <a:rPr lang="zh-CN" altLang="en-US" dirty="0" smtClean="0"/>
              <a:t>子，能够更好的说明新的攻击特点</a:t>
            </a:r>
            <a:endParaRPr lang="en-US" altLang="zh-CN" dirty="0" smtClean="0"/>
          </a:p>
          <a:p>
            <a:r>
              <a:rPr lang="zh-CN" altLang="en-US" dirty="0" smtClean="0"/>
              <a:t>那么我们转变一下思路，如果我们关注点是用户的行为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大家请先跟随我一起分析下一个常规的黑客入侵攻击：</a:t>
            </a:r>
            <a:endParaRPr lang="en-US" altLang="zh-CN" dirty="0" smtClean="0"/>
          </a:p>
          <a:p>
            <a:r>
              <a:rPr lang="zh-CN" altLang="en-US" dirty="0" smtClean="0"/>
              <a:t>分析两个内部网络攻击的场景。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（但是我们能通过比较用户的以往的行为记录）</a:t>
            </a:r>
            <a:endParaRPr lang="en-US" altLang="zh-CN" dirty="0" smtClean="0"/>
          </a:p>
          <a:p>
            <a:r>
              <a:rPr lang="zh-CN" altLang="en-US" dirty="0" smtClean="0"/>
              <a:t>流量大，混淆在其中的难以发现</a:t>
            </a:r>
            <a:endParaRPr lang="en-US" altLang="zh-CN" dirty="0" smtClean="0"/>
          </a:p>
          <a:p>
            <a:r>
              <a:rPr lang="zh-CN" altLang="en-US" dirty="0" smtClean="0"/>
              <a:t>当我们确认了某些文件外泄后，往往离攻击完成已经有较长一段时间</a:t>
            </a:r>
            <a:endParaRPr lang="en-US" altLang="zh-CN" dirty="0" smtClean="0"/>
          </a:p>
          <a:p>
            <a:r>
              <a:rPr lang="zh-CN" altLang="en-US" dirty="0" smtClean="0"/>
              <a:t>要完整分析 却因为，是否有额外的损失</a:t>
            </a:r>
            <a:endParaRPr lang="en-US" altLang="zh-CN" dirty="0" smtClean="0"/>
          </a:p>
          <a:p>
            <a:r>
              <a:rPr lang="zh-CN" altLang="en-US" dirty="0" smtClean="0"/>
              <a:t>我们来看一个例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查看权限内的文件并不会触发危险警报，但访问的服务器是之前从未访问的</a:t>
            </a:r>
            <a:endParaRPr lang="en-US" altLang="zh-CN" dirty="0" smtClean="0"/>
          </a:p>
          <a:p>
            <a:r>
              <a:rPr lang="en-US" altLang="zh-CN" dirty="0" smtClean="0"/>
              <a:t>2.HTTPS</a:t>
            </a:r>
            <a:r>
              <a:rPr lang="zh-CN" altLang="en-US" dirty="0" smtClean="0"/>
              <a:t>流量隐秘性好，不会被直接过滤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从数据泄露到真正确认文件被泄露，时间跨度长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没有完整的行为记录，专家分析完整泄露过程困难</a:t>
            </a:r>
            <a:endParaRPr lang="en-US" altLang="zh-CN" dirty="0" smtClean="0"/>
          </a:p>
          <a:p>
            <a:r>
              <a:rPr lang="zh-CN" altLang="en-US" dirty="0" smtClean="0"/>
              <a:t>子，能够更好的说明新的攻击特点</a:t>
            </a:r>
            <a:endParaRPr lang="en-US" altLang="zh-CN" dirty="0" smtClean="0"/>
          </a:p>
          <a:p>
            <a:r>
              <a:rPr lang="zh-CN" altLang="en-US" dirty="0" smtClean="0"/>
              <a:t>那么我们转变一下思路，如果我们关注点是用户的行为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大家请先跟随我一起分析下一个常规的黑客入侵攻击：</a:t>
            </a:r>
            <a:endParaRPr lang="en-US" altLang="zh-CN" dirty="0" smtClean="0"/>
          </a:p>
          <a:p>
            <a:r>
              <a:rPr lang="zh-CN" altLang="en-US" dirty="0" smtClean="0"/>
              <a:t>分析两个内部网络攻击的场景。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（但是我们能通过比较用户的以往的行为记录）</a:t>
            </a:r>
            <a:endParaRPr lang="en-US" altLang="zh-CN" dirty="0" smtClean="0"/>
          </a:p>
          <a:p>
            <a:r>
              <a:rPr lang="zh-CN" altLang="en-US" dirty="0" smtClean="0"/>
              <a:t>流量大，混淆在其中的难以发现</a:t>
            </a:r>
            <a:endParaRPr lang="en-US" altLang="zh-CN" dirty="0" smtClean="0"/>
          </a:p>
          <a:p>
            <a:r>
              <a:rPr lang="zh-CN" altLang="en-US" dirty="0" smtClean="0"/>
              <a:t>当我们确认了某些文件外泄后，往往离攻击完成已经有较长一段时间</a:t>
            </a:r>
            <a:endParaRPr lang="en-US" altLang="zh-CN" dirty="0" smtClean="0"/>
          </a:p>
          <a:p>
            <a:r>
              <a:rPr lang="zh-CN" altLang="en-US" dirty="0" smtClean="0"/>
              <a:t>要完整分析 却因为，是否有额外的损失</a:t>
            </a:r>
            <a:endParaRPr lang="en-US" altLang="zh-CN" dirty="0" smtClean="0"/>
          </a:p>
          <a:p>
            <a:r>
              <a:rPr lang="zh-CN" altLang="en-US" dirty="0" smtClean="0"/>
              <a:t>我们来看一个例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查看权限内的文件并不会触发危险警报，但访问的服务器是之前从未访问的</a:t>
            </a:r>
            <a:endParaRPr lang="en-US" altLang="zh-CN" dirty="0" smtClean="0"/>
          </a:p>
          <a:p>
            <a:r>
              <a:rPr lang="en-US" altLang="zh-CN" dirty="0" smtClean="0"/>
              <a:t>2.HTTPS</a:t>
            </a:r>
            <a:r>
              <a:rPr lang="zh-CN" altLang="en-US" dirty="0" smtClean="0"/>
              <a:t>流量隐秘性好，不会被直接过滤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从数据泄露到真正确认文件被泄露，时间跨度长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没有完整的行为记录，专家分析完整泄露过程困难</a:t>
            </a:r>
            <a:endParaRPr lang="en-US" altLang="zh-CN" dirty="0" smtClean="0"/>
          </a:p>
          <a:p>
            <a:r>
              <a:rPr lang="zh-CN" altLang="en-US" dirty="0" smtClean="0"/>
              <a:t>子，能够更好的说明新的攻击特点</a:t>
            </a:r>
            <a:endParaRPr lang="en-US" altLang="zh-CN" dirty="0" smtClean="0"/>
          </a:p>
          <a:p>
            <a:r>
              <a:rPr lang="zh-CN" altLang="en-US" dirty="0" smtClean="0"/>
              <a:t>那么我们转变一下思路，如果我们关注点是用户的行为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大家请先跟随我一起分析下一个常规的黑客入侵攻击：</a:t>
            </a:r>
            <a:endParaRPr lang="en-US" altLang="zh-CN" dirty="0" smtClean="0"/>
          </a:p>
          <a:p>
            <a:r>
              <a:rPr lang="zh-CN" altLang="en-US" dirty="0" smtClean="0"/>
              <a:t>分析两个内部网络攻击的场景。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（但是我们能通过比较用户的以往的行为记录）</a:t>
            </a:r>
            <a:endParaRPr lang="en-US" altLang="zh-CN" dirty="0" smtClean="0"/>
          </a:p>
          <a:p>
            <a:r>
              <a:rPr lang="zh-CN" altLang="en-US" dirty="0" smtClean="0"/>
              <a:t>流量大，混淆在其中的难以发现</a:t>
            </a:r>
            <a:endParaRPr lang="en-US" altLang="zh-CN" dirty="0" smtClean="0"/>
          </a:p>
          <a:p>
            <a:r>
              <a:rPr lang="zh-CN" altLang="en-US" dirty="0" smtClean="0"/>
              <a:t>当我们确认了某些文件外泄后，往往离攻击完成已经有较长一段时间</a:t>
            </a:r>
            <a:endParaRPr lang="en-US" altLang="zh-CN" dirty="0" smtClean="0"/>
          </a:p>
          <a:p>
            <a:r>
              <a:rPr lang="zh-CN" altLang="en-US" dirty="0" smtClean="0"/>
              <a:t>要完整分析 却因为，是否有额外的损失</a:t>
            </a:r>
            <a:endParaRPr lang="en-US" altLang="zh-CN" dirty="0" smtClean="0"/>
          </a:p>
          <a:p>
            <a:r>
              <a:rPr lang="zh-CN" altLang="en-US" dirty="0" smtClean="0"/>
              <a:t>我们来看一个例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查看权限内的文件并不会触发危险警报，但访问的服务器是之前从未访问的</a:t>
            </a:r>
            <a:endParaRPr lang="en-US" altLang="zh-CN" dirty="0" smtClean="0"/>
          </a:p>
          <a:p>
            <a:r>
              <a:rPr lang="en-US" altLang="zh-CN" dirty="0" smtClean="0"/>
              <a:t>2.HTTPS</a:t>
            </a:r>
            <a:r>
              <a:rPr lang="zh-CN" altLang="en-US" dirty="0" smtClean="0"/>
              <a:t>流量隐秘性好，不会被直接过滤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从数据泄露到真正确认文件被泄露，时间跨度长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没有完整的行为记录，专家分析完整泄露过程困难</a:t>
            </a:r>
            <a:endParaRPr lang="en-US" altLang="zh-CN" dirty="0" smtClean="0"/>
          </a:p>
          <a:p>
            <a:r>
              <a:rPr lang="zh-CN" altLang="en-US" dirty="0" smtClean="0"/>
              <a:t>子，能够更好的说明新的攻击特点</a:t>
            </a:r>
            <a:endParaRPr lang="en-US" altLang="zh-CN" dirty="0" smtClean="0"/>
          </a:p>
          <a:p>
            <a:r>
              <a:rPr lang="zh-CN" altLang="en-US" dirty="0" smtClean="0"/>
              <a:t>那么我们转变一下思路，如果我们关注点是用户的行为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10114280" y="6471920"/>
            <a:ext cx="960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0DB2DC-4C9A-4742-B13C-FB6460FD3503}" type="slidenum">
              <a:rPr lang="zh-CN" altLang="en-US">
                <a:solidFill>
                  <a:schemeClr val="bg1"/>
                </a:solidFill>
              </a:rPr>
              <a:t>‹#›</a:t>
            </a:fld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5"/>
          <p:cNvSpPr txBox="1"/>
          <p:nvPr userDrawn="1"/>
        </p:nvSpPr>
        <p:spPr>
          <a:xfrm>
            <a:off x="10800524" y="322660"/>
            <a:ext cx="895129" cy="49244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fld id="{2EEF1883-7A0E-4F66-9932-E581691AD397}" type="slidenum">
              <a:rPr lang="zh-CN" altLang="en-US" sz="24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24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4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764924" y="2038875"/>
            <a:ext cx="2628900" cy="2660812"/>
            <a:chOff x="4781550" y="2385932"/>
            <a:chExt cx="2628900" cy="2660812"/>
          </a:xfrm>
        </p:grpSpPr>
        <p:sp>
          <p:nvSpPr>
            <p:cNvPr id="4" name="Oval 92"/>
            <p:cNvSpPr/>
            <p:nvPr/>
          </p:nvSpPr>
          <p:spPr>
            <a:xfrm>
              <a:off x="4975089" y="2595429"/>
              <a:ext cx="2241822" cy="224181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Group 93"/>
            <p:cNvGrpSpPr/>
            <p:nvPr/>
          </p:nvGrpSpPr>
          <p:grpSpPr>
            <a:xfrm>
              <a:off x="4781550" y="2385932"/>
              <a:ext cx="2628900" cy="2660812"/>
              <a:chOff x="4943475" y="2471838"/>
              <a:chExt cx="2305050" cy="2333030"/>
            </a:xfrm>
          </p:grpSpPr>
          <p:sp>
            <p:nvSpPr>
              <p:cNvPr id="7" name="Line 699"/>
              <p:cNvSpPr>
                <a:spLocks noChangeShapeType="1"/>
              </p:cNvSpPr>
              <p:nvPr userDrawn="1"/>
            </p:nvSpPr>
            <p:spPr bwMode="auto">
              <a:xfrm flipH="1" flipV="1">
                <a:off x="6040910" y="2471838"/>
                <a:ext cx="622608" cy="146907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8" name="Freeform 700"/>
              <p:cNvSpPr/>
              <p:nvPr userDrawn="1"/>
            </p:nvSpPr>
            <p:spPr bwMode="auto">
              <a:xfrm>
                <a:off x="6663518" y="2618745"/>
                <a:ext cx="585007" cy="991625"/>
              </a:xfrm>
              <a:custGeom>
                <a:avLst/>
                <a:gdLst>
                  <a:gd name="T0" fmla="*/ 669 w 669"/>
                  <a:gd name="T1" fmla="*/ 1134 h 1134"/>
                  <a:gd name="T2" fmla="*/ 591 w 669"/>
                  <a:gd name="T3" fmla="*/ 550 h 1134"/>
                  <a:gd name="T4" fmla="*/ 0 w 669"/>
                  <a:gd name="T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9" h="1134">
                    <a:moveTo>
                      <a:pt x="669" y="1134"/>
                    </a:moveTo>
                    <a:lnTo>
                      <a:pt x="591" y="55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9" name="Freeform 701"/>
              <p:cNvSpPr/>
              <p:nvPr userDrawn="1"/>
            </p:nvSpPr>
            <p:spPr bwMode="auto">
              <a:xfrm>
                <a:off x="5547720" y="3610371"/>
                <a:ext cx="1700805" cy="1194497"/>
              </a:xfrm>
              <a:custGeom>
                <a:avLst/>
                <a:gdLst>
                  <a:gd name="T0" fmla="*/ 0 w 1945"/>
                  <a:gd name="T1" fmla="*/ 1276 h 1366"/>
                  <a:gd name="T2" fmla="*/ 830 w 1945"/>
                  <a:gd name="T3" fmla="*/ 1366 h 1366"/>
                  <a:gd name="T4" fmla="*/ 1305 w 1945"/>
                  <a:gd name="T5" fmla="*/ 1162 h 1366"/>
                  <a:gd name="T6" fmla="*/ 1804 w 1945"/>
                  <a:gd name="T7" fmla="*/ 737 h 1366"/>
                  <a:gd name="T8" fmla="*/ 1945 w 1945"/>
                  <a:gd name="T9" fmla="*/ 0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5" h="1366">
                    <a:moveTo>
                      <a:pt x="0" y="1276"/>
                    </a:moveTo>
                    <a:lnTo>
                      <a:pt x="830" y="1366"/>
                    </a:lnTo>
                    <a:lnTo>
                      <a:pt x="1305" y="1162"/>
                    </a:lnTo>
                    <a:lnTo>
                      <a:pt x="1804" y="737"/>
                    </a:lnTo>
                    <a:lnTo>
                      <a:pt x="1945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0" name="Line 702"/>
              <p:cNvSpPr>
                <a:spLocks noChangeShapeType="1"/>
              </p:cNvSpPr>
              <p:nvPr userDrawn="1"/>
            </p:nvSpPr>
            <p:spPr bwMode="auto">
              <a:xfrm>
                <a:off x="5035293" y="4072080"/>
                <a:ext cx="512427" cy="65408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1" name="Freeform 703"/>
              <p:cNvSpPr/>
              <p:nvPr userDrawn="1"/>
            </p:nvSpPr>
            <p:spPr bwMode="auto">
              <a:xfrm>
                <a:off x="4943475" y="3120626"/>
                <a:ext cx="91819" cy="951455"/>
              </a:xfrm>
              <a:custGeom>
                <a:avLst/>
                <a:gdLst>
                  <a:gd name="T0" fmla="*/ 609 w 609"/>
                  <a:gd name="T1" fmla="*/ 0 h 1611"/>
                  <a:gd name="T2" fmla="*/ 592 w 609"/>
                  <a:gd name="T3" fmla="*/ 5 h 1611"/>
                  <a:gd name="T4" fmla="*/ 313 w 609"/>
                  <a:gd name="T5" fmla="*/ 392 h 1611"/>
                  <a:gd name="T6" fmla="*/ 52 w 609"/>
                  <a:gd name="T7" fmla="*/ 523 h 1611"/>
                  <a:gd name="T8" fmla="*/ 0 w 609"/>
                  <a:gd name="T9" fmla="*/ 1132 h 1611"/>
                  <a:gd name="T10" fmla="*/ 105 w 609"/>
                  <a:gd name="T11" fmla="*/ 1611 h 1611"/>
                  <a:gd name="connsiteX0" fmla="*/ 10000 w 10018"/>
                  <a:gd name="connsiteY0" fmla="*/ 0 h 10000"/>
                  <a:gd name="connsiteX1" fmla="*/ 10018 w 10018"/>
                  <a:gd name="connsiteY1" fmla="*/ 1358 h 10000"/>
                  <a:gd name="connsiteX2" fmla="*/ 5140 w 10018"/>
                  <a:gd name="connsiteY2" fmla="*/ 2433 h 10000"/>
                  <a:gd name="connsiteX3" fmla="*/ 854 w 10018"/>
                  <a:gd name="connsiteY3" fmla="*/ 3246 h 10000"/>
                  <a:gd name="connsiteX4" fmla="*/ 0 w 10018"/>
                  <a:gd name="connsiteY4" fmla="*/ 7027 h 10000"/>
                  <a:gd name="connsiteX5" fmla="*/ 1724 w 10018"/>
                  <a:gd name="connsiteY5" fmla="*/ 10000 h 10000"/>
                  <a:gd name="connsiteX0-1" fmla="*/ 12868 w 12868"/>
                  <a:gd name="connsiteY0-2" fmla="*/ 0 h 9028"/>
                  <a:gd name="connsiteX1-3" fmla="*/ 10018 w 12868"/>
                  <a:gd name="connsiteY1-4" fmla="*/ 386 h 9028"/>
                  <a:gd name="connsiteX2-5" fmla="*/ 5140 w 12868"/>
                  <a:gd name="connsiteY2-6" fmla="*/ 1461 h 9028"/>
                  <a:gd name="connsiteX3-7" fmla="*/ 854 w 12868"/>
                  <a:gd name="connsiteY3-8" fmla="*/ 2274 h 9028"/>
                  <a:gd name="connsiteX4-9" fmla="*/ 0 w 12868"/>
                  <a:gd name="connsiteY4-10" fmla="*/ 6055 h 9028"/>
                  <a:gd name="connsiteX5-11" fmla="*/ 1724 w 12868"/>
                  <a:gd name="connsiteY5-12" fmla="*/ 9028 h 9028"/>
                  <a:gd name="connsiteX0-13" fmla="*/ 7785 w 7785"/>
                  <a:gd name="connsiteY0-14" fmla="*/ 0 h 9572"/>
                  <a:gd name="connsiteX1-15" fmla="*/ 3994 w 7785"/>
                  <a:gd name="connsiteY1-16" fmla="*/ 1190 h 9572"/>
                  <a:gd name="connsiteX2-17" fmla="*/ 664 w 7785"/>
                  <a:gd name="connsiteY2-18" fmla="*/ 2091 h 9572"/>
                  <a:gd name="connsiteX3-19" fmla="*/ 0 w 7785"/>
                  <a:gd name="connsiteY3-20" fmla="*/ 6279 h 9572"/>
                  <a:gd name="connsiteX4-21" fmla="*/ 1340 w 7785"/>
                  <a:gd name="connsiteY4-22" fmla="*/ 9572 h 9572"/>
                  <a:gd name="connsiteX0-23" fmla="*/ 5130 w 5130"/>
                  <a:gd name="connsiteY0-24" fmla="*/ 0 h 8757"/>
                  <a:gd name="connsiteX1-25" fmla="*/ 853 w 5130"/>
                  <a:gd name="connsiteY1-26" fmla="*/ 941 h 8757"/>
                  <a:gd name="connsiteX2-27" fmla="*/ 0 w 5130"/>
                  <a:gd name="connsiteY2-28" fmla="*/ 5317 h 8757"/>
                  <a:gd name="connsiteX3-29" fmla="*/ 1721 w 5130"/>
                  <a:gd name="connsiteY3-30" fmla="*/ 8757 h 8757"/>
                  <a:gd name="connsiteX0-31" fmla="*/ 1663 w 3355"/>
                  <a:gd name="connsiteY0-32" fmla="*/ 0 h 8925"/>
                  <a:gd name="connsiteX1-33" fmla="*/ 0 w 3355"/>
                  <a:gd name="connsiteY1-34" fmla="*/ 4997 h 8925"/>
                  <a:gd name="connsiteX2-35" fmla="*/ 3355 w 3355"/>
                  <a:gd name="connsiteY2-36" fmla="*/ 8925 h 89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3355" h="8925">
                    <a:moveTo>
                      <a:pt x="1663" y="0"/>
                    </a:moveTo>
                    <a:lnTo>
                      <a:pt x="0" y="4997"/>
                    </a:lnTo>
                    <a:lnTo>
                      <a:pt x="3355" y="8925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2" name="Line 704"/>
              <p:cNvSpPr>
                <a:spLocks noChangeShapeType="1"/>
              </p:cNvSpPr>
              <p:nvPr userDrawn="1"/>
            </p:nvSpPr>
            <p:spPr bwMode="auto">
              <a:xfrm flipH="1">
                <a:off x="5476016" y="2471838"/>
                <a:ext cx="564894" cy="19150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3" name="Freeform 705"/>
              <p:cNvSpPr/>
              <p:nvPr userDrawn="1"/>
            </p:nvSpPr>
            <p:spPr bwMode="auto">
              <a:xfrm>
                <a:off x="5476839" y="2602150"/>
                <a:ext cx="1189611" cy="66406"/>
              </a:xfrm>
              <a:custGeom>
                <a:avLst/>
                <a:gdLst>
                  <a:gd name="T0" fmla="*/ 0 w 1375"/>
                  <a:gd name="T1" fmla="*/ 69 h 119"/>
                  <a:gd name="T2" fmla="*/ 0 w 1375"/>
                  <a:gd name="T3" fmla="*/ 69 h 119"/>
                  <a:gd name="T4" fmla="*/ 681 w 1375"/>
                  <a:gd name="T5" fmla="*/ 0 h 119"/>
                  <a:gd name="T6" fmla="*/ 681 w 1375"/>
                  <a:gd name="T7" fmla="*/ 0 h 119"/>
                  <a:gd name="T8" fmla="*/ 1375 w 1375"/>
                  <a:gd name="T9" fmla="*/ 13 h 119"/>
                  <a:gd name="T10" fmla="*/ 1279 w 1375"/>
                  <a:gd name="T11" fmla="*/ 119 h 119"/>
                  <a:gd name="connsiteX0" fmla="*/ 0 w 10000"/>
                  <a:gd name="connsiteY0" fmla="*/ 5798 h 12759"/>
                  <a:gd name="connsiteX1" fmla="*/ 0 w 10000"/>
                  <a:gd name="connsiteY1" fmla="*/ 5798 h 12759"/>
                  <a:gd name="connsiteX2" fmla="*/ 4953 w 10000"/>
                  <a:gd name="connsiteY2" fmla="*/ 0 h 12759"/>
                  <a:gd name="connsiteX3" fmla="*/ 4953 w 10000"/>
                  <a:gd name="connsiteY3" fmla="*/ 0 h 12759"/>
                  <a:gd name="connsiteX4" fmla="*/ 10000 w 10000"/>
                  <a:gd name="connsiteY4" fmla="*/ 1092 h 12759"/>
                  <a:gd name="connsiteX5" fmla="*/ 9413 w 10000"/>
                  <a:gd name="connsiteY5" fmla="*/ 12759 h 12759"/>
                  <a:gd name="connsiteX0-1" fmla="*/ 0 w 10000"/>
                  <a:gd name="connsiteY0-2" fmla="*/ 5798 h 5798"/>
                  <a:gd name="connsiteX1-3" fmla="*/ 0 w 10000"/>
                  <a:gd name="connsiteY1-4" fmla="*/ 5798 h 5798"/>
                  <a:gd name="connsiteX2-5" fmla="*/ 4953 w 10000"/>
                  <a:gd name="connsiteY2-6" fmla="*/ 0 h 5798"/>
                  <a:gd name="connsiteX3-7" fmla="*/ 4953 w 10000"/>
                  <a:gd name="connsiteY3-8" fmla="*/ 0 h 5798"/>
                  <a:gd name="connsiteX4-9" fmla="*/ 10000 w 10000"/>
                  <a:gd name="connsiteY4-10" fmla="*/ 1092 h 57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5798">
                    <a:moveTo>
                      <a:pt x="0" y="5798"/>
                    </a:moveTo>
                    <a:lnTo>
                      <a:pt x="0" y="5798"/>
                    </a:lnTo>
                    <a:lnTo>
                      <a:pt x="4953" y="0"/>
                    </a:lnTo>
                    <a:lnTo>
                      <a:pt x="4953" y="0"/>
                    </a:lnTo>
                    <a:lnTo>
                      <a:pt x="10000" y="1092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4" name="Freeform 706"/>
              <p:cNvSpPr/>
              <p:nvPr userDrawn="1"/>
            </p:nvSpPr>
            <p:spPr bwMode="auto">
              <a:xfrm>
                <a:off x="5392068" y="3704811"/>
                <a:ext cx="155652" cy="1021357"/>
              </a:xfrm>
              <a:custGeom>
                <a:avLst/>
                <a:gdLst>
                  <a:gd name="T0" fmla="*/ 0 w 178"/>
                  <a:gd name="T1" fmla="*/ 0 h 1168"/>
                  <a:gd name="T2" fmla="*/ 144 w 178"/>
                  <a:gd name="T3" fmla="*/ 792 h 1168"/>
                  <a:gd name="T4" fmla="*/ 178 w 178"/>
                  <a:gd name="T5" fmla="*/ 1168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8" h="1168">
                    <a:moveTo>
                      <a:pt x="0" y="0"/>
                    </a:moveTo>
                    <a:lnTo>
                      <a:pt x="144" y="792"/>
                    </a:lnTo>
                    <a:lnTo>
                      <a:pt x="178" y="1168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5" name="Freeform 707"/>
              <p:cNvSpPr/>
              <p:nvPr userDrawn="1"/>
            </p:nvSpPr>
            <p:spPr bwMode="auto">
              <a:xfrm>
                <a:off x="5392068" y="2667715"/>
                <a:ext cx="115427" cy="1037097"/>
              </a:xfrm>
              <a:custGeom>
                <a:avLst/>
                <a:gdLst>
                  <a:gd name="T0" fmla="*/ 79 w 132"/>
                  <a:gd name="T1" fmla="*/ 0 h 1186"/>
                  <a:gd name="T2" fmla="*/ 132 w 132"/>
                  <a:gd name="T3" fmla="*/ 368 h 1186"/>
                  <a:gd name="T4" fmla="*/ 0 w 132"/>
                  <a:gd name="T5" fmla="*/ 1186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2" h="1186">
                    <a:moveTo>
                      <a:pt x="79" y="0"/>
                    </a:moveTo>
                    <a:lnTo>
                      <a:pt x="132" y="368"/>
                    </a:lnTo>
                    <a:lnTo>
                      <a:pt x="0" y="1186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oval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6" name="Freeform 708"/>
              <p:cNvSpPr/>
              <p:nvPr userDrawn="1"/>
            </p:nvSpPr>
            <p:spPr bwMode="auto">
              <a:xfrm>
                <a:off x="6011178" y="4143784"/>
                <a:ext cx="262346" cy="661084"/>
              </a:xfrm>
              <a:custGeom>
                <a:avLst/>
                <a:gdLst>
                  <a:gd name="T0" fmla="*/ 0 w 398"/>
                  <a:gd name="T1" fmla="*/ 0 h 756"/>
                  <a:gd name="T2" fmla="*/ 219 w 398"/>
                  <a:gd name="T3" fmla="*/ 591 h 756"/>
                  <a:gd name="T4" fmla="*/ 300 w 398"/>
                  <a:gd name="T5" fmla="*/ 756 h 756"/>
                  <a:gd name="T6" fmla="*/ 398 w 398"/>
                  <a:gd name="T7" fmla="*/ 595 h 756"/>
                  <a:gd name="connsiteX0" fmla="*/ 0 w 13102"/>
                  <a:gd name="connsiteY0" fmla="*/ 0 h 10000"/>
                  <a:gd name="connsiteX1" fmla="*/ 5503 w 13102"/>
                  <a:gd name="connsiteY1" fmla="*/ 7817 h 10000"/>
                  <a:gd name="connsiteX2" fmla="*/ 7538 w 13102"/>
                  <a:gd name="connsiteY2" fmla="*/ 10000 h 10000"/>
                  <a:gd name="connsiteX3" fmla="*/ 13102 w 13102"/>
                  <a:gd name="connsiteY3" fmla="*/ 9384 h 10000"/>
                  <a:gd name="connsiteX0-1" fmla="*/ 0 w 7538"/>
                  <a:gd name="connsiteY0-2" fmla="*/ 0 h 10000"/>
                  <a:gd name="connsiteX1-3" fmla="*/ 5503 w 7538"/>
                  <a:gd name="connsiteY1-4" fmla="*/ 7817 h 10000"/>
                  <a:gd name="connsiteX2-5" fmla="*/ 7538 w 7538"/>
                  <a:gd name="connsiteY2-6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7538" h="10000">
                    <a:moveTo>
                      <a:pt x="0" y="0"/>
                    </a:moveTo>
                    <a:lnTo>
                      <a:pt x="5503" y="7817"/>
                    </a:lnTo>
                    <a:lnTo>
                      <a:pt x="7538" y="1000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7" name="Freeform 709"/>
              <p:cNvSpPr/>
              <p:nvPr userDrawn="1"/>
            </p:nvSpPr>
            <p:spPr bwMode="auto">
              <a:xfrm>
                <a:off x="6011179" y="2607378"/>
                <a:ext cx="288568" cy="1536408"/>
              </a:xfrm>
              <a:custGeom>
                <a:avLst/>
                <a:gdLst>
                  <a:gd name="T0" fmla="*/ 52 w 330"/>
                  <a:gd name="T1" fmla="*/ 0 h 1757"/>
                  <a:gd name="T2" fmla="*/ 330 w 330"/>
                  <a:gd name="T3" fmla="*/ 664 h 1757"/>
                  <a:gd name="T4" fmla="*/ 0 w 330"/>
                  <a:gd name="T5" fmla="*/ 1757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0" h="1757">
                    <a:moveTo>
                      <a:pt x="52" y="0"/>
                    </a:moveTo>
                    <a:lnTo>
                      <a:pt x="330" y="664"/>
                    </a:lnTo>
                    <a:lnTo>
                      <a:pt x="0" y="1757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8" name="Line 710"/>
              <p:cNvSpPr>
                <a:spLocks noChangeShapeType="1"/>
              </p:cNvSpPr>
              <p:nvPr userDrawn="1"/>
            </p:nvSpPr>
            <p:spPr bwMode="auto">
              <a:xfrm>
                <a:off x="6040910" y="2471838"/>
                <a:ext cx="15740" cy="13554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9" name="Line 711"/>
              <p:cNvSpPr>
                <a:spLocks noChangeShapeType="1"/>
              </p:cNvSpPr>
              <p:nvPr userDrawn="1"/>
            </p:nvSpPr>
            <p:spPr bwMode="auto">
              <a:xfrm flipH="1">
                <a:off x="4988947" y="2662397"/>
                <a:ext cx="481831" cy="458282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0" name="Line 712"/>
              <p:cNvSpPr>
                <a:spLocks noChangeShapeType="1"/>
              </p:cNvSpPr>
              <p:nvPr userDrawn="1"/>
            </p:nvSpPr>
            <p:spPr bwMode="auto">
              <a:xfrm flipH="1" flipV="1">
                <a:off x="7112111" y="3548285"/>
                <a:ext cx="136414" cy="6208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1" name="Line 713"/>
              <p:cNvSpPr>
                <a:spLocks noChangeShapeType="1"/>
              </p:cNvSpPr>
              <p:nvPr userDrawn="1"/>
            </p:nvSpPr>
            <p:spPr bwMode="auto">
              <a:xfrm flipH="1" flipV="1">
                <a:off x="6657687" y="2619538"/>
                <a:ext cx="155361" cy="40407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2" name="Line 714"/>
              <p:cNvSpPr>
                <a:spLocks noChangeShapeType="1"/>
              </p:cNvSpPr>
              <p:nvPr userDrawn="1"/>
            </p:nvSpPr>
            <p:spPr bwMode="auto">
              <a:xfrm flipH="1" flipV="1">
                <a:off x="6813049" y="3023616"/>
                <a:ext cx="299062" cy="52467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3" name="Line 715"/>
              <p:cNvSpPr>
                <a:spLocks noChangeShapeType="1"/>
              </p:cNvSpPr>
              <p:nvPr userDrawn="1"/>
            </p:nvSpPr>
            <p:spPr bwMode="auto">
              <a:xfrm flipH="1" flipV="1">
                <a:off x="7112111" y="3548285"/>
                <a:ext cx="13116" cy="706554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4" name="Freeform 716"/>
              <p:cNvSpPr/>
              <p:nvPr userDrawn="1"/>
            </p:nvSpPr>
            <p:spPr bwMode="auto">
              <a:xfrm>
                <a:off x="6011179" y="4143785"/>
                <a:ext cx="1114049" cy="210743"/>
              </a:xfrm>
              <a:custGeom>
                <a:avLst/>
                <a:gdLst>
                  <a:gd name="T0" fmla="*/ 0 w 1274"/>
                  <a:gd name="T1" fmla="*/ 0 h 241"/>
                  <a:gd name="T2" fmla="*/ 909 w 1274"/>
                  <a:gd name="T3" fmla="*/ 241 h 241"/>
                  <a:gd name="T4" fmla="*/ 1274 w 1274"/>
                  <a:gd name="T5" fmla="*/ 127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74" h="241">
                    <a:moveTo>
                      <a:pt x="0" y="0"/>
                    </a:moveTo>
                    <a:lnTo>
                      <a:pt x="909" y="241"/>
                    </a:lnTo>
                    <a:lnTo>
                      <a:pt x="1274" y="127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5" name="Line 717"/>
              <p:cNvSpPr>
                <a:spLocks noChangeShapeType="1"/>
              </p:cNvSpPr>
              <p:nvPr userDrawn="1"/>
            </p:nvSpPr>
            <p:spPr bwMode="auto">
              <a:xfrm>
                <a:off x="5392068" y="3704811"/>
                <a:ext cx="619110" cy="438974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6" name="Line 718"/>
              <p:cNvSpPr>
                <a:spLocks noChangeShapeType="1"/>
              </p:cNvSpPr>
              <p:nvPr userDrawn="1"/>
            </p:nvSpPr>
            <p:spPr bwMode="auto">
              <a:xfrm>
                <a:off x="4988947" y="3120679"/>
                <a:ext cx="403121" cy="584132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7" name="Line 719"/>
              <p:cNvSpPr>
                <a:spLocks noChangeShapeType="1"/>
              </p:cNvSpPr>
              <p:nvPr userDrawn="1"/>
            </p:nvSpPr>
            <p:spPr bwMode="auto">
              <a:xfrm flipH="1">
                <a:off x="4988947" y="2989512"/>
                <a:ext cx="518549" cy="131167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8" name="Line 720"/>
              <p:cNvSpPr>
                <a:spLocks noChangeShapeType="1"/>
              </p:cNvSpPr>
              <p:nvPr userDrawn="1"/>
            </p:nvSpPr>
            <p:spPr bwMode="auto">
              <a:xfrm flipH="1">
                <a:off x="5507496" y="2607378"/>
                <a:ext cx="549154" cy="38213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9" name="Line 721"/>
              <p:cNvSpPr>
                <a:spLocks noChangeShapeType="1"/>
              </p:cNvSpPr>
              <p:nvPr userDrawn="1"/>
            </p:nvSpPr>
            <p:spPr bwMode="auto">
              <a:xfrm flipH="1" flipV="1">
                <a:off x="6056650" y="2607378"/>
                <a:ext cx="756399" cy="41623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0" name="Freeform 722"/>
              <p:cNvSpPr/>
              <p:nvPr userDrawn="1"/>
            </p:nvSpPr>
            <p:spPr bwMode="auto">
              <a:xfrm>
                <a:off x="6813049" y="3023616"/>
                <a:ext cx="367269" cy="511553"/>
              </a:xfrm>
              <a:custGeom>
                <a:avLst/>
                <a:gdLst>
                  <a:gd name="T0" fmla="*/ 344 w 420"/>
                  <a:gd name="T1" fmla="*/ 585 h 585"/>
                  <a:gd name="T2" fmla="*/ 420 w 420"/>
                  <a:gd name="T3" fmla="*/ 87 h 585"/>
                  <a:gd name="T4" fmla="*/ 0 w 420"/>
                  <a:gd name="T5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0" h="585">
                    <a:moveTo>
                      <a:pt x="344" y="585"/>
                    </a:moveTo>
                    <a:lnTo>
                      <a:pt x="420" y="8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1" name="Freeform 723"/>
              <p:cNvSpPr/>
              <p:nvPr userDrawn="1"/>
            </p:nvSpPr>
            <p:spPr bwMode="auto">
              <a:xfrm>
                <a:off x="6799058" y="3023616"/>
                <a:ext cx="314802" cy="1330912"/>
              </a:xfrm>
              <a:custGeom>
                <a:avLst/>
                <a:gdLst>
                  <a:gd name="T0" fmla="*/ 16 w 360"/>
                  <a:gd name="T1" fmla="*/ 0 h 1522"/>
                  <a:gd name="T2" fmla="*/ 0 w 360"/>
                  <a:gd name="T3" fmla="*/ 729 h 1522"/>
                  <a:gd name="T4" fmla="*/ 8 w 360"/>
                  <a:gd name="T5" fmla="*/ 1522 h 1522"/>
                  <a:gd name="T6" fmla="*/ 358 w 360"/>
                  <a:gd name="T7" fmla="*/ 600 h 1522"/>
                  <a:gd name="T8" fmla="*/ 360 w 360"/>
                  <a:gd name="T9" fmla="*/ 585 h 1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0" h="1522">
                    <a:moveTo>
                      <a:pt x="16" y="0"/>
                    </a:moveTo>
                    <a:lnTo>
                      <a:pt x="0" y="729"/>
                    </a:lnTo>
                    <a:lnTo>
                      <a:pt x="8" y="1522"/>
                    </a:lnTo>
                    <a:lnTo>
                      <a:pt x="358" y="600"/>
                    </a:lnTo>
                    <a:lnTo>
                      <a:pt x="360" y="585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2" name="Line 724"/>
              <p:cNvSpPr>
                <a:spLocks noChangeShapeType="1"/>
              </p:cNvSpPr>
              <p:nvPr userDrawn="1"/>
            </p:nvSpPr>
            <p:spPr bwMode="auto">
              <a:xfrm flipV="1">
                <a:off x="6299747" y="3023616"/>
                <a:ext cx="513302" cy="16439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3" name="Line 725"/>
              <p:cNvSpPr>
                <a:spLocks noChangeShapeType="1"/>
              </p:cNvSpPr>
              <p:nvPr userDrawn="1"/>
            </p:nvSpPr>
            <p:spPr bwMode="auto">
              <a:xfrm flipV="1">
                <a:off x="5392068" y="3188012"/>
                <a:ext cx="907679" cy="52379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4" name="Freeform 726"/>
              <p:cNvSpPr/>
              <p:nvPr userDrawn="1"/>
            </p:nvSpPr>
            <p:spPr bwMode="auto">
              <a:xfrm>
                <a:off x="5035293" y="3711807"/>
                <a:ext cx="482696" cy="685568"/>
              </a:xfrm>
              <a:custGeom>
                <a:avLst/>
                <a:gdLst>
                  <a:gd name="T0" fmla="*/ 552 w 552"/>
                  <a:gd name="T1" fmla="*/ 784 h 784"/>
                  <a:gd name="T2" fmla="*/ 0 w 552"/>
                  <a:gd name="T3" fmla="*/ 412 h 784"/>
                  <a:gd name="T4" fmla="*/ 408 w 552"/>
                  <a:gd name="T5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2" h="784">
                    <a:moveTo>
                      <a:pt x="552" y="784"/>
                    </a:moveTo>
                    <a:lnTo>
                      <a:pt x="0" y="412"/>
                    </a:lnTo>
                    <a:lnTo>
                      <a:pt x="408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5" name="Line 728"/>
              <p:cNvSpPr>
                <a:spLocks noChangeShapeType="1"/>
              </p:cNvSpPr>
              <p:nvPr userDrawn="1"/>
            </p:nvSpPr>
            <p:spPr bwMode="auto">
              <a:xfrm flipH="1">
                <a:off x="5517989" y="4143785"/>
                <a:ext cx="493190" cy="25359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6" name="Freeform 729"/>
              <p:cNvSpPr/>
              <p:nvPr userDrawn="1"/>
            </p:nvSpPr>
            <p:spPr bwMode="auto">
              <a:xfrm>
                <a:off x="6011179" y="3548285"/>
                <a:ext cx="1100932" cy="595500"/>
              </a:xfrm>
              <a:custGeom>
                <a:avLst/>
                <a:gdLst>
                  <a:gd name="T0" fmla="*/ 1259 w 1259"/>
                  <a:gd name="T1" fmla="*/ 0 h 681"/>
                  <a:gd name="T2" fmla="*/ 902 w 1259"/>
                  <a:gd name="T3" fmla="*/ 140 h 681"/>
                  <a:gd name="T4" fmla="*/ 0 w 1259"/>
                  <a:gd name="T5" fmla="*/ 681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59" h="681">
                    <a:moveTo>
                      <a:pt x="1259" y="0"/>
                    </a:moveTo>
                    <a:lnTo>
                      <a:pt x="902" y="140"/>
                    </a:lnTo>
                    <a:lnTo>
                      <a:pt x="0" y="681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7" name="Freeform 730"/>
              <p:cNvSpPr/>
              <p:nvPr userDrawn="1"/>
            </p:nvSpPr>
            <p:spPr bwMode="auto">
              <a:xfrm>
                <a:off x="5556465" y="4627355"/>
                <a:ext cx="1125417" cy="101436"/>
              </a:xfrm>
              <a:custGeom>
                <a:avLst/>
                <a:gdLst>
                  <a:gd name="T0" fmla="*/ 1287 w 1287"/>
                  <a:gd name="T1" fmla="*/ 0 h 116"/>
                  <a:gd name="T2" fmla="*/ 739 w 1287"/>
                  <a:gd name="T3" fmla="*/ 38 h 116"/>
                  <a:gd name="T4" fmla="*/ 0 w 1287"/>
                  <a:gd name="T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7" h="116">
                    <a:moveTo>
                      <a:pt x="1287" y="0"/>
                    </a:moveTo>
                    <a:lnTo>
                      <a:pt x="739" y="38"/>
                    </a:lnTo>
                    <a:lnTo>
                      <a:pt x="0" y="116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8" name="Freeform 731"/>
              <p:cNvSpPr/>
              <p:nvPr userDrawn="1"/>
            </p:nvSpPr>
            <p:spPr bwMode="auto">
              <a:xfrm>
                <a:off x="5517989" y="4354526"/>
                <a:ext cx="1288064" cy="306057"/>
              </a:xfrm>
              <a:custGeom>
                <a:avLst/>
                <a:gdLst>
                  <a:gd name="T0" fmla="*/ 0 w 1473"/>
                  <a:gd name="T1" fmla="*/ 49 h 350"/>
                  <a:gd name="T2" fmla="*/ 783 w 1473"/>
                  <a:gd name="T3" fmla="*/ 350 h 350"/>
                  <a:gd name="T4" fmla="*/ 1473 w 1473"/>
                  <a:gd name="T5" fmla="*/ 0 h 350"/>
                  <a:gd name="T6" fmla="*/ 1348 w 1473"/>
                  <a:gd name="T7" fmla="*/ 30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3" h="350">
                    <a:moveTo>
                      <a:pt x="0" y="49"/>
                    </a:moveTo>
                    <a:lnTo>
                      <a:pt x="783" y="350"/>
                    </a:lnTo>
                    <a:lnTo>
                      <a:pt x="1473" y="0"/>
                    </a:lnTo>
                    <a:lnTo>
                      <a:pt x="1348" y="303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9" name="Line 732"/>
              <p:cNvSpPr>
                <a:spLocks noChangeShapeType="1"/>
              </p:cNvSpPr>
              <p:nvPr userDrawn="1"/>
            </p:nvSpPr>
            <p:spPr bwMode="auto">
              <a:xfrm>
                <a:off x="6299747" y="3188012"/>
                <a:ext cx="500185" cy="48269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0" name="Line 733"/>
              <p:cNvSpPr>
                <a:spLocks noChangeShapeType="1"/>
              </p:cNvSpPr>
              <p:nvPr userDrawn="1"/>
            </p:nvSpPr>
            <p:spPr bwMode="auto">
              <a:xfrm>
                <a:off x="5507496" y="2989512"/>
                <a:ext cx="792251" cy="19850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41" name="组合 40"/>
          <p:cNvGrpSpPr/>
          <p:nvPr userDrawn="1"/>
        </p:nvGrpSpPr>
        <p:grpSpPr>
          <a:xfrm>
            <a:off x="7850499" y="3648908"/>
            <a:ext cx="894896" cy="894896"/>
            <a:chOff x="7866490" y="3995965"/>
            <a:chExt cx="894896" cy="894896"/>
          </a:xfrm>
        </p:grpSpPr>
        <p:sp>
          <p:nvSpPr>
            <p:cNvPr id="42" name="Oval 135"/>
            <p:cNvSpPr/>
            <p:nvPr/>
          </p:nvSpPr>
          <p:spPr>
            <a:xfrm>
              <a:off x="7866490" y="3995965"/>
              <a:ext cx="894896" cy="89489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3" name="Group 165"/>
            <p:cNvGrpSpPr/>
            <p:nvPr/>
          </p:nvGrpSpPr>
          <p:grpSpPr>
            <a:xfrm>
              <a:off x="8101366" y="4188435"/>
              <a:ext cx="425144" cy="509956"/>
              <a:chOff x="4051300" y="3109913"/>
              <a:chExt cx="628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44" name="Freeform 166"/>
              <p:cNvSpPr>
                <a:spLocks noEditPoints="1"/>
              </p:cNvSpPr>
              <p:nvPr/>
            </p:nvSpPr>
            <p:spPr bwMode="auto">
              <a:xfrm>
                <a:off x="4051300" y="3109913"/>
                <a:ext cx="628650" cy="754063"/>
              </a:xfrm>
              <a:custGeom>
                <a:avLst/>
                <a:gdLst>
                  <a:gd name="T0" fmla="*/ 376 w 396"/>
                  <a:gd name="T1" fmla="*/ 361 h 475"/>
                  <a:gd name="T2" fmla="*/ 287 w 396"/>
                  <a:gd name="T3" fmla="*/ 265 h 475"/>
                  <a:gd name="T4" fmla="*/ 258 w 396"/>
                  <a:gd name="T5" fmla="*/ 133 h 475"/>
                  <a:gd name="T6" fmla="*/ 244 w 396"/>
                  <a:gd name="T7" fmla="*/ 70 h 475"/>
                  <a:gd name="T8" fmla="*/ 237 w 396"/>
                  <a:gd name="T9" fmla="*/ 52 h 475"/>
                  <a:gd name="T10" fmla="*/ 233 w 396"/>
                  <a:gd name="T11" fmla="*/ 39 h 475"/>
                  <a:gd name="T12" fmla="*/ 226 w 396"/>
                  <a:gd name="T13" fmla="*/ 27 h 475"/>
                  <a:gd name="T14" fmla="*/ 220 w 396"/>
                  <a:gd name="T15" fmla="*/ 17 h 475"/>
                  <a:gd name="T16" fmla="*/ 213 w 396"/>
                  <a:gd name="T17" fmla="*/ 10 h 475"/>
                  <a:gd name="T18" fmla="*/ 189 w 396"/>
                  <a:gd name="T19" fmla="*/ 6 h 475"/>
                  <a:gd name="T20" fmla="*/ 182 w 396"/>
                  <a:gd name="T21" fmla="*/ 11 h 475"/>
                  <a:gd name="T22" fmla="*/ 176 w 396"/>
                  <a:gd name="T23" fmla="*/ 18 h 475"/>
                  <a:gd name="T24" fmla="*/ 169 w 396"/>
                  <a:gd name="T25" fmla="*/ 28 h 475"/>
                  <a:gd name="T26" fmla="*/ 164 w 396"/>
                  <a:gd name="T27" fmla="*/ 41 h 475"/>
                  <a:gd name="T28" fmla="*/ 157 w 396"/>
                  <a:gd name="T29" fmla="*/ 55 h 475"/>
                  <a:gd name="T30" fmla="*/ 152 w 396"/>
                  <a:gd name="T31" fmla="*/ 70 h 475"/>
                  <a:gd name="T32" fmla="*/ 139 w 396"/>
                  <a:gd name="T33" fmla="*/ 144 h 475"/>
                  <a:gd name="T34" fmla="*/ 102 w 396"/>
                  <a:gd name="T35" fmla="*/ 278 h 475"/>
                  <a:gd name="T36" fmla="*/ 19 w 396"/>
                  <a:gd name="T37" fmla="*/ 362 h 475"/>
                  <a:gd name="T38" fmla="*/ 1 w 396"/>
                  <a:gd name="T39" fmla="*/ 438 h 475"/>
                  <a:gd name="T40" fmla="*/ 124 w 396"/>
                  <a:gd name="T41" fmla="*/ 474 h 475"/>
                  <a:gd name="T42" fmla="*/ 258 w 396"/>
                  <a:gd name="T43" fmla="*/ 469 h 475"/>
                  <a:gd name="T44" fmla="*/ 339 w 396"/>
                  <a:gd name="T45" fmla="*/ 461 h 475"/>
                  <a:gd name="T46" fmla="*/ 374 w 396"/>
                  <a:gd name="T47" fmla="*/ 378 h 475"/>
                  <a:gd name="T48" fmla="*/ 328 w 396"/>
                  <a:gd name="T49" fmla="*/ 355 h 475"/>
                  <a:gd name="T50" fmla="*/ 262 w 396"/>
                  <a:gd name="T51" fmla="*/ 259 h 475"/>
                  <a:gd name="T52" fmla="*/ 351 w 396"/>
                  <a:gd name="T53" fmla="*/ 360 h 475"/>
                  <a:gd name="T54" fmla="*/ 168 w 396"/>
                  <a:gd name="T55" fmla="*/ 68 h 475"/>
                  <a:gd name="T56" fmla="*/ 172 w 396"/>
                  <a:gd name="T57" fmla="*/ 55 h 475"/>
                  <a:gd name="T58" fmla="*/ 178 w 396"/>
                  <a:gd name="T59" fmla="*/ 43 h 475"/>
                  <a:gd name="T60" fmla="*/ 182 w 396"/>
                  <a:gd name="T61" fmla="*/ 35 h 475"/>
                  <a:gd name="T62" fmla="*/ 187 w 396"/>
                  <a:gd name="T63" fmla="*/ 26 h 475"/>
                  <a:gd name="T64" fmla="*/ 194 w 396"/>
                  <a:gd name="T65" fmla="*/ 20 h 475"/>
                  <a:gd name="T66" fmla="*/ 203 w 396"/>
                  <a:gd name="T67" fmla="*/ 20 h 475"/>
                  <a:gd name="T68" fmla="*/ 208 w 396"/>
                  <a:gd name="T69" fmla="*/ 25 h 475"/>
                  <a:gd name="T70" fmla="*/ 213 w 396"/>
                  <a:gd name="T71" fmla="*/ 34 h 475"/>
                  <a:gd name="T72" fmla="*/ 218 w 396"/>
                  <a:gd name="T73" fmla="*/ 42 h 475"/>
                  <a:gd name="T74" fmla="*/ 223 w 396"/>
                  <a:gd name="T75" fmla="*/ 55 h 475"/>
                  <a:gd name="T76" fmla="*/ 166 w 396"/>
                  <a:gd name="T77" fmla="*/ 75 h 475"/>
                  <a:gd name="T78" fmla="*/ 243 w 396"/>
                  <a:gd name="T79" fmla="*/ 142 h 475"/>
                  <a:gd name="T80" fmla="*/ 154 w 396"/>
                  <a:gd name="T81" fmla="*/ 132 h 475"/>
                  <a:gd name="T82" fmla="*/ 62 w 396"/>
                  <a:gd name="T83" fmla="*/ 347 h 475"/>
                  <a:gd name="T84" fmla="*/ 129 w 396"/>
                  <a:gd name="T85" fmla="*/ 273 h 475"/>
                  <a:gd name="T86" fmla="*/ 56 w 396"/>
                  <a:gd name="T87" fmla="*/ 364 h 475"/>
                  <a:gd name="T88" fmla="*/ 22 w 396"/>
                  <a:gd name="T89" fmla="*/ 378 h 475"/>
                  <a:gd name="T90" fmla="*/ 27 w 396"/>
                  <a:gd name="T91" fmla="*/ 395 h 475"/>
                  <a:gd name="T92" fmla="*/ 139 w 396"/>
                  <a:gd name="T93" fmla="*/ 436 h 475"/>
                  <a:gd name="T94" fmla="*/ 99 w 396"/>
                  <a:gd name="T95" fmla="*/ 371 h 475"/>
                  <a:gd name="T96" fmla="*/ 62 w 396"/>
                  <a:gd name="T97" fmla="*/ 401 h 475"/>
                  <a:gd name="T98" fmla="*/ 72 w 396"/>
                  <a:gd name="T99" fmla="*/ 436 h 475"/>
                  <a:gd name="T100" fmla="*/ 95 w 396"/>
                  <a:gd name="T101" fmla="*/ 385 h 475"/>
                  <a:gd name="T102" fmla="*/ 72 w 396"/>
                  <a:gd name="T103" fmla="*/ 460 h 475"/>
                  <a:gd name="T104" fmla="*/ 153 w 396"/>
                  <a:gd name="T105" fmla="*/ 448 h 475"/>
                  <a:gd name="T106" fmla="*/ 325 w 396"/>
                  <a:gd name="T107" fmla="*/ 450 h 475"/>
                  <a:gd name="T108" fmla="*/ 294 w 396"/>
                  <a:gd name="T109" fmla="*/ 392 h 475"/>
                  <a:gd name="T110" fmla="*/ 322 w 396"/>
                  <a:gd name="T111" fmla="*/ 416 h 475"/>
                  <a:gd name="T112" fmla="*/ 326 w 396"/>
                  <a:gd name="T113" fmla="*/ 382 h 475"/>
                  <a:gd name="T114" fmla="*/ 290 w 396"/>
                  <a:gd name="T115" fmla="*/ 375 h 475"/>
                  <a:gd name="T116" fmla="*/ 258 w 396"/>
                  <a:gd name="T117" fmla="*/ 292 h 475"/>
                  <a:gd name="T118" fmla="*/ 375 w 396"/>
                  <a:gd name="T119" fmla="*/ 40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6" h="475">
                    <a:moveTo>
                      <a:pt x="396" y="427"/>
                    </a:moveTo>
                    <a:lnTo>
                      <a:pt x="396" y="427"/>
                    </a:lnTo>
                    <a:lnTo>
                      <a:pt x="396" y="411"/>
                    </a:lnTo>
                    <a:lnTo>
                      <a:pt x="395" y="393"/>
                    </a:lnTo>
                    <a:lnTo>
                      <a:pt x="393" y="386"/>
                    </a:lnTo>
                    <a:lnTo>
                      <a:pt x="391" y="378"/>
                    </a:lnTo>
                    <a:lnTo>
                      <a:pt x="387" y="373"/>
                    </a:lnTo>
                    <a:lnTo>
                      <a:pt x="384" y="367"/>
                    </a:lnTo>
                    <a:lnTo>
                      <a:pt x="378" y="362"/>
                    </a:lnTo>
                    <a:lnTo>
                      <a:pt x="376" y="361"/>
                    </a:lnTo>
                    <a:lnTo>
                      <a:pt x="376" y="361"/>
                    </a:lnTo>
                    <a:lnTo>
                      <a:pt x="364" y="353"/>
                    </a:lnTo>
                    <a:lnTo>
                      <a:pt x="352" y="344"/>
                    </a:lnTo>
                    <a:lnTo>
                      <a:pt x="341" y="335"/>
                    </a:lnTo>
                    <a:lnTo>
                      <a:pt x="330" y="324"/>
                    </a:lnTo>
                    <a:lnTo>
                      <a:pt x="320" y="313"/>
                    </a:lnTo>
                    <a:lnTo>
                      <a:pt x="311" y="303"/>
                    </a:lnTo>
                    <a:lnTo>
                      <a:pt x="302" y="290"/>
                    </a:lnTo>
                    <a:lnTo>
                      <a:pt x="294" y="278"/>
                    </a:lnTo>
                    <a:lnTo>
                      <a:pt x="287" y="265"/>
                    </a:lnTo>
                    <a:lnTo>
                      <a:pt x="280" y="251"/>
                    </a:lnTo>
                    <a:lnTo>
                      <a:pt x="274" y="237"/>
                    </a:lnTo>
                    <a:lnTo>
                      <a:pt x="270" y="223"/>
                    </a:lnTo>
                    <a:lnTo>
                      <a:pt x="265" y="207"/>
                    </a:lnTo>
                    <a:lnTo>
                      <a:pt x="262" y="193"/>
                    </a:lnTo>
                    <a:lnTo>
                      <a:pt x="260" y="178"/>
                    </a:lnTo>
                    <a:lnTo>
                      <a:pt x="258" y="162"/>
                    </a:lnTo>
                    <a:lnTo>
                      <a:pt x="258" y="144"/>
                    </a:lnTo>
                    <a:lnTo>
                      <a:pt x="258" y="144"/>
                    </a:lnTo>
                    <a:lnTo>
                      <a:pt x="258" y="133"/>
                    </a:lnTo>
                    <a:lnTo>
                      <a:pt x="256" y="120"/>
                    </a:lnTo>
                    <a:lnTo>
                      <a:pt x="249" y="90"/>
                    </a:lnTo>
                    <a:lnTo>
                      <a:pt x="250" y="90"/>
                    </a:lnTo>
                    <a:lnTo>
                      <a:pt x="245" y="71"/>
                    </a:lnTo>
                    <a:lnTo>
                      <a:pt x="245" y="71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7" y="52"/>
                    </a:lnTo>
                    <a:lnTo>
                      <a:pt x="237" y="52"/>
                    </a:lnTo>
                    <a:lnTo>
                      <a:pt x="237" y="51"/>
                    </a:lnTo>
                    <a:lnTo>
                      <a:pt x="237" y="51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35" y="44"/>
                    </a:lnTo>
                    <a:lnTo>
                      <a:pt x="235" y="44"/>
                    </a:lnTo>
                    <a:lnTo>
                      <a:pt x="233" y="41"/>
                    </a:lnTo>
                    <a:lnTo>
                      <a:pt x="233" y="41"/>
                    </a:lnTo>
                    <a:lnTo>
                      <a:pt x="233" y="39"/>
                    </a:lnTo>
                    <a:lnTo>
                      <a:pt x="233" y="39"/>
                    </a:lnTo>
                    <a:lnTo>
                      <a:pt x="231" y="36"/>
                    </a:lnTo>
                    <a:lnTo>
                      <a:pt x="231" y="36"/>
                    </a:lnTo>
                    <a:lnTo>
                      <a:pt x="230" y="34"/>
                    </a:lnTo>
                    <a:lnTo>
                      <a:pt x="230" y="34"/>
                    </a:lnTo>
                    <a:lnTo>
                      <a:pt x="229" y="31"/>
                    </a:lnTo>
                    <a:lnTo>
                      <a:pt x="229" y="31"/>
                    </a:lnTo>
                    <a:lnTo>
                      <a:pt x="227" y="29"/>
                    </a:lnTo>
                    <a:lnTo>
                      <a:pt x="227" y="29"/>
                    </a:lnTo>
                    <a:lnTo>
                      <a:pt x="226" y="27"/>
                    </a:lnTo>
                    <a:lnTo>
                      <a:pt x="226" y="27"/>
                    </a:lnTo>
                    <a:lnTo>
                      <a:pt x="225" y="25"/>
                    </a:lnTo>
                    <a:lnTo>
                      <a:pt x="225" y="25"/>
                    </a:lnTo>
                    <a:lnTo>
                      <a:pt x="223" y="23"/>
                    </a:lnTo>
                    <a:lnTo>
                      <a:pt x="223" y="23"/>
                    </a:lnTo>
                    <a:lnTo>
                      <a:pt x="222" y="21"/>
                    </a:lnTo>
                    <a:lnTo>
                      <a:pt x="222" y="21"/>
                    </a:lnTo>
                    <a:lnTo>
                      <a:pt x="221" y="18"/>
                    </a:lnTo>
                    <a:lnTo>
                      <a:pt x="221" y="18"/>
                    </a:lnTo>
                    <a:lnTo>
                      <a:pt x="220" y="17"/>
                    </a:lnTo>
                    <a:lnTo>
                      <a:pt x="220" y="17"/>
                    </a:lnTo>
                    <a:lnTo>
                      <a:pt x="219" y="15"/>
                    </a:lnTo>
                    <a:lnTo>
                      <a:pt x="219" y="15"/>
                    </a:lnTo>
                    <a:lnTo>
                      <a:pt x="217" y="14"/>
                    </a:lnTo>
                    <a:lnTo>
                      <a:pt x="217" y="14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4" y="11"/>
                    </a:lnTo>
                    <a:lnTo>
                      <a:pt x="214" y="11"/>
                    </a:lnTo>
                    <a:lnTo>
                      <a:pt x="213" y="10"/>
                    </a:lnTo>
                    <a:lnTo>
                      <a:pt x="213" y="10"/>
                    </a:lnTo>
                    <a:lnTo>
                      <a:pt x="211" y="8"/>
                    </a:lnTo>
                    <a:lnTo>
                      <a:pt x="211" y="8"/>
                    </a:lnTo>
                    <a:lnTo>
                      <a:pt x="210" y="8"/>
                    </a:lnTo>
                    <a:lnTo>
                      <a:pt x="210" y="8"/>
                    </a:lnTo>
                    <a:lnTo>
                      <a:pt x="205" y="3"/>
                    </a:lnTo>
                    <a:lnTo>
                      <a:pt x="198" y="0"/>
                    </a:lnTo>
                    <a:lnTo>
                      <a:pt x="192" y="3"/>
                    </a:lnTo>
                    <a:lnTo>
                      <a:pt x="192" y="3"/>
                    </a:lnTo>
                    <a:lnTo>
                      <a:pt x="189" y="6"/>
                    </a:lnTo>
                    <a:lnTo>
                      <a:pt x="189" y="6"/>
                    </a:lnTo>
                    <a:lnTo>
                      <a:pt x="187" y="7"/>
                    </a:lnTo>
                    <a:lnTo>
                      <a:pt x="187" y="7"/>
                    </a:lnTo>
                    <a:lnTo>
                      <a:pt x="185" y="8"/>
                    </a:lnTo>
                    <a:lnTo>
                      <a:pt x="185" y="8"/>
                    </a:lnTo>
                    <a:lnTo>
                      <a:pt x="184" y="9"/>
                    </a:lnTo>
                    <a:lnTo>
                      <a:pt x="184" y="9"/>
                    </a:lnTo>
                    <a:lnTo>
                      <a:pt x="183" y="10"/>
                    </a:lnTo>
                    <a:lnTo>
                      <a:pt x="183" y="10"/>
                    </a:lnTo>
                    <a:lnTo>
                      <a:pt x="182" y="11"/>
                    </a:lnTo>
                    <a:lnTo>
                      <a:pt x="182" y="11"/>
                    </a:lnTo>
                    <a:lnTo>
                      <a:pt x="181" y="12"/>
                    </a:lnTo>
                    <a:lnTo>
                      <a:pt x="181" y="12"/>
                    </a:lnTo>
                    <a:lnTo>
                      <a:pt x="179" y="14"/>
                    </a:lnTo>
                    <a:lnTo>
                      <a:pt x="179" y="14"/>
                    </a:lnTo>
                    <a:lnTo>
                      <a:pt x="178" y="15"/>
                    </a:lnTo>
                    <a:lnTo>
                      <a:pt x="178" y="15"/>
                    </a:lnTo>
                    <a:lnTo>
                      <a:pt x="177" y="17"/>
                    </a:lnTo>
                    <a:lnTo>
                      <a:pt x="177" y="17"/>
                    </a:lnTo>
                    <a:lnTo>
                      <a:pt x="176" y="18"/>
                    </a:lnTo>
                    <a:lnTo>
                      <a:pt x="176" y="18"/>
                    </a:lnTo>
                    <a:lnTo>
                      <a:pt x="175" y="21"/>
                    </a:lnTo>
                    <a:lnTo>
                      <a:pt x="175" y="21"/>
                    </a:lnTo>
                    <a:lnTo>
                      <a:pt x="172" y="23"/>
                    </a:lnTo>
                    <a:lnTo>
                      <a:pt x="172" y="23"/>
                    </a:lnTo>
                    <a:lnTo>
                      <a:pt x="171" y="25"/>
                    </a:lnTo>
                    <a:lnTo>
                      <a:pt x="171" y="25"/>
                    </a:lnTo>
                    <a:lnTo>
                      <a:pt x="170" y="27"/>
                    </a:lnTo>
                    <a:lnTo>
                      <a:pt x="170" y="27"/>
                    </a:lnTo>
                    <a:lnTo>
                      <a:pt x="169" y="28"/>
                    </a:lnTo>
                    <a:lnTo>
                      <a:pt x="169" y="28"/>
                    </a:lnTo>
                    <a:lnTo>
                      <a:pt x="168" y="31"/>
                    </a:lnTo>
                    <a:lnTo>
                      <a:pt x="168" y="31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66" y="36"/>
                    </a:lnTo>
                    <a:lnTo>
                      <a:pt x="166" y="36"/>
                    </a:lnTo>
                    <a:lnTo>
                      <a:pt x="165" y="38"/>
                    </a:lnTo>
                    <a:lnTo>
                      <a:pt x="165" y="38"/>
                    </a:lnTo>
                    <a:lnTo>
                      <a:pt x="164" y="41"/>
                    </a:lnTo>
                    <a:lnTo>
                      <a:pt x="164" y="41"/>
                    </a:lnTo>
                    <a:lnTo>
                      <a:pt x="163" y="43"/>
                    </a:lnTo>
                    <a:lnTo>
                      <a:pt x="163" y="43"/>
                    </a:lnTo>
                    <a:lnTo>
                      <a:pt x="160" y="47"/>
                    </a:lnTo>
                    <a:lnTo>
                      <a:pt x="160" y="47"/>
                    </a:lnTo>
                    <a:lnTo>
                      <a:pt x="159" y="49"/>
                    </a:lnTo>
                    <a:lnTo>
                      <a:pt x="159" y="49"/>
                    </a:lnTo>
                    <a:lnTo>
                      <a:pt x="158" y="52"/>
                    </a:lnTo>
                    <a:lnTo>
                      <a:pt x="158" y="52"/>
                    </a:lnTo>
                    <a:lnTo>
                      <a:pt x="157" y="55"/>
                    </a:lnTo>
                    <a:lnTo>
                      <a:pt x="157" y="55"/>
                    </a:lnTo>
                    <a:lnTo>
                      <a:pt x="156" y="58"/>
                    </a:lnTo>
                    <a:lnTo>
                      <a:pt x="156" y="58"/>
                    </a:lnTo>
                    <a:lnTo>
                      <a:pt x="155" y="62"/>
                    </a:lnTo>
                    <a:lnTo>
                      <a:pt x="155" y="62"/>
                    </a:lnTo>
                    <a:lnTo>
                      <a:pt x="154" y="64"/>
                    </a:lnTo>
                    <a:lnTo>
                      <a:pt x="154" y="64"/>
                    </a:lnTo>
                    <a:lnTo>
                      <a:pt x="153" y="69"/>
                    </a:lnTo>
                    <a:lnTo>
                      <a:pt x="153" y="69"/>
                    </a:lnTo>
                    <a:lnTo>
                      <a:pt x="152" y="70"/>
                    </a:lnTo>
                    <a:lnTo>
                      <a:pt x="152" y="70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46" y="90"/>
                    </a:lnTo>
                    <a:lnTo>
                      <a:pt x="148" y="90"/>
                    </a:lnTo>
                    <a:lnTo>
                      <a:pt x="148" y="90"/>
                    </a:lnTo>
                    <a:lnTo>
                      <a:pt x="141" y="120"/>
                    </a:lnTo>
                    <a:lnTo>
                      <a:pt x="139" y="133"/>
                    </a:lnTo>
                    <a:lnTo>
                      <a:pt x="139" y="144"/>
                    </a:lnTo>
                    <a:lnTo>
                      <a:pt x="139" y="162"/>
                    </a:lnTo>
                    <a:lnTo>
                      <a:pt x="139" y="162"/>
                    </a:lnTo>
                    <a:lnTo>
                      <a:pt x="137" y="178"/>
                    </a:lnTo>
                    <a:lnTo>
                      <a:pt x="135" y="193"/>
                    </a:lnTo>
                    <a:lnTo>
                      <a:pt x="131" y="209"/>
                    </a:lnTo>
                    <a:lnTo>
                      <a:pt x="127" y="223"/>
                    </a:lnTo>
                    <a:lnTo>
                      <a:pt x="122" y="237"/>
                    </a:lnTo>
                    <a:lnTo>
                      <a:pt x="116" y="251"/>
                    </a:lnTo>
                    <a:lnTo>
                      <a:pt x="110" y="265"/>
                    </a:lnTo>
                    <a:lnTo>
                      <a:pt x="102" y="278"/>
                    </a:lnTo>
                    <a:lnTo>
                      <a:pt x="95" y="290"/>
                    </a:lnTo>
                    <a:lnTo>
                      <a:pt x="86" y="303"/>
                    </a:lnTo>
                    <a:lnTo>
                      <a:pt x="76" y="313"/>
                    </a:lnTo>
                    <a:lnTo>
                      <a:pt x="67" y="324"/>
                    </a:lnTo>
                    <a:lnTo>
                      <a:pt x="56" y="335"/>
                    </a:lnTo>
                    <a:lnTo>
                      <a:pt x="44" y="344"/>
                    </a:lnTo>
                    <a:lnTo>
                      <a:pt x="32" y="353"/>
                    </a:lnTo>
                    <a:lnTo>
                      <a:pt x="20" y="361"/>
                    </a:lnTo>
                    <a:lnTo>
                      <a:pt x="19" y="362"/>
                    </a:lnTo>
                    <a:lnTo>
                      <a:pt x="19" y="362"/>
                    </a:lnTo>
                    <a:lnTo>
                      <a:pt x="13" y="367"/>
                    </a:lnTo>
                    <a:lnTo>
                      <a:pt x="13" y="367"/>
                    </a:lnTo>
                    <a:lnTo>
                      <a:pt x="8" y="372"/>
                    </a:lnTo>
                    <a:lnTo>
                      <a:pt x="6" y="378"/>
                    </a:lnTo>
                    <a:lnTo>
                      <a:pt x="4" y="386"/>
                    </a:lnTo>
                    <a:lnTo>
                      <a:pt x="2" y="393"/>
                    </a:lnTo>
                    <a:lnTo>
                      <a:pt x="1" y="411"/>
                    </a:lnTo>
                    <a:lnTo>
                      <a:pt x="0" y="426"/>
                    </a:lnTo>
                    <a:lnTo>
                      <a:pt x="0" y="426"/>
                    </a:lnTo>
                    <a:lnTo>
                      <a:pt x="1" y="438"/>
                    </a:lnTo>
                    <a:lnTo>
                      <a:pt x="1" y="444"/>
                    </a:lnTo>
                    <a:lnTo>
                      <a:pt x="2" y="450"/>
                    </a:lnTo>
                    <a:lnTo>
                      <a:pt x="2" y="450"/>
                    </a:lnTo>
                    <a:lnTo>
                      <a:pt x="57" y="450"/>
                    </a:lnTo>
                    <a:lnTo>
                      <a:pt x="57" y="450"/>
                    </a:lnTo>
                    <a:lnTo>
                      <a:pt x="58" y="461"/>
                    </a:lnTo>
                    <a:lnTo>
                      <a:pt x="59" y="474"/>
                    </a:lnTo>
                    <a:lnTo>
                      <a:pt x="72" y="474"/>
                    </a:lnTo>
                    <a:lnTo>
                      <a:pt x="111" y="474"/>
                    </a:lnTo>
                    <a:lnTo>
                      <a:pt x="124" y="474"/>
                    </a:lnTo>
                    <a:lnTo>
                      <a:pt x="125" y="461"/>
                    </a:lnTo>
                    <a:lnTo>
                      <a:pt x="125" y="461"/>
                    </a:lnTo>
                    <a:lnTo>
                      <a:pt x="125" y="450"/>
                    </a:lnTo>
                    <a:lnTo>
                      <a:pt x="138" y="450"/>
                    </a:lnTo>
                    <a:lnTo>
                      <a:pt x="138" y="450"/>
                    </a:lnTo>
                    <a:lnTo>
                      <a:pt x="139" y="469"/>
                    </a:lnTo>
                    <a:lnTo>
                      <a:pt x="140" y="475"/>
                    </a:lnTo>
                    <a:lnTo>
                      <a:pt x="257" y="475"/>
                    </a:lnTo>
                    <a:lnTo>
                      <a:pt x="258" y="469"/>
                    </a:lnTo>
                    <a:lnTo>
                      <a:pt x="258" y="469"/>
                    </a:lnTo>
                    <a:lnTo>
                      <a:pt x="259" y="450"/>
                    </a:lnTo>
                    <a:lnTo>
                      <a:pt x="271" y="450"/>
                    </a:lnTo>
                    <a:lnTo>
                      <a:pt x="271" y="450"/>
                    </a:lnTo>
                    <a:lnTo>
                      <a:pt x="272" y="461"/>
                    </a:lnTo>
                    <a:lnTo>
                      <a:pt x="273" y="474"/>
                    </a:lnTo>
                    <a:lnTo>
                      <a:pt x="286" y="474"/>
                    </a:lnTo>
                    <a:lnTo>
                      <a:pt x="325" y="474"/>
                    </a:lnTo>
                    <a:lnTo>
                      <a:pt x="338" y="474"/>
                    </a:lnTo>
                    <a:lnTo>
                      <a:pt x="339" y="461"/>
                    </a:lnTo>
                    <a:lnTo>
                      <a:pt x="339" y="461"/>
                    </a:lnTo>
                    <a:lnTo>
                      <a:pt x="339" y="450"/>
                    </a:lnTo>
                    <a:lnTo>
                      <a:pt x="395" y="450"/>
                    </a:lnTo>
                    <a:lnTo>
                      <a:pt x="395" y="450"/>
                    </a:lnTo>
                    <a:lnTo>
                      <a:pt x="396" y="444"/>
                    </a:lnTo>
                    <a:lnTo>
                      <a:pt x="396" y="444"/>
                    </a:lnTo>
                    <a:lnTo>
                      <a:pt x="396" y="438"/>
                    </a:lnTo>
                    <a:lnTo>
                      <a:pt x="396" y="427"/>
                    </a:lnTo>
                    <a:lnTo>
                      <a:pt x="396" y="427"/>
                    </a:lnTo>
                    <a:close/>
                    <a:moveTo>
                      <a:pt x="369" y="373"/>
                    </a:moveTo>
                    <a:lnTo>
                      <a:pt x="374" y="378"/>
                    </a:lnTo>
                    <a:lnTo>
                      <a:pt x="374" y="378"/>
                    </a:lnTo>
                    <a:lnTo>
                      <a:pt x="376" y="380"/>
                    </a:lnTo>
                    <a:lnTo>
                      <a:pt x="378" y="384"/>
                    </a:lnTo>
                    <a:lnTo>
                      <a:pt x="376" y="384"/>
                    </a:lnTo>
                    <a:lnTo>
                      <a:pt x="375" y="382"/>
                    </a:lnTo>
                    <a:lnTo>
                      <a:pt x="375" y="382"/>
                    </a:lnTo>
                    <a:lnTo>
                      <a:pt x="362" y="377"/>
                    </a:lnTo>
                    <a:lnTo>
                      <a:pt x="351" y="371"/>
                    </a:lnTo>
                    <a:lnTo>
                      <a:pt x="339" y="363"/>
                    </a:lnTo>
                    <a:lnTo>
                      <a:pt x="328" y="355"/>
                    </a:lnTo>
                    <a:lnTo>
                      <a:pt x="318" y="348"/>
                    </a:lnTo>
                    <a:lnTo>
                      <a:pt x="308" y="339"/>
                    </a:lnTo>
                    <a:lnTo>
                      <a:pt x="300" y="331"/>
                    </a:lnTo>
                    <a:lnTo>
                      <a:pt x="292" y="322"/>
                    </a:lnTo>
                    <a:lnTo>
                      <a:pt x="285" y="312"/>
                    </a:lnTo>
                    <a:lnTo>
                      <a:pt x="279" y="303"/>
                    </a:lnTo>
                    <a:lnTo>
                      <a:pt x="274" y="292"/>
                    </a:lnTo>
                    <a:lnTo>
                      <a:pt x="268" y="281"/>
                    </a:lnTo>
                    <a:lnTo>
                      <a:pt x="265" y="270"/>
                    </a:lnTo>
                    <a:lnTo>
                      <a:pt x="262" y="259"/>
                    </a:lnTo>
                    <a:lnTo>
                      <a:pt x="260" y="249"/>
                    </a:lnTo>
                    <a:lnTo>
                      <a:pt x="259" y="237"/>
                    </a:lnTo>
                    <a:lnTo>
                      <a:pt x="259" y="237"/>
                    </a:lnTo>
                    <a:lnTo>
                      <a:pt x="267" y="257"/>
                    </a:lnTo>
                    <a:lnTo>
                      <a:pt x="278" y="278"/>
                    </a:lnTo>
                    <a:lnTo>
                      <a:pt x="289" y="296"/>
                    </a:lnTo>
                    <a:lnTo>
                      <a:pt x="302" y="314"/>
                    </a:lnTo>
                    <a:lnTo>
                      <a:pt x="317" y="331"/>
                    </a:lnTo>
                    <a:lnTo>
                      <a:pt x="333" y="347"/>
                    </a:lnTo>
                    <a:lnTo>
                      <a:pt x="351" y="360"/>
                    </a:lnTo>
                    <a:lnTo>
                      <a:pt x="369" y="373"/>
                    </a:lnTo>
                    <a:lnTo>
                      <a:pt x="369" y="373"/>
                    </a:lnTo>
                    <a:close/>
                    <a:moveTo>
                      <a:pt x="166" y="75"/>
                    </a:moveTo>
                    <a:lnTo>
                      <a:pt x="166" y="75"/>
                    </a:lnTo>
                    <a:lnTo>
                      <a:pt x="166" y="74"/>
                    </a:lnTo>
                    <a:lnTo>
                      <a:pt x="166" y="74"/>
                    </a:lnTo>
                    <a:lnTo>
                      <a:pt x="167" y="70"/>
                    </a:lnTo>
                    <a:lnTo>
                      <a:pt x="167" y="70"/>
                    </a:lnTo>
                    <a:lnTo>
                      <a:pt x="168" y="68"/>
                    </a:lnTo>
                    <a:lnTo>
                      <a:pt x="168" y="68"/>
                    </a:lnTo>
                    <a:lnTo>
                      <a:pt x="169" y="65"/>
                    </a:lnTo>
                    <a:lnTo>
                      <a:pt x="169" y="65"/>
                    </a:lnTo>
                    <a:lnTo>
                      <a:pt x="170" y="63"/>
                    </a:lnTo>
                    <a:lnTo>
                      <a:pt x="170" y="63"/>
                    </a:lnTo>
                    <a:lnTo>
                      <a:pt x="170" y="61"/>
                    </a:lnTo>
                    <a:lnTo>
                      <a:pt x="170" y="61"/>
                    </a:lnTo>
                    <a:lnTo>
                      <a:pt x="171" y="57"/>
                    </a:lnTo>
                    <a:lnTo>
                      <a:pt x="171" y="57"/>
                    </a:lnTo>
                    <a:lnTo>
                      <a:pt x="172" y="55"/>
                    </a:lnTo>
                    <a:lnTo>
                      <a:pt x="172" y="55"/>
                    </a:lnTo>
                    <a:lnTo>
                      <a:pt x="173" y="53"/>
                    </a:lnTo>
                    <a:lnTo>
                      <a:pt x="173" y="53"/>
                    </a:lnTo>
                    <a:lnTo>
                      <a:pt x="175" y="51"/>
                    </a:lnTo>
                    <a:lnTo>
                      <a:pt x="175" y="51"/>
                    </a:lnTo>
                    <a:lnTo>
                      <a:pt x="176" y="48"/>
                    </a:lnTo>
                    <a:lnTo>
                      <a:pt x="176" y="48"/>
                    </a:lnTo>
                    <a:lnTo>
                      <a:pt x="177" y="47"/>
                    </a:lnTo>
                    <a:lnTo>
                      <a:pt x="177" y="47"/>
                    </a:lnTo>
                    <a:lnTo>
                      <a:pt x="178" y="43"/>
                    </a:lnTo>
                    <a:lnTo>
                      <a:pt x="178" y="43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80" y="39"/>
                    </a:lnTo>
                    <a:lnTo>
                      <a:pt x="180" y="39"/>
                    </a:lnTo>
                    <a:lnTo>
                      <a:pt x="180" y="38"/>
                    </a:lnTo>
                    <a:lnTo>
                      <a:pt x="180" y="38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2" y="35"/>
                    </a:lnTo>
                    <a:lnTo>
                      <a:pt x="183" y="31"/>
                    </a:lnTo>
                    <a:lnTo>
                      <a:pt x="183" y="31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85" y="28"/>
                    </a:lnTo>
                    <a:lnTo>
                      <a:pt x="185" y="28"/>
                    </a:lnTo>
                    <a:lnTo>
                      <a:pt x="186" y="27"/>
                    </a:lnTo>
                    <a:lnTo>
                      <a:pt x="186" y="27"/>
                    </a:lnTo>
                    <a:lnTo>
                      <a:pt x="187" y="26"/>
                    </a:lnTo>
                    <a:lnTo>
                      <a:pt x="187" y="2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91" y="23"/>
                    </a:lnTo>
                    <a:lnTo>
                      <a:pt x="191" y="23"/>
                    </a:lnTo>
                    <a:lnTo>
                      <a:pt x="191" y="22"/>
                    </a:lnTo>
                    <a:lnTo>
                      <a:pt x="191" y="22"/>
                    </a:lnTo>
                    <a:lnTo>
                      <a:pt x="193" y="21"/>
                    </a:lnTo>
                    <a:lnTo>
                      <a:pt x="193" y="21"/>
                    </a:lnTo>
                    <a:lnTo>
                      <a:pt x="194" y="20"/>
                    </a:lnTo>
                    <a:lnTo>
                      <a:pt x="194" y="20"/>
                    </a:lnTo>
                    <a:lnTo>
                      <a:pt x="195" y="18"/>
                    </a:lnTo>
                    <a:lnTo>
                      <a:pt x="195" y="18"/>
                    </a:lnTo>
                    <a:lnTo>
                      <a:pt x="196" y="17"/>
                    </a:lnTo>
                    <a:lnTo>
                      <a:pt x="196" y="17"/>
                    </a:lnTo>
                    <a:lnTo>
                      <a:pt x="198" y="16"/>
                    </a:lnTo>
                    <a:lnTo>
                      <a:pt x="198" y="16"/>
                    </a:lnTo>
                    <a:lnTo>
                      <a:pt x="200" y="17"/>
                    </a:lnTo>
                    <a:lnTo>
                      <a:pt x="200" y="17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7" y="24"/>
                    </a:lnTo>
                    <a:lnTo>
                      <a:pt x="207" y="24"/>
                    </a:lnTo>
                    <a:lnTo>
                      <a:pt x="208" y="25"/>
                    </a:lnTo>
                    <a:lnTo>
                      <a:pt x="208" y="25"/>
                    </a:lnTo>
                    <a:lnTo>
                      <a:pt x="209" y="27"/>
                    </a:lnTo>
                    <a:lnTo>
                      <a:pt x="209" y="27"/>
                    </a:lnTo>
                    <a:lnTo>
                      <a:pt x="210" y="27"/>
                    </a:lnTo>
                    <a:lnTo>
                      <a:pt x="210" y="27"/>
                    </a:lnTo>
                    <a:lnTo>
                      <a:pt x="211" y="30"/>
                    </a:lnTo>
                    <a:lnTo>
                      <a:pt x="211" y="30"/>
                    </a:lnTo>
                    <a:lnTo>
                      <a:pt x="212" y="30"/>
                    </a:lnTo>
                    <a:lnTo>
                      <a:pt x="212" y="30"/>
                    </a:lnTo>
                    <a:lnTo>
                      <a:pt x="213" y="34"/>
                    </a:lnTo>
                    <a:lnTo>
                      <a:pt x="213" y="34"/>
                    </a:lnTo>
                    <a:lnTo>
                      <a:pt x="214" y="35"/>
                    </a:lnTo>
                    <a:lnTo>
                      <a:pt x="214" y="35"/>
                    </a:lnTo>
                    <a:lnTo>
                      <a:pt x="216" y="37"/>
                    </a:lnTo>
                    <a:lnTo>
                      <a:pt x="216" y="37"/>
                    </a:lnTo>
                    <a:lnTo>
                      <a:pt x="217" y="38"/>
                    </a:lnTo>
                    <a:lnTo>
                      <a:pt x="217" y="38"/>
                    </a:lnTo>
                    <a:lnTo>
                      <a:pt x="218" y="41"/>
                    </a:lnTo>
                    <a:lnTo>
                      <a:pt x="218" y="41"/>
                    </a:lnTo>
                    <a:lnTo>
                      <a:pt x="218" y="42"/>
                    </a:lnTo>
                    <a:lnTo>
                      <a:pt x="218" y="42"/>
                    </a:lnTo>
                    <a:lnTo>
                      <a:pt x="220" y="45"/>
                    </a:lnTo>
                    <a:lnTo>
                      <a:pt x="220" y="45"/>
                    </a:lnTo>
                    <a:lnTo>
                      <a:pt x="220" y="47"/>
                    </a:lnTo>
                    <a:lnTo>
                      <a:pt x="220" y="47"/>
                    </a:lnTo>
                    <a:lnTo>
                      <a:pt x="222" y="50"/>
                    </a:lnTo>
                    <a:lnTo>
                      <a:pt x="222" y="50"/>
                    </a:lnTo>
                    <a:lnTo>
                      <a:pt x="222" y="51"/>
                    </a:lnTo>
                    <a:lnTo>
                      <a:pt x="222" y="51"/>
                    </a:lnTo>
                    <a:lnTo>
                      <a:pt x="223" y="55"/>
                    </a:lnTo>
                    <a:lnTo>
                      <a:pt x="223" y="55"/>
                    </a:lnTo>
                    <a:lnTo>
                      <a:pt x="224" y="55"/>
                    </a:lnTo>
                    <a:lnTo>
                      <a:pt x="224" y="55"/>
                    </a:lnTo>
                    <a:lnTo>
                      <a:pt x="225" y="60"/>
                    </a:lnTo>
                    <a:lnTo>
                      <a:pt x="225" y="60"/>
                    </a:lnTo>
                    <a:lnTo>
                      <a:pt x="225" y="61"/>
                    </a:lnTo>
                    <a:lnTo>
                      <a:pt x="225" y="61"/>
                    </a:lnTo>
                    <a:lnTo>
                      <a:pt x="231" y="76"/>
                    </a:lnTo>
                    <a:lnTo>
                      <a:pt x="166" y="76"/>
                    </a:lnTo>
                    <a:lnTo>
                      <a:pt x="166" y="76"/>
                    </a:lnTo>
                    <a:lnTo>
                      <a:pt x="166" y="75"/>
                    </a:lnTo>
                    <a:lnTo>
                      <a:pt x="166" y="75"/>
                    </a:lnTo>
                    <a:close/>
                    <a:moveTo>
                      <a:pt x="166" y="90"/>
                    </a:moveTo>
                    <a:lnTo>
                      <a:pt x="231" y="90"/>
                    </a:lnTo>
                    <a:lnTo>
                      <a:pt x="235" y="90"/>
                    </a:lnTo>
                    <a:lnTo>
                      <a:pt x="235" y="90"/>
                    </a:lnTo>
                    <a:lnTo>
                      <a:pt x="238" y="105"/>
                    </a:lnTo>
                    <a:lnTo>
                      <a:pt x="241" y="119"/>
                    </a:lnTo>
                    <a:lnTo>
                      <a:pt x="243" y="132"/>
                    </a:lnTo>
                    <a:lnTo>
                      <a:pt x="244" y="142"/>
                    </a:lnTo>
                    <a:lnTo>
                      <a:pt x="243" y="142"/>
                    </a:lnTo>
                    <a:lnTo>
                      <a:pt x="243" y="142"/>
                    </a:lnTo>
                    <a:lnTo>
                      <a:pt x="244" y="163"/>
                    </a:lnTo>
                    <a:lnTo>
                      <a:pt x="244" y="434"/>
                    </a:lnTo>
                    <a:lnTo>
                      <a:pt x="153" y="434"/>
                    </a:lnTo>
                    <a:lnTo>
                      <a:pt x="153" y="163"/>
                    </a:lnTo>
                    <a:lnTo>
                      <a:pt x="153" y="163"/>
                    </a:lnTo>
                    <a:lnTo>
                      <a:pt x="154" y="142"/>
                    </a:lnTo>
                    <a:lnTo>
                      <a:pt x="153" y="142"/>
                    </a:lnTo>
                    <a:lnTo>
                      <a:pt x="153" y="142"/>
                    </a:lnTo>
                    <a:lnTo>
                      <a:pt x="154" y="132"/>
                    </a:lnTo>
                    <a:lnTo>
                      <a:pt x="155" y="119"/>
                    </a:lnTo>
                    <a:lnTo>
                      <a:pt x="158" y="105"/>
                    </a:lnTo>
                    <a:lnTo>
                      <a:pt x="162" y="90"/>
                    </a:lnTo>
                    <a:lnTo>
                      <a:pt x="166" y="90"/>
                    </a:lnTo>
                    <a:close/>
                    <a:moveTo>
                      <a:pt x="22" y="378"/>
                    </a:moveTo>
                    <a:lnTo>
                      <a:pt x="22" y="378"/>
                    </a:lnTo>
                    <a:lnTo>
                      <a:pt x="28" y="373"/>
                    </a:lnTo>
                    <a:lnTo>
                      <a:pt x="28" y="373"/>
                    </a:lnTo>
                    <a:lnTo>
                      <a:pt x="46" y="361"/>
                    </a:lnTo>
                    <a:lnTo>
                      <a:pt x="62" y="347"/>
                    </a:lnTo>
                    <a:lnTo>
                      <a:pt x="78" y="333"/>
                    </a:lnTo>
                    <a:lnTo>
                      <a:pt x="92" y="317"/>
                    </a:lnTo>
                    <a:lnTo>
                      <a:pt x="105" y="298"/>
                    </a:lnTo>
                    <a:lnTo>
                      <a:pt x="117" y="280"/>
                    </a:lnTo>
                    <a:lnTo>
                      <a:pt x="127" y="260"/>
                    </a:lnTo>
                    <a:lnTo>
                      <a:pt x="136" y="241"/>
                    </a:lnTo>
                    <a:lnTo>
                      <a:pt x="136" y="241"/>
                    </a:lnTo>
                    <a:lnTo>
                      <a:pt x="135" y="252"/>
                    </a:lnTo>
                    <a:lnTo>
                      <a:pt x="132" y="263"/>
                    </a:lnTo>
                    <a:lnTo>
                      <a:pt x="129" y="273"/>
                    </a:lnTo>
                    <a:lnTo>
                      <a:pt x="125" y="284"/>
                    </a:lnTo>
                    <a:lnTo>
                      <a:pt x="121" y="295"/>
                    </a:lnTo>
                    <a:lnTo>
                      <a:pt x="115" y="305"/>
                    </a:lnTo>
                    <a:lnTo>
                      <a:pt x="109" y="314"/>
                    </a:lnTo>
                    <a:lnTo>
                      <a:pt x="102" y="323"/>
                    </a:lnTo>
                    <a:lnTo>
                      <a:pt x="95" y="333"/>
                    </a:lnTo>
                    <a:lnTo>
                      <a:pt x="86" y="341"/>
                    </a:lnTo>
                    <a:lnTo>
                      <a:pt x="76" y="349"/>
                    </a:lnTo>
                    <a:lnTo>
                      <a:pt x="67" y="357"/>
                    </a:lnTo>
                    <a:lnTo>
                      <a:pt x="56" y="364"/>
                    </a:lnTo>
                    <a:lnTo>
                      <a:pt x="45" y="371"/>
                    </a:lnTo>
                    <a:lnTo>
                      <a:pt x="33" y="377"/>
                    </a:lnTo>
                    <a:lnTo>
                      <a:pt x="21" y="382"/>
                    </a:lnTo>
                    <a:lnTo>
                      <a:pt x="20" y="384"/>
                    </a:lnTo>
                    <a:lnTo>
                      <a:pt x="20" y="384"/>
                    </a:lnTo>
                    <a:lnTo>
                      <a:pt x="19" y="384"/>
                    </a:lnTo>
                    <a:lnTo>
                      <a:pt x="19" y="384"/>
                    </a:lnTo>
                    <a:lnTo>
                      <a:pt x="20" y="380"/>
                    </a:lnTo>
                    <a:lnTo>
                      <a:pt x="22" y="378"/>
                    </a:lnTo>
                    <a:lnTo>
                      <a:pt x="22" y="378"/>
                    </a:lnTo>
                    <a:close/>
                    <a:moveTo>
                      <a:pt x="15" y="428"/>
                    </a:moveTo>
                    <a:lnTo>
                      <a:pt x="15" y="428"/>
                    </a:lnTo>
                    <a:lnTo>
                      <a:pt x="15" y="418"/>
                    </a:lnTo>
                    <a:lnTo>
                      <a:pt x="16" y="409"/>
                    </a:lnTo>
                    <a:lnTo>
                      <a:pt x="18" y="403"/>
                    </a:lnTo>
                    <a:lnTo>
                      <a:pt x="19" y="401"/>
                    </a:lnTo>
                    <a:lnTo>
                      <a:pt x="21" y="400"/>
                    </a:lnTo>
                    <a:lnTo>
                      <a:pt x="21" y="400"/>
                    </a:lnTo>
                    <a:lnTo>
                      <a:pt x="27" y="395"/>
                    </a:lnTo>
                    <a:lnTo>
                      <a:pt x="27" y="395"/>
                    </a:lnTo>
                    <a:lnTo>
                      <a:pt x="46" y="386"/>
                    </a:lnTo>
                    <a:lnTo>
                      <a:pt x="64" y="375"/>
                    </a:lnTo>
                    <a:lnTo>
                      <a:pt x="82" y="364"/>
                    </a:lnTo>
                    <a:lnTo>
                      <a:pt x="97" y="351"/>
                    </a:lnTo>
                    <a:lnTo>
                      <a:pt x="110" y="337"/>
                    </a:lnTo>
                    <a:lnTo>
                      <a:pt x="121" y="322"/>
                    </a:lnTo>
                    <a:lnTo>
                      <a:pt x="130" y="306"/>
                    </a:lnTo>
                    <a:lnTo>
                      <a:pt x="139" y="290"/>
                    </a:lnTo>
                    <a:lnTo>
                      <a:pt x="139" y="434"/>
                    </a:lnTo>
                    <a:lnTo>
                      <a:pt x="139" y="436"/>
                    </a:lnTo>
                    <a:lnTo>
                      <a:pt x="125" y="436"/>
                    </a:lnTo>
                    <a:lnTo>
                      <a:pt x="125" y="436"/>
                    </a:lnTo>
                    <a:lnTo>
                      <a:pt x="125" y="425"/>
                    </a:lnTo>
                    <a:lnTo>
                      <a:pt x="123" y="413"/>
                    </a:lnTo>
                    <a:lnTo>
                      <a:pt x="121" y="401"/>
                    </a:lnTo>
                    <a:lnTo>
                      <a:pt x="116" y="391"/>
                    </a:lnTo>
                    <a:lnTo>
                      <a:pt x="112" y="382"/>
                    </a:lnTo>
                    <a:lnTo>
                      <a:pt x="106" y="375"/>
                    </a:lnTo>
                    <a:lnTo>
                      <a:pt x="103" y="373"/>
                    </a:lnTo>
                    <a:lnTo>
                      <a:pt x="99" y="371"/>
                    </a:lnTo>
                    <a:lnTo>
                      <a:pt x="96" y="369"/>
                    </a:lnTo>
                    <a:lnTo>
                      <a:pt x="91" y="369"/>
                    </a:lnTo>
                    <a:lnTo>
                      <a:pt x="91" y="369"/>
                    </a:lnTo>
                    <a:lnTo>
                      <a:pt x="87" y="369"/>
                    </a:lnTo>
                    <a:lnTo>
                      <a:pt x="83" y="371"/>
                    </a:lnTo>
                    <a:lnTo>
                      <a:pt x="79" y="373"/>
                    </a:lnTo>
                    <a:lnTo>
                      <a:pt x="76" y="375"/>
                    </a:lnTo>
                    <a:lnTo>
                      <a:pt x="71" y="382"/>
                    </a:lnTo>
                    <a:lnTo>
                      <a:pt x="65" y="391"/>
                    </a:lnTo>
                    <a:lnTo>
                      <a:pt x="62" y="401"/>
                    </a:lnTo>
                    <a:lnTo>
                      <a:pt x="60" y="413"/>
                    </a:lnTo>
                    <a:lnTo>
                      <a:pt x="58" y="425"/>
                    </a:lnTo>
                    <a:lnTo>
                      <a:pt x="57" y="436"/>
                    </a:lnTo>
                    <a:lnTo>
                      <a:pt x="15" y="436"/>
                    </a:lnTo>
                    <a:lnTo>
                      <a:pt x="15" y="436"/>
                    </a:lnTo>
                    <a:lnTo>
                      <a:pt x="15" y="428"/>
                    </a:lnTo>
                    <a:lnTo>
                      <a:pt x="15" y="428"/>
                    </a:lnTo>
                    <a:close/>
                    <a:moveTo>
                      <a:pt x="111" y="436"/>
                    </a:moveTo>
                    <a:lnTo>
                      <a:pt x="72" y="436"/>
                    </a:lnTo>
                    <a:lnTo>
                      <a:pt x="72" y="436"/>
                    </a:lnTo>
                    <a:lnTo>
                      <a:pt x="72" y="426"/>
                    </a:lnTo>
                    <a:lnTo>
                      <a:pt x="74" y="416"/>
                    </a:lnTo>
                    <a:lnTo>
                      <a:pt x="75" y="406"/>
                    </a:lnTo>
                    <a:lnTo>
                      <a:pt x="78" y="399"/>
                    </a:lnTo>
                    <a:lnTo>
                      <a:pt x="81" y="392"/>
                    </a:lnTo>
                    <a:lnTo>
                      <a:pt x="84" y="388"/>
                    </a:lnTo>
                    <a:lnTo>
                      <a:pt x="87" y="385"/>
                    </a:lnTo>
                    <a:lnTo>
                      <a:pt x="91" y="384"/>
                    </a:lnTo>
                    <a:lnTo>
                      <a:pt x="91" y="384"/>
                    </a:lnTo>
                    <a:lnTo>
                      <a:pt x="95" y="385"/>
                    </a:lnTo>
                    <a:lnTo>
                      <a:pt x="99" y="388"/>
                    </a:lnTo>
                    <a:lnTo>
                      <a:pt x="102" y="392"/>
                    </a:lnTo>
                    <a:lnTo>
                      <a:pt x="104" y="399"/>
                    </a:lnTo>
                    <a:lnTo>
                      <a:pt x="108" y="406"/>
                    </a:lnTo>
                    <a:lnTo>
                      <a:pt x="109" y="416"/>
                    </a:lnTo>
                    <a:lnTo>
                      <a:pt x="111" y="426"/>
                    </a:lnTo>
                    <a:lnTo>
                      <a:pt x="111" y="436"/>
                    </a:lnTo>
                    <a:lnTo>
                      <a:pt x="111" y="436"/>
                    </a:lnTo>
                    <a:close/>
                    <a:moveTo>
                      <a:pt x="111" y="460"/>
                    </a:moveTo>
                    <a:lnTo>
                      <a:pt x="72" y="460"/>
                    </a:lnTo>
                    <a:lnTo>
                      <a:pt x="72" y="460"/>
                    </a:lnTo>
                    <a:lnTo>
                      <a:pt x="72" y="450"/>
                    </a:lnTo>
                    <a:lnTo>
                      <a:pt x="111" y="450"/>
                    </a:lnTo>
                    <a:lnTo>
                      <a:pt x="111" y="450"/>
                    </a:lnTo>
                    <a:lnTo>
                      <a:pt x="111" y="460"/>
                    </a:lnTo>
                    <a:lnTo>
                      <a:pt x="111" y="460"/>
                    </a:lnTo>
                    <a:close/>
                    <a:moveTo>
                      <a:pt x="153" y="461"/>
                    </a:moveTo>
                    <a:lnTo>
                      <a:pt x="153" y="461"/>
                    </a:lnTo>
                    <a:lnTo>
                      <a:pt x="152" y="448"/>
                    </a:lnTo>
                    <a:lnTo>
                      <a:pt x="153" y="448"/>
                    </a:lnTo>
                    <a:lnTo>
                      <a:pt x="244" y="448"/>
                    </a:lnTo>
                    <a:lnTo>
                      <a:pt x="245" y="448"/>
                    </a:lnTo>
                    <a:lnTo>
                      <a:pt x="245" y="448"/>
                    </a:lnTo>
                    <a:lnTo>
                      <a:pt x="244" y="461"/>
                    </a:lnTo>
                    <a:lnTo>
                      <a:pt x="153" y="461"/>
                    </a:lnTo>
                    <a:close/>
                    <a:moveTo>
                      <a:pt x="325" y="460"/>
                    </a:moveTo>
                    <a:lnTo>
                      <a:pt x="286" y="460"/>
                    </a:lnTo>
                    <a:lnTo>
                      <a:pt x="286" y="460"/>
                    </a:lnTo>
                    <a:lnTo>
                      <a:pt x="285" y="450"/>
                    </a:lnTo>
                    <a:lnTo>
                      <a:pt x="325" y="450"/>
                    </a:lnTo>
                    <a:lnTo>
                      <a:pt x="325" y="450"/>
                    </a:lnTo>
                    <a:lnTo>
                      <a:pt x="325" y="460"/>
                    </a:lnTo>
                    <a:lnTo>
                      <a:pt x="325" y="460"/>
                    </a:lnTo>
                    <a:close/>
                    <a:moveTo>
                      <a:pt x="286" y="436"/>
                    </a:moveTo>
                    <a:lnTo>
                      <a:pt x="286" y="436"/>
                    </a:lnTo>
                    <a:lnTo>
                      <a:pt x="286" y="426"/>
                    </a:lnTo>
                    <a:lnTo>
                      <a:pt x="288" y="416"/>
                    </a:lnTo>
                    <a:lnTo>
                      <a:pt x="289" y="406"/>
                    </a:lnTo>
                    <a:lnTo>
                      <a:pt x="292" y="399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1" y="385"/>
                    </a:lnTo>
                    <a:lnTo>
                      <a:pt x="305" y="384"/>
                    </a:lnTo>
                    <a:lnTo>
                      <a:pt x="305" y="384"/>
                    </a:lnTo>
                    <a:lnTo>
                      <a:pt x="308" y="385"/>
                    </a:lnTo>
                    <a:lnTo>
                      <a:pt x="313" y="388"/>
                    </a:lnTo>
                    <a:lnTo>
                      <a:pt x="316" y="392"/>
                    </a:lnTo>
                    <a:lnTo>
                      <a:pt x="318" y="399"/>
                    </a:lnTo>
                    <a:lnTo>
                      <a:pt x="320" y="406"/>
                    </a:lnTo>
                    <a:lnTo>
                      <a:pt x="322" y="416"/>
                    </a:lnTo>
                    <a:lnTo>
                      <a:pt x="325" y="426"/>
                    </a:lnTo>
                    <a:lnTo>
                      <a:pt x="325" y="436"/>
                    </a:lnTo>
                    <a:lnTo>
                      <a:pt x="286" y="436"/>
                    </a:lnTo>
                    <a:close/>
                    <a:moveTo>
                      <a:pt x="339" y="436"/>
                    </a:moveTo>
                    <a:lnTo>
                      <a:pt x="339" y="436"/>
                    </a:lnTo>
                    <a:lnTo>
                      <a:pt x="339" y="425"/>
                    </a:lnTo>
                    <a:lnTo>
                      <a:pt x="337" y="413"/>
                    </a:lnTo>
                    <a:lnTo>
                      <a:pt x="334" y="401"/>
                    </a:lnTo>
                    <a:lnTo>
                      <a:pt x="330" y="391"/>
                    </a:lnTo>
                    <a:lnTo>
                      <a:pt x="326" y="382"/>
                    </a:lnTo>
                    <a:lnTo>
                      <a:pt x="320" y="375"/>
                    </a:lnTo>
                    <a:lnTo>
                      <a:pt x="317" y="373"/>
                    </a:lnTo>
                    <a:lnTo>
                      <a:pt x="313" y="371"/>
                    </a:lnTo>
                    <a:lnTo>
                      <a:pt x="310" y="369"/>
                    </a:lnTo>
                    <a:lnTo>
                      <a:pt x="305" y="369"/>
                    </a:lnTo>
                    <a:lnTo>
                      <a:pt x="305" y="369"/>
                    </a:lnTo>
                    <a:lnTo>
                      <a:pt x="301" y="369"/>
                    </a:lnTo>
                    <a:lnTo>
                      <a:pt x="297" y="371"/>
                    </a:lnTo>
                    <a:lnTo>
                      <a:pt x="293" y="373"/>
                    </a:lnTo>
                    <a:lnTo>
                      <a:pt x="290" y="375"/>
                    </a:lnTo>
                    <a:lnTo>
                      <a:pt x="285" y="382"/>
                    </a:lnTo>
                    <a:lnTo>
                      <a:pt x="279" y="391"/>
                    </a:lnTo>
                    <a:lnTo>
                      <a:pt x="276" y="401"/>
                    </a:lnTo>
                    <a:lnTo>
                      <a:pt x="274" y="413"/>
                    </a:lnTo>
                    <a:lnTo>
                      <a:pt x="272" y="425"/>
                    </a:lnTo>
                    <a:lnTo>
                      <a:pt x="271" y="436"/>
                    </a:lnTo>
                    <a:lnTo>
                      <a:pt x="258" y="436"/>
                    </a:lnTo>
                    <a:lnTo>
                      <a:pt x="258" y="434"/>
                    </a:lnTo>
                    <a:lnTo>
                      <a:pt x="258" y="292"/>
                    </a:lnTo>
                    <a:lnTo>
                      <a:pt x="258" y="292"/>
                    </a:lnTo>
                    <a:lnTo>
                      <a:pt x="266" y="308"/>
                    </a:lnTo>
                    <a:lnTo>
                      <a:pt x="276" y="323"/>
                    </a:lnTo>
                    <a:lnTo>
                      <a:pt x="288" y="337"/>
                    </a:lnTo>
                    <a:lnTo>
                      <a:pt x="301" y="351"/>
                    </a:lnTo>
                    <a:lnTo>
                      <a:pt x="316" y="364"/>
                    </a:lnTo>
                    <a:lnTo>
                      <a:pt x="332" y="376"/>
                    </a:lnTo>
                    <a:lnTo>
                      <a:pt x="351" y="386"/>
                    </a:lnTo>
                    <a:lnTo>
                      <a:pt x="370" y="395"/>
                    </a:lnTo>
                    <a:lnTo>
                      <a:pt x="375" y="400"/>
                    </a:lnTo>
                    <a:lnTo>
                      <a:pt x="375" y="400"/>
                    </a:lnTo>
                    <a:lnTo>
                      <a:pt x="379" y="403"/>
                    </a:lnTo>
                    <a:lnTo>
                      <a:pt x="381" y="409"/>
                    </a:lnTo>
                    <a:lnTo>
                      <a:pt x="382" y="418"/>
                    </a:lnTo>
                    <a:lnTo>
                      <a:pt x="382" y="427"/>
                    </a:lnTo>
                    <a:lnTo>
                      <a:pt x="382" y="427"/>
                    </a:lnTo>
                    <a:lnTo>
                      <a:pt x="382" y="436"/>
                    </a:lnTo>
                    <a:lnTo>
                      <a:pt x="339" y="4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5" name="Freeform 167"/>
              <p:cNvSpPr/>
              <p:nvPr/>
            </p:nvSpPr>
            <p:spPr bwMode="auto">
              <a:xfrm>
                <a:off x="4313238" y="3270250"/>
                <a:ext cx="106363" cy="34925"/>
              </a:xfrm>
              <a:custGeom>
                <a:avLst/>
                <a:gdLst>
                  <a:gd name="T0" fmla="*/ 13 w 67"/>
                  <a:gd name="T1" fmla="*/ 20 h 22"/>
                  <a:gd name="T2" fmla="*/ 13 w 67"/>
                  <a:gd name="T3" fmla="*/ 20 h 22"/>
                  <a:gd name="T4" fmla="*/ 15 w 67"/>
                  <a:gd name="T5" fmla="*/ 18 h 22"/>
                  <a:gd name="T6" fmla="*/ 20 w 67"/>
                  <a:gd name="T7" fmla="*/ 16 h 22"/>
                  <a:gd name="T8" fmla="*/ 26 w 67"/>
                  <a:gd name="T9" fmla="*/ 15 h 22"/>
                  <a:gd name="T10" fmla="*/ 33 w 67"/>
                  <a:gd name="T11" fmla="*/ 14 h 22"/>
                  <a:gd name="T12" fmla="*/ 33 w 67"/>
                  <a:gd name="T13" fmla="*/ 14 h 22"/>
                  <a:gd name="T14" fmla="*/ 41 w 67"/>
                  <a:gd name="T15" fmla="*/ 15 h 22"/>
                  <a:gd name="T16" fmla="*/ 46 w 67"/>
                  <a:gd name="T17" fmla="*/ 16 h 22"/>
                  <a:gd name="T18" fmla="*/ 52 w 67"/>
                  <a:gd name="T19" fmla="*/ 18 h 22"/>
                  <a:gd name="T20" fmla="*/ 54 w 67"/>
                  <a:gd name="T21" fmla="*/ 20 h 22"/>
                  <a:gd name="T22" fmla="*/ 54 w 67"/>
                  <a:gd name="T23" fmla="*/ 20 h 22"/>
                  <a:gd name="T24" fmla="*/ 57 w 67"/>
                  <a:gd name="T25" fmla="*/ 22 h 22"/>
                  <a:gd name="T26" fmla="*/ 59 w 67"/>
                  <a:gd name="T27" fmla="*/ 22 h 22"/>
                  <a:gd name="T28" fmla="*/ 59 w 67"/>
                  <a:gd name="T29" fmla="*/ 22 h 22"/>
                  <a:gd name="T30" fmla="*/ 62 w 67"/>
                  <a:gd name="T31" fmla="*/ 22 h 22"/>
                  <a:gd name="T32" fmla="*/ 65 w 67"/>
                  <a:gd name="T33" fmla="*/ 20 h 22"/>
                  <a:gd name="T34" fmla="*/ 65 w 67"/>
                  <a:gd name="T35" fmla="*/ 20 h 22"/>
                  <a:gd name="T36" fmla="*/ 66 w 67"/>
                  <a:gd name="T37" fmla="*/ 18 h 22"/>
                  <a:gd name="T38" fmla="*/ 67 w 67"/>
                  <a:gd name="T39" fmla="*/ 16 h 22"/>
                  <a:gd name="T40" fmla="*/ 66 w 67"/>
                  <a:gd name="T41" fmla="*/ 13 h 22"/>
                  <a:gd name="T42" fmla="*/ 65 w 67"/>
                  <a:gd name="T43" fmla="*/ 10 h 22"/>
                  <a:gd name="T44" fmla="*/ 65 w 67"/>
                  <a:gd name="T45" fmla="*/ 10 h 22"/>
                  <a:gd name="T46" fmla="*/ 59 w 67"/>
                  <a:gd name="T47" fmla="*/ 6 h 22"/>
                  <a:gd name="T48" fmla="*/ 52 w 67"/>
                  <a:gd name="T49" fmla="*/ 3 h 22"/>
                  <a:gd name="T50" fmla="*/ 43 w 67"/>
                  <a:gd name="T51" fmla="*/ 1 h 22"/>
                  <a:gd name="T52" fmla="*/ 33 w 67"/>
                  <a:gd name="T53" fmla="*/ 0 h 22"/>
                  <a:gd name="T54" fmla="*/ 33 w 67"/>
                  <a:gd name="T55" fmla="*/ 0 h 22"/>
                  <a:gd name="T56" fmla="*/ 24 w 67"/>
                  <a:gd name="T57" fmla="*/ 1 h 22"/>
                  <a:gd name="T58" fmla="*/ 15 w 67"/>
                  <a:gd name="T59" fmla="*/ 3 h 22"/>
                  <a:gd name="T60" fmla="*/ 7 w 67"/>
                  <a:gd name="T61" fmla="*/ 6 h 22"/>
                  <a:gd name="T62" fmla="*/ 2 w 67"/>
                  <a:gd name="T63" fmla="*/ 10 h 22"/>
                  <a:gd name="T64" fmla="*/ 2 w 67"/>
                  <a:gd name="T65" fmla="*/ 10 h 22"/>
                  <a:gd name="T66" fmla="*/ 1 w 67"/>
                  <a:gd name="T67" fmla="*/ 13 h 22"/>
                  <a:gd name="T68" fmla="*/ 0 w 67"/>
                  <a:gd name="T69" fmla="*/ 16 h 22"/>
                  <a:gd name="T70" fmla="*/ 1 w 67"/>
                  <a:gd name="T71" fmla="*/ 18 h 22"/>
                  <a:gd name="T72" fmla="*/ 2 w 67"/>
                  <a:gd name="T73" fmla="*/ 20 h 22"/>
                  <a:gd name="T74" fmla="*/ 2 w 67"/>
                  <a:gd name="T75" fmla="*/ 20 h 22"/>
                  <a:gd name="T76" fmla="*/ 5 w 67"/>
                  <a:gd name="T77" fmla="*/ 22 h 22"/>
                  <a:gd name="T78" fmla="*/ 7 w 67"/>
                  <a:gd name="T79" fmla="*/ 22 h 22"/>
                  <a:gd name="T80" fmla="*/ 10 w 67"/>
                  <a:gd name="T81" fmla="*/ 21 h 22"/>
                  <a:gd name="T82" fmla="*/ 13 w 67"/>
                  <a:gd name="T83" fmla="*/ 20 h 22"/>
                  <a:gd name="T84" fmla="*/ 13 w 67"/>
                  <a:gd name="T85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7" h="22">
                    <a:moveTo>
                      <a:pt x="13" y="20"/>
                    </a:moveTo>
                    <a:lnTo>
                      <a:pt x="13" y="20"/>
                    </a:lnTo>
                    <a:lnTo>
                      <a:pt x="15" y="18"/>
                    </a:lnTo>
                    <a:lnTo>
                      <a:pt x="20" y="16"/>
                    </a:lnTo>
                    <a:lnTo>
                      <a:pt x="26" y="15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41" y="15"/>
                    </a:lnTo>
                    <a:lnTo>
                      <a:pt x="46" y="16"/>
                    </a:lnTo>
                    <a:lnTo>
                      <a:pt x="52" y="18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7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62" y="22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6" y="18"/>
                    </a:lnTo>
                    <a:lnTo>
                      <a:pt x="67" y="16"/>
                    </a:lnTo>
                    <a:lnTo>
                      <a:pt x="66" y="13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59" y="6"/>
                    </a:lnTo>
                    <a:lnTo>
                      <a:pt x="52" y="3"/>
                    </a:lnTo>
                    <a:lnTo>
                      <a:pt x="43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4" y="1"/>
                    </a:lnTo>
                    <a:lnTo>
                      <a:pt x="15" y="3"/>
                    </a:lnTo>
                    <a:lnTo>
                      <a:pt x="7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10" y="21"/>
                    </a:lnTo>
                    <a:lnTo>
                      <a:pt x="13" y="20"/>
                    </a:lnTo>
                    <a:lnTo>
                      <a:pt x="13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46" name="组合 45"/>
          <p:cNvGrpSpPr/>
          <p:nvPr userDrawn="1"/>
        </p:nvGrpSpPr>
        <p:grpSpPr>
          <a:xfrm>
            <a:off x="3439388" y="2259083"/>
            <a:ext cx="894896" cy="894896"/>
            <a:chOff x="3456014" y="2618015"/>
            <a:chExt cx="894896" cy="894896"/>
          </a:xfrm>
        </p:grpSpPr>
        <p:sp>
          <p:nvSpPr>
            <p:cNvPr id="47" name="Oval 156"/>
            <p:cNvSpPr/>
            <p:nvPr userDrawn="1"/>
          </p:nvSpPr>
          <p:spPr>
            <a:xfrm flipH="1">
              <a:off x="3456014" y="2618015"/>
              <a:ext cx="894896" cy="89489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8" name="Group 168"/>
            <p:cNvGrpSpPr/>
            <p:nvPr/>
          </p:nvGrpSpPr>
          <p:grpSpPr>
            <a:xfrm>
              <a:off x="3654390" y="2863629"/>
              <a:ext cx="498144" cy="403668"/>
              <a:chOff x="5145088" y="3205163"/>
              <a:chExt cx="736600" cy="596900"/>
            </a:xfrm>
            <a:solidFill>
              <a:schemeClr val="bg1">
                <a:lumMod val="95000"/>
              </a:schemeClr>
            </a:solidFill>
          </p:grpSpPr>
          <p:sp>
            <p:nvSpPr>
              <p:cNvPr id="49" name="Freeform 169"/>
              <p:cNvSpPr>
                <a:spLocks noEditPoints="1"/>
              </p:cNvSpPr>
              <p:nvPr/>
            </p:nvSpPr>
            <p:spPr bwMode="auto">
              <a:xfrm>
                <a:off x="5145088" y="3205163"/>
                <a:ext cx="736600" cy="596900"/>
              </a:xfrm>
              <a:custGeom>
                <a:avLst/>
                <a:gdLst>
                  <a:gd name="T0" fmla="*/ 464 w 464"/>
                  <a:gd name="T1" fmla="*/ 52 h 376"/>
                  <a:gd name="T2" fmla="*/ 464 w 464"/>
                  <a:gd name="T3" fmla="*/ 0 h 376"/>
                  <a:gd name="T4" fmla="*/ 0 w 464"/>
                  <a:gd name="T5" fmla="*/ 0 h 376"/>
                  <a:gd name="T6" fmla="*/ 0 w 464"/>
                  <a:gd name="T7" fmla="*/ 52 h 376"/>
                  <a:gd name="T8" fmla="*/ 10 w 464"/>
                  <a:gd name="T9" fmla="*/ 52 h 376"/>
                  <a:gd name="T10" fmla="*/ 10 w 464"/>
                  <a:gd name="T11" fmla="*/ 281 h 376"/>
                  <a:gd name="T12" fmla="*/ 0 w 464"/>
                  <a:gd name="T13" fmla="*/ 281 h 376"/>
                  <a:gd name="T14" fmla="*/ 0 w 464"/>
                  <a:gd name="T15" fmla="*/ 320 h 376"/>
                  <a:gd name="T16" fmla="*/ 153 w 464"/>
                  <a:gd name="T17" fmla="*/ 320 h 376"/>
                  <a:gd name="T18" fmla="*/ 115 w 464"/>
                  <a:gd name="T19" fmla="*/ 368 h 376"/>
                  <a:gd name="T20" fmla="*/ 126 w 464"/>
                  <a:gd name="T21" fmla="*/ 376 h 376"/>
                  <a:gd name="T22" fmla="*/ 171 w 464"/>
                  <a:gd name="T23" fmla="*/ 320 h 376"/>
                  <a:gd name="T24" fmla="*/ 224 w 464"/>
                  <a:gd name="T25" fmla="*/ 320 h 376"/>
                  <a:gd name="T26" fmla="*/ 224 w 464"/>
                  <a:gd name="T27" fmla="*/ 372 h 376"/>
                  <a:gd name="T28" fmla="*/ 238 w 464"/>
                  <a:gd name="T29" fmla="*/ 372 h 376"/>
                  <a:gd name="T30" fmla="*/ 238 w 464"/>
                  <a:gd name="T31" fmla="*/ 320 h 376"/>
                  <a:gd name="T32" fmla="*/ 292 w 464"/>
                  <a:gd name="T33" fmla="*/ 320 h 376"/>
                  <a:gd name="T34" fmla="*/ 337 w 464"/>
                  <a:gd name="T35" fmla="*/ 376 h 376"/>
                  <a:gd name="T36" fmla="*/ 348 w 464"/>
                  <a:gd name="T37" fmla="*/ 368 h 376"/>
                  <a:gd name="T38" fmla="*/ 310 w 464"/>
                  <a:gd name="T39" fmla="*/ 320 h 376"/>
                  <a:gd name="T40" fmla="*/ 464 w 464"/>
                  <a:gd name="T41" fmla="*/ 320 h 376"/>
                  <a:gd name="T42" fmla="*/ 464 w 464"/>
                  <a:gd name="T43" fmla="*/ 281 h 376"/>
                  <a:gd name="T44" fmla="*/ 452 w 464"/>
                  <a:gd name="T45" fmla="*/ 281 h 376"/>
                  <a:gd name="T46" fmla="*/ 452 w 464"/>
                  <a:gd name="T47" fmla="*/ 52 h 376"/>
                  <a:gd name="T48" fmla="*/ 464 w 464"/>
                  <a:gd name="T49" fmla="*/ 52 h 376"/>
                  <a:gd name="T50" fmla="*/ 449 w 464"/>
                  <a:gd name="T51" fmla="*/ 306 h 376"/>
                  <a:gd name="T52" fmla="*/ 14 w 464"/>
                  <a:gd name="T53" fmla="*/ 306 h 376"/>
                  <a:gd name="T54" fmla="*/ 14 w 464"/>
                  <a:gd name="T55" fmla="*/ 295 h 376"/>
                  <a:gd name="T56" fmla="*/ 449 w 464"/>
                  <a:gd name="T57" fmla="*/ 295 h 376"/>
                  <a:gd name="T58" fmla="*/ 449 w 464"/>
                  <a:gd name="T59" fmla="*/ 306 h 376"/>
                  <a:gd name="T60" fmla="*/ 14 w 464"/>
                  <a:gd name="T61" fmla="*/ 14 h 376"/>
                  <a:gd name="T62" fmla="*/ 449 w 464"/>
                  <a:gd name="T63" fmla="*/ 14 h 376"/>
                  <a:gd name="T64" fmla="*/ 449 w 464"/>
                  <a:gd name="T65" fmla="*/ 38 h 376"/>
                  <a:gd name="T66" fmla="*/ 14 w 464"/>
                  <a:gd name="T67" fmla="*/ 38 h 376"/>
                  <a:gd name="T68" fmla="*/ 14 w 464"/>
                  <a:gd name="T69" fmla="*/ 14 h 376"/>
                  <a:gd name="T70" fmla="*/ 438 w 464"/>
                  <a:gd name="T71" fmla="*/ 280 h 376"/>
                  <a:gd name="T72" fmla="*/ 26 w 464"/>
                  <a:gd name="T73" fmla="*/ 280 h 376"/>
                  <a:gd name="T74" fmla="*/ 26 w 464"/>
                  <a:gd name="T75" fmla="*/ 52 h 376"/>
                  <a:gd name="T76" fmla="*/ 438 w 464"/>
                  <a:gd name="T77" fmla="*/ 52 h 376"/>
                  <a:gd name="T78" fmla="*/ 438 w 464"/>
                  <a:gd name="T79" fmla="*/ 28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64" h="376">
                    <a:moveTo>
                      <a:pt x="464" y="52"/>
                    </a:moveTo>
                    <a:lnTo>
                      <a:pt x="464" y="0"/>
                    </a:lnTo>
                    <a:lnTo>
                      <a:pt x="0" y="0"/>
                    </a:lnTo>
                    <a:lnTo>
                      <a:pt x="0" y="52"/>
                    </a:lnTo>
                    <a:lnTo>
                      <a:pt x="10" y="52"/>
                    </a:lnTo>
                    <a:lnTo>
                      <a:pt x="10" y="281"/>
                    </a:lnTo>
                    <a:lnTo>
                      <a:pt x="0" y="281"/>
                    </a:lnTo>
                    <a:lnTo>
                      <a:pt x="0" y="320"/>
                    </a:lnTo>
                    <a:lnTo>
                      <a:pt x="153" y="320"/>
                    </a:lnTo>
                    <a:lnTo>
                      <a:pt x="115" y="368"/>
                    </a:lnTo>
                    <a:lnTo>
                      <a:pt x="126" y="376"/>
                    </a:lnTo>
                    <a:lnTo>
                      <a:pt x="171" y="320"/>
                    </a:lnTo>
                    <a:lnTo>
                      <a:pt x="224" y="320"/>
                    </a:lnTo>
                    <a:lnTo>
                      <a:pt x="224" y="372"/>
                    </a:lnTo>
                    <a:lnTo>
                      <a:pt x="238" y="372"/>
                    </a:lnTo>
                    <a:lnTo>
                      <a:pt x="238" y="320"/>
                    </a:lnTo>
                    <a:lnTo>
                      <a:pt x="292" y="320"/>
                    </a:lnTo>
                    <a:lnTo>
                      <a:pt x="337" y="376"/>
                    </a:lnTo>
                    <a:lnTo>
                      <a:pt x="348" y="368"/>
                    </a:lnTo>
                    <a:lnTo>
                      <a:pt x="310" y="320"/>
                    </a:lnTo>
                    <a:lnTo>
                      <a:pt x="464" y="320"/>
                    </a:lnTo>
                    <a:lnTo>
                      <a:pt x="464" y="281"/>
                    </a:lnTo>
                    <a:lnTo>
                      <a:pt x="452" y="281"/>
                    </a:lnTo>
                    <a:lnTo>
                      <a:pt x="452" y="52"/>
                    </a:lnTo>
                    <a:lnTo>
                      <a:pt x="464" y="52"/>
                    </a:lnTo>
                    <a:close/>
                    <a:moveTo>
                      <a:pt x="449" y="306"/>
                    </a:moveTo>
                    <a:lnTo>
                      <a:pt x="14" y="306"/>
                    </a:lnTo>
                    <a:lnTo>
                      <a:pt x="14" y="295"/>
                    </a:lnTo>
                    <a:lnTo>
                      <a:pt x="449" y="295"/>
                    </a:lnTo>
                    <a:lnTo>
                      <a:pt x="449" y="306"/>
                    </a:lnTo>
                    <a:close/>
                    <a:moveTo>
                      <a:pt x="14" y="14"/>
                    </a:moveTo>
                    <a:lnTo>
                      <a:pt x="449" y="14"/>
                    </a:lnTo>
                    <a:lnTo>
                      <a:pt x="449" y="38"/>
                    </a:lnTo>
                    <a:lnTo>
                      <a:pt x="14" y="38"/>
                    </a:lnTo>
                    <a:lnTo>
                      <a:pt x="14" y="14"/>
                    </a:lnTo>
                    <a:close/>
                    <a:moveTo>
                      <a:pt x="438" y="280"/>
                    </a:moveTo>
                    <a:lnTo>
                      <a:pt x="26" y="280"/>
                    </a:lnTo>
                    <a:lnTo>
                      <a:pt x="26" y="52"/>
                    </a:lnTo>
                    <a:lnTo>
                      <a:pt x="438" y="52"/>
                    </a:lnTo>
                    <a:lnTo>
                      <a:pt x="438" y="2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0" name="Freeform 170"/>
              <p:cNvSpPr>
                <a:spLocks noEditPoints="1"/>
              </p:cNvSpPr>
              <p:nvPr/>
            </p:nvSpPr>
            <p:spPr bwMode="auto">
              <a:xfrm>
                <a:off x="5221288" y="3425825"/>
                <a:ext cx="174625" cy="188913"/>
              </a:xfrm>
              <a:custGeom>
                <a:avLst/>
                <a:gdLst>
                  <a:gd name="T0" fmla="*/ 46 w 110"/>
                  <a:gd name="T1" fmla="*/ 119 h 119"/>
                  <a:gd name="T2" fmla="*/ 65 w 110"/>
                  <a:gd name="T3" fmla="*/ 119 h 119"/>
                  <a:gd name="T4" fmla="*/ 78 w 110"/>
                  <a:gd name="T5" fmla="*/ 119 h 119"/>
                  <a:gd name="T6" fmla="*/ 110 w 110"/>
                  <a:gd name="T7" fmla="*/ 119 h 119"/>
                  <a:gd name="T8" fmla="*/ 110 w 110"/>
                  <a:gd name="T9" fmla="*/ 29 h 119"/>
                  <a:gd name="T10" fmla="*/ 78 w 110"/>
                  <a:gd name="T11" fmla="*/ 29 h 119"/>
                  <a:gd name="T12" fmla="*/ 78 w 110"/>
                  <a:gd name="T13" fmla="*/ 0 h 119"/>
                  <a:gd name="T14" fmla="*/ 33 w 110"/>
                  <a:gd name="T15" fmla="*/ 0 h 119"/>
                  <a:gd name="T16" fmla="*/ 33 w 110"/>
                  <a:gd name="T17" fmla="*/ 53 h 119"/>
                  <a:gd name="T18" fmla="*/ 0 w 110"/>
                  <a:gd name="T19" fmla="*/ 53 h 119"/>
                  <a:gd name="T20" fmla="*/ 0 w 110"/>
                  <a:gd name="T21" fmla="*/ 119 h 119"/>
                  <a:gd name="T22" fmla="*/ 33 w 110"/>
                  <a:gd name="T23" fmla="*/ 119 h 119"/>
                  <a:gd name="T24" fmla="*/ 46 w 110"/>
                  <a:gd name="T25" fmla="*/ 119 h 119"/>
                  <a:gd name="T26" fmla="*/ 80 w 110"/>
                  <a:gd name="T27" fmla="*/ 43 h 119"/>
                  <a:gd name="T28" fmla="*/ 96 w 110"/>
                  <a:gd name="T29" fmla="*/ 43 h 119"/>
                  <a:gd name="T30" fmla="*/ 96 w 110"/>
                  <a:gd name="T31" fmla="*/ 105 h 119"/>
                  <a:gd name="T32" fmla="*/ 80 w 110"/>
                  <a:gd name="T33" fmla="*/ 105 h 119"/>
                  <a:gd name="T34" fmla="*/ 80 w 110"/>
                  <a:gd name="T35" fmla="*/ 43 h 119"/>
                  <a:gd name="T36" fmla="*/ 47 w 110"/>
                  <a:gd name="T37" fmla="*/ 14 h 119"/>
                  <a:gd name="T38" fmla="*/ 64 w 110"/>
                  <a:gd name="T39" fmla="*/ 14 h 119"/>
                  <a:gd name="T40" fmla="*/ 64 w 110"/>
                  <a:gd name="T41" fmla="*/ 105 h 119"/>
                  <a:gd name="T42" fmla="*/ 47 w 110"/>
                  <a:gd name="T43" fmla="*/ 105 h 119"/>
                  <a:gd name="T44" fmla="*/ 47 w 110"/>
                  <a:gd name="T45" fmla="*/ 14 h 119"/>
                  <a:gd name="T46" fmla="*/ 32 w 110"/>
                  <a:gd name="T47" fmla="*/ 105 h 119"/>
                  <a:gd name="T48" fmla="*/ 14 w 110"/>
                  <a:gd name="T49" fmla="*/ 105 h 119"/>
                  <a:gd name="T50" fmla="*/ 14 w 110"/>
                  <a:gd name="T51" fmla="*/ 67 h 119"/>
                  <a:gd name="T52" fmla="*/ 32 w 110"/>
                  <a:gd name="T53" fmla="*/ 67 h 119"/>
                  <a:gd name="T54" fmla="*/ 32 w 110"/>
                  <a:gd name="T55" fmla="*/ 10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9">
                    <a:moveTo>
                      <a:pt x="46" y="119"/>
                    </a:moveTo>
                    <a:lnTo>
                      <a:pt x="65" y="119"/>
                    </a:lnTo>
                    <a:lnTo>
                      <a:pt x="78" y="119"/>
                    </a:lnTo>
                    <a:lnTo>
                      <a:pt x="110" y="119"/>
                    </a:lnTo>
                    <a:lnTo>
                      <a:pt x="110" y="29"/>
                    </a:lnTo>
                    <a:lnTo>
                      <a:pt x="78" y="29"/>
                    </a:lnTo>
                    <a:lnTo>
                      <a:pt x="78" y="0"/>
                    </a:lnTo>
                    <a:lnTo>
                      <a:pt x="33" y="0"/>
                    </a:lnTo>
                    <a:lnTo>
                      <a:pt x="33" y="53"/>
                    </a:lnTo>
                    <a:lnTo>
                      <a:pt x="0" y="53"/>
                    </a:lnTo>
                    <a:lnTo>
                      <a:pt x="0" y="119"/>
                    </a:lnTo>
                    <a:lnTo>
                      <a:pt x="33" y="119"/>
                    </a:lnTo>
                    <a:lnTo>
                      <a:pt x="46" y="119"/>
                    </a:lnTo>
                    <a:close/>
                    <a:moveTo>
                      <a:pt x="80" y="43"/>
                    </a:moveTo>
                    <a:lnTo>
                      <a:pt x="96" y="43"/>
                    </a:lnTo>
                    <a:lnTo>
                      <a:pt x="96" y="105"/>
                    </a:lnTo>
                    <a:lnTo>
                      <a:pt x="80" y="105"/>
                    </a:lnTo>
                    <a:lnTo>
                      <a:pt x="80" y="43"/>
                    </a:lnTo>
                    <a:close/>
                    <a:moveTo>
                      <a:pt x="47" y="14"/>
                    </a:moveTo>
                    <a:lnTo>
                      <a:pt x="64" y="14"/>
                    </a:lnTo>
                    <a:lnTo>
                      <a:pt x="64" y="105"/>
                    </a:lnTo>
                    <a:lnTo>
                      <a:pt x="47" y="105"/>
                    </a:lnTo>
                    <a:lnTo>
                      <a:pt x="47" y="14"/>
                    </a:lnTo>
                    <a:close/>
                    <a:moveTo>
                      <a:pt x="32" y="105"/>
                    </a:moveTo>
                    <a:lnTo>
                      <a:pt x="14" y="105"/>
                    </a:lnTo>
                    <a:lnTo>
                      <a:pt x="14" y="67"/>
                    </a:lnTo>
                    <a:lnTo>
                      <a:pt x="32" y="67"/>
                    </a:lnTo>
                    <a:lnTo>
                      <a:pt x="32" y="10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1" name="Freeform 171"/>
              <p:cNvSpPr>
                <a:spLocks noEditPoints="1"/>
              </p:cNvSpPr>
              <p:nvPr/>
            </p:nvSpPr>
            <p:spPr bwMode="auto">
              <a:xfrm>
                <a:off x="5424488" y="3427413"/>
                <a:ext cx="174625" cy="187325"/>
              </a:xfrm>
              <a:custGeom>
                <a:avLst/>
                <a:gdLst>
                  <a:gd name="T0" fmla="*/ 45 w 110"/>
                  <a:gd name="T1" fmla="*/ 118 h 118"/>
                  <a:gd name="T2" fmla="*/ 77 w 110"/>
                  <a:gd name="T3" fmla="*/ 118 h 118"/>
                  <a:gd name="T4" fmla="*/ 77 w 110"/>
                  <a:gd name="T5" fmla="*/ 118 h 118"/>
                  <a:gd name="T6" fmla="*/ 110 w 110"/>
                  <a:gd name="T7" fmla="*/ 118 h 118"/>
                  <a:gd name="T8" fmla="*/ 110 w 110"/>
                  <a:gd name="T9" fmla="*/ 0 h 118"/>
                  <a:gd name="T10" fmla="*/ 64 w 110"/>
                  <a:gd name="T11" fmla="*/ 0 h 118"/>
                  <a:gd name="T12" fmla="*/ 64 w 110"/>
                  <a:gd name="T13" fmla="*/ 39 h 118"/>
                  <a:gd name="T14" fmla="*/ 32 w 110"/>
                  <a:gd name="T15" fmla="*/ 39 h 118"/>
                  <a:gd name="T16" fmla="*/ 32 w 110"/>
                  <a:gd name="T17" fmla="*/ 73 h 118"/>
                  <a:gd name="T18" fmla="*/ 0 w 110"/>
                  <a:gd name="T19" fmla="*/ 73 h 118"/>
                  <a:gd name="T20" fmla="*/ 0 w 110"/>
                  <a:gd name="T21" fmla="*/ 118 h 118"/>
                  <a:gd name="T22" fmla="*/ 32 w 110"/>
                  <a:gd name="T23" fmla="*/ 118 h 118"/>
                  <a:gd name="T24" fmla="*/ 45 w 110"/>
                  <a:gd name="T25" fmla="*/ 118 h 118"/>
                  <a:gd name="T26" fmla="*/ 80 w 110"/>
                  <a:gd name="T27" fmla="*/ 14 h 118"/>
                  <a:gd name="T28" fmla="*/ 96 w 110"/>
                  <a:gd name="T29" fmla="*/ 14 h 118"/>
                  <a:gd name="T30" fmla="*/ 96 w 110"/>
                  <a:gd name="T31" fmla="*/ 104 h 118"/>
                  <a:gd name="T32" fmla="*/ 80 w 110"/>
                  <a:gd name="T33" fmla="*/ 104 h 118"/>
                  <a:gd name="T34" fmla="*/ 80 w 110"/>
                  <a:gd name="T35" fmla="*/ 14 h 118"/>
                  <a:gd name="T36" fmla="*/ 46 w 110"/>
                  <a:gd name="T37" fmla="*/ 53 h 118"/>
                  <a:gd name="T38" fmla="*/ 63 w 110"/>
                  <a:gd name="T39" fmla="*/ 53 h 118"/>
                  <a:gd name="T40" fmla="*/ 63 w 110"/>
                  <a:gd name="T41" fmla="*/ 104 h 118"/>
                  <a:gd name="T42" fmla="*/ 46 w 110"/>
                  <a:gd name="T43" fmla="*/ 104 h 118"/>
                  <a:gd name="T44" fmla="*/ 46 w 110"/>
                  <a:gd name="T45" fmla="*/ 53 h 118"/>
                  <a:gd name="T46" fmla="*/ 31 w 110"/>
                  <a:gd name="T47" fmla="*/ 104 h 118"/>
                  <a:gd name="T48" fmla="*/ 14 w 110"/>
                  <a:gd name="T49" fmla="*/ 104 h 118"/>
                  <a:gd name="T50" fmla="*/ 14 w 110"/>
                  <a:gd name="T51" fmla="*/ 87 h 118"/>
                  <a:gd name="T52" fmla="*/ 31 w 110"/>
                  <a:gd name="T53" fmla="*/ 87 h 118"/>
                  <a:gd name="T54" fmla="*/ 31 w 110"/>
                  <a:gd name="T55" fmla="*/ 10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8">
                    <a:moveTo>
                      <a:pt x="45" y="118"/>
                    </a:moveTo>
                    <a:lnTo>
                      <a:pt x="77" y="118"/>
                    </a:lnTo>
                    <a:lnTo>
                      <a:pt x="77" y="118"/>
                    </a:lnTo>
                    <a:lnTo>
                      <a:pt x="110" y="118"/>
                    </a:lnTo>
                    <a:lnTo>
                      <a:pt x="110" y="0"/>
                    </a:lnTo>
                    <a:lnTo>
                      <a:pt x="64" y="0"/>
                    </a:lnTo>
                    <a:lnTo>
                      <a:pt x="64" y="39"/>
                    </a:lnTo>
                    <a:lnTo>
                      <a:pt x="32" y="39"/>
                    </a:lnTo>
                    <a:lnTo>
                      <a:pt x="32" y="73"/>
                    </a:lnTo>
                    <a:lnTo>
                      <a:pt x="0" y="73"/>
                    </a:lnTo>
                    <a:lnTo>
                      <a:pt x="0" y="118"/>
                    </a:lnTo>
                    <a:lnTo>
                      <a:pt x="32" y="118"/>
                    </a:lnTo>
                    <a:lnTo>
                      <a:pt x="45" y="118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04"/>
                    </a:lnTo>
                    <a:lnTo>
                      <a:pt x="80" y="104"/>
                    </a:lnTo>
                    <a:lnTo>
                      <a:pt x="80" y="14"/>
                    </a:lnTo>
                    <a:close/>
                    <a:moveTo>
                      <a:pt x="46" y="53"/>
                    </a:moveTo>
                    <a:lnTo>
                      <a:pt x="63" y="53"/>
                    </a:lnTo>
                    <a:lnTo>
                      <a:pt x="63" y="104"/>
                    </a:lnTo>
                    <a:lnTo>
                      <a:pt x="46" y="104"/>
                    </a:lnTo>
                    <a:lnTo>
                      <a:pt x="46" y="53"/>
                    </a:lnTo>
                    <a:close/>
                    <a:moveTo>
                      <a:pt x="31" y="104"/>
                    </a:moveTo>
                    <a:lnTo>
                      <a:pt x="14" y="104"/>
                    </a:lnTo>
                    <a:lnTo>
                      <a:pt x="14" y="87"/>
                    </a:lnTo>
                    <a:lnTo>
                      <a:pt x="31" y="87"/>
                    </a:lnTo>
                    <a:lnTo>
                      <a:pt x="31" y="1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2" name="Freeform 172"/>
              <p:cNvSpPr>
                <a:spLocks noEditPoints="1"/>
              </p:cNvSpPr>
              <p:nvPr/>
            </p:nvSpPr>
            <p:spPr bwMode="auto">
              <a:xfrm>
                <a:off x="5626100" y="3409950"/>
                <a:ext cx="174625" cy="204788"/>
              </a:xfrm>
              <a:custGeom>
                <a:avLst/>
                <a:gdLst>
                  <a:gd name="T0" fmla="*/ 45 w 110"/>
                  <a:gd name="T1" fmla="*/ 129 h 129"/>
                  <a:gd name="T2" fmla="*/ 65 w 110"/>
                  <a:gd name="T3" fmla="*/ 129 h 129"/>
                  <a:gd name="T4" fmla="*/ 78 w 110"/>
                  <a:gd name="T5" fmla="*/ 129 h 129"/>
                  <a:gd name="T6" fmla="*/ 110 w 110"/>
                  <a:gd name="T7" fmla="*/ 129 h 129"/>
                  <a:gd name="T8" fmla="*/ 110 w 110"/>
                  <a:gd name="T9" fmla="*/ 0 h 129"/>
                  <a:gd name="T10" fmla="*/ 65 w 110"/>
                  <a:gd name="T11" fmla="*/ 0 h 129"/>
                  <a:gd name="T12" fmla="*/ 65 w 110"/>
                  <a:gd name="T13" fmla="*/ 80 h 129"/>
                  <a:gd name="T14" fmla="*/ 45 w 110"/>
                  <a:gd name="T15" fmla="*/ 80 h 129"/>
                  <a:gd name="T16" fmla="*/ 45 w 110"/>
                  <a:gd name="T17" fmla="*/ 47 h 129"/>
                  <a:gd name="T18" fmla="*/ 0 w 110"/>
                  <a:gd name="T19" fmla="*/ 47 h 129"/>
                  <a:gd name="T20" fmla="*/ 0 w 110"/>
                  <a:gd name="T21" fmla="*/ 129 h 129"/>
                  <a:gd name="T22" fmla="*/ 32 w 110"/>
                  <a:gd name="T23" fmla="*/ 129 h 129"/>
                  <a:gd name="T24" fmla="*/ 45 w 110"/>
                  <a:gd name="T25" fmla="*/ 129 h 129"/>
                  <a:gd name="T26" fmla="*/ 80 w 110"/>
                  <a:gd name="T27" fmla="*/ 14 h 129"/>
                  <a:gd name="T28" fmla="*/ 96 w 110"/>
                  <a:gd name="T29" fmla="*/ 14 h 129"/>
                  <a:gd name="T30" fmla="*/ 96 w 110"/>
                  <a:gd name="T31" fmla="*/ 115 h 129"/>
                  <a:gd name="T32" fmla="*/ 80 w 110"/>
                  <a:gd name="T33" fmla="*/ 115 h 129"/>
                  <a:gd name="T34" fmla="*/ 80 w 110"/>
                  <a:gd name="T35" fmla="*/ 14 h 129"/>
                  <a:gd name="T36" fmla="*/ 47 w 110"/>
                  <a:gd name="T37" fmla="*/ 94 h 129"/>
                  <a:gd name="T38" fmla="*/ 64 w 110"/>
                  <a:gd name="T39" fmla="*/ 94 h 129"/>
                  <a:gd name="T40" fmla="*/ 64 w 110"/>
                  <a:gd name="T41" fmla="*/ 115 h 129"/>
                  <a:gd name="T42" fmla="*/ 47 w 110"/>
                  <a:gd name="T43" fmla="*/ 115 h 129"/>
                  <a:gd name="T44" fmla="*/ 47 w 110"/>
                  <a:gd name="T45" fmla="*/ 94 h 129"/>
                  <a:gd name="T46" fmla="*/ 31 w 110"/>
                  <a:gd name="T47" fmla="*/ 115 h 129"/>
                  <a:gd name="T48" fmla="*/ 14 w 110"/>
                  <a:gd name="T49" fmla="*/ 115 h 129"/>
                  <a:gd name="T50" fmla="*/ 14 w 110"/>
                  <a:gd name="T51" fmla="*/ 61 h 129"/>
                  <a:gd name="T52" fmla="*/ 31 w 110"/>
                  <a:gd name="T53" fmla="*/ 61 h 129"/>
                  <a:gd name="T54" fmla="*/ 31 w 110"/>
                  <a:gd name="T55" fmla="*/ 11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29">
                    <a:moveTo>
                      <a:pt x="45" y="129"/>
                    </a:moveTo>
                    <a:lnTo>
                      <a:pt x="65" y="129"/>
                    </a:lnTo>
                    <a:lnTo>
                      <a:pt x="78" y="129"/>
                    </a:lnTo>
                    <a:lnTo>
                      <a:pt x="110" y="129"/>
                    </a:lnTo>
                    <a:lnTo>
                      <a:pt x="110" y="0"/>
                    </a:lnTo>
                    <a:lnTo>
                      <a:pt x="65" y="0"/>
                    </a:lnTo>
                    <a:lnTo>
                      <a:pt x="65" y="80"/>
                    </a:lnTo>
                    <a:lnTo>
                      <a:pt x="45" y="80"/>
                    </a:lnTo>
                    <a:lnTo>
                      <a:pt x="45" y="47"/>
                    </a:lnTo>
                    <a:lnTo>
                      <a:pt x="0" y="47"/>
                    </a:lnTo>
                    <a:lnTo>
                      <a:pt x="0" y="129"/>
                    </a:lnTo>
                    <a:lnTo>
                      <a:pt x="32" y="129"/>
                    </a:lnTo>
                    <a:lnTo>
                      <a:pt x="45" y="129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15"/>
                    </a:lnTo>
                    <a:lnTo>
                      <a:pt x="80" y="115"/>
                    </a:lnTo>
                    <a:lnTo>
                      <a:pt x="80" y="14"/>
                    </a:lnTo>
                    <a:close/>
                    <a:moveTo>
                      <a:pt x="47" y="94"/>
                    </a:moveTo>
                    <a:lnTo>
                      <a:pt x="64" y="94"/>
                    </a:lnTo>
                    <a:lnTo>
                      <a:pt x="64" y="115"/>
                    </a:lnTo>
                    <a:lnTo>
                      <a:pt x="47" y="115"/>
                    </a:lnTo>
                    <a:lnTo>
                      <a:pt x="47" y="94"/>
                    </a:lnTo>
                    <a:close/>
                    <a:moveTo>
                      <a:pt x="31" y="115"/>
                    </a:moveTo>
                    <a:lnTo>
                      <a:pt x="14" y="115"/>
                    </a:lnTo>
                    <a:lnTo>
                      <a:pt x="14" y="61"/>
                    </a:lnTo>
                    <a:lnTo>
                      <a:pt x="31" y="61"/>
                    </a:lnTo>
                    <a:lnTo>
                      <a:pt x="31" y="1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3" name="Rectangle 173"/>
              <p:cNvSpPr>
                <a:spLocks noChangeArrowheads="1"/>
              </p:cNvSpPr>
              <p:nvPr/>
            </p:nvSpPr>
            <p:spPr bwMode="auto">
              <a:xfrm>
                <a:off x="5226050" y="3333750"/>
                <a:ext cx="176213" cy="222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4" name="Rectangle 174"/>
              <p:cNvSpPr>
                <a:spLocks noChangeArrowheads="1"/>
              </p:cNvSpPr>
              <p:nvPr/>
            </p:nvSpPr>
            <p:spPr bwMode="auto">
              <a:xfrm>
                <a:off x="5226050" y="3373438"/>
                <a:ext cx="71438" cy="254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55" name="组合 54"/>
          <p:cNvGrpSpPr/>
          <p:nvPr userDrawn="1"/>
        </p:nvGrpSpPr>
        <p:grpSpPr>
          <a:xfrm>
            <a:off x="7849864" y="2270958"/>
            <a:ext cx="894896" cy="894896"/>
            <a:chOff x="7866490" y="2618015"/>
            <a:chExt cx="894896" cy="894896"/>
          </a:xfrm>
        </p:grpSpPr>
        <p:sp>
          <p:nvSpPr>
            <p:cNvPr id="56" name="Oval 132"/>
            <p:cNvSpPr/>
            <p:nvPr/>
          </p:nvSpPr>
          <p:spPr>
            <a:xfrm>
              <a:off x="7866490" y="2618015"/>
              <a:ext cx="894896" cy="894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Freeform 175"/>
            <p:cNvSpPr>
              <a:spLocks noEditPoints="1"/>
            </p:cNvSpPr>
            <p:nvPr/>
          </p:nvSpPr>
          <p:spPr bwMode="auto">
            <a:xfrm>
              <a:off x="8028901" y="2814781"/>
              <a:ext cx="570074" cy="501364"/>
            </a:xfrm>
            <a:custGeom>
              <a:avLst/>
              <a:gdLst>
                <a:gd name="T0" fmla="*/ 448 w 531"/>
                <a:gd name="T1" fmla="*/ 98 h 467"/>
                <a:gd name="T2" fmla="*/ 461 w 531"/>
                <a:gd name="T3" fmla="*/ 75 h 467"/>
                <a:gd name="T4" fmla="*/ 449 w 531"/>
                <a:gd name="T5" fmla="*/ 72 h 467"/>
                <a:gd name="T6" fmla="*/ 442 w 531"/>
                <a:gd name="T7" fmla="*/ 85 h 467"/>
                <a:gd name="T8" fmla="*/ 430 w 531"/>
                <a:gd name="T9" fmla="*/ 78 h 467"/>
                <a:gd name="T10" fmla="*/ 435 w 531"/>
                <a:gd name="T11" fmla="*/ 67 h 467"/>
                <a:gd name="T12" fmla="*/ 429 w 531"/>
                <a:gd name="T13" fmla="*/ 60 h 467"/>
                <a:gd name="T14" fmla="*/ 286 w 531"/>
                <a:gd name="T15" fmla="*/ 36 h 467"/>
                <a:gd name="T16" fmla="*/ 288 w 531"/>
                <a:gd name="T17" fmla="*/ 15 h 467"/>
                <a:gd name="T18" fmla="*/ 266 w 531"/>
                <a:gd name="T19" fmla="*/ 0 h 467"/>
                <a:gd name="T20" fmla="*/ 247 w 531"/>
                <a:gd name="T21" fmla="*/ 11 h 467"/>
                <a:gd name="T22" fmla="*/ 243 w 531"/>
                <a:gd name="T23" fmla="*/ 31 h 467"/>
                <a:gd name="T24" fmla="*/ 135 w 531"/>
                <a:gd name="T25" fmla="*/ 51 h 467"/>
                <a:gd name="T26" fmla="*/ 97 w 531"/>
                <a:gd name="T27" fmla="*/ 65 h 467"/>
                <a:gd name="T28" fmla="*/ 101 w 531"/>
                <a:gd name="T29" fmla="*/ 78 h 467"/>
                <a:gd name="T30" fmla="*/ 92 w 531"/>
                <a:gd name="T31" fmla="*/ 87 h 467"/>
                <a:gd name="T32" fmla="*/ 84 w 531"/>
                <a:gd name="T33" fmla="*/ 75 h 467"/>
                <a:gd name="T34" fmla="*/ 72 w 531"/>
                <a:gd name="T35" fmla="*/ 72 h 467"/>
                <a:gd name="T36" fmla="*/ 78 w 531"/>
                <a:gd name="T37" fmla="*/ 95 h 467"/>
                <a:gd name="T38" fmla="*/ 0 w 531"/>
                <a:gd name="T39" fmla="*/ 304 h 467"/>
                <a:gd name="T40" fmla="*/ 24 w 531"/>
                <a:gd name="T41" fmla="*/ 328 h 467"/>
                <a:gd name="T42" fmla="*/ 138 w 531"/>
                <a:gd name="T43" fmla="*/ 339 h 467"/>
                <a:gd name="T44" fmla="*/ 173 w 531"/>
                <a:gd name="T45" fmla="*/ 320 h 467"/>
                <a:gd name="T46" fmla="*/ 185 w 531"/>
                <a:gd name="T47" fmla="*/ 300 h 467"/>
                <a:gd name="T48" fmla="*/ 114 w 531"/>
                <a:gd name="T49" fmla="*/ 84 h 467"/>
                <a:gd name="T50" fmla="*/ 178 w 531"/>
                <a:gd name="T51" fmla="*/ 58 h 467"/>
                <a:gd name="T52" fmla="*/ 243 w 531"/>
                <a:gd name="T53" fmla="*/ 233 h 467"/>
                <a:gd name="T54" fmla="*/ 249 w 531"/>
                <a:gd name="T55" fmla="*/ 299 h 467"/>
                <a:gd name="T56" fmla="*/ 248 w 531"/>
                <a:gd name="T57" fmla="*/ 352 h 467"/>
                <a:gd name="T58" fmla="*/ 210 w 531"/>
                <a:gd name="T59" fmla="*/ 385 h 467"/>
                <a:gd name="T60" fmla="*/ 186 w 531"/>
                <a:gd name="T61" fmla="*/ 467 h 467"/>
                <a:gd name="T62" fmla="*/ 327 w 531"/>
                <a:gd name="T63" fmla="*/ 386 h 467"/>
                <a:gd name="T64" fmla="*/ 292 w 531"/>
                <a:gd name="T65" fmla="*/ 371 h 467"/>
                <a:gd name="T66" fmla="*/ 282 w 531"/>
                <a:gd name="T67" fmla="*/ 299 h 467"/>
                <a:gd name="T68" fmla="*/ 289 w 531"/>
                <a:gd name="T69" fmla="*/ 233 h 467"/>
                <a:gd name="T70" fmla="*/ 354 w 531"/>
                <a:gd name="T71" fmla="*/ 58 h 467"/>
                <a:gd name="T72" fmla="*/ 417 w 531"/>
                <a:gd name="T73" fmla="*/ 84 h 467"/>
                <a:gd name="T74" fmla="*/ 346 w 531"/>
                <a:gd name="T75" fmla="*/ 300 h 467"/>
                <a:gd name="T76" fmla="*/ 358 w 531"/>
                <a:gd name="T77" fmla="*/ 320 h 467"/>
                <a:gd name="T78" fmla="*/ 396 w 531"/>
                <a:gd name="T79" fmla="*/ 339 h 467"/>
                <a:gd name="T80" fmla="*/ 507 w 531"/>
                <a:gd name="T81" fmla="*/ 328 h 467"/>
                <a:gd name="T82" fmla="*/ 531 w 531"/>
                <a:gd name="T83" fmla="*/ 303 h 467"/>
                <a:gd name="T84" fmla="*/ 275 w 531"/>
                <a:gd name="T85" fmla="*/ 24 h 467"/>
                <a:gd name="T86" fmla="*/ 266 w 531"/>
                <a:gd name="T87" fmla="*/ 34 h 467"/>
                <a:gd name="T88" fmla="*/ 257 w 531"/>
                <a:gd name="T89" fmla="*/ 21 h 467"/>
                <a:gd name="T90" fmla="*/ 51 w 531"/>
                <a:gd name="T91" fmla="*/ 325 h 467"/>
                <a:gd name="T92" fmla="*/ 166 w 531"/>
                <a:gd name="T93" fmla="*/ 308 h 467"/>
                <a:gd name="T94" fmla="*/ 134 w 531"/>
                <a:gd name="T95" fmla="*/ 325 h 467"/>
                <a:gd name="T96" fmla="*/ 270 w 531"/>
                <a:gd name="T97" fmla="*/ 217 h 467"/>
                <a:gd name="T98" fmla="*/ 275 w 531"/>
                <a:gd name="T99" fmla="*/ 274 h 467"/>
                <a:gd name="T100" fmla="*/ 256 w 531"/>
                <a:gd name="T101" fmla="*/ 274 h 467"/>
                <a:gd name="T102" fmla="*/ 262 w 531"/>
                <a:gd name="T103" fmla="*/ 217 h 467"/>
                <a:gd name="T104" fmla="*/ 331 w 531"/>
                <a:gd name="T105" fmla="*/ 453 h 467"/>
                <a:gd name="T106" fmla="*/ 296 w 531"/>
                <a:gd name="T107" fmla="*/ 391 h 467"/>
                <a:gd name="T108" fmla="*/ 256 w 531"/>
                <a:gd name="T109" fmla="*/ 368 h 467"/>
                <a:gd name="T110" fmla="*/ 268 w 531"/>
                <a:gd name="T111" fmla="*/ 307 h 467"/>
                <a:gd name="T112" fmla="*/ 274 w 531"/>
                <a:gd name="T113" fmla="*/ 368 h 467"/>
                <a:gd name="T114" fmla="*/ 268 w 531"/>
                <a:gd name="T115" fmla="*/ 203 h 467"/>
                <a:gd name="T116" fmla="*/ 268 w 531"/>
                <a:gd name="T117" fmla="*/ 53 h 467"/>
                <a:gd name="T118" fmla="*/ 480 w 531"/>
                <a:gd name="T119" fmla="*/ 325 h 467"/>
                <a:gd name="T120" fmla="*/ 367 w 531"/>
                <a:gd name="T121" fmla="*/ 308 h 467"/>
                <a:gd name="T122" fmla="*/ 480 w 531"/>
                <a:gd name="T123" fmla="*/ 3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1" h="467">
                  <a:moveTo>
                    <a:pt x="531" y="303"/>
                  </a:moveTo>
                  <a:lnTo>
                    <a:pt x="531" y="303"/>
                  </a:lnTo>
                  <a:lnTo>
                    <a:pt x="531" y="300"/>
                  </a:lnTo>
                  <a:lnTo>
                    <a:pt x="530" y="298"/>
                  </a:lnTo>
                  <a:lnTo>
                    <a:pt x="448" y="98"/>
                  </a:lnTo>
                  <a:lnTo>
                    <a:pt x="448" y="98"/>
                  </a:lnTo>
                  <a:lnTo>
                    <a:pt x="453" y="95"/>
                  </a:lnTo>
                  <a:lnTo>
                    <a:pt x="457" y="91"/>
                  </a:lnTo>
                  <a:lnTo>
                    <a:pt x="461" y="84"/>
                  </a:lnTo>
                  <a:lnTo>
                    <a:pt x="462" y="78"/>
                  </a:lnTo>
                  <a:lnTo>
                    <a:pt x="462" y="78"/>
                  </a:lnTo>
                  <a:lnTo>
                    <a:pt x="461" y="75"/>
                  </a:lnTo>
                  <a:lnTo>
                    <a:pt x="459" y="72"/>
                  </a:lnTo>
                  <a:lnTo>
                    <a:pt x="457" y="71"/>
                  </a:lnTo>
                  <a:lnTo>
                    <a:pt x="454" y="70"/>
                  </a:lnTo>
                  <a:lnTo>
                    <a:pt x="454" y="70"/>
                  </a:lnTo>
                  <a:lnTo>
                    <a:pt x="452" y="71"/>
                  </a:lnTo>
                  <a:lnTo>
                    <a:pt x="449" y="72"/>
                  </a:lnTo>
                  <a:lnTo>
                    <a:pt x="448" y="75"/>
                  </a:lnTo>
                  <a:lnTo>
                    <a:pt x="448" y="78"/>
                  </a:lnTo>
                  <a:lnTo>
                    <a:pt x="448" y="78"/>
                  </a:lnTo>
                  <a:lnTo>
                    <a:pt x="446" y="81"/>
                  </a:lnTo>
                  <a:lnTo>
                    <a:pt x="444" y="83"/>
                  </a:lnTo>
                  <a:lnTo>
                    <a:pt x="442" y="85"/>
                  </a:lnTo>
                  <a:lnTo>
                    <a:pt x="439" y="87"/>
                  </a:lnTo>
                  <a:lnTo>
                    <a:pt x="439" y="87"/>
                  </a:lnTo>
                  <a:lnTo>
                    <a:pt x="436" y="85"/>
                  </a:lnTo>
                  <a:lnTo>
                    <a:pt x="434" y="83"/>
                  </a:lnTo>
                  <a:lnTo>
                    <a:pt x="431" y="81"/>
                  </a:lnTo>
                  <a:lnTo>
                    <a:pt x="430" y="78"/>
                  </a:lnTo>
                  <a:lnTo>
                    <a:pt x="430" y="78"/>
                  </a:lnTo>
                  <a:lnTo>
                    <a:pt x="431" y="75"/>
                  </a:lnTo>
                  <a:lnTo>
                    <a:pt x="434" y="72"/>
                  </a:lnTo>
                  <a:lnTo>
                    <a:pt x="434" y="72"/>
                  </a:lnTo>
                  <a:lnTo>
                    <a:pt x="435" y="70"/>
                  </a:lnTo>
                  <a:lnTo>
                    <a:pt x="435" y="67"/>
                  </a:lnTo>
                  <a:lnTo>
                    <a:pt x="435" y="65"/>
                  </a:lnTo>
                  <a:lnTo>
                    <a:pt x="434" y="63"/>
                  </a:lnTo>
                  <a:lnTo>
                    <a:pt x="434" y="63"/>
                  </a:lnTo>
                  <a:lnTo>
                    <a:pt x="431" y="61"/>
                  </a:lnTo>
                  <a:lnTo>
                    <a:pt x="429" y="60"/>
                  </a:lnTo>
                  <a:lnTo>
                    <a:pt x="429" y="60"/>
                  </a:lnTo>
                  <a:lnTo>
                    <a:pt x="396" y="51"/>
                  </a:lnTo>
                  <a:lnTo>
                    <a:pt x="360" y="44"/>
                  </a:lnTo>
                  <a:lnTo>
                    <a:pt x="323" y="41"/>
                  </a:lnTo>
                  <a:lnTo>
                    <a:pt x="283" y="39"/>
                  </a:lnTo>
                  <a:lnTo>
                    <a:pt x="283" y="39"/>
                  </a:lnTo>
                  <a:lnTo>
                    <a:pt x="286" y="36"/>
                  </a:lnTo>
                  <a:lnTo>
                    <a:pt x="288" y="31"/>
                  </a:lnTo>
                  <a:lnTo>
                    <a:pt x="289" y="28"/>
                  </a:lnTo>
                  <a:lnTo>
                    <a:pt x="289" y="24"/>
                  </a:lnTo>
                  <a:lnTo>
                    <a:pt x="289" y="24"/>
                  </a:lnTo>
                  <a:lnTo>
                    <a:pt x="289" y="20"/>
                  </a:lnTo>
                  <a:lnTo>
                    <a:pt x="288" y="15"/>
                  </a:lnTo>
                  <a:lnTo>
                    <a:pt x="286" y="11"/>
                  </a:lnTo>
                  <a:lnTo>
                    <a:pt x="282" y="8"/>
                  </a:lnTo>
                  <a:lnTo>
                    <a:pt x="279" y="4"/>
                  </a:lnTo>
                  <a:lnTo>
                    <a:pt x="275" y="2"/>
                  </a:lnTo>
                  <a:lnTo>
                    <a:pt x="270" y="1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61" y="1"/>
                  </a:lnTo>
                  <a:lnTo>
                    <a:pt x="256" y="2"/>
                  </a:lnTo>
                  <a:lnTo>
                    <a:pt x="253" y="4"/>
                  </a:lnTo>
                  <a:lnTo>
                    <a:pt x="249" y="8"/>
                  </a:lnTo>
                  <a:lnTo>
                    <a:pt x="247" y="11"/>
                  </a:lnTo>
                  <a:lnTo>
                    <a:pt x="245" y="15"/>
                  </a:lnTo>
                  <a:lnTo>
                    <a:pt x="242" y="20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2" y="28"/>
                  </a:lnTo>
                  <a:lnTo>
                    <a:pt x="243" y="31"/>
                  </a:lnTo>
                  <a:lnTo>
                    <a:pt x="246" y="36"/>
                  </a:lnTo>
                  <a:lnTo>
                    <a:pt x="248" y="39"/>
                  </a:lnTo>
                  <a:lnTo>
                    <a:pt x="248" y="39"/>
                  </a:lnTo>
                  <a:lnTo>
                    <a:pt x="209" y="41"/>
                  </a:lnTo>
                  <a:lnTo>
                    <a:pt x="171" y="44"/>
                  </a:lnTo>
                  <a:lnTo>
                    <a:pt x="135" y="51"/>
                  </a:lnTo>
                  <a:lnTo>
                    <a:pt x="102" y="60"/>
                  </a:lnTo>
                  <a:lnTo>
                    <a:pt x="102" y="60"/>
                  </a:lnTo>
                  <a:lnTo>
                    <a:pt x="100" y="61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97" y="65"/>
                  </a:lnTo>
                  <a:lnTo>
                    <a:pt x="97" y="67"/>
                  </a:lnTo>
                  <a:lnTo>
                    <a:pt x="97" y="70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100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100" y="81"/>
                  </a:lnTo>
                  <a:lnTo>
                    <a:pt x="99" y="83"/>
                  </a:lnTo>
                  <a:lnTo>
                    <a:pt x="95" y="85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3"/>
                  </a:lnTo>
                  <a:lnTo>
                    <a:pt x="85" y="81"/>
                  </a:lnTo>
                  <a:lnTo>
                    <a:pt x="85" y="78"/>
                  </a:lnTo>
                  <a:lnTo>
                    <a:pt x="85" y="78"/>
                  </a:lnTo>
                  <a:lnTo>
                    <a:pt x="84" y="75"/>
                  </a:lnTo>
                  <a:lnTo>
                    <a:pt x="83" y="72"/>
                  </a:lnTo>
                  <a:lnTo>
                    <a:pt x="80" y="71"/>
                  </a:lnTo>
                  <a:lnTo>
                    <a:pt x="77" y="70"/>
                  </a:lnTo>
                  <a:lnTo>
                    <a:pt x="77" y="70"/>
                  </a:lnTo>
                  <a:lnTo>
                    <a:pt x="75" y="71"/>
                  </a:lnTo>
                  <a:lnTo>
                    <a:pt x="72" y="72"/>
                  </a:lnTo>
                  <a:lnTo>
                    <a:pt x="71" y="75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71" y="84"/>
                  </a:lnTo>
                  <a:lnTo>
                    <a:pt x="74" y="91"/>
                  </a:lnTo>
                  <a:lnTo>
                    <a:pt x="78" y="95"/>
                  </a:lnTo>
                  <a:lnTo>
                    <a:pt x="84" y="98"/>
                  </a:lnTo>
                  <a:lnTo>
                    <a:pt x="2" y="298"/>
                  </a:lnTo>
                  <a:lnTo>
                    <a:pt x="2" y="298"/>
                  </a:lnTo>
                  <a:lnTo>
                    <a:pt x="2" y="300"/>
                  </a:lnTo>
                  <a:lnTo>
                    <a:pt x="2" y="30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4" y="310"/>
                  </a:lnTo>
                  <a:lnTo>
                    <a:pt x="8" y="314"/>
                  </a:lnTo>
                  <a:lnTo>
                    <a:pt x="12" y="320"/>
                  </a:lnTo>
                  <a:lnTo>
                    <a:pt x="18" y="324"/>
                  </a:lnTo>
                  <a:lnTo>
                    <a:pt x="24" y="328"/>
                  </a:lnTo>
                  <a:lnTo>
                    <a:pt x="32" y="333"/>
                  </a:lnTo>
                  <a:lnTo>
                    <a:pt x="39" y="336"/>
                  </a:lnTo>
                  <a:lnTo>
                    <a:pt x="48" y="339"/>
                  </a:lnTo>
                  <a:lnTo>
                    <a:pt x="50" y="339"/>
                  </a:lnTo>
                  <a:lnTo>
                    <a:pt x="135" y="339"/>
                  </a:lnTo>
                  <a:lnTo>
                    <a:pt x="138" y="339"/>
                  </a:lnTo>
                  <a:lnTo>
                    <a:pt x="138" y="339"/>
                  </a:lnTo>
                  <a:lnTo>
                    <a:pt x="146" y="336"/>
                  </a:lnTo>
                  <a:lnTo>
                    <a:pt x="154" y="333"/>
                  </a:lnTo>
                  <a:lnTo>
                    <a:pt x="161" y="328"/>
                  </a:lnTo>
                  <a:lnTo>
                    <a:pt x="168" y="324"/>
                  </a:lnTo>
                  <a:lnTo>
                    <a:pt x="173" y="320"/>
                  </a:lnTo>
                  <a:lnTo>
                    <a:pt x="179" y="314"/>
                  </a:lnTo>
                  <a:lnTo>
                    <a:pt x="183" y="310"/>
                  </a:lnTo>
                  <a:lnTo>
                    <a:pt x="186" y="304"/>
                  </a:lnTo>
                  <a:lnTo>
                    <a:pt x="185" y="303"/>
                  </a:lnTo>
                  <a:lnTo>
                    <a:pt x="185" y="303"/>
                  </a:lnTo>
                  <a:lnTo>
                    <a:pt x="185" y="300"/>
                  </a:lnTo>
                  <a:lnTo>
                    <a:pt x="184" y="298"/>
                  </a:lnTo>
                  <a:lnTo>
                    <a:pt x="102" y="98"/>
                  </a:lnTo>
                  <a:lnTo>
                    <a:pt x="102" y="98"/>
                  </a:lnTo>
                  <a:lnTo>
                    <a:pt x="107" y="95"/>
                  </a:lnTo>
                  <a:lnTo>
                    <a:pt x="112" y="90"/>
                  </a:lnTo>
                  <a:lnTo>
                    <a:pt x="114" y="84"/>
                  </a:lnTo>
                  <a:lnTo>
                    <a:pt x="115" y="78"/>
                  </a:lnTo>
                  <a:lnTo>
                    <a:pt x="115" y="78"/>
                  </a:lnTo>
                  <a:lnTo>
                    <a:pt x="114" y="70"/>
                  </a:lnTo>
                  <a:lnTo>
                    <a:pt x="114" y="70"/>
                  </a:lnTo>
                  <a:lnTo>
                    <a:pt x="145" y="64"/>
                  </a:lnTo>
                  <a:lnTo>
                    <a:pt x="178" y="58"/>
                  </a:lnTo>
                  <a:lnTo>
                    <a:pt x="212" y="54"/>
                  </a:lnTo>
                  <a:lnTo>
                    <a:pt x="249" y="53"/>
                  </a:lnTo>
                  <a:lnTo>
                    <a:pt x="249" y="211"/>
                  </a:lnTo>
                  <a:lnTo>
                    <a:pt x="249" y="211"/>
                  </a:lnTo>
                  <a:lnTo>
                    <a:pt x="246" y="222"/>
                  </a:lnTo>
                  <a:lnTo>
                    <a:pt x="243" y="233"/>
                  </a:lnTo>
                  <a:lnTo>
                    <a:pt x="241" y="244"/>
                  </a:lnTo>
                  <a:lnTo>
                    <a:pt x="241" y="255"/>
                  </a:lnTo>
                  <a:lnTo>
                    <a:pt x="241" y="267"/>
                  </a:lnTo>
                  <a:lnTo>
                    <a:pt x="243" y="278"/>
                  </a:lnTo>
                  <a:lnTo>
                    <a:pt x="246" y="288"/>
                  </a:lnTo>
                  <a:lnTo>
                    <a:pt x="249" y="299"/>
                  </a:lnTo>
                  <a:lnTo>
                    <a:pt x="249" y="299"/>
                  </a:lnTo>
                  <a:lnTo>
                    <a:pt x="249" y="300"/>
                  </a:lnTo>
                  <a:lnTo>
                    <a:pt x="249" y="341"/>
                  </a:lnTo>
                  <a:lnTo>
                    <a:pt x="249" y="341"/>
                  </a:lnTo>
                  <a:lnTo>
                    <a:pt x="249" y="346"/>
                  </a:lnTo>
                  <a:lnTo>
                    <a:pt x="248" y="352"/>
                  </a:lnTo>
                  <a:lnTo>
                    <a:pt x="246" y="358"/>
                  </a:lnTo>
                  <a:lnTo>
                    <a:pt x="242" y="364"/>
                  </a:lnTo>
                  <a:lnTo>
                    <a:pt x="238" y="371"/>
                  </a:lnTo>
                  <a:lnTo>
                    <a:pt x="230" y="376"/>
                  </a:lnTo>
                  <a:lnTo>
                    <a:pt x="222" y="381"/>
                  </a:lnTo>
                  <a:lnTo>
                    <a:pt x="210" y="385"/>
                  </a:lnTo>
                  <a:lnTo>
                    <a:pt x="206" y="386"/>
                  </a:lnTo>
                  <a:lnTo>
                    <a:pt x="205" y="391"/>
                  </a:lnTo>
                  <a:lnTo>
                    <a:pt x="192" y="391"/>
                  </a:lnTo>
                  <a:lnTo>
                    <a:pt x="192" y="429"/>
                  </a:lnTo>
                  <a:lnTo>
                    <a:pt x="186" y="429"/>
                  </a:lnTo>
                  <a:lnTo>
                    <a:pt x="186" y="467"/>
                  </a:lnTo>
                  <a:lnTo>
                    <a:pt x="345" y="467"/>
                  </a:lnTo>
                  <a:lnTo>
                    <a:pt x="345" y="429"/>
                  </a:lnTo>
                  <a:lnTo>
                    <a:pt x="340" y="429"/>
                  </a:lnTo>
                  <a:lnTo>
                    <a:pt x="340" y="391"/>
                  </a:lnTo>
                  <a:lnTo>
                    <a:pt x="327" y="391"/>
                  </a:lnTo>
                  <a:lnTo>
                    <a:pt x="327" y="386"/>
                  </a:lnTo>
                  <a:lnTo>
                    <a:pt x="321" y="385"/>
                  </a:lnTo>
                  <a:lnTo>
                    <a:pt x="321" y="385"/>
                  </a:lnTo>
                  <a:lnTo>
                    <a:pt x="311" y="382"/>
                  </a:lnTo>
                  <a:lnTo>
                    <a:pt x="304" y="379"/>
                  </a:lnTo>
                  <a:lnTo>
                    <a:pt x="297" y="375"/>
                  </a:lnTo>
                  <a:lnTo>
                    <a:pt x="292" y="371"/>
                  </a:lnTo>
                  <a:lnTo>
                    <a:pt x="288" y="364"/>
                  </a:lnTo>
                  <a:lnTo>
                    <a:pt x="286" y="358"/>
                  </a:lnTo>
                  <a:lnTo>
                    <a:pt x="283" y="350"/>
                  </a:lnTo>
                  <a:lnTo>
                    <a:pt x="282" y="341"/>
                  </a:lnTo>
                  <a:lnTo>
                    <a:pt x="282" y="299"/>
                  </a:lnTo>
                  <a:lnTo>
                    <a:pt x="282" y="299"/>
                  </a:lnTo>
                  <a:lnTo>
                    <a:pt x="286" y="288"/>
                  </a:lnTo>
                  <a:lnTo>
                    <a:pt x="289" y="278"/>
                  </a:lnTo>
                  <a:lnTo>
                    <a:pt x="290" y="266"/>
                  </a:lnTo>
                  <a:lnTo>
                    <a:pt x="290" y="255"/>
                  </a:lnTo>
                  <a:lnTo>
                    <a:pt x="290" y="244"/>
                  </a:lnTo>
                  <a:lnTo>
                    <a:pt x="289" y="233"/>
                  </a:lnTo>
                  <a:lnTo>
                    <a:pt x="286" y="222"/>
                  </a:lnTo>
                  <a:lnTo>
                    <a:pt x="282" y="211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319" y="54"/>
                  </a:lnTo>
                  <a:lnTo>
                    <a:pt x="354" y="58"/>
                  </a:lnTo>
                  <a:lnTo>
                    <a:pt x="387" y="64"/>
                  </a:lnTo>
                  <a:lnTo>
                    <a:pt x="417" y="70"/>
                  </a:lnTo>
                  <a:lnTo>
                    <a:pt x="417" y="70"/>
                  </a:lnTo>
                  <a:lnTo>
                    <a:pt x="416" y="78"/>
                  </a:lnTo>
                  <a:lnTo>
                    <a:pt x="416" y="78"/>
                  </a:lnTo>
                  <a:lnTo>
                    <a:pt x="417" y="84"/>
                  </a:lnTo>
                  <a:lnTo>
                    <a:pt x="421" y="90"/>
                  </a:lnTo>
                  <a:lnTo>
                    <a:pt x="424" y="95"/>
                  </a:lnTo>
                  <a:lnTo>
                    <a:pt x="429" y="98"/>
                  </a:lnTo>
                  <a:lnTo>
                    <a:pt x="347" y="298"/>
                  </a:lnTo>
                  <a:lnTo>
                    <a:pt x="347" y="298"/>
                  </a:lnTo>
                  <a:lnTo>
                    <a:pt x="346" y="300"/>
                  </a:lnTo>
                  <a:lnTo>
                    <a:pt x="347" y="303"/>
                  </a:lnTo>
                  <a:lnTo>
                    <a:pt x="346" y="304"/>
                  </a:lnTo>
                  <a:lnTo>
                    <a:pt x="346" y="304"/>
                  </a:lnTo>
                  <a:lnTo>
                    <a:pt x="349" y="310"/>
                  </a:lnTo>
                  <a:lnTo>
                    <a:pt x="354" y="314"/>
                  </a:lnTo>
                  <a:lnTo>
                    <a:pt x="358" y="320"/>
                  </a:lnTo>
                  <a:lnTo>
                    <a:pt x="363" y="324"/>
                  </a:lnTo>
                  <a:lnTo>
                    <a:pt x="370" y="328"/>
                  </a:lnTo>
                  <a:lnTo>
                    <a:pt x="377" y="333"/>
                  </a:lnTo>
                  <a:lnTo>
                    <a:pt x="385" y="336"/>
                  </a:lnTo>
                  <a:lnTo>
                    <a:pt x="394" y="339"/>
                  </a:lnTo>
                  <a:lnTo>
                    <a:pt x="396" y="339"/>
                  </a:lnTo>
                  <a:lnTo>
                    <a:pt x="481" y="339"/>
                  </a:lnTo>
                  <a:lnTo>
                    <a:pt x="483" y="339"/>
                  </a:lnTo>
                  <a:lnTo>
                    <a:pt x="483" y="339"/>
                  </a:lnTo>
                  <a:lnTo>
                    <a:pt x="492" y="336"/>
                  </a:lnTo>
                  <a:lnTo>
                    <a:pt x="499" y="333"/>
                  </a:lnTo>
                  <a:lnTo>
                    <a:pt x="507" y="328"/>
                  </a:lnTo>
                  <a:lnTo>
                    <a:pt x="513" y="324"/>
                  </a:lnTo>
                  <a:lnTo>
                    <a:pt x="519" y="320"/>
                  </a:lnTo>
                  <a:lnTo>
                    <a:pt x="524" y="314"/>
                  </a:lnTo>
                  <a:lnTo>
                    <a:pt x="527" y="310"/>
                  </a:lnTo>
                  <a:lnTo>
                    <a:pt x="531" y="304"/>
                  </a:lnTo>
                  <a:lnTo>
                    <a:pt x="531" y="303"/>
                  </a:lnTo>
                  <a:close/>
                  <a:moveTo>
                    <a:pt x="266" y="15"/>
                  </a:moveTo>
                  <a:lnTo>
                    <a:pt x="266" y="15"/>
                  </a:lnTo>
                  <a:lnTo>
                    <a:pt x="269" y="15"/>
                  </a:lnTo>
                  <a:lnTo>
                    <a:pt x="273" y="17"/>
                  </a:lnTo>
                  <a:lnTo>
                    <a:pt x="275" y="21"/>
                  </a:lnTo>
                  <a:lnTo>
                    <a:pt x="275" y="24"/>
                  </a:lnTo>
                  <a:lnTo>
                    <a:pt x="275" y="24"/>
                  </a:lnTo>
                  <a:lnTo>
                    <a:pt x="275" y="27"/>
                  </a:lnTo>
                  <a:lnTo>
                    <a:pt x="273" y="30"/>
                  </a:lnTo>
                  <a:lnTo>
                    <a:pt x="269" y="33"/>
                  </a:lnTo>
                  <a:lnTo>
                    <a:pt x="266" y="34"/>
                  </a:lnTo>
                  <a:lnTo>
                    <a:pt x="266" y="34"/>
                  </a:lnTo>
                  <a:lnTo>
                    <a:pt x="262" y="33"/>
                  </a:lnTo>
                  <a:lnTo>
                    <a:pt x="260" y="30"/>
                  </a:lnTo>
                  <a:lnTo>
                    <a:pt x="257" y="27"/>
                  </a:lnTo>
                  <a:lnTo>
                    <a:pt x="256" y="24"/>
                  </a:lnTo>
                  <a:lnTo>
                    <a:pt x="256" y="24"/>
                  </a:lnTo>
                  <a:lnTo>
                    <a:pt x="257" y="21"/>
                  </a:lnTo>
                  <a:lnTo>
                    <a:pt x="260" y="17"/>
                  </a:lnTo>
                  <a:lnTo>
                    <a:pt x="262" y="15"/>
                  </a:lnTo>
                  <a:lnTo>
                    <a:pt x="266" y="15"/>
                  </a:lnTo>
                  <a:lnTo>
                    <a:pt x="266" y="15"/>
                  </a:lnTo>
                  <a:close/>
                  <a:moveTo>
                    <a:pt x="134" y="325"/>
                  </a:moveTo>
                  <a:lnTo>
                    <a:pt x="51" y="325"/>
                  </a:lnTo>
                  <a:lnTo>
                    <a:pt x="51" y="325"/>
                  </a:lnTo>
                  <a:lnTo>
                    <a:pt x="41" y="322"/>
                  </a:lnTo>
                  <a:lnTo>
                    <a:pt x="34" y="318"/>
                  </a:lnTo>
                  <a:lnTo>
                    <a:pt x="26" y="313"/>
                  </a:lnTo>
                  <a:lnTo>
                    <a:pt x="21" y="308"/>
                  </a:lnTo>
                  <a:lnTo>
                    <a:pt x="166" y="308"/>
                  </a:lnTo>
                  <a:lnTo>
                    <a:pt x="166" y="308"/>
                  </a:lnTo>
                  <a:lnTo>
                    <a:pt x="159" y="313"/>
                  </a:lnTo>
                  <a:lnTo>
                    <a:pt x="152" y="318"/>
                  </a:lnTo>
                  <a:lnTo>
                    <a:pt x="144" y="322"/>
                  </a:lnTo>
                  <a:lnTo>
                    <a:pt x="134" y="325"/>
                  </a:lnTo>
                  <a:lnTo>
                    <a:pt x="134" y="325"/>
                  </a:lnTo>
                  <a:close/>
                  <a:moveTo>
                    <a:pt x="19" y="294"/>
                  </a:moveTo>
                  <a:lnTo>
                    <a:pt x="93" y="114"/>
                  </a:lnTo>
                  <a:lnTo>
                    <a:pt x="167" y="294"/>
                  </a:lnTo>
                  <a:lnTo>
                    <a:pt x="19" y="294"/>
                  </a:lnTo>
                  <a:close/>
                  <a:moveTo>
                    <a:pt x="270" y="217"/>
                  </a:moveTo>
                  <a:lnTo>
                    <a:pt x="270" y="217"/>
                  </a:lnTo>
                  <a:lnTo>
                    <a:pt x="273" y="227"/>
                  </a:lnTo>
                  <a:lnTo>
                    <a:pt x="275" y="237"/>
                  </a:lnTo>
                  <a:lnTo>
                    <a:pt x="276" y="245"/>
                  </a:lnTo>
                  <a:lnTo>
                    <a:pt x="276" y="255"/>
                  </a:lnTo>
                  <a:lnTo>
                    <a:pt x="276" y="265"/>
                  </a:lnTo>
                  <a:lnTo>
                    <a:pt x="275" y="274"/>
                  </a:lnTo>
                  <a:lnTo>
                    <a:pt x="273" y="283"/>
                  </a:lnTo>
                  <a:lnTo>
                    <a:pt x="270" y="293"/>
                  </a:lnTo>
                  <a:lnTo>
                    <a:pt x="262" y="293"/>
                  </a:lnTo>
                  <a:lnTo>
                    <a:pt x="262" y="293"/>
                  </a:lnTo>
                  <a:lnTo>
                    <a:pt x="259" y="283"/>
                  </a:lnTo>
                  <a:lnTo>
                    <a:pt x="256" y="274"/>
                  </a:lnTo>
                  <a:lnTo>
                    <a:pt x="255" y="265"/>
                  </a:lnTo>
                  <a:lnTo>
                    <a:pt x="255" y="255"/>
                  </a:lnTo>
                  <a:lnTo>
                    <a:pt x="255" y="245"/>
                  </a:lnTo>
                  <a:lnTo>
                    <a:pt x="256" y="237"/>
                  </a:lnTo>
                  <a:lnTo>
                    <a:pt x="259" y="227"/>
                  </a:lnTo>
                  <a:lnTo>
                    <a:pt x="262" y="217"/>
                  </a:lnTo>
                  <a:lnTo>
                    <a:pt x="270" y="217"/>
                  </a:lnTo>
                  <a:close/>
                  <a:moveTo>
                    <a:pt x="331" y="453"/>
                  </a:moveTo>
                  <a:lnTo>
                    <a:pt x="200" y="453"/>
                  </a:lnTo>
                  <a:lnTo>
                    <a:pt x="200" y="443"/>
                  </a:lnTo>
                  <a:lnTo>
                    <a:pt x="331" y="443"/>
                  </a:lnTo>
                  <a:lnTo>
                    <a:pt x="331" y="453"/>
                  </a:lnTo>
                  <a:close/>
                  <a:moveTo>
                    <a:pt x="207" y="429"/>
                  </a:moveTo>
                  <a:lnTo>
                    <a:pt x="207" y="406"/>
                  </a:lnTo>
                  <a:lnTo>
                    <a:pt x="326" y="406"/>
                  </a:lnTo>
                  <a:lnTo>
                    <a:pt x="326" y="429"/>
                  </a:lnTo>
                  <a:lnTo>
                    <a:pt x="207" y="429"/>
                  </a:lnTo>
                  <a:close/>
                  <a:moveTo>
                    <a:pt x="296" y="391"/>
                  </a:moveTo>
                  <a:lnTo>
                    <a:pt x="235" y="391"/>
                  </a:lnTo>
                  <a:lnTo>
                    <a:pt x="235" y="391"/>
                  </a:lnTo>
                  <a:lnTo>
                    <a:pt x="241" y="386"/>
                  </a:lnTo>
                  <a:lnTo>
                    <a:pt x="248" y="380"/>
                  </a:lnTo>
                  <a:lnTo>
                    <a:pt x="252" y="375"/>
                  </a:lnTo>
                  <a:lnTo>
                    <a:pt x="256" y="368"/>
                  </a:lnTo>
                  <a:lnTo>
                    <a:pt x="260" y="362"/>
                  </a:lnTo>
                  <a:lnTo>
                    <a:pt x="262" y="355"/>
                  </a:lnTo>
                  <a:lnTo>
                    <a:pt x="263" y="348"/>
                  </a:lnTo>
                  <a:lnTo>
                    <a:pt x="263" y="341"/>
                  </a:lnTo>
                  <a:lnTo>
                    <a:pt x="263" y="307"/>
                  </a:lnTo>
                  <a:lnTo>
                    <a:pt x="268" y="307"/>
                  </a:lnTo>
                  <a:lnTo>
                    <a:pt x="268" y="341"/>
                  </a:lnTo>
                  <a:lnTo>
                    <a:pt x="268" y="341"/>
                  </a:lnTo>
                  <a:lnTo>
                    <a:pt x="269" y="348"/>
                  </a:lnTo>
                  <a:lnTo>
                    <a:pt x="269" y="354"/>
                  </a:lnTo>
                  <a:lnTo>
                    <a:pt x="272" y="362"/>
                  </a:lnTo>
                  <a:lnTo>
                    <a:pt x="274" y="368"/>
                  </a:lnTo>
                  <a:lnTo>
                    <a:pt x="278" y="375"/>
                  </a:lnTo>
                  <a:lnTo>
                    <a:pt x="282" y="380"/>
                  </a:lnTo>
                  <a:lnTo>
                    <a:pt x="289" y="386"/>
                  </a:lnTo>
                  <a:lnTo>
                    <a:pt x="296" y="391"/>
                  </a:lnTo>
                  <a:lnTo>
                    <a:pt x="296" y="391"/>
                  </a:lnTo>
                  <a:close/>
                  <a:moveTo>
                    <a:pt x="268" y="203"/>
                  </a:moveTo>
                  <a:lnTo>
                    <a:pt x="263" y="203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66" y="53"/>
                  </a:lnTo>
                  <a:lnTo>
                    <a:pt x="266" y="53"/>
                  </a:lnTo>
                  <a:lnTo>
                    <a:pt x="268" y="53"/>
                  </a:lnTo>
                  <a:lnTo>
                    <a:pt x="268" y="203"/>
                  </a:lnTo>
                  <a:close/>
                  <a:moveTo>
                    <a:pt x="512" y="294"/>
                  </a:moveTo>
                  <a:lnTo>
                    <a:pt x="364" y="294"/>
                  </a:lnTo>
                  <a:lnTo>
                    <a:pt x="439" y="114"/>
                  </a:lnTo>
                  <a:lnTo>
                    <a:pt x="512" y="294"/>
                  </a:lnTo>
                  <a:close/>
                  <a:moveTo>
                    <a:pt x="480" y="325"/>
                  </a:moveTo>
                  <a:lnTo>
                    <a:pt x="397" y="325"/>
                  </a:lnTo>
                  <a:lnTo>
                    <a:pt x="397" y="325"/>
                  </a:lnTo>
                  <a:lnTo>
                    <a:pt x="387" y="322"/>
                  </a:lnTo>
                  <a:lnTo>
                    <a:pt x="380" y="318"/>
                  </a:lnTo>
                  <a:lnTo>
                    <a:pt x="372" y="313"/>
                  </a:lnTo>
                  <a:lnTo>
                    <a:pt x="367" y="308"/>
                  </a:lnTo>
                  <a:lnTo>
                    <a:pt x="511" y="308"/>
                  </a:lnTo>
                  <a:lnTo>
                    <a:pt x="511" y="308"/>
                  </a:lnTo>
                  <a:lnTo>
                    <a:pt x="505" y="313"/>
                  </a:lnTo>
                  <a:lnTo>
                    <a:pt x="497" y="318"/>
                  </a:lnTo>
                  <a:lnTo>
                    <a:pt x="490" y="322"/>
                  </a:lnTo>
                  <a:lnTo>
                    <a:pt x="480" y="325"/>
                  </a:lnTo>
                  <a:lnTo>
                    <a:pt x="480" y="3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58" name="组合 57"/>
          <p:cNvGrpSpPr/>
          <p:nvPr userDrawn="1"/>
        </p:nvGrpSpPr>
        <p:grpSpPr>
          <a:xfrm>
            <a:off x="3439388" y="3648908"/>
            <a:ext cx="894896" cy="894896"/>
            <a:chOff x="3456014" y="3995965"/>
            <a:chExt cx="894896" cy="894896"/>
          </a:xfrm>
        </p:grpSpPr>
        <p:sp>
          <p:nvSpPr>
            <p:cNvPr id="59" name="Oval 142"/>
            <p:cNvSpPr/>
            <p:nvPr/>
          </p:nvSpPr>
          <p:spPr>
            <a:xfrm flipH="1">
              <a:off x="3456014" y="3995965"/>
              <a:ext cx="894896" cy="89489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0" name="Group 176"/>
            <p:cNvGrpSpPr/>
            <p:nvPr/>
          </p:nvGrpSpPr>
          <p:grpSpPr>
            <a:xfrm>
              <a:off x="3647948" y="4188435"/>
              <a:ext cx="511028" cy="509956"/>
              <a:chOff x="5138738" y="4373563"/>
              <a:chExt cx="755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61" name="Freeform 177"/>
              <p:cNvSpPr>
                <a:spLocks noEditPoints="1"/>
              </p:cNvSpPr>
              <p:nvPr/>
            </p:nvSpPr>
            <p:spPr bwMode="auto">
              <a:xfrm>
                <a:off x="5138738" y="4373563"/>
                <a:ext cx="755650" cy="754063"/>
              </a:xfrm>
              <a:custGeom>
                <a:avLst/>
                <a:gdLst>
                  <a:gd name="T0" fmla="*/ 214 w 476"/>
                  <a:gd name="T1" fmla="*/ 1 h 475"/>
                  <a:gd name="T2" fmla="*/ 146 w 476"/>
                  <a:gd name="T3" fmla="*/ 20 h 475"/>
                  <a:gd name="T4" fmla="*/ 87 w 476"/>
                  <a:gd name="T5" fmla="*/ 55 h 475"/>
                  <a:gd name="T6" fmla="*/ 41 w 476"/>
                  <a:gd name="T7" fmla="*/ 105 h 475"/>
                  <a:gd name="T8" fmla="*/ 11 w 476"/>
                  <a:gd name="T9" fmla="*/ 167 h 475"/>
                  <a:gd name="T10" fmla="*/ 0 w 476"/>
                  <a:gd name="T11" fmla="*/ 238 h 475"/>
                  <a:gd name="T12" fmla="*/ 6 w 476"/>
                  <a:gd name="T13" fmla="*/ 286 h 475"/>
                  <a:gd name="T14" fmla="*/ 30 w 476"/>
                  <a:gd name="T15" fmla="*/ 351 h 475"/>
                  <a:gd name="T16" fmla="*/ 71 w 476"/>
                  <a:gd name="T17" fmla="*/ 406 h 475"/>
                  <a:gd name="T18" fmla="*/ 125 w 476"/>
                  <a:gd name="T19" fmla="*/ 447 h 475"/>
                  <a:gd name="T20" fmla="*/ 190 w 476"/>
                  <a:gd name="T21" fmla="*/ 471 h 475"/>
                  <a:gd name="T22" fmla="*/ 238 w 476"/>
                  <a:gd name="T23" fmla="*/ 475 h 475"/>
                  <a:gd name="T24" fmla="*/ 309 w 476"/>
                  <a:gd name="T25" fmla="*/ 464 h 475"/>
                  <a:gd name="T26" fmla="*/ 371 w 476"/>
                  <a:gd name="T27" fmla="*/ 435 h 475"/>
                  <a:gd name="T28" fmla="*/ 422 w 476"/>
                  <a:gd name="T29" fmla="*/ 389 h 475"/>
                  <a:gd name="T30" fmla="*/ 457 w 476"/>
                  <a:gd name="T31" fmla="*/ 331 h 475"/>
                  <a:gd name="T32" fmla="*/ 474 w 476"/>
                  <a:gd name="T33" fmla="*/ 263 h 475"/>
                  <a:gd name="T34" fmla="*/ 474 w 476"/>
                  <a:gd name="T35" fmla="*/ 214 h 475"/>
                  <a:gd name="T36" fmla="*/ 457 w 476"/>
                  <a:gd name="T37" fmla="*/ 146 h 475"/>
                  <a:gd name="T38" fmla="*/ 422 w 476"/>
                  <a:gd name="T39" fmla="*/ 86 h 475"/>
                  <a:gd name="T40" fmla="*/ 371 w 476"/>
                  <a:gd name="T41" fmla="*/ 41 h 475"/>
                  <a:gd name="T42" fmla="*/ 309 w 476"/>
                  <a:gd name="T43" fmla="*/ 11 h 475"/>
                  <a:gd name="T44" fmla="*/ 238 w 476"/>
                  <a:gd name="T45" fmla="*/ 0 h 475"/>
                  <a:gd name="T46" fmla="*/ 238 w 476"/>
                  <a:gd name="T47" fmla="*/ 461 h 475"/>
                  <a:gd name="T48" fmla="*/ 172 w 476"/>
                  <a:gd name="T49" fmla="*/ 452 h 475"/>
                  <a:gd name="T50" fmla="*/ 114 w 476"/>
                  <a:gd name="T51" fmla="*/ 423 h 475"/>
                  <a:gd name="T52" fmla="*/ 66 w 476"/>
                  <a:gd name="T53" fmla="*/ 380 h 475"/>
                  <a:gd name="T54" fmla="*/ 33 w 476"/>
                  <a:gd name="T55" fmla="*/ 325 h 475"/>
                  <a:gd name="T56" fmla="*/ 15 w 476"/>
                  <a:gd name="T57" fmla="*/ 260 h 475"/>
                  <a:gd name="T58" fmla="*/ 15 w 476"/>
                  <a:gd name="T59" fmla="*/ 215 h 475"/>
                  <a:gd name="T60" fmla="*/ 33 w 476"/>
                  <a:gd name="T61" fmla="*/ 151 h 475"/>
                  <a:gd name="T62" fmla="*/ 66 w 476"/>
                  <a:gd name="T63" fmla="*/ 96 h 475"/>
                  <a:gd name="T64" fmla="*/ 114 w 476"/>
                  <a:gd name="T65" fmla="*/ 53 h 475"/>
                  <a:gd name="T66" fmla="*/ 172 w 476"/>
                  <a:gd name="T67" fmla="*/ 25 h 475"/>
                  <a:gd name="T68" fmla="*/ 238 w 476"/>
                  <a:gd name="T69" fmla="*/ 14 h 475"/>
                  <a:gd name="T70" fmla="*/ 283 w 476"/>
                  <a:gd name="T71" fmla="*/ 20 h 475"/>
                  <a:gd name="T72" fmla="*/ 345 w 476"/>
                  <a:gd name="T73" fmla="*/ 41 h 475"/>
                  <a:gd name="T74" fmla="*/ 396 w 476"/>
                  <a:gd name="T75" fmla="*/ 80 h 475"/>
                  <a:gd name="T76" fmla="*/ 435 w 476"/>
                  <a:gd name="T77" fmla="*/ 132 h 475"/>
                  <a:gd name="T78" fmla="*/ 457 w 476"/>
                  <a:gd name="T79" fmla="*/ 193 h 475"/>
                  <a:gd name="T80" fmla="*/ 462 w 476"/>
                  <a:gd name="T81" fmla="*/ 238 h 475"/>
                  <a:gd name="T82" fmla="*/ 452 w 476"/>
                  <a:gd name="T83" fmla="*/ 305 h 475"/>
                  <a:gd name="T84" fmla="*/ 424 w 476"/>
                  <a:gd name="T85" fmla="*/ 363 h 475"/>
                  <a:gd name="T86" fmla="*/ 381 w 476"/>
                  <a:gd name="T87" fmla="*/ 410 h 475"/>
                  <a:gd name="T88" fmla="*/ 325 w 476"/>
                  <a:gd name="T89" fmla="*/ 444 h 475"/>
                  <a:gd name="T90" fmla="*/ 261 w 476"/>
                  <a:gd name="T91" fmla="*/ 46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6" h="475">
                    <a:moveTo>
                      <a:pt x="238" y="0"/>
                    </a:moveTo>
                    <a:lnTo>
                      <a:pt x="238" y="0"/>
                    </a:lnTo>
                    <a:lnTo>
                      <a:pt x="214" y="1"/>
                    </a:lnTo>
                    <a:lnTo>
                      <a:pt x="190" y="5"/>
                    </a:lnTo>
                    <a:lnTo>
                      <a:pt x="168" y="11"/>
                    </a:lnTo>
                    <a:lnTo>
                      <a:pt x="146" y="20"/>
                    </a:lnTo>
                    <a:lnTo>
                      <a:pt x="125" y="29"/>
                    </a:lnTo>
                    <a:lnTo>
                      <a:pt x="105" y="41"/>
                    </a:lnTo>
                    <a:lnTo>
                      <a:pt x="87" y="55"/>
                    </a:lnTo>
                    <a:lnTo>
                      <a:pt x="71" y="70"/>
                    </a:lnTo>
                    <a:lnTo>
                      <a:pt x="54" y="86"/>
                    </a:lnTo>
                    <a:lnTo>
                      <a:pt x="41" y="105"/>
                    </a:lnTo>
                    <a:lnTo>
                      <a:pt x="30" y="125"/>
                    </a:lnTo>
                    <a:lnTo>
                      <a:pt x="19" y="146"/>
                    </a:lnTo>
                    <a:lnTo>
                      <a:pt x="11" y="167"/>
                    </a:lnTo>
                    <a:lnTo>
                      <a:pt x="6" y="190"/>
                    </a:lnTo>
                    <a:lnTo>
                      <a:pt x="1" y="214"/>
                    </a:lnTo>
                    <a:lnTo>
                      <a:pt x="0" y="238"/>
                    </a:lnTo>
                    <a:lnTo>
                      <a:pt x="0" y="238"/>
                    </a:lnTo>
                    <a:lnTo>
                      <a:pt x="1" y="263"/>
                    </a:lnTo>
                    <a:lnTo>
                      <a:pt x="6" y="286"/>
                    </a:lnTo>
                    <a:lnTo>
                      <a:pt x="11" y="309"/>
                    </a:lnTo>
                    <a:lnTo>
                      <a:pt x="19" y="331"/>
                    </a:lnTo>
                    <a:lnTo>
                      <a:pt x="30" y="351"/>
                    </a:lnTo>
                    <a:lnTo>
                      <a:pt x="41" y="371"/>
                    </a:lnTo>
                    <a:lnTo>
                      <a:pt x="54" y="389"/>
                    </a:lnTo>
                    <a:lnTo>
                      <a:pt x="71" y="406"/>
                    </a:lnTo>
                    <a:lnTo>
                      <a:pt x="87" y="421"/>
                    </a:lnTo>
                    <a:lnTo>
                      <a:pt x="105" y="435"/>
                    </a:lnTo>
                    <a:lnTo>
                      <a:pt x="125" y="447"/>
                    </a:lnTo>
                    <a:lnTo>
                      <a:pt x="146" y="457"/>
                    </a:lnTo>
                    <a:lnTo>
                      <a:pt x="168" y="464"/>
                    </a:lnTo>
                    <a:lnTo>
                      <a:pt x="190" y="471"/>
                    </a:lnTo>
                    <a:lnTo>
                      <a:pt x="214" y="474"/>
                    </a:lnTo>
                    <a:lnTo>
                      <a:pt x="238" y="475"/>
                    </a:lnTo>
                    <a:lnTo>
                      <a:pt x="238" y="475"/>
                    </a:lnTo>
                    <a:lnTo>
                      <a:pt x="263" y="474"/>
                    </a:lnTo>
                    <a:lnTo>
                      <a:pt x="285" y="471"/>
                    </a:lnTo>
                    <a:lnTo>
                      <a:pt x="309" y="464"/>
                    </a:lnTo>
                    <a:lnTo>
                      <a:pt x="331" y="457"/>
                    </a:lnTo>
                    <a:lnTo>
                      <a:pt x="351" y="447"/>
                    </a:lnTo>
                    <a:lnTo>
                      <a:pt x="371" y="435"/>
                    </a:lnTo>
                    <a:lnTo>
                      <a:pt x="389" y="421"/>
                    </a:lnTo>
                    <a:lnTo>
                      <a:pt x="406" y="406"/>
                    </a:lnTo>
                    <a:lnTo>
                      <a:pt x="422" y="389"/>
                    </a:lnTo>
                    <a:lnTo>
                      <a:pt x="436" y="371"/>
                    </a:lnTo>
                    <a:lnTo>
                      <a:pt x="447" y="351"/>
                    </a:lnTo>
                    <a:lnTo>
                      <a:pt x="457" y="331"/>
                    </a:lnTo>
                    <a:lnTo>
                      <a:pt x="465" y="309"/>
                    </a:lnTo>
                    <a:lnTo>
                      <a:pt x="471" y="286"/>
                    </a:lnTo>
                    <a:lnTo>
                      <a:pt x="474" y="263"/>
                    </a:lnTo>
                    <a:lnTo>
                      <a:pt x="476" y="238"/>
                    </a:lnTo>
                    <a:lnTo>
                      <a:pt x="476" y="238"/>
                    </a:lnTo>
                    <a:lnTo>
                      <a:pt x="474" y="214"/>
                    </a:lnTo>
                    <a:lnTo>
                      <a:pt x="471" y="190"/>
                    </a:lnTo>
                    <a:lnTo>
                      <a:pt x="465" y="167"/>
                    </a:lnTo>
                    <a:lnTo>
                      <a:pt x="457" y="146"/>
                    </a:lnTo>
                    <a:lnTo>
                      <a:pt x="447" y="125"/>
                    </a:lnTo>
                    <a:lnTo>
                      <a:pt x="436" y="105"/>
                    </a:lnTo>
                    <a:lnTo>
                      <a:pt x="422" y="86"/>
                    </a:lnTo>
                    <a:lnTo>
                      <a:pt x="406" y="70"/>
                    </a:lnTo>
                    <a:lnTo>
                      <a:pt x="389" y="55"/>
                    </a:lnTo>
                    <a:lnTo>
                      <a:pt x="371" y="41"/>
                    </a:lnTo>
                    <a:lnTo>
                      <a:pt x="351" y="29"/>
                    </a:lnTo>
                    <a:lnTo>
                      <a:pt x="331" y="20"/>
                    </a:lnTo>
                    <a:lnTo>
                      <a:pt x="309" y="11"/>
                    </a:lnTo>
                    <a:lnTo>
                      <a:pt x="285" y="5"/>
                    </a:lnTo>
                    <a:lnTo>
                      <a:pt x="263" y="1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  <a:moveTo>
                      <a:pt x="238" y="461"/>
                    </a:moveTo>
                    <a:lnTo>
                      <a:pt x="238" y="461"/>
                    </a:lnTo>
                    <a:lnTo>
                      <a:pt x="215" y="460"/>
                    </a:lnTo>
                    <a:lnTo>
                      <a:pt x="194" y="457"/>
                    </a:lnTo>
                    <a:lnTo>
                      <a:pt x="172" y="452"/>
                    </a:lnTo>
                    <a:lnTo>
                      <a:pt x="152" y="444"/>
                    </a:lnTo>
                    <a:lnTo>
                      <a:pt x="132" y="434"/>
                    </a:lnTo>
                    <a:lnTo>
                      <a:pt x="114" y="423"/>
                    </a:lnTo>
                    <a:lnTo>
                      <a:pt x="96" y="410"/>
                    </a:lnTo>
                    <a:lnTo>
                      <a:pt x="80" y="396"/>
                    </a:lnTo>
                    <a:lnTo>
                      <a:pt x="66" y="380"/>
                    </a:lnTo>
                    <a:lnTo>
                      <a:pt x="53" y="363"/>
                    </a:lnTo>
                    <a:lnTo>
                      <a:pt x="41" y="345"/>
                    </a:lnTo>
                    <a:lnTo>
                      <a:pt x="33" y="325"/>
                    </a:lnTo>
                    <a:lnTo>
                      <a:pt x="25" y="305"/>
                    </a:lnTo>
                    <a:lnTo>
                      <a:pt x="19" y="283"/>
                    </a:lnTo>
                    <a:lnTo>
                      <a:pt x="15" y="260"/>
                    </a:lnTo>
                    <a:lnTo>
                      <a:pt x="14" y="238"/>
                    </a:lnTo>
                    <a:lnTo>
                      <a:pt x="14" y="238"/>
                    </a:lnTo>
                    <a:lnTo>
                      <a:pt x="15" y="215"/>
                    </a:lnTo>
                    <a:lnTo>
                      <a:pt x="19" y="193"/>
                    </a:lnTo>
                    <a:lnTo>
                      <a:pt x="25" y="172"/>
                    </a:lnTo>
                    <a:lnTo>
                      <a:pt x="33" y="151"/>
                    </a:lnTo>
                    <a:lnTo>
                      <a:pt x="41" y="132"/>
                    </a:lnTo>
                    <a:lnTo>
                      <a:pt x="53" y="113"/>
                    </a:lnTo>
                    <a:lnTo>
                      <a:pt x="66" y="96"/>
                    </a:lnTo>
                    <a:lnTo>
                      <a:pt x="80" y="80"/>
                    </a:lnTo>
                    <a:lnTo>
                      <a:pt x="96" y="66"/>
                    </a:lnTo>
                    <a:lnTo>
                      <a:pt x="114" y="53"/>
                    </a:lnTo>
                    <a:lnTo>
                      <a:pt x="132" y="41"/>
                    </a:lnTo>
                    <a:lnTo>
                      <a:pt x="152" y="32"/>
                    </a:lnTo>
                    <a:lnTo>
                      <a:pt x="172" y="25"/>
                    </a:lnTo>
                    <a:lnTo>
                      <a:pt x="194" y="20"/>
                    </a:lnTo>
                    <a:lnTo>
                      <a:pt x="215" y="15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61" y="15"/>
                    </a:lnTo>
                    <a:lnTo>
                      <a:pt x="283" y="20"/>
                    </a:lnTo>
                    <a:lnTo>
                      <a:pt x="305" y="25"/>
                    </a:lnTo>
                    <a:lnTo>
                      <a:pt x="325" y="32"/>
                    </a:lnTo>
                    <a:lnTo>
                      <a:pt x="345" y="41"/>
                    </a:lnTo>
                    <a:lnTo>
                      <a:pt x="363" y="53"/>
                    </a:lnTo>
                    <a:lnTo>
                      <a:pt x="381" y="66"/>
                    </a:lnTo>
                    <a:lnTo>
                      <a:pt x="396" y="80"/>
                    </a:lnTo>
                    <a:lnTo>
                      <a:pt x="411" y="96"/>
                    </a:lnTo>
                    <a:lnTo>
                      <a:pt x="424" y="113"/>
                    </a:lnTo>
                    <a:lnTo>
                      <a:pt x="435" y="132"/>
                    </a:lnTo>
                    <a:lnTo>
                      <a:pt x="444" y="151"/>
                    </a:lnTo>
                    <a:lnTo>
                      <a:pt x="452" y="172"/>
                    </a:lnTo>
                    <a:lnTo>
                      <a:pt x="457" y="193"/>
                    </a:lnTo>
                    <a:lnTo>
                      <a:pt x="460" y="215"/>
                    </a:lnTo>
                    <a:lnTo>
                      <a:pt x="462" y="238"/>
                    </a:lnTo>
                    <a:lnTo>
                      <a:pt x="462" y="238"/>
                    </a:lnTo>
                    <a:lnTo>
                      <a:pt x="460" y="260"/>
                    </a:lnTo>
                    <a:lnTo>
                      <a:pt x="457" y="283"/>
                    </a:lnTo>
                    <a:lnTo>
                      <a:pt x="452" y="305"/>
                    </a:lnTo>
                    <a:lnTo>
                      <a:pt x="444" y="325"/>
                    </a:lnTo>
                    <a:lnTo>
                      <a:pt x="435" y="345"/>
                    </a:lnTo>
                    <a:lnTo>
                      <a:pt x="424" y="363"/>
                    </a:lnTo>
                    <a:lnTo>
                      <a:pt x="411" y="380"/>
                    </a:lnTo>
                    <a:lnTo>
                      <a:pt x="396" y="396"/>
                    </a:lnTo>
                    <a:lnTo>
                      <a:pt x="381" y="410"/>
                    </a:lnTo>
                    <a:lnTo>
                      <a:pt x="363" y="423"/>
                    </a:lnTo>
                    <a:lnTo>
                      <a:pt x="345" y="434"/>
                    </a:lnTo>
                    <a:lnTo>
                      <a:pt x="325" y="444"/>
                    </a:lnTo>
                    <a:lnTo>
                      <a:pt x="305" y="452"/>
                    </a:lnTo>
                    <a:lnTo>
                      <a:pt x="283" y="457"/>
                    </a:lnTo>
                    <a:lnTo>
                      <a:pt x="261" y="460"/>
                    </a:lnTo>
                    <a:lnTo>
                      <a:pt x="238" y="461"/>
                    </a:lnTo>
                    <a:lnTo>
                      <a:pt x="238" y="46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2" name="Freeform 178"/>
              <p:cNvSpPr>
                <a:spLocks noEditPoints="1"/>
              </p:cNvSpPr>
              <p:nvPr/>
            </p:nvSpPr>
            <p:spPr bwMode="auto">
              <a:xfrm>
                <a:off x="5189538" y="4422775"/>
                <a:ext cx="654050" cy="655638"/>
              </a:xfrm>
              <a:custGeom>
                <a:avLst/>
                <a:gdLst>
                  <a:gd name="T0" fmla="*/ 185 w 412"/>
                  <a:gd name="T1" fmla="*/ 1 h 413"/>
                  <a:gd name="T2" fmla="*/ 126 w 412"/>
                  <a:gd name="T3" fmla="*/ 17 h 413"/>
                  <a:gd name="T4" fmla="*/ 75 w 412"/>
                  <a:gd name="T5" fmla="*/ 48 h 413"/>
                  <a:gd name="T6" fmla="*/ 35 w 412"/>
                  <a:gd name="T7" fmla="*/ 92 h 413"/>
                  <a:gd name="T8" fmla="*/ 9 w 412"/>
                  <a:gd name="T9" fmla="*/ 146 h 413"/>
                  <a:gd name="T10" fmla="*/ 0 w 412"/>
                  <a:gd name="T11" fmla="*/ 207 h 413"/>
                  <a:gd name="T12" fmla="*/ 4 w 412"/>
                  <a:gd name="T13" fmla="*/ 249 h 413"/>
                  <a:gd name="T14" fmla="*/ 25 w 412"/>
                  <a:gd name="T15" fmla="*/ 305 h 413"/>
                  <a:gd name="T16" fmla="*/ 60 w 412"/>
                  <a:gd name="T17" fmla="*/ 352 h 413"/>
                  <a:gd name="T18" fmla="*/ 108 w 412"/>
                  <a:gd name="T19" fmla="*/ 388 h 413"/>
                  <a:gd name="T20" fmla="*/ 165 w 412"/>
                  <a:gd name="T21" fmla="*/ 409 h 413"/>
                  <a:gd name="T22" fmla="*/ 206 w 412"/>
                  <a:gd name="T23" fmla="*/ 413 h 413"/>
                  <a:gd name="T24" fmla="*/ 268 w 412"/>
                  <a:gd name="T25" fmla="*/ 404 h 413"/>
                  <a:gd name="T26" fmla="*/ 322 w 412"/>
                  <a:gd name="T27" fmla="*/ 378 h 413"/>
                  <a:gd name="T28" fmla="*/ 365 w 412"/>
                  <a:gd name="T29" fmla="*/ 338 h 413"/>
                  <a:gd name="T30" fmla="*/ 396 w 412"/>
                  <a:gd name="T31" fmla="*/ 288 h 413"/>
                  <a:gd name="T32" fmla="*/ 411 w 412"/>
                  <a:gd name="T33" fmla="*/ 228 h 413"/>
                  <a:gd name="T34" fmla="*/ 411 w 412"/>
                  <a:gd name="T35" fmla="*/ 186 h 413"/>
                  <a:gd name="T36" fmla="*/ 396 w 412"/>
                  <a:gd name="T37" fmla="*/ 127 h 413"/>
                  <a:gd name="T38" fmla="*/ 365 w 412"/>
                  <a:gd name="T39" fmla="*/ 76 h 413"/>
                  <a:gd name="T40" fmla="*/ 322 w 412"/>
                  <a:gd name="T41" fmla="*/ 36 h 413"/>
                  <a:gd name="T42" fmla="*/ 268 w 412"/>
                  <a:gd name="T43" fmla="*/ 10 h 413"/>
                  <a:gd name="T44" fmla="*/ 206 w 412"/>
                  <a:gd name="T45" fmla="*/ 0 h 413"/>
                  <a:gd name="T46" fmla="*/ 206 w 412"/>
                  <a:gd name="T47" fmla="*/ 399 h 413"/>
                  <a:gd name="T48" fmla="*/ 149 w 412"/>
                  <a:gd name="T49" fmla="*/ 390 h 413"/>
                  <a:gd name="T50" fmla="*/ 99 w 412"/>
                  <a:gd name="T51" fmla="*/ 367 h 413"/>
                  <a:gd name="T52" fmla="*/ 58 w 412"/>
                  <a:gd name="T53" fmla="*/ 329 h 413"/>
                  <a:gd name="T54" fmla="*/ 29 w 412"/>
                  <a:gd name="T55" fmla="*/ 281 h 413"/>
                  <a:gd name="T56" fmla="*/ 15 w 412"/>
                  <a:gd name="T57" fmla="*/ 226 h 413"/>
                  <a:gd name="T58" fmla="*/ 15 w 412"/>
                  <a:gd name="T59" fmla="*/ 187 h 413"/>
                  <a:gd name="T60" fmla="*/ 29 w 412"/>
                  <a:gd name="T61" fmla="*/ 132 h 413"/>
                  <a:gd name="T62" fmla="*/ 58 w 412"/>
                  <a:gd name="T63" fmla="*/ 85 h 413"/>
                  <a:gd name="T64" fmla="*/ 99 w 412"/>
                  <a:gd name="T65" fmla="*/ 48 h 413"/>
                  <a:gd name="T66" fmla="*/ 149 w 412"/>
                  <a:gd name="T67" fmla="*/ 24 h 413"/>
                  <a:gd name="T68" fmla="*/ 206 w 412"/>
                  <a:gd name="T69" fmla="*/ 16 h 413"/>
                  <a:gd name="T70" fmla="*/ 245 w 412"/>
                  <a:gd name="T71" fmla="*/ 19 h 413"/>
                  <a:gd name="T72" fmla="*/ 298 w 412"/>
                  <a:gd name="T73" fmla="*/ 38 h 413"/>
                  <a:gd name="T74" fmla="*/ 342 w 412"/>
                  <a:gd name="T75" fmla="*/ 72 h 413"/>
                  <a:gd name="T76" fmla="*/ 374 w 412"/>
                  <a:gd name="T77" fmla="*/ 116 h 413"/>
                  <a:gd name="T78" fmla="*/ 394 w 412"/>
                  <a:gd name="T79" fmla="*/ 169 h 413"/>
                  <a:gd name="T80" fmla="*/ 398 w 412"/>
                  <a:gd name="T81" fmla="*/ 207 h 413"/>
                  <a:gd name="T82" fmla="*/ 390 w 412"/>
                  <a:gd name="T83" fmla="*/ 264 h 413"/>
                  <a:gd name="T84" fmla="*/ 366 w 412"/>
                  <a:gd name="T85" fmla="*/ 315 h 413"/>
                  <a:gd name="T86" fmla="*/ 328 w 412"/>
                  <a:gd name="T87" fmla="*/ 355 h 413"/>
                  <a:gd name="T88" fmla="*/ 280 w 412"/>
                  <a:gd name="T89" fmla="*/ 384 h 413"/>
                  <a:gd name="T90" fmla="*/ 225 w 412"/>
                  <a:gd name="T91" fmla="*/ 398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06" y="0"/>
                    </a:lnTo>
                    <a:lnTo>
                      <a:pt x="185" y="1"/>
                    </a:lnTo>
                    <a:lnTo>
                      <a:pt x="165" y="5"/>
                    </a:lnTo>
                    <a:lnTo>
                      <a:pt x="144" y="10"/>
                    </a:lnTo>
                    <a:lnTo>
                      <a:pt x="126" y="17"/>
                    </a:lnTo>
                    <a:lnTo>
                      <a:pt x="108" y="26"/>
                    </a:lnTo>
                    <a:lnTo>
                      <a:pt x="91" y="36"/>
                    </a:lnTo>
                    <a:lnTo>
                      <a:pt x="75" y="48"/>
                    </a:lnTo>
                    <a:lnTo>
                      <a:pt x="60" y="61"/>
                    </a:lnTo>
                    <a:lnTo>
                      <a:pt x="47" y="76"/>
                    </a:lnTo>
                    <a:lnTo>
                      <a:pt x="35" y="92"/>
                    </a:lnTo>
                    <a:lnTo>
                      <a:pt x="25" y="108"/>
                    </a:lnTo>
                    <a:lnTo>
                      <a:pt x="16" y="127"/>
                    </a:lnTo>
                    <a:lnTo>
                      <a:pt x="9" y="146"/>
                    </a:lnTo>
                    <a:lnTo>
                      <a:pt x="4" y="166"/>
                    </a:lnTo>
                    <a:lnTo>
                      <a:pt x="1" y="186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1" y="228"/>
                    </a:lnTo>
                    <a:lnTo>
                      <a:pt x="4" y="249"/>
                    </a:lnTo>
                    <a:lnTo>
                      <a:pt x="9" y="268"/>
                    </a:lnTo>
                    <a:lnTo>
                      <a:pt x="16" y="288"/>
                    </a:lnTo>
                    <a:lnTo>
                      <a:pt x="25" y="305"/>
                    </a:lnTo>
                    <a:lnTo>
                      <a:pt x="35" y="322"/>
                    </a:lnTo>
                    <a:lnTo>
                      <a:pt x="47" y="338"/>
                    </a:lnTo>
                    <a:lnTo>
                      <a:pt x="60" y="352"/>
                    </a:lnTo>
                    <a:lnTo>
                      <a:pt x="75" y="367"/>
                    </a:lnTo>
                    <a:lnTo>
                      <a:pt x="91" y="378"/>
                    </a:lnTo>
                    <a:lnTo>
                      <a:pt x="108" y="388"/>
                    </a:lnTo>
                    <a:lnTo>
                      <a:pt x="126" y="397"/>
                    </a:lnTo>
                    <a:lnTo>
                      <a:pt x="144" y="404"/>
                    </a:lnTo>
                    <a:lnTo>
                      <a:pt x="165" y="409"/>
                    </a:lnTo>
                    <a:lnTo>
                      <a:pt x="185" y="412"/>
                    </a:lnTo>
                    <a:lnTo>
                      <a:pt x="206" y="413"/>
                    </a:lnTo>
                    <a:lnTo>
                      <a:pt x="206" y="413"/>
                    </a:lnTo>
                    <a:lnTo>
                      <a:pt x="228" y="412"/>
                    </a:lnTo>
                    <a:lnTo>
                      <a:pt x="248" y="409"/>
                    </a:lnTo>
                    <a:lnTo>
                      <a:pt x="268" y="404"/>
                    </a:lnTo>
                    <a:lnTo>
                      <a:pt x="286" y="397"/>
                    </a:lnTo>
                    <a:lnTo>
                      <a:pt x="304" y="388"/>
                    </a:lnTo>
                    <a:lnTo>
                      <a:pt x="322" y="378"/>
                    </a:lnTo>
                    <a:lnTo>
                      <a:pt x="337" y="367"/>
                    </a:lnTo>
                    <a:lnTo>
                      <a:pt x="352" y="352"/>
                    </a:lnTo>
                    <a:lnTo>
                      <a:pt x="365" y="338"/>
                    </a:lnTo>
                    <a:lnTo>
                      <a:pt x="377" y="322"/>
                    </a:lnTo>
                    <a:lnTo>
                      <a:pt x="387" y="305"/>
                    </a:lnTo>
                    <a:lnTo>
                      <a:pt x="396" y="288"/>
                    </a:lnTo>
                    <a:lnTo>
                      <a:pt x="403" y="268"/>
                    </a:lnTo>
                    <a:lnTo>
                      <a:pt x="408" y="249"/>
                    </a:lnTo>
                    <a:lnTo>
                      <a:pt x="411" y="228"/>
                    </a:lnTo>
                    <a:lnTo>
                      <a:pt x="412" y="207"/>
                    </a:lnTo>
                    <a:lnTo>
                      <a:pt x="412" y="207"/>
                    </a:lnTo>
                    <a:lnTo>
                      <a:pt x="411" y="186"/>
                    </a:lnTo>
                    <a:lnTo>
                      <a:pt x="408" y="166"/>
                    </a:lnTo>
                    <a:lnTo>
                      <a:pt x="403" y="146"/>
                    </a:lnTo>
                    <a:lnTo>
                      <a:pt x="396" y="127"/>
                    </a:lnTo>
                    <a:lnTo>
                      <a:pt x="387" y="108"/>
                    </a:lnTo>
                    <a:lnTo>
                      <a:pt x="377" y="92"/>
                    </a:lnTo>
                    <a:lnTo>
                      <a:pt x="365" y="76"/>
                    </a:lnTo>
                    <a:lnTo>
                      <a:pt x="352" y="61"/>
                    </a:lnTo>
                    <a:lnTo>
                      <a:pt x="337" y="48"/>
                    </a:lnTo>
                    <a:lnTo>
                      <a:pt x="322" y="36"/>
                    </a:lnTo>
                    <a:lnTo>
                      <a:pt x="304" y="26"/>
                    </a:lnTo>
                    <a:lnTo>
                      <a:pt x="286" y="17"/>
                    </a:lnTo>
                    <a:lnTo>
                      <a:pt x="268" y="10"/>
                    </a:lnTo>
                    <a:lnTo>
                      <a:pt x="248" y="5"/>
                    </a:lnTo>
                    <a:lnTo>
                      <a:pt x="228" y="1"/>
                    </a:lnTo>
                    <a:lnTo>
                      <a:pt x="206" y="0"/>
                    </a:lnTo>
                    <a:lnTo>
                      <a:pt x="206" y="0"/>
                    </a:lnTo>
                    <a:close/>
                    <a:moveTo>
                      <a:pt x="206" y="399"/>
                    </a:moveTo>
                    <a:lnTo>
                      <a:pt x="206" y="399"/>
                    </a:lnTo>
                    <a:lnTo>
                      <a:pt x="187" y="398"/>
                    </a:lnTo>
                    <a:lnTo>
                      <a:pt x="167" y="395"/>
                    </a:lnTo>
                    <a:lnTo>
                      <a:pt x="149" y="390"/>
                    </a:lnTo>
                    <a:lnTo>
                      <a:pt x="131" y="384"/>
                    </a:lnTo>
                    <a:lnTo>
                      <a:pt x="114" y="376"/>
                    </a:lnTo>
                    <a:lnTo>
                      <a:pt x="99" y="367"/>
                    </a:lnTo>
                    <a:lnTo>
                      <a:pt x="84" y="355"/>
                    </a:lnTo>
                    <a:lnTo>
                      <a:pt x="71" y="343"/>
                    </a:lnTo>
                    <a:lnTo>
                      <a:pt x="58" y="329"/>
                    </a:lnTo>
                    <a:lnTo>
                      <a:pt x="47" y="315"/>
                    </a:lnTo>
                    <a:lnTo>
                      <a:pt x="37" y="298"/>
                    </a:lnTo>
                    <a:lnTo>
                      <a:pt x="29" y="281"/>
                    </a:lnTo>
                    <a:lnTo>
                      <a:pt x="22" y="264"/>
                    </a:lnTo>
                    <a:lnTo>
                      <a:pt x="18" y="246"/>
                    </a:lnTo>
                    <a:lnTo>
                      <a:pt x="15" y="226"/>
                    </a:lnTo>
                    <a:lnTo>
                      <a:pt x="14" y="207"/>
                    </a:lnTo>
                    <a:lnTo>
                      <a:pt x="14" y="207"/>
                    </a:lnTo>
                    <a:lnTo>
                      <a:pt x="15" y="187"/>
                    </a:lnTo>
                    <a:lnTo>
                      <a:pt x="18" y="169"/>
                    </a:lnTo>
                    <a:lnTo>
                      <a:pt x="22" y="151"/>
                    </a:lnTo>
                    <a:lnTo>
                      <a:pt x="29" y="132"/>
                    </a:lnTo>
                    <a:lnTo>
                      <a:pt x="37" y="116"/>
                    </a:lnTo>
                    <a:lnTo>
                      <a:pt x="47" y="100"/>
                    </a:lnTo>
                    <a:lnTo>
                      <a:pt x="58" y="85"/>
                    </a:lnTo>
                    <a:lnTo>
                      <a:pt x="71" y="72"/>
                    </a:lnTo>
                    <a:lnTo>
                      <a:pt x="84" y="59"/>
                    </a:lnTo>
                    <a:lnTo>
                      <a:pt x="99" y="48"/>
                    </a:lnTo>
                    <a:lnTo>
                      <a:pt x="114" y="38"/>
                    </a:lnTo>
                    <a:lnTo>
                      <a:pt x="131" y="31"/>
                    </a:lnTo>
                    <a:lnTo>
                      <a:pt x="149" y="24"/>
                    </a:lnTo>
                    <a:lnTo>
                      <a:pt x="167" y="19"/>
                    </a:lnTo>
                    <a:lnTo>
                      <a:pt x="187" y="16"/>
                    </a:lnTo>
                    <a:lnTo>
                      <a:pt x="206" y="16"/>
                    </a:lnTo>
                    <a:lnTo>
                      <a:pt x="206" y="16"/>
                    </a:lnTo>
                    <a:lnTo>
                      <a:pt x="225" y="16"/>
                    </a:lnTo>
                    <a:lnTo>
                      <a:pt x="245" y="19"/>
                    </a:lnTo>
                    <a:lnTo>
                      <a:pt x="263" y="24"/>
                    </a:lnTo>
                    <a:lnTo>
                      <a:pt x="280" y="31"/>
                    </a:lnTo>
                    <a:lnTo>
                      <a:pt x="298" y="38"/>
                    </a:lnTo>
                    <a:lnTo>
                      <a:pt x="313" y="48"/>
                    </a:lnTo>
                    <a:lnTo>
                      <a:pt x="328" y="59"/>
                    </a:lnTo>
                    <a:lnTo>
                      <a:pt x="342" y="72"/>
                    </a:lnTo>
                    <a:lnTo>
                      <a:pt x="354" y="85"/>
                    </a:lnTo>
                    <a:lnTo>
                      <a:pt x="366" y="100"/>
                    </a:lnTo>
                    <a:lnTo>
                      <a:pt x="374" y="116"/>
                    </a:lnTo>
                    <a:lnTo>
                      <a:pt x="383" y="132"/>
                    </a:lnTo>
                    <a:lnTo>
                      <a:pt x="390" y="151"/>
                    </a:lnTo>
                    <a:lnTo>
                      <a:pt x="394" y="169"/>
                    </a:lnTo>
                    <a:lnTo>
                      <a:pt x="397" y="187"/>
                    </a:lnTo>
                    <a:lnTo>
                      <a:pt x="398" y="207"/>
                    </a:lnTo>
                    <a:lnTo>
                      <a:pt x="398" y="207"/>
                    </a:lnTo>
                    <a:lnTo>
                      <a:pt x="397" y="226"/>
                    </a:lnTo>
                    <a:lnTo>
                      <a:pt x="394" y="246"/>
                    </a:lnTo>
                    <a:lnTo>
                      <a:pt x="390" y="264"/>
                    </a:lnTo>
                    <a:lnTo>
                      <a:pt x="383" y="281"/>
                    </a:lnTo>
                    <a:lnTo>
                      <a:pt x="374" y="298"/>
                    </a:lnTo>
                    <a:lnTo>
                      <a:pt x="366" y="315"/>
                    </a:lnTo>
                    <a:lnTo>
                      <a:pt x="354" y="329"/>
                    </a:lnTo>
                    <a:lnTo>
                      <a:pt x="342" y="343"/>
                    </a:lnTo>
                    <a:lnTo>
                      <a:pt x="328" y="355"/>
                    </a:lnTo>
                    <a:lnTo>
                      <a:pt x="313" y="367"/>
                    </a:lnTo>
                    <a:lnTo>
                      <a:pt x="298" y="376"/>
                    </a:lnTo>
                    <a:lnTo>
                      <a:pt x="280" y="384"/>
                    </a:lnTo>
                    <a:lnTo>
                      <a:pt x="263" y="390"/>
                    </a:lnTo>
                    <a:lnTo>
                      <a:pt x="245" y="395"/>
                    </a:lnTo>
                    <a:lnTo>
                      <a:pt x="225" y="398"/>
                    </a:lnTo>
                    <a:lnTo>
                      <a:pt x="206" y="399"/>
                    </a:lnTo>
                    <a:lnTo>
                      <a:pt x="206" y="39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3" name="Rectangle 179"/>
              <p:cNvSpPr>
                <a:spLocks noChangeArrowheads="1"/>
              </p:cNvSpPr>
              <p:nvPr/>
            </p:nvSpPr>
            <p:spPr bwMode="auto">
              <a:xfrm>
                <a:off x="5505450" y="4470400"/>
                <a:ext cx="23813" cy="5715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4" name="Freeform 180"/>
              <p:cNvSpPr/>
              <p:nvPr/>
            </p:nvSpPr>
            <p:spPr bwMode="auto">
              <a:xfrm>
                <a:off x="5365750" y="4502150"/>
                <a:ext cx="49213" cy="61913"/>
              </a:xfrm>
              <a:custGeom>
                <a:avLst/>
                <a:gdLst>
                  <a:gd name="T0" fmla="*/ 31 w 31"/>
                  <a:gd name="T1" fmla="*/ 31 h 39"/>
                  <a:gd name="T2" fmla="*/ 13 w 31"/>
                  <a:gd name="T3" fmla="*/ 0 h 39"/>
                  <a:gd name="T4" fmla="*/ 0 w 31"/>
                  <a:gd name="T5" fmla="*/ 7 h 39"/>
                  <a:gd name="T6" fmla="*/ 18 w 31"/>
                  <a:gd name="T7" fmla="*/ 39 h 39"/>
                  <a:gd name="T8" fmla="*/ 31 w 31"/>
                  <a:gd name="T9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31" y="31"/>
                    </a:moveTo>
                    <a:lnTo>
                      <a:pt x="13" y="0"/>
                    </a:lnTo>
                    <a:lnTo>
                      <a:pt x="0" y="7"/>
                    </a:lnTo>
                    <a:lnTo>
                      <a:pt x="18" y="39"/>
                    </a:lnTo>
                    <a:lnTo>
                      <a:pt x="31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5" name="Freeform 181"/>
              <p:cNvSpPr/>
              <p:nvPr/>
            </p:nvSpPr>
            <p:spPr bwMode="auto">
              <a:xfrm>
                <a:off x="5265738" y="4600575"/>
                <a:ext cx="63500" cy="49213"/>
              </a:xfrm>
              <a:custGeom>
                <a:avLst/>
                <a:gdLst>
                  <a:gd name="T0" fmla="*/ 0 w 40"/>
                  <a:gd name="T1" fmla="*/ 13 h 31"/>
                  <a:gd name="T2" fmla="*/ 33 w 40"/>
                  <a:gd name="T3" fmla="*/ 31 h 31"/>
                  <a:gd name="T4" fmla="*/ 40 w 40"/>
                  <a:gd name="T5" fmla="*/ 19 h 31"/>
                  <a:gd name="T6" fmla="*/ 8 w 40"/>
                  <a:gd name="T7" fmla="*/ 0 h 31"/>
                  <a:gd name="T8" fmla="*/ 0 w 40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3"/>
                    </a:moveTo>
                    <a:lnTo>
                      <a:pt x="33" y="31"/>
                    </a:lnTo>
                    <a:lnTo>
                      <a:pt x="40" y="19"/>
                    </a:lnTo>
                    <a:lnTo>
                      <a:pt x="8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6" name="Rectangle 182"/>
              <p:cNvSpPr>
                <a:spLocks noChangeArrowheads="1"/>
              </p:cNvSpPr>
              <p:nvPr/>
            </p:nvSpPr>
            <p:spPr bwMode="auto">
              <a:xfrm>
                <a:off x="5235575" y="4740275"/>
                <a:ext cx="58738" cy="222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7" name="Freeform 183"/>
              <p:cNvSpPr/>
              <p:nvPr/>
            </p:nvSpPr>
            <p:spPr bwMode="auto">
              <a:xfrm>
                <a:off x="5265738" y="4852988"/>
                <a:ext cx="63500" cy="49213"/>
              </a:xfrm>
              <a:custGeom>
                <a:avLst/>
                <a:gdLst>
                  <a:gd name="T0" fmla="*/ 0 w 40"/>
                  <a:gd name="T1" fmla="*/ 19 h 31"/>
                  <a:gd name="T2" fmla="*/ 8 w 40"/>
                  <a:gd name="T3" fmla="*/ 31 h 31"/>
                  <a:gd name="T4" fmla="*/ 40 w 40"/>
                  <a:gd name="T5" fmla="*/ 12 h 31"/>
                  <a:gd name="T6" fmla="*/ 33 w 40"/>
                  <a:gd name="T7" fmla="*/ 0 h 31"/>
                  <a:gd name="T8" fmla="*/ 0 w 40"/>
                  <a:gd name="T9" fmla="*/ 1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9"/>
                    </a:moveTo>
                    <a:lnTo>
                      <a:pt x="8" y="31"/>
                    </a:lnTo>
                    <a:lnTo>
                      <a:pt x="40" y="12"/>
                    </a:lnTo>
                    <a:lnTo>
                      <a:pt x="33" y="0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8" name="Freeform 184"/>
              <p:cNvSpPr/>
              <p:nvPr/>
            </p:nvSpPr>
            <p:spPr bwMode="auto">
              <a:xfrm>
                <a:off x="5365750" y="4938713"/>
                <a:ext cx="49213" cy="61913"/>
              </a:xfrm>
              <a:custGeom>
                <a:avLst/>
                <a:gdLst>
                  <a:gd name="T0" fmla="*/ 0 w 31"/>
                  <a:gd name="T1" fmla="*/ 32 h 39"/>
                  <a:gd name="T2" fmla="*/ 13 w 31"/>
                  <a:gd name="T3" fmla="*/ 39 h 39"/>
                  <a:gd name="T4" fmla="*/ 31 w 31"/>
                  <a:gd name="T5" fmla="*/ 7 h 39"/>
                  <a:gd name="T6" fmla="*/ 18 w 31"/>
                  <a:gd name="T7" fmla="*/ 0 h 39"/>
                  <a:gd name="T8" fmla="*/ 0 w 31"/>
                  <a:gd name="T9" fmla="*/ 3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0" y="32"/>
                    </a:moveTo>
                    <a:lnTo>
                      <a:pt x="13" y="39"/>
                    </a:lnTo>
                    <a:lnTo>
                      <a:pt x="31" y="7"/>
                    </a:lnTo>
                    <a:lnTo>
                      <a:pt x="18" y="0"/>
                    </a:ln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9" name="Rectangle 185"/>
              <p:cNvSpPr>
                <a:spLocks noChangeArrowheads="1"/>
              </p:cNvSpPr>
              <p:nvPr/>
            </p:nvSpPr>
            <p:spPr bwMode="auto">
              <a:xfrm>
                <a:off x="5505450" y="4975225"/>
                <a:ext cx="23813" cy="587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0" name="Freeform 186"/>
              <p:cNvSpPr/>
              <p:nvPr/>
            </p:nvSpPr>
            <p:spPr bwMode="auto">
              <a:xfrm>
                <a:off x="5619750" y="4938713"/>
                <a:ext cx="47625" cy="61913"/>
              </a:xfrm>
              <a:custGeom>
                <a:avLst/>
                <a:gdLst>
                  <a:gd name="T0" fmla="*/ 0 w 30"/>
                  <a:gd name="T1" fmla="*/ 7 h 39"/>
                  <a:gd name="T2" fmla="*/ 18 w 30"/>
                  <a:gd name="T3" fmla="*/ 39 h 39"/>
                  <a:gd name="T4" fmla="*/ 30 w 30"/>
                  <a:gd name="T5" fmla="*/ 32 h 39"/>
                  <a:gd name="T6" fmla="*/ 12 w 30"/>
                  <a:gd name="T7" fmla="*/ 0 h 39"/>
                  <a:gd name="T8" fmla="*/ 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0" y="7"/>
                    </a:moveTo>
                    <a:lnTo>
                      <a:pt x="18" y="39"/>
                    </a:lnTo>
                    <a:lnTo>
                      <a:pt x="30" y="32"/>
                    </a:lnTo>
                    <a:lnTo>
                      <a:pt x="1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1" name="Freeform 187"/>
              <p:cNvSpPr/>
              <p:nvPr/>
            </p:nvSpPr>
            <p:spPr bwMode="auto">
              <a:xfrm>
                <a:off x="5705475" y="4852988"/>
                <a:ext cx="61913" cy="49213"/>
              </a:xfrm>
              <a:custGeom>
                <a:avLst/>
                <a:gdLst>
                  <a:gd name="T0" fmla="*/ 0 w 39"/>
                  <a:gd name="T1" fmla="*/ 12 h 31"/>
                  <a:gd name="T2" fmla="*/ 31 w 39"/>
                  <a:gd name="T3" fmla="*/ 31 h 31"/>
                  <a:gd name="T4" fmla="*/ 39 w 39"/>
                  <a:gd name="T5" fmla="*/ 19 h 31"/>
                  <a:gd name="T6" fmla="*/ 6 w 39"/>
                  <a:gd name="T7" fmla="*/ 0 h 31"/>
                  <a:gd name="T8" fmla="*/ 0 w 39"/>
                  <a:gd name="T9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0" y="12"/>
                    </a:moveTo>
                    <a:lnTo>
                      <a:pt x="31" y="31"/>
                    </a:lnTo>
                    <a:lnTo>
                      <a:pt x="39" y="19"/>
                    </a:lnTo>
                    <a:lnTo>
                      <a:pt x="6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2" name="Rectangle 188"/>
              <p:cNvSpPr>
                <a:spLocks noChangeArrowheads="1"/>
              </p:cNvSpPr>
              <p:nvPr/>
            </p:nvSpPr>
            <p:spPr bwMode="auto">
              <a:xfrm>
                <a:off x="5738813" y="4740275"/>
                <a:ext cx="60325" cy="222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3" name="Freeform 189"/>
              <p:cNvSpPr/>
              <p:nvPr/>
            </p:nvSpPr>
            <p:spPr bwMode="auto">
              <a:xfrm>
                <a:off x="5705475" y="4600575"/>
                <a:ext cx="61913" cy="49213"/>
              </a:xfrm>
              <a:custGeom>
                <a:avLst/>
                <a:gdLst>
                  <a:gd name="T0" fmla="*/ 39 w 39"/>
                  <a:gd name="T1" fmla="*/ 13 h 31"/>
                  <a:gd name="T2" fmla="*/ 31 w 39"/>
                  <a:gd name="T3" fmla="*/ 0 h 31"/>
                  <a:gd name="T4" fmla="*/ 0 w 39"/>
                  <a:gd name="T5" fmla="*/ 19 h 31"/>
                  <a:gd name="T6" fmla="*/ 6 w 39"/>
                  <a:gd name="T7" fmla="*/ 31 h 31"/>
                  <a:gd name="T8" fmla="*/ 39 w 39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39" y="13"/>
                    </a:moveTo>
                    <a:lnTo>
                      <a:pt x="31" y="0"/>
                    </a:lnTo>
                    <a:lnTo>
                      <a:pt x="0" y="19"/>
                    </a:lnTo>
                    <a:lnTo>
                      <a:pt x="6" y="31"/>
                    </a:lnTo>
                    <a:lnTo>
                      <a:pt x="39" y="1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4" name="Freeform 190"/>
              <p:cNvSpPr/>
              <p:nvPr/>
            </p:nvSpPr>
            <p:spPr bwMode="auto">
              <a:xfrm>
                <a:off x="5619750" y="4502150"/>
                <a:ext cx="47625" cy="61913"/>
              </a:xfrm>
              <a:custGeom>
                <a:avLst/>
                <a:gdLst>
                  <a:gd name="T0" fmla="*/ 30 w 30"/>
                  <a:gd name="T1" fmla="*/ 7 h 39"/>
                  <a:gd name="T2" fmla="*/ 18 w 30"/>
                  <a:gd name="T3" fmla="*/ 0 h 39"/>
                  <a:gd name="T4" fmla="*/ 0 w 30"/>
                  <a:gd name="T5" fmla="*/ 31 h 39"/>
                  <a:gd name="T6" fmla="*/ 12 w 30"/>
                  <a:gd name="T7" fmla="*/ 39 h 39"/>
                  <a:gd name="T8" fmla="*/ 3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30" y="7"/>
                    </a:moveTo>
                    <a:lnTo>
                      <a:pt x="18" y="0"/>
                    </a:lnTo>
                    <a:lnTo>
                      <a:pt x="0" y="31"/>
                    </a:lnTo>
                    <a:lnTo>
                      <a:pt x="12" y="39"/>
                    </a:lnTo>
                    <a:lnTo>
                      <a:pt x="30" y="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5" name="Freeform 191"/>
              <p:cNvSpPr>
                <a:spLocks noEditPoints="1"/>
              </p:cNvSpPr>
              <p:nvPr/>
            </p:nvSpPr>
            <p:spPr bwMode="auto">
              <a:xfrm>
                <a:off x="5373688" y="4592638"/>
                <a:ext cx="277813" cy="187325"/>
              </a:xfrm>
              <a:custGeom>
                <a:avLst/>
                <a:gdLst>
                  <a:gd name="T0" fmla="*/ 175 w 175"/>
                  <a:gd name="T1" fmla="*/ 33 h 118"/>
                  <a:gd name="T2" fmla="*/ 167 w 175"/>
                  <a:gd name="T3" fmla="*/ 22 h 118"/>
                  <a:gd name="T4" fmla="*/ 98 w 175"/>
                  <a:gd name="T5" fmla="*/ 83 h 118"/>
                  <a:gd name="T6" fmla="*/ 98 w 175"/>
                  <a:gd name="T7" fmla="*/ 83 h 118"/>
                  <a:gd name="T8" fmla="*/ 94 w 175"/>
                  <a:gd name="T9" fmla="*/ 82 h 118"/>
                  <a:gd name="T10" fmla="*/ 90 w 175"/>
                  <a:gd name="T11" fmla="*/ 81 h 118"/>
                  <a:gd name="T12" fmla="*/ 90 w 175"/>
                  <a:gd name="T13" fmla="*/ 81 h 118"/>
                  <a:gd name="T14" fmla="*/ 85 w 175"/>
                  <a:gd name="T15" fmla="*/ 82 h 118"/>
                  <a:gd name="T16" fmla="*/ 11 w 175"/>
                  <a:gd name="T17" fmla="*/ 0 h 118"/>
                  <a:gd name="T18" fmla="*/ 0 w 175"/>
                  <a:gd name="T19" fmla="*/ 10 h 118"/>
                  <a:gd name="T20" fmla="*/ 74 w 175"/>
                  <a:gd name="T21" fmla="*/ 92 h 118"/>
                  <a:gd name="T22" fmla="*/ 74 w 175"/>
                  <a:gd name="T23" fmla="*/ 92 h 118"/>
                  <a:gd name="T24" fmla="*/ 73 w 175"/>
                  <a:gd name="T25" fmla="*/ 95 h 118"/>
                  <a:gd name="T26" fmla="*/ 72 w 175"/>
                  <a:gd name="T27" fmla="*/ 99 h 118"/>
                  <a:gd name="T28" fmla="*/ 72 w 175"/>
                  <a:gd name="T29" fmla="*/ 99 h 118"/>
                  <a:gd name="T30" fmla="*/ 72 w 175"/>
                  <a:gd name="T31" fmla="*/ 103 h 118"/>
                  <a:gd name="T32" fmla="*/ 73 w 175"/>
                  <a:gd name="T33" fmla="*/ 106 h 118"/>
                  <a:gd name="T34" fmla="*/ 75 w 175"/>
                  <a:gd name="T35" fmla="*/ 109 h 118"/>
                  <a:gd name="T36" fmla="*/ 77 w 175"/>
                  <a:gd name="T37" fmla="*/ 113 h 118"/>
                  <a:gd name="T38" fmla="*/ 77 w 175"/>
                  <a:gd name="T39" fmla="*/ 113 h 118"/>
                  <a:gd name="T40" fmla="*/ 79 w 175"/>
                  <a:gd name="T41" fmla="*/ 115 h 118"/>
                  <a:gd name="T42" fmla="*/ 82 w 175"/>
                  <a:gd name="T43" fmla="*/ 117 h 118"/>
                  <a:gd name="T44" fmla="*/ 87 w 175"/>
                  <a:gd name="T45" fmla="*/ 118 h 118"/>
                  <a:gd name="T46" fmla="*/ 90 w 175"/>
                  <a:gd name="T47" fmla="*/ 118 h 118"/>
                  <a:gd name="T48" fmla="*/ 90 w 175"/>
                  <a:gd name="T49" fmla="*/ 118 h 118"/>
                  <a:gd name="T50" fmla="*/ 96 w 175"/>
                  <a:gd name="T51" fmla="*/ 117 h 118"/>
                  <a:gd name="T52" fmla="*/ 102 w 175"/>
                  <a:gd name="T53" fmla="*/ 114 h 118"/>
                  <a:gd name="T54" fmla="*/ 102 w 175"/>
                  <a:gd name="T55" fmla="*/ 114 h 118"/>
                  <a:gd name="T56" fmla="*/ 106 w 175"/>
                  <a:gd name="T57" fmla="*/ 109 h 118"/>
                  <a:gd name="T58" fmla="*/ 107 w 175"/>
                  <a:gd name="T59" fmla="*/ 104 h 118"/>
                  <a:gd name="T60" fmla="*/ 108 w 175"/>
                  <a:gd name="T61" fmla="*/ 100 h 118"/>
                  <a:gd name="T62" fmla="*/ 107 w 175"/>
                  <a:gd name="T63" fmla="*/ 94 h 118"/>
                  <a:gd name="T64" fmla="*/ 175 w 175"/>
                  <a:gd name="T65" fmla="*/ 33 h 118"/>
                  <a:gd name="T66" fmla="*/ 93 w 175"/>
                  <a:gd name="T67" fmla="*/ 103 h 118"/>
                  <a:gd name="T68" fmla="*/ 93 w 175"/>
                  <a:gd name="T69" fmla="*/ 103 h 118"/>
                  <a:gd name="T70" fmla="*/ 91 w 175"/>
                  <a:gd name="T71" fmla="*/ 104 h 118"/>
                  <a:gd name="T72" fmla="*/ 90 w 175"/>
                  <a:gd name="T73" fmla="*/ 104 h 118"/>
                  <a:gd name="T74" fmla="*/ 90 w 175"/>
                  <a:gd name="T75" fmla="*/ 104 h 118"/>
                  <a:gd name="T76" fmla="*/ 89 w 175"/>
                  <a:gd name="T77" fmla="*/ 104 h 118"/>
                  <a:gd name="T78" fmla="*/ 87 w 175"/>
                  <a:gd name="T79" fmla="*/ 103 h 118"/>
                  <a:gd name="T80" fmla="*/ 87 w 175"/>
                  <a:gd name="T81" fmla="*/ 103 h 118"/>
                  <a:gd name="T82" fmla="*/ 86 w 175"/>
                  <a:gd name="T83" fmla="*/ 100 h 118"/>
                  <a:gd name="T84" fmla="*/ 86 w 175"/>
                  <a:gd name="T85" fmla="*/ 100 h 118"/>
                  <a:gd name="T86" fmla="*/ 88 w 175"/>
                  <a:gd name="T87" fmla="*/ 98 h 118"/>
                  <a:gd name="T88" fmla="*/ 88 w 175"/>
                  <a:gd name="T89" fmla="*/ 98 h 118"/>
                  <a:gd name="T90" fmla="*/ 89 w 175"/>
                  <a:gd name="T91" fmla="*/ 96 h 118"/>
                  <a:gd name="T92" fmla="*/ 90 w 175"/>
                  <a:gd name="T93" fmla="*/ 96 h 118"/>
                  <a:gd name="T94" fmla="*/ 90 w 175"/>
                  <a:gd name="T95" fmla="*/ 96 h 118"/>
                  <a:gd name="T96" fmla="*/ 91 w 175"/>
                  <a:gd name="T97" fmla="*/ 96 h 118"/>
                  <a:gd name="T98" fmla="*/ 93 w 175"/>
                  <a:gd name="T99" fmla="*/ 98 h 118"/>
                  <a:gd name="T100" fmla="*/ 93 w 175"/>
                  <a:gd name="T101" fmla="*/ 98 h 118"/>
                  <a:gd name="T102" fmla="*/ 94 w 175"/>
                  <a:gd name="T103" fmla="*/ 101 h 118"/>
                  <a:gd name="T104" fmla="*/ 93 w 175"/>
                  <a:gd name="T105" fmla="*/ 103 h 118"/>
                  <a:gd name="T106" fmla="*/ 93 w 175"/>
                  <a:gd name="T107" fmla="*/ 10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5" h="118">
                    <a:moveTo>
                      <a:pt x="175" y="33"/>
                    </a:moveTo>
                    <a:lnTo>
                      <a:pt x="167" y="22"/>
                    </a:lnTo>
                    <a:lnTo>
                      <a:pt x="98" y="83"/>
                    </a:lnTo>
                    <a:lnTo>
                      <a:pt x="98" y="83"/>
                    </a:lnTo>
                    <a:lnTo>
                      <a:pt x="94" y="82"/>
                    </a:lnTo>
                    <a:lnTo>
                      <a:pt x="90" y="81"/>
                    </a:lnTo>
                    <a:lnTo>
                      <a:pt x="90" y="81"/>
                    </a:lnTo>
                    <a:lnTo>
                      <a:pt x="85" y="82"/>
                    </a:lnTo>
                    <a:lnTo>
                      <a:pt x="11" y="0"/>
                    </a:lnTo>
                    <a:lnTo>
                      <a:pt x="0" y="10"/>
                    </a:lnTo>
                    <a:lnTo>
                      <a:pt x="74" y="92"/>
                    </a:lnTo>
                    <a:lnTo>
                      <a:pt x="74" y="92"/>
                    </a:lnTo>
                    <a:lnTo>
                      <a:pt x="73" y="95"/>
                    </a:lnTo>
                    <a:lnTo>
                      <a:pt x="72" y="99"/>
                    </a:lnTo>
                    <a:lnTo>
                      <a:pt x="72" y="99"/>
                    </a:lnTo>
                    <a:lnTo>
                      <a:pt x="72" y="103"/>
                    </a:lnTo>
                    <a:lnTo>
                      <a:pt x="73" y="106"/>
                    </a:lnTo>
                    <a:lnTo>
                      <a:pt x="75" y="109"/>
                    </a:lnTo>
                    <a:lnTo>
                      <a:pt x="77" y="113"/>
                    </a:lnTo>
                    <a:lnTo>
                      <a:pt x="77" y="113"/>
                    </a:lnTo>
                    <a:lnTo>
                      <a:pt x="79" y="115"/>
                    </a:lnTo>
                    <a:lnTo>
                      <a:pt x="82" y="117"/>
                    </a:lnTo>
                    <a:lnTo>
                      <a:pt x="87" y="118"/>
                    </a:lnTo>
                    <a:lnTo>
                      <a:pt x="90" y="118"/>
                    </a:lnTo>
                    <a:lnTo>
                      <a:pt x="90" y="118"/>
                    </a:lnTo>
                    <a:lnTo>
                      <a:pt x="96" y="117"/>
                    </a:lnTo>
                    <a:lnTo>
                      <a:pt x="102" y="114"/>
                    </a:lnTo>
                    <a:lnTo>
                      <a:pt x="102" y="114"/>
                    </a:lnTo>
                    <a:lnTo>
                      <a:pt x="106" y="109"/>
                    </a:lnTo>
                    <a:lnTo>
                      <a:pt x="107" y="104"/>
                    </a:lnTo>
                    <a:lnTo>
                      <a:pt x="108" y="100"/>
                    </a:lnTo>
                    <a:lnTo>
                      <a:pt x="107" y="94"/>
                    </a:lnTo>
                    <a:lnTo>
                      <a:pt x="175" y="33"/>
                    </a:lnTo>
                    <a:close/>
                    <a:moveTo>
                      <a:pt x="93" y="103"/>
                    </a:moveTo>
                    <a:lnTo>
                      <a:pt x="93" y="103"/>
                    </a:lnTo>
                    <a:lnTo>
                      <a:pt x="91" y="104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9" y="104"/>
                    </a:lnTo>
                    <a:lnTo>
                      <a:pt x="87" y="103"/>
                    </a:lnTo>
                    <a:lnTo>
                      <a:pt x="87" y="103"/>
                    </a:lnTo>
                    <a:lnTo>
                      <a:pt x="86" y="100"/>
                    </a:lnTo>
                    <a:lnTo>
                      <a:pt x="86" y="100"/>
                    </a:lnTo>
                    <a:lnTo>
                      <a:pt x="88" y="98"/>
                    </a:lnTo>
                    <a:lnTo>
                      <a:pt x="88" y="98"/>
                    </a:lnTo>
                    <a:lnTo>
                      <a:pt x="89" y="96"/>
                    </a:lnTo>
                    <a:lnTo>
                      <a:pt x="90" y="96"/>
                    </a:lnTo>
                    <a:lnTo>
                      <a:pt x="90" y="96"/>
                    </a:lnTo>
                    <a:lnTo>
                      <a:pt x="91" y="96"/>
                    </a:lnTo>
                    <a:lnTo>
                      <a:pt x="93" y="98"/>
                    </a:lnTo>
                    <a:lnTo>
                      <a:pt x="93" y="98"/>
                    </a:lnTo>
                    <a:lnTo>
                      <a:pt x="94" y="101"/>
                    </a:lnTo>
                    <a:lnTo>
                      <a:pt x="93" y="103"/>
                    </a:lnTo>
                    <a:lnTo>
                      <a:pt x="93" y="1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sp>
        <p:nvSpPr>
          <p:cNvPr id="77" name="文本占位符 76"/>
          <p:cNvSpPr>
            <a:spLocks noGrp="1"/>
          </p:cNvSpPr>
          <p:nvPr>
            <p:ph type="body" sz="quarter" idx="10" hasCustomPrompt="1"/>
          </p:nvPr>
        </p:nvSpPr>
        <p:spPr>
          <a:xfrm>
            <a:off x="5094786" y="2853674"/>
            <a:ext cx="1966912" cy="10826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25000"/>
              </a:lnSpc>
              <a:buClr>
                <a:schemeClr val="tx1">
                  <a:lumMod val="85000"/>
                  <a:lumOff val="15000"/>
                </a:schemeClr>
              </a:buClr>
              <a:buSzPct val="105000"/>
              <a:buFontTx/>
              <a:buNone/>
              <a:defRPr lang="zh-CN" altLang="en-US" sz="2400" b="1" kern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0" indent="0" algn="ctr" defTabSz="914400" rtl="0" eaLnBrk="1" latinLnBrk="0" hangingPunct="1">
              <a:lnSpc>
                <a:spcPct val="125000"/>
              </a:lnSpc>
              <a:buClr>
                <a:schemeClr val="tx1">
                  <a:lumMod val="85000"/>
                  <a:lumOff val="15000"/>
                </a:schemeClr>
              </a:buClr>
              <a:buSzPct val="105000"/>
              <a:buFontTx/>
              <a:buNone/>
              <a:defRPr lang="zh-CN" altLang="en-US" sz="2400" b="1" kern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0" indent="0" algn="ctr" defTabSz="914400" rtl="0" eaLnBrk="1" latinLnBrk="0" hangingPunct="1">
              <a:lnSpc>
                <a:spcPct val="125000"/>
              </a:lnSpc>
              <a:buClr>
                <a:schemeClr val="tx1">
                  <a:lumMod val="85000"/>
                  <a:lumOff val="15000"/>
                </a:schemeClr>
              </a:buClr>
              <a:buSzPct val="105000"/>
              <a:buFontTx/>
              <a:buNone/>
              <a:defRPr lang="zh-CN" altLang="en-US" sz="2400" b="1" kern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0" indent="0" algn="ctr" defTabSz="914400" rtl="0" eaLnBrk="1" latinLnBrk="0" hangingPunct="1">
              <a:lnSpc>
                <a:spcPct val="125000"/>
              </a:lnSpc>
              <a:buClr>
                <a:schemeClr val="tx1">
                  <a:lumMod val="85000"/>
                  <a:lumOff val="15000"/>
                </a:schemeClr>
              </a:buClr>
              <a:buSzPct val="105000"/>
              <a:buFontTx/>
              <a:buNone/>
              <a:defRPr lang="zh-CN" altLang="en-US" sz="2400" b="1" kern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0" indent="0" algn="ctr" defTabSz="914400" rtl="0" eaLnBrk="1" latinLnBrk="0" hangingPunct="1">
              <a:lnSpc>
                <a:spcPct val="125000"/>
              </a:lnSpc>
              <a:buClr>
                <a:schemeClr val="tx1">
                  <a:lumMod val="85000"/>
                  <a:lumOff val="15000"/>
                </a:schemeClr>
              </a:buClr>
              <a:buSzPct val="105000"/>
              <a:buFontTx/>
              <a:buNone/>
              <a:defRPr lang="zh-CN" altLang="en-US" sz="2400" b="1" kern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8" name="标题 4"/>
          <p:cNvSpPr>
            <a:spLocks noGrp="1"/>
          </p:cNvSpPr>
          <p:nvPr>
            <p:ph type="title"/>
          </p:nvPr>
        </p:nvSpPr>
        <p:spPr>
          <a:xfrm>
            <a:off x="440690" y="203200"/>
            <a:ext cx="10515600" cy="45910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zh-CN" altLang="en-US" sz="2400" b="1" kern="1200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053320" y="6478270"/>
            <a:ext cx="1026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3510893" y="7028463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5" name="矩形 24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2F5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 rot="5400000">
            <a:off x="-4399369" y="-414203"/>
            <a:ext cx="7965158" cy="7583588"/>
            <a:chOff x="6123288" y="1709426"/>
            <a:chExt cx="3990406" cy="37992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组合 7"/>
            <p:cNvGrpSpPr/>
            <p:nvPr/>
          </p:nvGrpSpPr>
          <p:grpSpPr>
            <a:xfrm rot="2700000">
              <a:off x="6852187" y="2090438"/>
              <a:ext cx="2713630" cy="2850166"/>
              <a:chOff x="0" y="986971"/>
              <a:chExt cx="4615543" cy="4847774"/>
            </a:xfrm>
            <a:noFill/>
          </p:grpSpPr>
          <p:sp>
            <p:nvSpPr>
              <p:cNvPr id="10" name="矩形 9"/>
              <p:cNvSpPr/>
              <p:nvPr/>
            </p:nvSpPr>
            <p:spPr>
              <a:xfrm>
                <a:off x="449943" y="986971"/>
                <a:ext cx="4165600" cy="48477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0" y="1320801"/>
                <a:ext cx="4180114" cy="4180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2700000">
              <a:off x="6218868" y="1613846"/>
              <a:ext cx="3799246" cy="3990406"/>
              <a:chOff x="0" y="986971"/>
              <a:chExt cx="4615543" cy="484777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49943" y="986971"/>
                <a:ext cx="4165600" cy="484777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0" y="1320801"/>
                <a:ext cx="4180114" cy="418011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 rot="5400000">
            <a:off x="9803157" y="-4084596"/>
            <a:ext cx="5597208" cy="5329074"/>
            <a:chOff x="6123288" y="1709426"/>
            <a:chExt cx="3990406" cy="3799246"/>
          </a:xfrm>
        </p:grpSpPr>
        <p:grpSp>
          <p:nvGrpSpPr>
            <p:cNvPr id="18" name="组合 17"/>
            <p:cNvGrpSpPr/>
            <p:nvPr/>
          </p:nvGrpSpPr>
          <p:grpSpPr>
            <a:xfrm rot="2700000">
              <a:off x="6852187" y="2090438"/>
              <a:ext cx="2713630" cy="2850166"/>
              <a:chOff x="0" y="986971"/>
              <a:chExt cx="4615543" cy="4847774"/>
            </a:xfrm>
            <a:noFill/>
          </p:grpSpPr>
          <p:sp>
            <p:nvSpPr>
              <p:cNvPr id="19" name="矩形 18"/>
              <p:cNvSpPr/>
              <p:nvPr/>
            </p:nvSpPr>
            <p:spPr>
              <a:xfrm>
                <a:off x="449943" y="986971"/>
                <a:ext cx="4165600" cy="484777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1320801"/>
                <a:ext cx="4180114" cy="418011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2700000">
              <a:off x="6218868" y="1613846"/>
              <a:ext cx="3799246" cy="3990406"/>
              <a:chOff x="0" y="986971"/>
              <a:chExt cx="4615543" cy="4847774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449943" y="986971"/>
                <a:ext cx="4165600" cy="484777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0" y="1320801"/>
                <a:ext cx="4180114" cy="418011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 rot="5400000">
            <a:off x="8299487" y="5806700"/>
            <a:ext cx="5957644" cy="5672244"/>
            <a:chOff x="6123288" y="1709426"/>
            <a:chExt cx="3990406" cy="3799246"/>
          </a:xfrm>
        </p:grpSpPr>
        <p:grpSp>
          <p:nvGrpSpPr>
            <p:cNvPr id="26" name="组合 25"/>
            <p:cNvGrpSpPr/>
            <p:nvPr/>
          </p:nvGrpSpPr>
          <p:grpSpPr>
            <a:xfrm rot="2700000">
              <a:off x="6852187" y="2090438"/>
              <a:ext cx="2713630" cy="2850166"/>
              <a:chOff x="0" y="986971"/>
              <a:chExt cx="4615543" cy="4847774"/>
            </a:xfrm>
            <a:noFill/>
          </p:grpSpPr>
          <p:sp>
            <p:nvSpPr>
              <p:cNvPr id="28" name="矩形 27"/>
              <p:cNvSpPr/>
              <p:nvPr/>
            </p:nvSpPr>
            <p:spPr>
              <a:xfrm>
                <a:off x="449943" y="986971"/>
                <a:ext cx="4165600" cy="484777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0" y="1320801"/>
                <a:ext cx="4180114" cy="418011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 rot="2700000">
              <a:off x="6218868" y="1613846"/>
              <a:ext cx="3799246" cy="3990406"/>
              <a:chOff x="0" y="986971"/>
              <a:chExt cx="4615543" cy="4847774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49943" y="986971"/>
                <a:ext cx="4165600" cy="484777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0" y="1320801"/>
                <a:ext cx="4180114" cy="418011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2" name="TextBox 8"/>
          <p:cNvSpPr txBox="1"/>
          <p:nvPr/>
        </p:nvSpPr>
        <p:spPr>
          <a:xfrm>
            <a:off x="3785531" y="3158522"/>
            <a:ext cx="8057547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画像的</a:t>
            </a:r>
            <a:r>
              <a:rPr lang="zh-CN" altLang="en-US" sz="4400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得失</a:t>
            </a:r>
            <a:endParaRPr lang="en-US" altLang="zh-CN" sz="44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3" name="图片 2" descr="图层-0@2x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29105" y="2837815"/>
            <a:ext cx="1120775" cy="14052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9"/>
          <p:cNvSpPr txBox="1"/>
          <p:nvPr/>
        </p:nvSpPr>
        <p:spPr>
          <a:xfrm>
            <a:off x="694054" y="214630"/>
            <a:ext cx="8120039" cy="43624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2400" b="1" kern="0" dirty="0" smtClean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深度学习与经典机器学习</a:t>
            </a:r>
          </a:p>
        </p:txBody>
      </p:sp>
      <p:grpSp>
        <p:nvGrpSpPr>
          <p:cNvPr id="3" name="组合 32"/>
          <p:cNvGrpSpPr/>
          <p:nvPr/>
        </p:nvGrpSpPr>
        <p:grpSpPr>
          <a:xfrm flipH="1">
            <a:off x="6074182" y="1023174"/>
            <a:ext cx="5079977" cy="1694217"/>
            <a:chOff x="1550756" y="1580380"/>
            <a:chExt cx="3055655" cy="1741735"/>
          </a:xfrm>
        </p:grpSpPr>
        <p:sp>
          <p:nvSpPr>
            <p:cNvPr id="4" name="等腰三角形 41"/>
            <p:cNvSpPr/>
            <p:nvPr/>
          </p:nvSpPr>
          <p:spPr>
            <a:xfrm rot="5400000" flipH="1">
              <a:off x="2967260" y="1682963"/>
              <a:ext cx="222648" cy="3055655"/>
            </a:xfrm>
            <a:custGeom>
              <a:avLst/>
              <a:gdLst>
                <a:gd name="connsiteX0" fmla="*/ 0 w 218921"/>
                <a:gd name="connsiteY0" fmla="*/ 2984088 h 2984088"/>
                <a:gd name="connsiteX1" fmla="*/ 218921 w 218921"/>
                <a:gd name="connsiteY1" fmla="*/ 0 h 2984088"/>
                <a:gd name="connsiteX2" fmla="*/ 218921 w 218921"/>
                <a:gd name="connsiteY2" fmla="*/ 2984088 h 2984088"/>
                <a:gd name="connsiteX3" fmla="*/ 0 w 218921"/>
                <a:gd name="connsiteY3" fmla="*/ 2984088 h 2984088"/>
                <a:gd name="connsiteX0-1" fmla="*/ 0 w 218921"/>
                <a:gd name="connsiteY0-2" fmla="*/ 2984088 h 2984088"/>
                <a:gd name="connsiteX1-3" fmla="*/ 108463 w 218921"/>
                <a:gd name="connsiteY1-4" fmla="*/ 2339462 h 2984088"/>
                <a:gd name="connsiteX2-5" fmla="*/ 218921 w 218921"/>
                <a:gd name="connsiteY2-6" fmla="*/ 0 h 2984088"/>
                <a:gd name="connsiteX3-7" fmla="*/ 218921 w 218921"/>
                <a:gd name="connsiteY3-8" fmla="*/ 2984088 h 2984088"/>
                <a:gd name="connsiteX4" fmla="*/ 0 w 218921"/>
                <a:gd name="connsiteY4" fmla="*/ 2984088 h 2984088"/>
                <a:gd name="connsiteX0-9" fmla="*/ 2453 w 221374"/>
                <a:gd name="connsiteY0-10" fmla="*/ 2984088 h 2984088"/>
                <a:gd name="connsiteX1-11" fmla="*/ 110916 w 221374"/>
                <a:gd name="connsiteY1-12" fmla="*/ 2339462 h 2984088"/>
                <a:gd name="connsiteX2-13" fmla="*/ 221374 w 221374"/>
                <a:gd name="connsiteY2-14" fmla="*/ 0 h 2984088"/>
                <a:gd name="connsiteX3-15" fmla="*/ 221374 w 221374"/>
                <a:gd name="connsiteY3-16" fmla="*/ 2984088 h 2984088"/>
                <a:gd name="connsiteX4-17" fmla="*/ 2453 w 221374"/>
                <a:gd name="connsiteY4-18" fmla="*/ 2984088 h 2984088"/>
                <a:gd name="connsiteX0-19" fmla="*/ 8070 w 226991"/>
                <a:gd name="connsiteY0-20" fmla="*/ 2984088 h 3049797"/>
                <a:gd name="connsiteX1-21" fmla="*/ 116533 w 226991"/>
                <a:gd name="connsiteY1-22" fmla="*/ 2339462 h 3049797"/>
                <a:gd name="connsiteX2-23" fmla="*/ 226991 w 226991"/>
                <a:gd name="connsiteY2-24" fmla="*/ 0 h 3049797"/>
                <a:gd name="connsiteX3-25" fmla="*/ 226991 w 226991"/>
                <a:gd name="connsiteY3-26" fmla="*/ 2984088 h 3049797"/>
                <a:gd name="connsiteX4-27" fmla="*/ 8070 w 226991"/>
                <a:gd name="connsiteY4-28" fmla="*/ 2984088 h 3049797"/>
                <a:gd name="connsiteX0-29" fmla="*/ 3727 w 222648"/>
                <a:gd name="connsiteY0-30" fmla="*/ 2984088 h 3055655"/>
                <a:gd name="connsiteX1-31" fmla="*/ 112190 w 222648"/>
                <a:gd name="connsiteY1-32" fmla="*/ 2339462 h 3055655"/>
                <a:gd name="connsiteX2-33" fmla="*/ 222648 w 222648"/>
                <a:gd name="connsiteY2-34" fmla="*/ 0 h 3055655"/>
                <a:gd name="connsiteX3-35" fmla="*/ 222648 w 222648"/>
                <a:gd name="connsiteY3-36" fmla="*/ 2984088 h 3055655"/>
                <a:gd name="connsiteX4-37" fmla="*/ 3727 w 222648"/>
                <a:gd name="connsiteY4-38" fmla="*/ 2984088 h 305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222648" h="3055655">
                  <a:moveTo>
                    <a:pt x="3727" y="2984088"/>
                  </a:moveTo>
                  <a:cubicBezTo>
                    <a:pt x="-14683" y="2876650"/>
                    <a:pt x="37271" y="3497108"/>
                    <a:pt x="112190" y="2339462"/>
                  </a:cubicBezTo>
                  <a:cubicBezTo>
                    <a:pt x="187109" y="1181816"/>
                    <a:pt x="185829" y="779821"/>
                    <a:pt x="222648" y="0"/>
                  </a:cubicBezTo>
                  <a:lnTo>
                    <a:pt x="222648" y="2984088"/>
                  </a:lnTo>
                  <a:lnTo>
                    <a:pt x="3727" y="29840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59000">
                  <a:srgbClr val="5B595B"/>
                </a:gs>
                <a:gs pos="100000">
                  <a:schemeClr val="bg2">
                    <a:lumMod val="2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622321" y="1580380"/>
              <a:ext cx="2984089" cy="1519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87"/>
            <p:cNvGrpSpPr/>
            <p:nvPr/>
          </p:nvGrpSpPr>
          <p:grpSpPr>
            <a:xfrm>
              <a:off x="1996385" y="1799132"/>
              <a:ext cx="2426420" cy="1179846"/>
              <a:chOff x="6105041" y="1622704"/>
              <a:chExt cx="2426420" cy="1179846"/>
            </a:xfrm>
          </p:grpSpPr>
          <p:sp>
            <p:nvSpPr>
              <p:cNvPr id="8" name="Freeform 32"/>
              <p:cNvSpPr>
                <a:spLocks noEditPoints="1"/>
              </p:cNvSpPr>
              <p:nvPr/>
            </p:nvSpPr>
            <p:spPr bwMode="auto">
              <a:xfrm>
                <a:off x="6106626" y="1622704"/>
                <a:ext cx="400230" cy="423756"/>
              </a:xfrm>
              <a:custGeom>
                <a:avLst/>
                <a:gdLst>
                  <a:gd name="T0" fmla="*/ 565 w 587"/>
                  <a:gd name="T1" fmla="*/ 211 h 621"/>
                  <a:gd name="T2" fmla="*/ 232 w 587"/>
                  <a:gd name="T3" fmla="*/ 88 h 621"/>
                  <a:gd name="T4" fmla="*/ 488 w 587"/>
                  <a:gd name="T5" fmla="*/ 435 h 621"/>
                  <a:gd name="T6" fmla="*/ 565 w 587"/>
                  <a:gd name="T7" fmla="*/ 211 h 621"/>
                  <a:gd name="T8" fmla="*/ 532 w 587"/>
                  <a:gd name="T9" fmla="*/ 195 h 621"/>
                  <a:gd name="T10" fmla="*/ 486 w 587"/>
                  <a:gd name="T11" fmla="*/ 194 h 621"/>
                  <a:gd name="T12" fmla="*/ 457 w 587"/>
                  <a:gd name="T13" fmla="*/ 194 h 621"/>
                  <a:gd name="T14" fmla="*/ 470 w 587"/>
                  <a:gd name="T15" fmla="*/ 160 h 621"/>
                  <a:gd name="T16" fmla="*/ 476 w 587"/>
                  <a:gd name="T17" fmla="*/ 118 h 621"/>
                  <a:gd name="T18" fmla="*/ 532 w 587"/>
                  <a:gd name="T19" fmla="*/ 195 h 621"/>
                  <a:gd name="T20" fmla="*/ 356 w 587"/>
                  <a:gd name="T21" fmla="*/ 75 h 621"/>
                  <a:gd name="T22" fmla="*/ 357 w 587"/>
                  <a:gd name="T23" fmla="*/ 75 h 621"/>
                  <a:gd name="T24" fmla="*/ 407 w 587"/>
                  <a:gd name="T25" fmla="*/ 83 h 621"/>
                  <a:gd name="T26" fmla="*/ 349 w 587"/>
                  <a:gd name="T27" fmla="*/ 90 h 621"/>
                  <a:gd name="T28" fmla="*/ 319 w 587"/>
                  <a:gd name="T29" fmla="*/ 79 h 621"/>
                  <a:gd name="T30" fmla="*/ 356 w 587"/>
                  <a:gd name="T31" fmla="*/ 75 h 621"/>
                  <a:gd name="T32" fmla="*/ 284 w 587"/>
                  <a:gd name="T33" fmla="*/ 90 h 621"/>
                  <a:gd name="T34" fmla="*/ 362 w 587"/>
                  <a:gd name="T35" fmla="*/ 154 h 621"/>
                  <a:gd name="T36" fmla="*/ 317 w 587"/>
                  <a:gd name="T37" fmla="*/ 202 h 621"/>
                  <a:gd name="T38" fmla="*/ 312 w 587"/>
                  <a:gd name="T39" fmla="*/ 219 h 621"/>
                  <a:gd name="T40" fmla="*/ 260 w 587"/>
                  <a:gd name="T41" fmla="*/ 237 h 621"/>
                  <a:gd name="T42" fmla="*/ 348 w 587"/>
                  <a:gd name="T43" fmla="*/ 273 h 621"/>
                  <a:gd name="T44" fmla="*/ 336 w 587"/>
                  <a:gd name="T45" fmla="*/ 355 h 621"/>
                  <a:gd name="T46" fmla="*/ 304 w 587"/>
                  <a:gd name="T47" fmla="*/ 423 h 621"/>
                  <a:gd name="T48" fmla="*/ 288 w 587"/>
                  <a:gd name="T49" fmla="*/ 408 h 621"/>
                  <a:gd name="T50" fmla="*/ 237 w 587"/>
                  <a:gd name="T51" fmla="*/ 326 h 621"/>
                  <a:gd name="T52" fmla="*/ 232 w 587"/>
                  <a:gd name="T53" fmla="*/ 256 h 621"/>
                  <a:gd name="T54" fmla="*/ 206 w 587"/>
                  <a:gd name="T55" fmla="*/ 220 h 621"/>
                  <a:gd name="T56" fmla="*/ 182 w 587"/>
                  <a:gd name="T57" fmla="*/ 190 h 621"/>
                  <a:gd name="T58" fmla="*/ 284 w 587"/>
                  <a:gd name="T59" fmla="*/ 90 h 621"/>
                  <a:gd name="T60" fmla="*/ 486 w 587"/>
                  <a:gd name="T61" fmla="*/ 401 h 621"/>
                  <a:gd name="T62" fmla="*/ 479 w 587"/>
                  <a:gd name="T63" fmla="*/ 377 h 621"/>
                  <a:gd name="T64" fmla="*/ 461 w 587"/>
                  <a:gd name="T65" fmla="*/ 328 h 621"/>
                  <a:gd name="T66" fmla="*/ 448 w 587"/>
                  <a:gd name="T67" fmla="*/ 292 h 621"/>
                  <a:gd name="T68" fmla="*/ 441 w 587"/>
                  <a:gd name="T69" fmla="*/ 236 h 621"/>
                  <a:gd name="T70" fmla="*/ 538 w 587"/>
                  <a:gd name="T71" fmla="*/ 214 h 621"/>
                  <a:gd name="T72" fmla="*/ 545 w 587"/>
                  <a:gd name="T73" fmla="*/ 265 h 621"/>
                  <a:gd name="T74" fmla="*/ 486 w 587"/>
                  <a:gd name="T75" fmla="*/ 40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7" h="621">
                    <a:moveTo>
                      <a:pt x="565" y="211"/>
                    </a:moveTo>
                    <a:cubicBezTo>
                      <a:pt x="529" y="66"/>
                      <a:pt x="357" y="0"/>
                      <a:pt x="232" y="88"/>
                    </a:cubicBezTo>
                    <a:cubicBezTo>
                      <a:pt x="0" y="251"/>
                      <a:pt x="248" y="621"/>
                      <a:pt x="488" y="435"/>
                    </a:cubicBezTo>
                    <a:cubicBezTo>
                      <a:pt x="555" y="383"/>
                      <a:pt x="587" y="296"/>
                      <a:pt x="565" y="211"/>
                    </a:cubicBezTo>
                    <a:close/>
                    <a:moveTo>
                      <a:pt x="532" y="195"/>
                    </a:moveTo>
                    <a:cubicBezTo>
                      <a:pt x="514" y="196"/>
                      <a:pt x="498" y="188"/>
                      <a:pt x="486" y="194"/>
                    </a:cubicBezTo>
                    <a:cubicBezTo>
                      <a:pt x="468" y="202"/>
                      <a:pt x="440" y="216"/>
                      <a:pt x="457" y="194"/>
                    </a:cubicBezTo>
                    <a:cubicBezTo>
                      <a:pt x="457" y="194"/>
                      <a:pt x="468" y="181"/>
                      <a:pt x="470" y="160"/>
                    </a:cubicBezTo>
                    <a:cubicBezTo>
                      <a:pt x="472" y="142"/>
                      <a:pt x="471" y="130"/>
                      <a:pt x="476" y="118"/>
                    </a:cubicBezTo>
                    <a:cubicBezTo>
                      <a:pt x="500" y="139"/>
                      <a:pt x="520" y="165"/>
                      <a:pt x="532" y="195"/>
                    </a:cubicBezTo>
                    <a:close/>
                    <a:moveTo>
                      <a:pt x="356" y="75"/>
                    </a:moveTo>
                    <a:cubicBezTo>
                      <a:pt x="357" y="75"/>
                      <a:pt x="357" y="75"/>
                      <a:pt x="357" y="75"/>
                    </a:cubicBezTo>
                    <a:cubicBezTo>
                      <a:pt x="374" y="75"/>
                      <a:pt x="391" y="78"/>
                      <a:pt x="407" y="83"/>
                    </a:cubicBezTo>
                    <a:cubicBezTo>
                      <a:pt x="389" y="86"/>
                      <a:pt x="364" y="90"/>
                      <a:pt x="349" y="90"/>
                    </a:cubicBezTo>
                    <a:cubicBezTo>
                      <a:pt x="337" y="90"/>
                      <a:pt x="327" y="85"/>
                      <a:pt x="319" y="79"/>
                    </a:cubicBezTo>
                    <a:cubicBezTo>
                      <a:pt x="331" y="77"/>
                      <a:pt x="343" y="75"/>
                      <a:pt x="356" y="75"/>
                    </a:cubicBezTo>
                    <a:close/>
                    <a:moveTo>
                      <a:pt x="284" y="90"/>
                    </a:moveTo>
                    <a:cubicBezTo>
                      <a:pt x="317" y="88"/>
                      <a:pt x="388" y="136"/>
                      <a:pt x="362" y="154"/>
                    </a:cubicBezTo>
                    <a:cubicBezTo>
                      <a:pt x="342" y="167"/>
                      <a:pt x="317" y="191"/>
                      <a:pt x="317" y="202"/>
                    </a:cubicBezTo>
                    <a:cubicBezTo>
                      <a:pt x="317" y="212"/>
                      <a:pt x="321" y="217"/>
                      <a:pt x="312" y="219"/>
                    </a:cubicBezTo>
                    <a:cubicBezTo>
                      <a:pt x="294" y="222"/>
                      <a:pt x="250" y="222"/>
                      <a:pt x="260" y="237"/>
                    </a:cubicBezTo>
                    <a:cubicBezTo>
                      <a:pt x="271" y="252"/>
                      <a:pt x="336" y="231"/>
                      <a:pt x="348" y="273"/>
                    </a:cubicBezTo>
                    <a:cubicBezTo>
                      <a:pt x="357" y="303"/>
                      <a:pt x="341" y="333"/>
                      <a:pt x="336" y="355"/>
                    </a:cubicBezTo>
                    <a:cubicBezTo>
                      <a:pt x="330" y="378"/>
                      <a:pt x="317" y="422"/>
                      <a:pt x="304" y="423"/>
                    </a:cubicBezTo>
                    <a:cubicBezTo>
                      <a:pt x="296" y="424"/>
                      <a:pt x="292" y="420"/>
                      <a:pt x="288" y="408"/>
                    </a:cubicBezTo>
                    <a:cubicBezTo>
                      <a:pt x="273" y="363"/>
                      <a:pt x="243" y="339"/>
                      <a:pt x="237" y="326"/>
                    </a:cubicBezTo>
                    <a:cubicBezTo>
                      <a:pt x="230" y="312"/>
                      <a:pt x="214" y="276"/>
                      <a:pt x="232" y="256"/>
                    </a:cubicBezTo>
                    <a:cubicBezTo>
                      <a:pt x="251" y="235"/>
                      <a:pt x="214" y="238"/>
                      <a:pt x="206" y="220"/>
                    </a:cubicBezTo>
                    <a:cubicBezTo>
                      <a:pt x="202" y="211"/>
                      <a:pt x="190" y="204"/>
                      <a:pt x="182" y="190"/>
                    </a:cubicBezTo>
                    <a:cubicBezTo>
                      <a:pt x="202" y="145"/>
                      <a:pt x="239" y="109"/>
                      <a:pt x="284" y="90"/>
                    </a:cubicBezTo>
                    <a:close/>
                    <a:moveTo>
                      <a:pt x="486" y="401"/>
                    </a:moveTo>
                    <a:cubicBezTo>
                      <a:pt x="484" y="392"/>
                      <a:pt x="482" y="383"/>
                      <a:pt x="479" y="377"/>
                    </a:cubicBezTo>
                    <a:cubicBezTo>
                      <a:pt x="473" y="355"/>
                      <a:pt x="457" y="339"/>
                      <a:pt x="461" y="328"/>
                    </a:cubicBezTo>
                    <a:cubicBezTo>
                      <a:pt x="464" y="318"/>
                      <a:pt x="464" y="308"/>
                      <a:pt x="448" y="292"/>
                    </a:cubicBezTo>
                    <a:cubicBezTo>
                      <a:pt x="432" y="276"/>
                      <a:pt x="425" y="260"/>
                      <a:pt x="441" y="236"/>
                    </a:cubicBezTo>
                    <a:cubicBezTo>
                      <a:pt x="457" y="213"/>
                      <a:pt x="512" y="211"/>
                      <a:pt x="538" y="214"/>
                    </a:cubicBezTo>
                    <a:cubicBezTo>
                      <a:pt x="542" y="230"/>
                      <a:pt x="545" y="247"/>
                      <a:pt x="545" y="265"/>
                    </a:cubicBezTo>
                    <a:cubicBezTo>
                      <a:pt x="545" y="319"/>
                      <a:pt x="522" y="367"/>
                      <a:pt x="486" y="401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" name="组合 89"/>
              <p:cNvGrpSpPr/>
              <p:nvPr/>
            </p:nvGrpSpPr>
            <p:grpSpPr>
              <a:xfrm>
                <a:off x="6105041" y="1644272"/>
                <a:ext cx="2426420" cy="1158278"/>
                <a:chOff x="774864" y="4213596"/>
                <a:chExt cx="2426420" cy="1158278"/>
              </a:xfrm>
            </p:grpSpPr>
            <p:sp>
              <p:nvSpPr>
                <p:cNvPr id="11" name="文本框 90"/>
                <p:cNvSpPr txBox="1"/>
                <p:nvPr/>
              </p:nvSpPr>
              <p:spPr>
                <a:xfrm>
                  <a:off x="1865187" y="4213596"/>
                  <a:ext cx="728180" cy="3480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>
                      <a:latin typeface="方正正中黑简体" panose="02000000000000000000" pitchFamily="2" charset="-122"/>
                      <a:ea typeface="方正正中黑简体" panose="02000000000000000000" pitchFamily="2" charset="-122"/>
                    </a:defRPr>
                  </a:lvl1pPr>
                </a:lstStyle>
                <a:p>
                  <a:r>
                    <a:rPr lang="zh-CN" altLang="en-US" sz="1600" dirty="0" smtClean="0">
                      <a:latin typeface="方正正黑简体" panose="02000000000000000000" pitchFamily="2" charset="-122"/>
                      <a:ea typeface="方正正黑简体" panose="02000000000000000000" pitchFamily="2" charset="-122"/>
                    </a:rPr>
                    <a:t>小样本问题</a:t>
                  </a:r>
                  <a:endParaRPr lang="zh-CN" altLang="en-US" sz="1600" dirty="0">
                    <a:latin typeface="方正正黑简体" panose="02000000000000000000" pitchFamily="2" charset="-122"/>
                    <a:ea typeface="方正正黑简体" panose="02000000000000000000" pitchFamily="2" charset="-122"/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774864" y="4707415"/>
                  <a:ext cx="2426420" cy="66445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200" kern="100" dirty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深度学习模型需要大量的训练数据，才能展现出神奇的效果，但现实生活中往往会遇到小样本问题，此时深度学习方法无法入手，传统的机器学习方法就可以处理</a:t>
                  </a:r>
                  <a:r>
                    <a:rPr lang="zh-CN" altLang="zh-CN" sz="12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。</a:t>
                  </a:r>
                  <a:endParaRPr lang="zh-CN" altLang="zh-CN" sz="1200" kern="100" dirty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4" name="组合 3195"/>
          <p:cNvGrpSpPr/>
          <p:nvPr/>
        </p:nvGrpSpPr>
        <p:grpSpPr>
          <a:xfrm>
            <a:off x="627520" y="985118"/>
            <a:ext cx="4344528" cy="1694217"/>
            <a:chOff x="1630396" y="1571241"/>
            <a:chExt cx="4344528" cy="1694217"/>
          </a:xfrm>
        </p:grpSpPr>
        <p:sp>
          <p:nvSpPr>
            <p:cNvPr id="16" name="等腰三角形 41"/>
            <p:cNvSpPr/>
            <p:nvPr/>
          </p:nvSpPr>
          <p:spPr>
            <a:xfrm rot="5400000" flipH="1">
              <a:off x="3008255" y="1671025"/>
              <a:ext cx="216574" cy="2972292"/>
            </a:xfrm>
            <a:custGeom>
              <a:avLst/>
              <a:gdLst>
                <a:gd name="connsiteX0" fmla="*/ 0 w 218921"/>
                <a:gd name="connsiteY0" fmla="*/ 2984088 h 2984088"/>
                <a:gd name="connsiteX1" fmla="*/ 218921 w 218921"/>
                <a:gd name="connsiteY1" fmla="*/ 0 h 2984088"/>
                <a:gd name="connsiteX2" fmla="*/ 218921 w 218921"/>
                <a:gd name="connsiteY2" fmla="*/ 2984088 h 2984088"/>
                <a:gd name="connsiteX3" fmla="*/ 0 w 218921"/>
                <a:gd name="connsiteY3" fmla="*/ 2984088 h 2984088"/>
                <a:gd name="connsiteX0-1" fmla="*/ 0 w 218921"/>
                <a:gd name="connsiteY0-2" fmla="*/ 2984088 h 2984088"/>
                <a:gd name="connsiteX1-3" fmla="*/ 108463 w 218921"/>
                <a:gd name="connsiteY1-4" fmla="*/ 2339462 h 2984088"/>
                <a:gd name="connsiteX2-5" fmla="*/ 218921 w 218921"/>
                <a:gd name="connsiteY2-6" fmla="*/ 0 h 2984088"/>
                <a:gd name="connsiteX3-7" fmla="*/ 218921 w 218921"/>
                <a:gd name="connsiteY3-8" fmla="*/ 2984088 h 2984088"/>
                <a:gd name="connsiteX4" fmla="*/ 0 w 218921"/>
                <a:gd name="connsiteY4" fmla="*/ 2984088 h 2984088"/>
                <a:gd name="connsiteX0-9" fmla="*/ 2453 w 221374"/>
                <a:gd name="connsiteY0-10" fmla="*/ 2984088 h 2984088"/>
                <a:gd name="connsiteX1-11" fmla="*/ 110916 w 221374"/>
                <a:gd name="connsiteY1-12" fmla="*/ 2339462 h 2984088"/>
                <a:gd name="connsiteX2-13" fmla="*/ 221374 w 221374"/>
                <a:gd name="connsiteY2-14" fmla="*/ 0 h 2984088"/>
                <a:gd name="connsiteX3-15" fmla="*/ 221374 w 221374"/>
                <a:gd name="connsiteY3-16" fmla="*/ 2984088 h 2984088"/>
                <a:gd name="connsiteX4-17" fmla="*/ 2453 w 221374"/>
                <a:gd name="connsiteY4-18" fmla="*/ 2984088 h 2984088"/>
                <a:gd name="connsiteX0-19" fmla="*/ 8070 w 226991"/>
                <a:gd name="connsiteY0-20" fmla="*/ 2984088 h 3049797"/>
                <a:gd name="connsiteX1-21" fmla="*/ 116533 w 226991"/>
                <a:gd name="connsiteY1-22" fmla="*/ 2339462 h 3049797"/>
                <a:gd name="connsiteX2-23" fmla="*/ 226991 w 226991"/>
                <a:gd name="connsiteY2-24" fmla="*/ 0 h 3049797"/>
                <a:gd name="connsiteX3-25" fmla="*/ 226991 w 226991"/>
                <a:gd name="connsiteY3-26" fmla="*/ 2984088 h 3049797"/>
                <a:gd name="connsiteX4-27" fmla="*/ 8070 w 226991"/>
                <a:gd name="connsiteY4-28" fmla="*/ 2984088 h 3049797"/>
                <a:gd name="connsiteX0-29" fmla="*/ 3727 w 222648"/>
                <a:gd name="connsiteY0-30" fmla="*/ 2984088 h 3055655"/>
                <a:gd name="connsiteX1-31" fmla="*/ 112190 w 222648"/>
                <a:gd name="connsiteY1-32" fmla="*/ 2339462 h 3055655"/>
                <a:gd name="connsiteX2-33" fmla="*/ 222648 w 222648"/>
                <a:gd name="connsiteY2-34" fmla="*/ 0 h 3055655"/>
                <a:gd name="connsiteX3-35" fmla="*/ 222648 w 222648"/>
                <a:gd name="connsiteY3-36" fmla="*/ 2984088 h 3055655"/>
                <a:gd name="connsiteX4-37" fmla="*/ 3727 w 222648"/>
                <a:gd name="connsiteY4-38" fmla="*/ 2984088 h 305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222648" h="3055655">
                  <a:moveTo>
                    <a:pt x="3727" y="2984088"/>
                  </a:moveTo>
                  <a:cubicBezTo>
                    <a:pt x="-14683" y="2876650"/>
                    <a:pt x="37271" y="3497108"/>
                    <a:pt x="112190" y="2339462"/>
                  </a:cubicBezTo>
                  <a:cubicBezTo>
                    <a:pt x="187109" y="1181816"/>
                    <a:pt x="185829" y="779821"/>
                    <a:pt x="222648" y="0"/>
                  </a:cubicBezTo>
                  <a:lnTo>
                    <a:pt x="222648" y="2984088"/>
                  </a:lnTo>
                  <a:lnTo>
                    <a:pt x="3727" y="29840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59000">
                  <a:srgbClr val="5B595B"/>
                </a:gs>
                <a:gs pos="100000">
                  <a:schemeClr val="bg2">
                    <a:lumMod val="2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700008" y="1571241"/>
              <a:ext cx="4274916" cy="14776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52"/>
            <p:cNvGrpSpPr/>
            <p:nvPr/>
          </p:nvGrpSpPr>
          <p:grpSpPr>
            <a:xfrm>
              <a:off x="2063867" y="1769059"/>
              <a:ext cx="3867255" cy="977955"/>
              <a:chOff x="774864" y="4176643"/>
              <a:chExt cx="3975720" cy="1005384"/>
            </a:xfrm>
          </p:grpSpPr>
          <p:sp>
            <p:nvSpPr>
              <p:cNvPr id="66" name="文本框 53"/>
              <p:cNvSpPr txBox="1"/>
              <p:nvPr/>
            </p:nvSpPr>
            <p:spPr>
              <a:xfrm>
                <a:off x="1185712" y="4176643"/>
                <a:ext cx="3564872" cy="3480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1600" dirty="0"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机器学习：一种实现人工智能的方法</a:t>
                </a: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774864" y="4707414"/>
                <a:ext cx="3811363" cy="4746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kern="100" dirty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使用算法来解析数据、从中学习，然后对真实世界中的事件做出决策和预测</a:t>
                </a:r>
                <a:r>
                  <a:rPr lang="zh-CN" altLang="zh-CN" sz="12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sz="1200" kern="100" dirty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组合 3141"/>
            <p:cNvGrpSpPr/>
            <p:nvPr/>
          </p:nvGrpSpPr>
          <p:grpSpPr>
            <a:xfrm>
              <a:off x="2149579" y="1703601"/>
              <a:ext cx="303524" cy="303526"/>
              <a:chOff x="6443217" y="1547174"/>
              <a:chExt cx="363537" cy="363538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0" name="Freeform 42"/>
              <p:cNvSpPr/>
              <p:nvPr/>
            </p:nvSpPr>
            <p:spPr bwMode="auto">
              <a:xfrm>
                <a:off x="6624192" y="1547174"/>
                <a:ext cx="136525" cy="73025"/>
              </a:xfrm>
              <a:custGeom>
                <a:avLst/>
                <a:gdLst>
                  <a:gd name="T0" fmla="*/ 105 w 117"/>
                  <a:gd name="T1" fmla="*/ 63 h 63"/>
                  <a:gd name="T2" fmla="*/ 58 w 117"/>
                  <a:gd name="T3" fmla="*/ 29 h 63"/>
                  <a:gd name="T4" fmla="*/ 0 w 117"/>
                  <a:gd name="T5" fmla="*/ 16 h 63"/>
                  <a:gd name="T6" fmla="*/ 0 w 117"/>
                  <a:gd name="T7" fmla="*/ 0 h 63"/>
                  <a:gd name="T8" fmla="*/ 65 w 117"/>
                  <a:gd name="T9" fmla="*/ 14 h 63"/>
                  <a:gd name="T10" fmla="*/ 117 w 117"/>
                  <a:gd name="T11" fmla="*/ 52 h 63"/>
                  <a:gd name="T12" fmla="*/ 105 w 117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63">
                    <a:moveTo>
                      <a:pt x="105" y="63"/>
                    </a:moveTo>
                    <a:cubicBezTo>
                      <a:pt x="92" y="48"/>
                      <a:pt x="76" y="37"/>
                      <a:pt x="58" y="29"/>
                    </a:cubicBezTo>
                    <a:cubicBezTo>
                      <a:pt x="40" y="20"/>
                      <a:pt x="20" y="16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3" y="0"/>
                      <a:pt x="45" y="4"/>
                      <a:pt x="65" y="14"/>
                    </a:cubicBezTo>
                    <a:cubicBezTo>
                      <a:pt x="85" y="23"/>
                      <a:pt x="103" y="36"/>
                      <a:pt x="117" y="52"/>
                    </a:cubicBezTo>
                    <a:lnTo>
                      <a:pt x="105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43"/>
              <p:cNvSpPr/>
              <p:nvPr/>
            </p:nvSpPr>
            <p:spPr bwMode="auto">
              <a:xfrm>
                <a:off x="6624192" y="1547174"/>
                <a:ext cx="0" cy="17463"/>
              </a:xfrm>
              <a:custGeom>
                <a:avLst/>
                <a:gdLst>
                  <a:gd name="T0" fmla="*/ 11 h 11"/>
                  <a:gd name="T1" fmla="*/ 0 h 11"/>
                  <a:gd name="T2" fmla="*/ 0 h 11"/>
                  <a:gd name="T3" fmla="*/ 0 h 11"/>
                  <a:gd name="T4" fmla="*/ 11 h 11"/>
                  <a:gd name="T5" fmla="*/ 11 h 11"/>
                  <a:gd name="T6" fmla="*/ 11 h 1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1">
                    <a:moveTo>
                      <a:pt x="0" y="1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44"/>
              <p:cNvSpPr/>
              <p:nvPr/>
            </p:nvSpPr>
            <p:spPr bwMode="auto">
              <a:xfrm>
                <a:off x="6624192" y="1891661"/>
                <a:ext cx="0" cy="19050"/>
              </a:xfrm>
              <a:custGeom>
                <a:avLst/>
                <a:gdLst>
                  <a:gd name="T0" fmla="*/ 12 h 12"/>
                  <a:gd name="T1" fmla="*/ 12 h 12"/>
                  <a:gd name="T2" fmla="*/ 12 h 12"/>
                  <a:gd name="T3" fmla="*/ 0 h 12"/>
                  <a:gd name="T4" fmla="*/ 0 h 12"/>
                  <a:gd name="T5" fmla="*/ 0 h 12"/>
                  <a:gd name="T6" fmla="*/ 12 h 1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2">
                    <a:moveTo>
                      <a:pt x="0" y="12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45"/>
              <p:cNvSpPr/>
              <p:nvPr/>
            </p:nvSpPr>
            <p:spPr bwMode="auto">
              <a:xfrm>
                <a:off x="6746429" y="1607499"/>
                <a:ext cx="60325" cy="120650"/>
              </a:xfrm>
              <a:custGeom>
                <a:avLst/>
                <a:gdLst>
                  <a:gd name="T0" fmla="*/ 52 w 52"/>
                  <a:gd name="T1" fmla="*/ 105 h 105"/>
                  <a:gd name="T2" fmla="*/ 36 w 52"/>
                  <a:gd name="T3" fmla="*/ 105 h 105"/>
                  <a:gd name="T4" fmla="*/ 0 w 52"/>
                  <a:gd name="T5" fmla="*/ 11 h 105"/>
                  <a:gd name="T6" fmla="*/ 12 w 52"/>
                  <a:gd name="T7" fmla="*/ 0 h 105"/>
                  <a:gd name="T8" fmla="*/ 52 w 52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05">
                    <a:moveTo>
                      <a:pt x="52" y="105"/>
                    </a:moveTo>
                    <a:cubicBezTo>
                      <a:pt x="36" y="105"/>
                      <a:pt x="36" y="105"/>
                      <a:pt x="36" y="105"/>
                    </a:cubicBezTo>
                    <a:cubicBezTo>
                      <a:pt x="36" y="70"/>
                      <a:pt x="23" y="37"/>
                      <a:pt x="0" y="1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8" y="29"/>
                      <a:pt x="52" y="66"/>
                      <a:pt x="5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46"/>
              <p:cNvSpPr/>
              <p:nvPr/>
            </p:nvSpPr>
            <p:spPr bwMode="auto">
              <a:xfrm>
                <a:off x="6746429" y="1728149"/>
                <a:ext cx="60325" cy="122238"/>
              </a:xfrm>
              <a:custGeom>
                <a:avLst/>
                <a:gdLst>
                  <a:gd name="T0" fmla="*/ 12 w 52"/>
                  <a:gd name="T1" fmla="*/ 105 h 105"/>
                  <a:gd name="T2" fmla="*/ 0 w 52"/>
                  <a:gd name="T3" fmla="*/ 94 h 105"/>
                  <a:gd name="T4" fmla="*/ 36 w 52"/>
                  <a:gd name="T5" fmla="*/ 0 h 105"/>
                  <a:gd name="T6" fmla="*/ 52 w 52"/>
                  <a:gd name="T7" fmla="*/ 0 h 105"/>
                  <a:gd name="T8" fmla="*/ 12 w 52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05">
                    <a:moveTo>
                      <a:pt x="12" y="105"/>
                    </a:moveTo>
                    <a:cubicBezTo>
                      <a:pt x="0" y="94"/>
                      <a:pt x="0" y="94"/>
                      <a:pt x="0" y="94"/>
                    </a:cubicBezTo>
                    <a:cubicBezTo>
                      <a:pt x="23" y="68"/>
                      <a:pt x="36" y="35"/>
                      <a:pt x="3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39"/>
                      <a:pt x="38" y="76"/>
                      <a:pt x="1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Rectangle 47"/>
              <p:cNvSpPr>
                <a:spLocks noChangeArrowheads="1"/>
              </p:cNvSpPr>
              <p:nvPr/>
            </p:nvSpPr>
            <p:spPr bwMode="auto">
              <a:xfrm>
                <a:off x="6624192" y="1891661"/>
                <a:ext cx="1588" cy="19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48"/>
              <p:cNvSpPr/>
              <p:nvPr/>
            </p:nvSpPr>
            <p:spPr bwMode="auto">
              <a:xfrm>
                <a:off x="6624192" y="1547174"/>
                <a:ext cx="0" cy="17463"/>
              </a:xfrm>
              <a:custGeom>
                <a:avLst/>
                <a:gdLst>
                  <a:gd name="T0" fmla="*/ 11 h 11"/>
                  <a:gd name="T1" fmla="*/ 6 h 11"/>
                  <a:gd name="T2" fmla="*/ 0 h 11"/>
                  <a:gd name="T3" fmla="*/ 0 h 11"/>
                  <a:gd name="T4" fmla="*/ 6 h 11"/>
                  <a:gd name="T5" fmla="*/ 11 h 11"/>
                  <a:gd name="T6" fmla="*/ 11 h 1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1">
                    <a:moveTo>
                      <a:pt x="0" y="11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49"/>
              <p:cNvSpPr/>
              <p:nvPr/>
            </p:nvSpPr>
            <p:spPr bwMode="auto">
              <a:xfrm>
                <a:off x="6624192" y="1837686"/>
                <a:ext cx="136525" cy="73025"/>
              </a:xfrm>
              <a:custGeom>
                <a:avLst/>
                <a:gdLst>
                  <a:gd name="T0" fmla="*/ 0 w 117"/>
                  <a:gd name="T1" fmla="*/ 63 h 63"/>
                  <a:gd name="T2" fmla="*/ 0 w 117"/>
                  <a:gd name="T3" fmla="*/ 47 h 63"/>
                  <a:gd name="T4" fmla="*/ 58 w 117"/>
                  <a:gd name="T5" fmla="*/ 34 h 63"/>
                  <a:gd name="T6" fmla="*/ 105 w 117"/>
                  <a:gd name="T7" fmla="*/ 0 h 63"/>
                  <a:gd name="T8" fmla="*/ 117 w 117"/>
                  <a:gd name="T9" fmla="*/ 11 h 63"/>
                  <a:gd name="T10" fmla="*/ 65 w 117"/>
                  <a:gd name="T11" fmla="*/ 49 h 63"/>
                  <a:gd name="T12" fmla="*/ 0 w 117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63">
                    <a:moveTo>
                      <a:pt x="0" y="63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20" y="47"/>
                      <a:pt x="40" y="43"/>
                      <a:pt x="58" y="34"/>
                    </a:cubicBezTo>
                    <a:cubicBezTo>
                      <a:pt x="76" y="26"/>
                      <a:pt x="92" y="15"/>
                      <a:pt x="105" y="0"/>
                    </a:cubicBezTo>
                    <a:cubicBezTo>
                      <a:pt x="117" y="11"/>
                      <a:pt x="117" y="11"/>
                      <a:pt x="117" y="11"/>
                    </a:cubicBezTo>
                    <a:cubicBezTo>
                      <a:pt x="103" y="27"/>
                      <a:pt x="85" y="40"/>
                      <a:pt x="65" y="49"/>
                    </a:cubicBezTo>
                    <a:cubicBezTo>
                      <a:pt x="45" y="59"/>
                      <a:pt x="23" y="63"/>
                      <a:pt x="0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50"/>
              <p:cNvSpPr/>
              <p:nvPr/>
            </p:nvSpPr>
            <p:spPr bwMode="auto">
              <a:xfrm>
                <a:off x="6443217" y="1607499"/>
                <a:ext cx="60325" cy="120650"/>
              </a:xfrm>
              <a:custGeom>
                <a:avLst/>
                <a:gdLst>
                  <a:gd name="T0" fmla="*/ 16 w 52"/>
                  <a:gd name="T1" fmla="*/ 105 h 105"/>
                  <a:gd name="T2" fmla="*/ 0 w 52"/>
                  <a:gd name="T3" fmla="*/ 105 h 105"/>
                  <a:gd name="T4" fmla="*/ 40 w 52"/>
                  <a:gd name="T5" fmla="*/ 0 h 105"/>
                  <a:gd name="T6" fmla="*/ 52 w 52"/>
                  <a:gd name="T7" fmla="*/ 11 h 105"/>
                  <a:gd name="T8" fmla="*/ 16 w 52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05">
                    <a:moveTo>
                      <a:pt x="16" y="105"/>
                    </a:moveTo>
                    <a:cubicBezTo>
                      <a:pt x="0" y="105"/>
                      <a:pt x="0" y="105"/>
                      <a:pt x="0" y="105"/>
                    </a:cubicBezTo>
                    <a:cubicBezTo>
                      <a:pt x="0" y="66"/>
                      <a:pt x="14" y="29"/>
                      <a:pt x="40" y="0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29" y="37"/>
                      <a:pt x="16" y="70"/>
                      <a:pt x="16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51"/>
              <p:cNvSpPr/>
              <p:nvPr/>
            </p:nvSpPr>
            <p:spPr bwMode="auto">
              <a:xfrm>
                <a:off x="6489254" y="1837686"/>
                <a:ext cx="134938" cy="73025"/>
              </a:xfrm>
              <a:custGeom>
                <a:avLst/>
                <a:gdLst>
                  <a:gd name="T0" fmla="*/ 117 w 117"/>
                  <a:gd name="T1" fmla="*/ 63 h 63"/>
                  <a:gd name="T2" fmla="*/ 51 w 117"/>
                  <a:gd name="T3" fmla="*/ 49 h 63"/>
                  <a:gd name="T4" fmla="*/ 0 w 117"/>
                  <a:gd name="T5" fmla="*/ 11 h 63"/>
                  <a:gd name="T6" fmla="*/ 12 w 117"/>
                  <a:gd name="T7" fmla="*/ 0 h 63"/>
                  <a:gd name="T8" fmla="*/ 58 w 117"/>
                  <a:gd name="T9" fmla="*/ 34 h 63"/>
                  <a:gd name="T10" fmla="*/ 117 w 117"/>
                  <a:gd name="T11" fmla="*/ 47 h 63"/>
                  <a:gd name="T12" fmla="*/ 117 w 117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63">
                    <a:moveTo>
                      <a:pt x="117" y="63"/>
                    </a:moveTo>
                    <a:cubicBezTo>
                      <a:pt x="94" y="63"/>
                      <a:pt x="72" y="59"/>
                      <a:pt x="51" y="49"/>
                    </a:cubicBezTo>
                    <a:cubicBezTo>
                      <a:pt x="32" y="40"/>
                      <a:pt x="14" y="27"/>
                      <a:pt x="0" y="1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25" y="14"/>
                      <a:pt x="41" y="26"/>
                      <a:pt x="58" y="34"/>
                    </a:cubicBezTo>
                    <a:cubicBezTo>
                      <a:pt x="77" y="42"/>
                      <a:pt x="96" y="47"/>
                      <a:pt x="117" y="47"/>
                    </a:cubicBezTo>
                    <a:lnTo>
                      <a:pt x="117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52"/>
              <p:cNvSpPr/>
              <p:nvPr/>
            </p:nvSpPr>
            <p:spPr bwMode="auto">
              <a:xfrm>
                <a:off x="6443217" y="1728149"/>
                <a:ext cx="60325" cy="122238"/>
              </a:xfrm>
              <a:custGeom>
                <a:avLst/>
                <a:gdLst>
                  <a:gd name="T0" fmla="*/ 40 w 52"/>
                  <a:gd name="T1" fmla="*/ 105 h 105"/>
                  <a:gd name="T2" fmla="*/ 0 w 52"/>
                  <a:gd name="T3" fmla="*/ 0 h 105"/>
                  <a:gd name="T4" fmla="*/ 16 w 52"/>
                  <a:gd name="T5" fmla="*/ 0 h 105"/>
                  <a:gd name="T6" fmla="*/ 52 w 52"/>
                  <a:gd name="T7" fmla="*/ 94 h 105"/>
                  <a:gd name="T8" fmla="*/ 40 w 52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05">
                    <a:moveTo>
                      <a:pt x="40" y="105"/>
                    </a:moveTo>
                    <a:cubicBezTo>
                      <a:pt x="14" y="76"/>
                      <a:pt x="0" y="39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35"/>
                      <a:pt x="29" y="68"/>
                      <a:pt x="52" y="94"/>
                    </a:cubicBezTo>
                    <a:lnTo>
                      <a:pt x="4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53"/>
              <p:cNvSpPr/>
              <p:nvPr/>
            </p:nvSpPr>
            <p:spPr bwMode="auto">
              <a:xfrm>
                <a:off x="6489254" y="1547174"/>
                <a:ext cx="134938" cy="73025"/>
              </a:xfrm>
              <a:custGeom>
                <a:avLst/>
                <a:gdLst>
                  <a:gd name="T0" fmla="*/ 12 w 117"/>
                  <a:gd name="T1" fmla="*/ 63 h 63"/>
                  <a:gd name="T2" fmla="*/ 0 w 117"/>
                  <a:gd name="T3" fmla="*/ 52 h 63"/>
                  <a:gd name="T4" fmla="*/ 51 w 117"/>
                  <a:gd name="T5" fmla="*/ 14 h 63"/>
                  <a:gd name="T6" fmla="*/ 117 w 117"/>
                  <a:gd name="T7" fmla="*/ 0 h 63"/>
                  <a:gd name="T8" fmla="*/ 117 w 117"/>
                  <a:gd name="T9" fmla="*/ 16 h 63"/>
                  <a:gd name="T10" fmla="*/ 58 w 117"/>
                  <a:gd name="T11" fmla="*/ 29 h 63"/>
                  <a:gd name="T12" fmla="*/ 12 w 117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63">
                    <a:moveTo>
                      <a:pt x="12" y="63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14" y="36"/>
                      <a:pt x="32" y="23"/>
                      <a:pt x="51" y="14"/>
                    </a:cubicBezTo>
                    <a:cubicBezTo>
                      <a:pt x="72" y="4"/>
                      <a:pt x="94" y="0"/>
                      <a:pt x="117" y="0"/>
                    </a:cubicBezTo>
                    <a:cubicBezTo>
                      <a:pt x="117" y="16"/>
                      <a:pt x="117" y="16"/>
                      <a:pt x="117" y="16"/>
                    </a:cubicBezTo>
                    <a:cubicBezTo>
                      <a:pt x="96" y="16"/>
                      <a:pt x="77" y="21"/>
                      <a:pt x="58" y="29"/>
                    </a:cubicBezTo>
                    <a:cubicBezTo>
                      <a:pt x="41" y="37"/>
                      <a:pt x="25" y="49"/>
                      <a:pt x="12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54"/>
              <p:cNvSpPr/>
              <p:nvPr/>
            </p:nvSpPr>
            <p:spPr bwMode="auto">
              <a:xfrm>
                <a:off x="6624192" y="1547174"/>
                <a:ext cx="0" cy="17463"/>
              </a:xfrm>
              <a:custGeom>
                <a:avLst/>
                <a:gdLst>
                  <a:gd name="T0" fmla="*/ 11 h 11"/>
                  <a:gd name="T1" fmla="*/ 0 h 11"/>
                  <a:gd name="T2" fmla="*/ 6 h 11"/>
                  <a:gd name="T3" fmla="*/ 0 h 11"/>
                  <a:gd name="T4" fmla="*/ 0 h 11"/>
                  <a:gd name="T5" fmla="*/ 11 h 11"/>
                  <a:gd name="T6" fmla="*/ 11 h 1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1">
                    <a:moveTo>
                      <a:pt x="0" y="11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Rectangle 55"/>
              <p:cNvSpPr>
                <a:spLocks noChangeArrowheads="1"/>
              </p:cNvSpPr>
              <p:nvPr/>
            </p:nvSpPr>
            <p:spPr bwMode="auto">
              <a:xfrm>
                <a:off x="6452742" y="1720211"/>
                <a:ext cx="85725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Rectangle 56"/>
              <p:cNvSpPr>
                <a:spLocks noChangeArrowheads="1"/>
              </p:cNvSpPr>
              <p:nvPr/>
            </p:nvSpPr>
            <p:spPr bwMode="auto">
              <a:xfrm>
                <a:off x="6538467" y="1720211"/>
                <a:ext cx="85725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Rectangle 57"/>
              <p:cNvSpPr>
                <a:spLocks noChangeArrowheads="1"/>
              </p:cNvSpPr>
              <p:nvPr/>
            </p:nvSpPr>
            <p:spPr bwMode="auto">
              <a:xfrm>
                <a:off x="6709917" y="1720211"/>
                <a:ext cx="87313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Rectangle 58"/>
              <p:cNvSpPr>
                <a:spLocks noChangeArrowheads="1"/>
              </p:cNvSpPr>
              <p:nvPr/>
            </p:nvSpPr>
            <p:spPr bwMode="auto">
              <a:xfrm>
                <a:off x="6624192" y="1720211"/>
                <a:ext cx="85725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59"/>
              <p:cNvSpPr/>
              <p:nvPr/>
            </p:nvSpPr>
            <p:spPr bwMode="auto">
              <a:xfrm>
                <a:off x="6543229" y="1820224"/>
                <a:ext cx="80963" cy="90488"/>
              </a:xfrm>
              <a:custGeom>
                <a:avLst/>
                <a:gdLst>
                  <a:gd name="T0" fmla="*/ 70 w 70"/>
                  <a:gd name="T1" fmla="*/ 78 h 78"/>
                  <a:gd name="T2" fmla="*/ 28 w 70"/>
                  <a:gd name="T3" fmla="*/ 57 h 78"/>
                  <a:gd name="T4" fmla="*/ 0 w 70"/>
                  <a:gd name="T5" fmla="*/ 5 h 78"/>
                  <a:gd name="T6" fmla="*/ 15 w 70"/>
                  <a:gd name="T7" fmla="*/ 0 h 78"/>
                  <a:gd name="T8" fmla="*/ 40 w 70"/>
                  <a:gd name="T9" fmla="*/ 46 h 78"/>
                  <a:gd name="T10" fmla="*/ 70 w 70"/>
                  <a:gd name="T11" fmla="*/ 62 h 78"/>
                  <a:gd name="T12" fmla="*/ 70 w 70"/>
                  <a:gd name="T1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78">
                    <a:moveTo>
                      <a:pt x="70" y="78"/>
                    </a:moveTo>
                    <a:cubicBezTo>
                      <a:pt x="55" y="78"/>
                      <a:pt x="40" y="71"/>
                      <a:pt x="28" y="57"/>
                    </a:cubicBezTo>
                    <a:cubicBezTo>
                      <a:pt x="16" y="44"/>
                      <a:pt x="7" y="26"/>
                      <a:pt x="0" y="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2" y="19"/>
                      <a:pt x="30" y="35"/>
                      <a:pt x="40" y="46"/>
                    </a:cubicBezTo>
                    <a:cubicBezTo>
                      <a:pt x="49" y="56"/>
                      <a:pt x="59" y="62"/>
                      <a:pt x="70" y="62"/>
                    </a:cubicBezTo>
                    <a:lnTo>
                      <a:pt x="7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60"/>
              <p:cNvSpPr/>
              <p:nvPr/>
            </p:nvSpPr>
            <p:spPr bwMode="auto">
              <a:xfrm>
                <a:off x="6528942" y="1631311"/>
                <a:ext cx="31750" cy="96838"/>
              </a:xfrm>
              <a:custGeom>
                <a:avLst/>
                <a:gdLst>
                  <a:gd name="T0" fmla="*/ 17 w 28"/>
                  <a:gd name="T1" fmla="*/ 84 h 84"/>
                  <a:gd name="T2" fmla="*/ 0 w 28"/>
                  <a:gd name="T3" fmla="*/ 84 h 84"/>
                  <a:gd name="T4" fmla="*/ 13 w 28"/>
                  <a:gd name="T5" fmla="*/ 0 h 84"/>
                  <a:gd name="T6" fmla="*/ 28 w 28"/>
                  <a:gd name="T7" fmla="*/ 5 h 84"/>
                  <a:gd name="T8" fmla="*/ 17 w 28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7" y="84"/>
                    </a:moveTo>
                    <a:cubicBezTo>
                      <a:pt x="0" y="84"/>
                      <a:pt x="0" y="84"/>
                      <a:pt x="0" y="84"/>
                    </a:cubicBezTo>
                    <a:cubicBezTo>
                      <a:pt x="0" y="54"/>
                      <a:pt x="4" y="25"/>
                      <a:pt x="13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1" y="29"/>
                      <a:pt x="17" y="56"/>
                      <a:pt x="17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61"/>
              <p:cNvSpPr/>
              <p:nvPr/>
            </p:nvSpPr>
            <p:spPr bwMode="auto">
              <a:xfrm>
                <a:off x="6687692" y="1728149"/>
                <a:ext cx="33338" cy="98425"/>
              </a:xfrm>
              <a:custGeom>
                <a:avLst/>
                <a:gdLst>
                  <a:gd name="T0" fmla="*/ 16 w 29"/>
                  <a:gd name="T1" fmla="*/ 84 h 84"/>
                  <a:gd name="T2" fmla="*/ 0 w 29"/>
                  <a:gd name="T3" fmla="*/ 79 h 84"/>
                  <a:gd name="T4" fmla="*/ 12 w 29"/>
                  <a:gd name="T5" fmla="*/ 0 h 84"/>
                  <a:gd name="T6" fmla="*/ 29 w 29"/>
                  <a:gd name="T7" fmla="*/ 0 h 84"/>
                  <a:gd name="T8" fmla="*/ 16 w 29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84">
                    <a:moveTo>
                      <a:pt x="16" y="84"/>
                    </a:moveTo>
                    <a:cubicBezTo>
                      <a:pt x="0" y="79"/>
                      <a:pt x="0" y="79"/>
                      <a:pt x="0" y="79"/>
                    </a:cubicBezTo>
                    <a:cubicBezTo>
                      <a:pt x="8" y="55"/>
                      <a:pt x="12" y="28"/>
                      <a:pt x="1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30"/>
                      <a:pt x="24" y="59"/>
                      <a:pt x="1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62"/>
              <p:cNvSpPr/>
              <p:nvPr/>
            </p:nvSpPr>
            <p:spPr bwMode="auto">
              <a:xfrm>
                <a:off x="6543229" y="1547174"/>
                <a:ext cx="80963" cy="90488"/>
              </a:xfrm>
              <a:custGeom>
                <a:avLst/>
                <a:gdLst>
                  <a:gd name="T0" fmla="*/ 15 w 70"/>
                  <a:gd name="T1" fmla="*/ 78 h 78"/>
                  <a:gd name="T2" fmla="*/ 0 w 70"/>
                  <a:gd name="T3" fmla="*/ 73 h 78"/>
                  <a:gd name="T4" fmla="*/ 28 w 70"/>
                  <a:gd name="T5" fmla="*/ 21 h 78"/>
                  <a:gd name="T6" fmla="*/ 70 w 70"/>
                  <a:gd name="T7" fmla="*/ 0 h 78"/>
                  <a:gd name="T8" fmla="*/ 70 w 70"/>
                  <a:gd name="T9" fmla="*/ 16 h 78"/>
                  <a:gd name="T10" fmla="*/ 40 w 70"/>
                  <a:gd name="T11" fmla="*/ 32 h 78"/>
                  <a:gd name="T12" fmla="*/ 15 w 70"/>
                  <a:gd name="T1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78">
                    <a:moveTo>
                      <a:pt x="15" y="78"/>
                    </a:moveTo>
                    <a:cubicBezTo>
                      <a:pt x="0" y="73"/>
                      <a:pt x="0" y="73"/>
                      <a:pt x="0" y="73"/>
                    </a:cubicBezTo>
                    <a:cubicBezTo>
                      <a:pt x="7" y="52"/>
                      <a:pt x="16" y="34"/>
                      <a:pt x="28" y="21"/>
                    </a:cubicBezTo>
                    <a:cubicBezTo>
                      <a:pt x="40" y="7"/>
                      <a:pt x="55" y="0"/>
                      <a:pt x="70" y="0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59" y="16"/>
                      <a:pt x="49" y="22"/>
                      <a:pt x="40" y="32"/>
                    </a:cubicBezTo>
                    <a:cubicBezTo>
                      <a:pt x="30" y="43"/>
                      <a:pt x="22" y="59"/>
                      <a:pt x="15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63"/>
              <p:cNvSpPr/>
              <p:nvPr/>
            </p:nvSpPr>
            <p:spPr bwMode="auto">
              <a:xfrm>
                <a:off x="6624192" y="1547174"/>
                <a:ext cx="0" cy="17463"/>
              </a:xfrm>
              <a:custGeom>
                <a:avLst/>
                <a:gdLst>
                  <a:gd name="T0" fmla="*/ 1 w 1"/>
                  <a:gd name="T1" fmla="*/ 16 h 16"/>
                  <a:gd name="T2" fmla="*/ 1 w 1"/>
                  <a:gd name="T3" fmla="*/ 0 h 16"/>
                  <a:gd name="T4" fmla="*/ 0 w 1"/>
                  <a:gd name="T5" fmla="*/ 0 h 16"/>
                  <a:gd name="T6" fmla="*/ 1 w 1"/>
                  <a:gd name="T7" fmla="*/ 0 h 16"/>
                  <a:gd name="T8" fmla="*/ 1 w 1"/>
                  <a:gd name="T9" fmla="*/ 16 h 16"/>
                  <a:gd name="T10" fmla="*/ 1 w 1"/>
                  <a:gd name="T11" fmla="*/ 16 h 16"/>
                  <a:gd name="T12" fmla="*/ 1 w 1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6">
                    <a:moveTo>
                      <a:pt x="1" y="16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64"/>
              <p:cNvSpPr/>
              <p:nvPr/>
            </p:nvSpPr>
            <p:spPr bwMode="auto">
              <a:xfrm>
                <a:off x="6624192" y="1891661"/>
                <a:ext cx="0" cy="19050"/>
              </a:xfrm>
              <a:custGeom>
                <a:avLst/>
                <a:gdLst>
                  <a:gd name="T0" fmla="*/ 1 w 1"/>
                  <a:gd name="T1" fmla="*/ 16 h 16"/>
                  <a:gd name="T2" fmla="*/ 0 w 1"/>
                  <a:gd name="T3" fmla="*/ 16 h 16"/>
                  <a:gd name="T4" fmla="*/ 1 w 1"/>
                  <a:gd name="T5" fmla="*/ 16 h 16"/>
                  <a:gd name="T6" fmla="*/ 1 w 1"/>
                  <a:gd name="T7" fmla="*/ 0 h 16"/>
                  <a:gd name="T8" fmla="*/ 1 w 1"/>
                  <a:gd name="T9" fmla="*/ 0 h 16"/>
                  <a:gd name="T10" fmla="*/ 1 w 1"/>
                  <a:gd name="T11" fmla="*/ 0 h 16"/>
                  <a:gd name="T12" fmla="*/ 1 w 1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6">
                    <a:moveTo>
                      <a:pt x="1" y="16"/>
                    </a:moveTo>
                    <a:cubicBezTo>
                      <a:pt x="1" y="16"/>
                      <a:pt x="1" y="16"/>
                      <a:pt x="0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65"/>
              <p:cNvSpPr/>
              <p:nvPr/>
            </p:nvSpPr>
            <p:spPr bwMode="auto">
              <a:xfrm>
                <a:off x="6624192" y="1891661"/>
                <a:ext cx="0" cy="19050"/>
              </a:xfrm>
              <a:custGeom>
                <a:avLst/>
                <a:gdLst>
                  <a:gd name="T0" fmla="*/ 12 h 12"/>
                  <a:gd name="T1" fmla="*/ 6 h 12"/>
                  <a:gd name="T2" fmla="*/ 0 h 12"/>
                  <a:gd name="T3" fmla="*/ 0 h 12"/>
                  <a:gd name="T4" fmla="*/ 6 h 12"/>
                  <a:gd name="T5" fmla="*/ 12 h 12"/>
                  <a:gd name="T6" fmla="*/ 12 h 1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2">
                    <a:moveTo>
                      <a:pt x="0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66"/>
              <p:cNvSpPr/>
              <p:nvPr/>
            </p:nvSpPr>
            <p:spPr bwMode="auto">
              <a:xfrm>
                <a:off x="6687692" y="1631311"/>
                <a:ext cx="33338" cy="96838"/>
              </a:xfrm>
              <a:custGeom>
                <a:avLst/>
                <a:gdLst>
                  <a:gd name="T0" fmla="*/ 29 w 29"/>
                  <a:gd name="T1" fmla="*/ 84 h 84"/>
                  <a:gd name="T2" fmla="*/ 12 w 29"/>
                  <a:gd name="T3" fmla="*/ 84 h 84"/>
                  <a:gd name="T4" fmla="*/ 0 w 29"/>
                  <a:gd name="T5" fmla="*/ 5 h 84"/>
                  <a:gd name="T6" fmla="*/ 16 w 29"/>
                  <a:gd name="T7" fmla="*/ 0 h 84"/>
                  <a:gd name="T8" fmla="*/ 29 w 29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84">
                    <a:moveTo>
                      <a:pt x="29" y="84"/>
                    </a:moveTo>
                    <a:cubicBezTo>
                      <a:pt x="12" y="84"/>
                      <a:pt x="12" y="84"/>
                      <a:pt x="12" y="84"/>
                    </a:cubicBezTo>
                    <a:cubicBezTo>
                      <a:pt x="12" y="56"/>
                      <a:pt x="8" y="29"/>
                      <a:pt x="0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4" y="25"/>
                      <a:pt x="29" y="54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67"/>
              <p:cNvSpPr/>
              <p:nvPr/>
            </p:nvSpPr>
            <p:spPr bwMode="auto">
              <a:xfrm>
                <a:off x="6528942" y="1728149"/>
                <a:ext cx="31750" cy="98425"/>
              </a:xfrm>
              <a:custGeom>
                <a:avLst/>
                <a:gdLst>
                  <a:gd name="T0" fmla="*/ 13 w 28"/>
                  <a:gd name="T1" fmla="*/ 84 h 84"/>
                  <a:gd name="T2" fmla="*/ 0 w 28"/>
                  <a:gd name="T3" fmla="*/ 0 h 84"/>
                  <a:gd name="T4" fmla="*/ 17 w 28"/>
                  <a:gd name="T5" fmla="*/ 0 h 84"/>
                  <a:gd name="T6" fmla="*/ 28 w 28"/>
                  <a:gd name="T7" fmla="*/ 79 h 84"/>
                  <a:gd name="T8" fmla="*/ 13 w 28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3" y="84"/>
                    </a:moveTo>
                    <a:cubicBezTo>
                      <a:pt x="4" y="59"/>
                      <a:pt x="0" y="30"/>
                      <a:pt x="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28"/>
                      <a:pt x="21" y="55"/>
                      <a:pt x="28" y="79"/>
                    </a:cubicBezTo>
                    <a:lnTo>
                      <a:pt x="13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68"/>
              <p:cNvSpPr/>
              <p:nvPr/>
            </p:nvSpPr>
            <p:spPr bwMode="auto">
              <a:xfrm>
                <a:off x="6624192" y="1547174"/>
                <a:ext cx="80963" cy="90488"/>
              </a:xfrm>
              <a:custGeom>
                <a:avLst/>
                <a:gdLst>
                  <a:gd name="T0" fmla="*/ 54 w 70"/>
                  <a:gd name="T1" fmla="*/ 78 h 78"/>
                  <a:gd name="T2" fmla="*/ 30 w 70"/>
                  <a:gd name="T3" fmla="*/ 32 h 78"/>
                  <a:gd name="T4" fmla="*/ 0 w 70"/>
                  <a:gd name="T5" fmla="*/ 16 h 78"/>
                  <a:gd name="T6" fmla="*/ 0 w 70"/>
                  <a:gd name="T7" fmla="*/ 0 h 78"/>
                  <a:gd name="T8" fmla="*/ 42 w 70"/>
                  <a:gd name="T9" fmla="*/ 21 h 78"/>
                  <a:gd name="T10" fmla="*/ 70 w 70"/>
                  <a:gd name="T11" fmla="*/ 73 h 78"/>
                  <a:gd name="T12" fmla="*/ 54 w 70"/>
                  <a:gd name="T1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78">
                    <a:moveTo>
                      <a:pt x="54" y="78"/>
                    </a:moveTo>
                    <a:cubicBezTo>
                      <a:pt x="48" y="59"/>
                      <a:pt x="40" y="43"/>
                      <a:pt x="30" y="32"/>
                    </a:cubicBezTo>
                    <a:cubicBezTo>
                      <a:pt x="20" y="22"/>
                      <a:pt x="10" y="16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29" y="7"/>
                      <a:pt x="42" y="21"/>
                    </a:cubicBezTo>
                    <a:cubicBezTo>
                      <a:pt x="53" y="34"/>
                      <a:pt x="63" y="52"/>
                      <a:pt x="70" y="73"/>
                    </a:cubicBezTo>
                    <a:lnTo>
                      <a:pt x="54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69"/>
              <p:cNvSpPr/>
              <p:nvPr/>
            </p:nvSpPr>
            <p:spPr bwMode="auto">
              <a:xfrm>
                <a:off x="6624192" y="1820224"/>
                <a:ext cx="80963" cy="90488"/>
              </a:xfrm>
              <a:custGeom>
                <a:avLst/>
                <a:gdLst>
                  <a:gd name="T0" fmla="*/ 0 w 70"/>
                  <a:gd name="T1" fmla="*/ 78 h 78"/>
                  <a:gd name="T2" fmla="*/ 0 w 70"/>
                  <a:gd name="T3" fmla="*/ 62 h 78"/>
                  <a:gd name="T4" fmla="*/ 30 w 70"/>
                  <a:gd name="T5" fmla="*/ 46 h 78"/>
                  <a:gd name="T6" fmla="*/ 54 w 70"/>
                  <a:gd name="T7" fmla="*/ 0 h 78"/>
                  <a:gd name="T8" fmla="*/ 70 w 70"/>
                  <a:gd name="T9" fmla="*/ 5 h 78"/>
                  <a:gd name="T10" fmla="*/ 42 w 70"/>
                  <a:gd name="T11" fmla="*/ 57 h 78"/>
                  <a:gd name="T12" fmla="*/ 0 w 70"/>
                  <a:gd name="T1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78">
                    <a:moveTo>
                      <a:pt x="0" y="78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10" y="62"/>
                      <a:pt x="20" y="56"/>
                      <a:pt x="30" y="46"/>
                    </a:cubicBezTo>
                    <a:cubicBezTo>
                      <a:pt x="40" y="35"/>
                      <a:pt x="48" y="19"/>
                      <a:pt x="54" y="0"/>
                    </a:cubicBezTo>
                    <a:cubicBezTo>
                      <a:pt x="70" y="5"/>
                      <a:pt x="70" y="5"/>
                      <a:pt x="70" y="5"/>
                    </a:cubicBezTo>
                    <a:cubicBezTo>
                      <a:pt x="63" y="26"/>
                      <a:pt x="53" y="44"/>
                      <a:pt x="42" y="57"/>
                    </a:cubicBezTo>
                    <a:cubicBezTo>
                      <a:pt x="29" y="71"/>
                      <a:pt x="15" y="78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70"/>
              <p:cNvSpPr/>
              <p:nvPr/>
            </p:nvSpPr>
            <p:spPr bwMode="auto">
              <a:xfrm>
                <a:off x="6624192" y="1547174"/>
                <a:ext cx="0" cy="17463"/>
              </a:xfrm>
              <a:custGeom>
                <a:avLst/>
                <a:gdLst>
                  <a:gd name="T0" fmla="*/ 11 h 11"/>
                  <a:gd name="T1" fmla="*/ 11 h 11"/>
                  <a:gd name="T2" fmla="*/ 6 h 11"/>
                  <a:gd name="T3" fmla="*/ 0 h 11"/>
                  <a:gd name="T4" fmla="*/ 0 h 11"/>
                  <a:gd name="T5" fmla="*/ 5 h 11"/>
                  <a:gd name="T6" fmla="*/ 11 h 1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1">
                    <a:moveTo>
                      <a:pt x="0" y="11"/>
                    </a:moveTo>
                    <a:lnTo>
                      <a:pt x="0" y="11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71"/>
              <p:cNvSpPr/>
              <p:nvPr/>
            </p:nvSpPr>
            <p:spPr bwMode="auto">
              <a:xfrm>
                <a:off x="6490842" y="1604324"/>
                <a:ext cx="63500" cy="39688"/>
              </a:xfrm>
              <a:custGeom>
                <a:avLst/>
                <a:gdLst>
                  <a:gd name="T0" fmla="*/ 51 w 54"/>
                  <a:gd name="T1" fmla="*/ 34 h 34"/>
                  <a:gd name="T2" fmla="*/ 0 w 54"/>
                  <a:gd name="T3" fmla="*/ 15 h 34"/>
                  <a:gd name="T4" fmla="*/ 8 w 54"/>
                  <a:gd name="T5" fmla="*/ 0 h 34"/>
                  <a:gd name="T6" fmla="*/ 54 w 54"/>
                  <a:gd name="T7" fmla="*/ 17 h 34"/>
                  <a:gd name="T8" fmla="*/ 51 w 54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4">
                    <a:moveTo>
                      <a:pt x="51" y="34"/>
                    </a:moveTo>
                    <a:cubicBezTo>
                      <a:pt x="31" y="29"/>
                      <a:pt x="14" y="23"/>
                      <a:pt x="0" y="1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21" y="8"/>
                      <a:pt x="37" y="13"/>
                      <a:pt x="54" y="17"/>
                    </a:cubicBezTo>
                    <a:lnTo>
                      <a:pt x="51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72"/>
              <p:cNvSpPr/>
              <p:nvPr/>
            </p:nvSpPr>
            <p:spPr bwMode="auto">
              <a:xfrm>
                <a:off x="6694042" y="1604324"/>
                <a:ext cx="63500" cy="39688"/>
              </a:xfrm>
              <a:custGeom>
                <a:avLst/>
                <a:gdLst>
                  <a:gd name="T0" fmla="*/ 4 w 55"/>
                  <a:gd name="T1" fmla="*/ 34 h 34"/>
                  <a:gd name="T2" fmla="*/ 0 w 55"/>
                  <a:gd name="T3" fmla="*/ 18 h 34"/>
                  <a:gd name="T4" fmla="*/ 47 w 55"/>
                  <a:gd name="T5" fmla="*/ 0 h 34"/>
                  <a:gd name="T6" fmla="*/ 55 w 55"/>
                  <a:gd name="T7" fmla="*/ 15 h 34"/>
                  <a:gd name="T8" fmla="*/ 4 w 55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4">
                    <a:moveTo>
                      <a:pt x="4" y="34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18" y="14"/>
                      <a:pt x="34" y="8"/>
                      <a:pt x="47" y="0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41" y="23"/>
                      <a:pt x="24" y="29"/>
                      <a:pt x="4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Rectangle 73"/>
              <p:cNvSpPr>
                <a:spLocks noChangeArrowheads="1"/>
              </p:cNvSpPr>
              <p:nvPr/>
            </p:nvSpPr>
            <p:spPr bwMode="auto">
              <a:xfrm>
                <a:off x="6624192" y="1547174"/>
                <a:ext cx="1588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74"/>
              <p:cNvSpPr/>
              <p:nvPr/>
            </p:nvSpPr>
            <p:spPr bwMode="auto">
              <a:xfrm>
                <a:off x="6551167" y="1624961"/>
                <a:ext cx="73025" cy="26988"/>
              </a:xfrm>
              <a:custGeom>
                <a:avLst/>
                <a:gdLst>
                  <a:gd name="T0" fmla="*/ 64 w 64"/>
                  <a:gd name="T1" fmla="*/ 24 h 24"/>
                  <a:gd name="T2" fmla="*/ 0 w 64"/>
                  <a:gd name="T3" fmla="*/ 17 h 24"/>
                  <a:gd name="T4" fmla="*/ 3 w 64"/>
                  <a:gd name="T5" fmla="*/ 0 h 24"/>
                  <a:gd name="T6" fmla="*/ 64 w 64"/>
                  <a:gd name="T7" fmla="*/ 7 h 24"/>
                  <a:gd name="T8" fmla="*/ 64 w 64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24">
                    <a:moveTo>
                      <a:pt x="64" y="24"/>
                    </a:moveTo>
                    <a:cubicBezTo>
                      <a:pt x="41" y="24"/>
                      <a:pt x="20" y="21"/>
                      <a:pt x="0" y="17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2" y="5"/>
                      <a:pt x="43" y="7"/>
                      <a:pt x="64" y="7"/>
                    </a:cubicBezTo>
                    <a:lnTo>
                      <a:pt x="64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75"/>
              <p:cNvSpPr/>
              <p:nvPr/>
            </p:nvSpPr>
            <p:spPr bwMode="auto">
              <a:xfrm>
                <a:off x="6624192" y="1624961"/>
                <a:ext cx="74613" cy="26988"/>
              </a:xfrm>
              <a:custGeom>
                <a:avLst/>
                <a:gdLst>
                  <a:gd name="T0" fmla="*/ 0 w 64"/>
                  <a:gd name="T1" fmla="*/ 23 h 23"/>
                  <a:gd name="T2" fmla="*/ 0 w 64"/>
                  <a:gd name="T3" fmla="*/ 23 h 23"/>
                  <a:gd name="T4" fmla="*/ 0 w 64"/>
                  <a:gd name="T5" fmla="*/ 6 h 23"/>
                  <a:gd name="T6" fmla="*/ 0 w 64"/>
                  <a:gd name="T7" fmla="*/ 6 h 23"/>
                  <a:gd name="T8" fmla="*/ 0 w 64"/>
                  <a:gd name="T9" fmla="*/ 6 h 23"/>
                  <a:gd name="T10" fmla="*/ 60 w 64"/>
                  <a:gd name="T11" fmla="*/ 0 h 23"/>
                  <a:gd name="T12" fmla="*/ 64 w 64"/>
                  <a:gd name="T13" fmla="*/ 16 h 23"/>
                  <a:gd name="T14" fmla="*/ 0 w 64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23">
                    <a:moveTo>
                      <a:pt x="0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1" y="6"/>
                      <a:pt x="41" y="4"/>
                      <a:pt x="60" y="0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44" y="20"/>
                      <a:pt x="22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76"/>
              <p:cNvSpPr/>
              <p:nvPr/>
            </p:nvSpPr>
            <p:spPr bwMode="auto">
              <a:xfrm>
                <a:off x="6624192" y="1805936"/>
                <a:ext cx="74613" cy="25400"/>
              </a:xfrm>
              <a:custGeom>
                <a:avLst/>
                <a:gdLst>
                  <a:gd name="T0" fmla="*/ 60 w 64"/>
                  <a:gd name="T1" fmla="*/ 23 h 23"/>
                  <a:gd name="T2" fmla="*/ 0 w 64"/>
                  <a:gd name="T3" fmla="*/ 17 h 23"/>
                  <a:gd name="T4" fmla="*/ 0 w 64"/>
                  <a:gd name="T5" fmla="*/ 17 h 23"/>
                  <a:gd name="T6" fmla="*/ 0 w 64"/>
                  <a:gd name="T7" fmla="*/ 0 h 23"/>
                  <a:gd name="T8" fmla="*/ 0 w 64"/>
                  <a:gd name="T9" fmla="*/ 0 h 23"/>
                  <a:gd name="T10" fmla="*/ 64 w 64"/>
                  <a:gd name="T11" fmla="*/ 7 h 23"/>
                  <a:gd name="T12" fmla="*/ 60 w 64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3">
                    <a:moveTo>
                      <a:pt x="60" y="23"/>
                    </a:moveTo>
                    <a:cubicBezTo>
                      <a:pt x="41" y="19"/>
                      <a:pt x="21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2" y="0"/>
                      <a:pt x="44" y="3"/>
                      <a:pt x="64" y="7"/>
                    </a:cubicBezTo>
                    <a:lnTo>
                      <a:pt x="60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Rectangle 77"/>
              <p:cNvSpPr>
                <a:spLocks noChangeArrowheads="1"/>
              </p:cNvSpPr>
              <p:nvPr/>
            </p:nvSpPr>
            <p:spPr bwMode="auto">
              <a:xfrm>
                <a:off x="6624192" y="1891661"/>
                <a:ext cx="1588" cy="19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78"/>
              <p:cNvSpPr/>
              <p:nvPr/>
            </p:nvSpPr>
            <p:spPr bwMode="auto">
              <a:xfrm>
                <a:off x="6694042" y="1813874"/>
                <a:ext cx="63500" cy="38100"/>
              </a:xfrm>
              <a:custGeom>
                <a:avLst/>
                <a:gdLst>
                  <a:gd name="T0" fmla="*/ 47 w 55"/>
                  <a:gd name="T1" fmla="*/ 34 h 34"/>
                  <a:gd name="T2" fmla="*/ 0 w 55"/>
                  <a:gd name="T3" fmla="*/ 16 h 34"/>
                  <a:gd name="T4" fmla="*/ 4 w 55"/>
                  <a:gd name="T5" fmla="*/ 0 h 34"/>
                  <a:gd name="T6" fmla="*/ 55 w 55"/>
                  <a:gd name="T7" fmla="*/ 19 h 34"/>
                  <a:gd name="T8" fmla="*/ 47 w 55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4">
                    <a:moveTo>
                      <a:pt x="47" y="34"/>
                    </a:moveTo>
                    <a:cubicBezTo>
                      <a:pt x="34" y="26"/>
                      <a:pt x="18" y="20"/>
                      <a:pt x="0" y="1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4" y="5"/>
                      <a:pt x="41" y="11"/>
                      <a:pt x="55" y="19"/>
                    </a:cubicBezTo>
                    <a:lnTo>
                      <a:pt x="47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79"/>
              <p:cNvSpPr/>
              <p:nvPr/>
            </p:nvSpPr>
            <p:spPr bwMode="auto">
              <a:xfrm>
                <a:off x="6490842" y="1813874"/>
                <a:ext cx="63500" cy="38100"/>
              </a:xfrm>
              <a:custGeom>
                <a:avLst/>
                <a:gdLst>
                  <a:gd name="T0" fmla="*/ 8 w 54"/>
                  <a:gd name="T1" fmla="*/ 34 h 34"/>
                  <a:gd name="T2" fmla="*/ 0 w 54"/>
                  <a:gd name="T3" fmla="*/ 19 h 34"/>
                  <a:gd name="T4" fmla="*/ 51 w 54"/>
                  <a:gd name="T5" fmla="*/ 0 h 34"/>
                  <a:gd name="T6" fmla="*/ 54 w 54"/>
                  <a:gd name="T7" fmla="*/ 17 h 34"/>
                  <a:gd name="T8" fmla="*/ 8 w 54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4">
                    <a:moveTo>
                      <a:pt x="8" y="34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4" y="11"/>
                      <a:pt x="31" y="5"/>
                      <a:pt x="51" y="0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37" y="21"/>
                      <a:pt x="21" y="26"/>
                      <a:pt x="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80"/>
              <p:cNvSpPr/>
              <p:nvPr/>
            </p:nvSpPr>
            <p:spPr bwMode="auto">
              <a:xfrm>
                <a:off x="6551167" y="1805936"/>
                <a:ext cx="73025" cy="26988"/>
              </a:xfrm>
              <a:custGeom>
                <a:avLst/>
                <a:gdLst>
                  <a:gd name="T0" fmla="*/ 3 w 64"/>
                  <a:gd name="T1" fmla="*/ 24 h 24"/>
                  <a:gd name="T2" fmla="*/ 0 w 64"/>
                  <a:gd name="T3" fmla="*/ 7 h 24"/>
                  <a:gd name="T4" fmla="*/ 64 w 64"/>
                  <a:gd name="T5" fmla="*/ 0 h 24"/>
                  <a:gd name="T6" fmla="*/ 64 w 64"/>
                  <a:gd name="T7" fmla="*/ 17 h 24"/>
                  <a:gd name="T8" fmla="*/ 3 w 64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24">
                    <a:moveTo>
                      <a:pt x="3" y="24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20" y="3"/>
                      <a:pt x="41" y="0"/>
                      <a:pt x="64" y="0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43" y="17"/>
                      <a:pt x="22" y="19"/>
                      <a:pt x="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Rectangle 81"/>
              <p:cNvSpPr>
                <a:spLocks noChangeArrowheads="1"/>
              </p:cNvSpPr>
              <p:nvPr/>
            </p:nvSpPr>
            <p:spPr bwMode="auto">
              <a:xfrm>
                <a:off x="6616254" y="1642424"/>
                <a:ext cx="17463" cy="857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Rectangle 82"/>
              <p:cNvSpPr>
                <a:spLocks noChangeArrowheads="1"/>
              </p:cNvSpPr>
              <p:nvPr/>
            </p:nvSpPr>
            <p:spPr bwMode="auto">
              <a:xfrm>
                <a:off x="6616254" y="1728149"/>
                <a:ext cx="1746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83"/>
              <p:cNvSpPr/>
              <p:nvPr/>
            </p:nvSpPr>
            <p:spPr bwMode="auto">
              <a:xfrm>
                <a:off x="6616254" y="1901186"/>
                <a:ext cx="17463" cy="0"/>
              </a:xfrm>
              <a:custGeom>
                <a:avLst/>
                <a:gdLst>
                  <a:gd name="T0" fmla="*/ 0 w 11"/>
                  <a:gd name="T1" fmla="*/ 0 w 11"/>
                  <a:gd name="T2" fmla="*/ 11 w 11"/>
                  <a:gd name="T3" fmla="*/ 0 w 1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">
                    <a:moveTo>
                      <a:pt x="0" y="0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Rectangle 84"/>
              <p:cNvSpPr>
                <a:spLocks noChangeArrowheads="1"/>
              </p:cNvSpPr>
              <p:nvPr/>
            </p:nvSpPr>
            <p:spPr bwMode="auto">
              <a:xfrm>
                <a:off x="6616254" y="1556699"/>
                <a:ext cx="17463" cy="857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85"/>
              <p:cNvSpPr/>
              <p:nvPr/>
            </p:nvSpPr>
            <p:spPr bwMode="auto">
              <a:xfrm>
                <a:off x="6616254" y="1556699"/>
                <a:ext cx="17463" cy="0"/>
              </a:xfrm>
              <a:custGeom>
                <a:avLst/>
                <a:gdLst>
                  <a:gd name="T0" fmla="*/ 11 w 11"/>
                  <a:gd name="T1" fmla="*/ 0 w 11"/>
                  <a:gd name="T2" fmla="*/ 11 w 11"/>
                  <a:gd name="T3" fmla="*/ 11 w 1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">
                    <a:moveTo>
                      <a:pt x="11" y="0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Rectangle 86"/>
              <p:cNvSpPr>
                <a:spLocks noChangeArrowheads="1"/>
              </p:cNvSpPr>
              <p:nvPr/>
            </p:nvSpPr>
            <p:spPr bwMode="auto">
              <a:xfrm>
                <a:off x="6616254" y="1815461"/>
                <a:ext cx="17463" cy="857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41"/>
              <p:cNvSpPr/>
              <p:nvPr/>
            </p:nvSpPr>
            <p:spPr bwMode="auto">
              <a:xfrm>
                <a:off x="6624192" y="1891661"/>
                <a:ext cx="0" cy="19050"/>
              </a:xfrm>
              <a:custGeom>
                <a:avLst/>
                <a:gdLst>
                  <a:gd name="T0" fmla="*/ 12 h 12"/>
                  <a:gd name="T1" fmla="*/ 12 h 12"/>
                  <a:gd name="T2" fmla="*/ 0 h 12"/>
                  <a:gd name="T3" fmla="*/ 0 h 12"/>
                  <a:gd name="T4" fmla="*/ 4 h 12"/>
                  <a:gd name="T5" fmla="*/ 12 h 1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2">
                    <a:moveTo>
                      <a:pt x="0" y="12"/>
                    </a:move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8" name="组合 116"/>
          <p:cNvGrpSpPr/>
          <p:nvPr/>
        </p:nvGrpSpPr>
        <p:grpSpPr>
          <a:xfrm>
            <a:off x="651481" y="2685689"/>
            <a:ext cx="4392452" cy="1694218"/>
            <a:chOff x="1630395" y="4541868"/>
            <a:chExt cx="4392452" cy="1694218"/>
          </a:xfrm>
        </p:grpSpPr>
        <p:grpSp>
          <p:nvGrpSpPr>
            <p:cNvPr id="95" name="组合 43"/>
            <p:cNvGrpSpPr/>
            <p:nvPr/>
          </p:nvGrpSpPr>
          <p:grpSpPr>
            <a:xfrm>
              <a:off x="1630395" y="4541868"/>
              <a:ext cx="4392452" cy="1694218"/>
              <a:chOff x="1662488" y="3967981"/>
              <a:chExt cx="4168850" cy="1607972"/>
            </a:xfrm>
          </p:grpSpPr>
          <p:sp>
            <p:nvSpPr>
              <p:cNvPr id="97" name="等腰三角形 41"/>
              <p:cNvSpPr/>
              <p:nvPr/>
            </p:nvSpPr>
            <p:spPr>
              <a:xfrm rot="5400000" flipH="1">
                <a:off x="2970206" y="4062686"/>
                <a:ext cx="205549" cy="2820985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-1" fmla="*/ 0 w 218921"/>
                  <a:gd name="connsiteY0-2" fmla="*/ 2984088 h 2984088"/>
                  <a:gd name="connsiteX1-3" fmla="*/ 108463 w 218921"/>
                  <a:gd name="connsiteY1-4" fmla="*/ 2339462 h 2984088"/>
                  <a:gd name="connsiteX2-5" fmla="*/ 218921 w 218921"/>
                  <a:gd name="connsiteY2-6" fmla="*/ 0 h 2984088"/>
                  <a:gd name="connsiteX3-7" fmla="*/ 218921 w 218921"/>
                  <a:gd name="connsiteY3-8" fmla="*/ 2984088 h 2984088"/>
                  <a:gd name="connsiteX4" fmla="*/ 0 w 218921"/>
                  <a:gd name="connsiteY4" fmla="*/ 2984088 h 2984088"/>
                  <a:gd name="connsiteX0-9" fmla="*/ 2453 w 221374"/>
                  <a:gd name="connsiteY0-10" fmla="*/ 2984088 h 2984088"/>
                  <a:gd name="connsiteX1-11" fmla="*/ 110916 w 221374"/>
                  <a:gd name="connsiteY1-12" fmla="*/ 2339462 h 2984088"/>
                  <a:gd name="connsiteX2-13" fmla="*/ 221374 w 221374"/>
                  <a:gd name="connsiteY2-14" fmla="*/ 0 h 2984088"/>
                  <a:gd name="connsiteX3-15" fmla="*/ 221374 w 221374"/>
                  <a:gd name="connsiteY3-16" fmla="*/ 2984088 h 2984088"/>
                  <a:gd name="connsiteX4-17" fmla="*/ 2453 w 221374"/>
                  <a:gd name="connsiteY4-18" fmla="*/ 2984088 h 2984088"/>
                  <a:gd name="connsiteX0-19" fmla="*/ 8070 w 226991"/>
                  <a:gd name="connsiteY0-20" fmla="*/ 2984088 h 3049797"/>
                  <a:gd name="connsiteX1-21" fmla="*/ 116533 w 226991"/>
                  <a:gd name="connsiteY1-22" fmla="*/ 2339462 h 3049797"/>
                  <a:gd name="connsiteX2-23" fmla="*/ 226991 w 226991"/>
                  <a:gd name="connsiteY2-24" fmla="*/ 0 h 3049797"/>
                  <a:gd name="connsiteX3-25" fmla="*/ 226991 w 226991"/>
                  <a:gd name="connsiteY3-26" fmla="*/ 2984088 h 3049797"/>
                  <a:gd name="connsiteX4-27" fmla="*/ 8070 w 226991"/>
                  <a:gd name="connsiteY4-28" fmla="*/ 2984088 h 3049797"/>
                  <a:gd name="connsiteX0-29" fmla="*/ 3727 w 222648"/>
                  <a:gd name="connsiteY0-30" fmla="*/ 2984088 h 3055655"/>
                  <a:gd name="connsiteX1-31" fmla="*/ 112190 w 222648"/>
                  <a:gd name="connsiteY1-32" fmla="*/ 2339462 h 3055655"/>
                  <a:gd name="connsiteX2-33" fmla="*/ 222648 w 222648"/>
                  <a:gd name="connsiteY2-34" fmla="*/ 0 h 3055655"/>
                  <a:gd name="connsiteX3-35" fmla="*/ 222648 w 222648"/>
                  <a:gd name="connsiteY3-36" fmla="*/ 2984088 h 3055655"/>
                  <a:gd name="connsiteX4-37" fmla="*/ 3727 w 222648"/>
                  <a:gd name="connsiteY4-38" fmla="*/ 2984088 h 30556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728557" y="3967981"/>
                <a:ext cx="4102781" cy="1402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9" name="组合 98"/>
              <p:cNvGrpSpPr/>
              <p:nvPr/>
            </p:nvGrpSpPr>
            <p:grpSpPr>
              <a:xfrm>
                <a:off x="2073893" y="4144358"/>
                <a:ext cx="3738614" cy="939544"/>
                <a:chOff x="774864" y="4164326"/>
                <a:chExt cx="4049620" cy="1017703"/>
              </a:xfrm>
            </p:grpSpPr>
            <p:sp>
              <p:nvSpPr>
                <p:cNvPr id="100" name="文本框 99"/>
                <p:cNvSpPr txBox="1"/>
                <p:nvPr/>
              </p:nvSpPr>
              <p:spPr>
                <a:xfrm>
                  <a:off x="1259612" y="4164326"/>
                  <a:ext cx="3564872" cy="3480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>
                      <a:latin typeface="方正正中黑简体" panose="02000000000000000000" pitchFamily="2" charset="-122"/>
                      <a:ea typeface="方正正中黑简体" panose="02000000000000000000" pitchFamily="2" charset="-122"/>
                    </a:defRPr>
                  </a:lvl1pPr>
                </a:lstStyle>
                <a:p>
                  <a:r>
                    <a:rPr lang="zh-CN" altLang="en-US" sz="1600" dirty="0">
                      <a:latin typeface="方正正黑简体" panose="02000000000000000000" pitchFamily="2" charset="-122"/>
                      <a:ea typeface="方正正黑简体" panose="02000000000000000000" pitchFamily="2" charset="-122"/>
                    </a:rPr>
                    <a:t>深度学习：一种实现机器学习的技术</a:t>
                  </a:r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774864" y="4707415"/>
                  <a:ext cx="3971482" cy="4746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200" kern="100" dirty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深度学习摧枯拉朽般地实现了各种任务，使得似乎所有的机器辅助功能都变为可能</a:t>
                  </a:r>
                  <a:endParaRPr lang="zh-CN" altLang="zh-CN" sz="1200" kern="100" dirty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0" name="Group 89"/>
            <p:cNvGrpSpPr>
              <a:grpSpLocks noChangeAspect="1"/>
            </p:cNvGrpSpPr>
            <p:nvPr/>
          </p:nvGrpSpPr>
          <p:grpSpPr bwMode="auto">
            <a:xfrm>
              <a:off x="2285681" y="4713716"/>
              <a:ext cx="265464" cy="265464"/>
              <a:chOff x="3241" y="1563"/>
              <a:chExt cx="1196" cy="1196"/>
            </a:xfrm>
          </p:grpSpPr>
          <p:sp>
            <p:nvSpPr>
              <p:cNvPr id="71" name="Oval 90"/>
              <p:cNvSpPr>
                <a:spLocks noChangeArrowheads="1"/>
              </p:cNvSpPr>
              <p:nvPr/>
            </p:nvSpPr>
            <p:spPr bwMode="auto">
              <a:xfrm>
                <a:off x="3241" y="1563"/>
                <a:ext cx="1196" cy="119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92"/>
              <p:cNvSpPr>
                <a:spLocks noEditPoints="1"/>
              </p:cNvSpPr>
              <p:nvPr/>
            </p:nvSpPr>
            <p:spPr bwMode="auto">
              <a:xfrm>
                <a:off x="3519" y="1846"/>
                <a:ext cx="639" cy="640"/>
              </a:xfrm>
              <a:custGeom>
                <a:avLst/>
                <a:gdLst>
                  <a:gd name="T0" fmla="*/ 134 w 269"/>
                  <a:gd name="T1" fmla="*/ 0 h 269"/>
                  <a:gd name="T2" fmla="*/ 0 w 269"/>
                  <a:gd name="T3" fmla="*/ 134 h 269"/>
                  <a:gd name="T4" fmla="*/ 134 w 269"/>
                  <a:gd name="T5" fmla="*/ 269 h 269"/>
                  <a:gd name="T6" fmla="*/ 269 w 269"/>
                  <a:gd name="T7" fmla="*/ 134 h 269"/>
                  <a:gd name="T8" fmla="*/ 134 w 269"/>
                  <a:gd name="T9" fmla="*/ 0 h 269"/>
                  <a:gd name="T10" fmla="*/ 134 w 269"/>
                  <a:gd name="T11" fmla="*/ 251 h 269"/>
                  <a:gd name="T12" fmla="*/ 17 w 269"/>
                  <a:gd name="T13" fmla="*/ 134 h 269"/>
                  <a:gd name="T14" fmla="*/ 134 w 269"/>
                  <a:gd name="T15" fmla="*/ 17 h 269"/>
                  <a:gd name="T16" fmla="*/ 251 w 269"/>
                  <a:gd name="T17" fmla="*/ 134 h 269"/>
                  <a:gd name="T18" fmla="*/ 134 w 269"/>
                  <a:gd name="T19" fmla="*/ 251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9" h="269">
                    <a:moveTo>
                      <a:pt x="134" y="0"/>
                    </a:moveTo>
                    <a:cubicBezTo>
                      <a:pt x="60" y="0"/>
                      <a:pt x="0" y="60"/>
                      <a:pt x="0" y="134"/>
                    </a:cubicBezTo>
                    <a:cubicBezTo>
                      <a:pt x="0" y="209"/>
                      <a:pt x="60" y="269"/>
                      <a:pt x="134" y="269"/>
                    </a:cubicBezTo>
                    <a:cubicBezTo>
                      <a:pt x="209" y="269"/>
                      <a:pt x="269" y="209"/>
                      <a:pt x="269" y="134"/>
                    </a:cubicBezTo>
                    <a:cubicBezTo>
                      <a:pt x="269" y="60"/>
                      <a:pt x="209" y="0"/>
                      <a:pt x="134" y="0"/>
                    </a:cubicBezTo>
                    <a:close/>
                    <a:moveTo>
                      <a:pt x="134" y="251"/>
                    </a:moveTo>
                    <a:cubicBezTo>
                      <a:pt x="70" y="251"/>
                      <a:pt x="17" y="199"/>
                      <a:pt x="17" y="134"/>
                    </a:cubicBezTo>
                    <a:cubicBezTo>
                      <a:pt x="17" y="70"/>
                      <a:pt x="70" y="17"/>
                      <a:pt x="134" y="17"/>
                    </a:cubicBezTo>
                    <a:cubicBezTo>
                      <a:pt x="199" y="17"/>
                      <a:pt x="251" y="70"/>
                      <a:pt x="251" y="134"/>
                    </a:cubicBezTo>
                    <a:cubicBezTo>
                      <a:pt x="251" y="199"/>
                      <a:pt x="199" y="251"/>
                      <a:pt x="134" y="251"/>
                    </a:cubicBezTo>
                    <a:close/>
                  </a:path>
                </a:pathLst>
              </a:custGeom>
              <a:solidFill>
                <a:srgbClr val="1C26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93"/>
              <p:cNvSpPr>
                <a:spLocks noEditPoints="1"/>
              </p:cNvSpPr>
              <p:nvPr/>
            </p:nvSpPr>
            <p:spPr bwMode="auto">
              <a:xfrm>
                <a:off x="3443" y="1770"/>
                <a:ext cx="789" cy="792"/>
              </a:xfrm>
              <a:custGeom>
                <a:avLst/>
                <a:gdLst>
                  <a:gd name="T0" fmla="*/ 166 w 332"/>
                  <a:gd name="T1" fmla="*/ 0 h 333"/>
                  <a:gd name="T2" fmla="*/ 0 w 332"/>
                  <a:gd name="T3" fmla="*/ 166 h 333"/>
                  <a:gd name="T4" fmla="*/ 166 w 332"/>
                  <a:gd name="T5" fmla="*/ 333 h 333"/>
                  <a:gd name="T6" fmla="*/ 332 w 332"/>
                  <a:gd name="T7" fmla="*/ 166 h 333"/>
                  <a:gd name="T8" fmla="*/ 166 w 332"/>
                  <a:gd name="T9" fmla="*/ 0 h 333"/>
                  <a:gd name="T10" fmla="*/ 166 w 332"/>
                  <a:gd name="T11" fmla="*/ 301 h 333"/>
                  <a:gd name="T12" fmla="*/ 31 w 332"/>
                  <a:gd name="T13" fmla="*/ 166 h 333"/>
                  <a:gd name="T14" fmla="*/ 166 w 332"/>
                  <a:gd name="T15" fmla="*/ 32 h 333"/>
                  <a:gd name="T16" fmla="*/ 301 w 332"/>
                  <a:gd name="T17" fmla="*/ 166 h 333"/>
                  <a:gd name="T18" fmla="*/ 166 w 332"/>
                  <a:gd name="T19" fmla="*/ 301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2" h="333">
                    <a:moveTo>
                      <a:pt x="166" y="0"/>
                    </a:moveTo>
                    <a:cubicBezTo>
                      <a:pt x="74" y="0"/>
                      <a:pt x="0" y="74"/>
                      <a:pt x="0" y="166"/>
                    </a:cubicBezTo>
                    <a:cubicBezTo>
                      <a:pt x="0" y="258"/>
                      <a:pt x="74" y="333"/>
                      <a:pt x="166" y="333"/>
                    </a:cubicBezTo>
                    <a:cubicBezTo>
                      <a:pt x="258" y="333"/>
                      <a:pt x="332" y="258"/>
                      <a:pt x="332" y="166"/>
                    </a:cubicBezTo>
                    <a:cubicBezTo>
                      <a:pt x="332" y="74"/>
                      <a:pt x="258" y="0"/>
                      <a:pt x="166" y="0"/>
                    </a:cubicBezTo>
                    <a:close/>
                    <a:moveTo>
                      <a:pt x="166" y="301"/>
                    </a:moveTo>
                    <a:cubicBezTo>
                      <a:pt x="92" y="301"/>
                      <a:pt x="31" y="241"/>
                      <a:pt x="31" y="166"/>
                    </a:cubicBezTo>
                    <a:cubicBezTo>
                      <a:pt x="31" y="92"/>
                      <a:pt x="92" y="32"/>
                      <a:pt x="166" y="32"/>
                    </a:cubicBezTo>
                    <a:cubicBezTo>
                      <a:pt x="240" y="32"/>
                      <a:pt x="301" y="92"/>
                      <a:pt x="301" y="166"/>
                    </a:cubicBezTo>
                    <a:cubicBezTo>
                      <a:pt x="301" y="241"/>
                      <a:pt x="240" y="301"/>
                      <a:pt x="166" y="3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Oval 94"/>
              <p:cNvSpPr>
                <a:spLocks noChangeArrowheads="1"/>
              </p:cNvSpPr>
              <p:nvPr/>
            </p:nvSpPr>
            <p:spPr bwMode="auto">
              <a:xfrm>
                <a:off x="3643" y="1970"/>
                <a:ext cx="390" cy="39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Oval 95"/>
              <p:cNvSpPr>
                <a:spLocks noChangeArrowheads="1"/>
              </p:cNvSpPr>
              <p:nvPr/>
            </p:nvSpPr>
            <p:spPr bwMode="auto">
              <a:xfrm>
                <a:off x="3719" y="2046"/>
                <a:ext cx="240" cy="240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Rectangle 98"/>
              <p:cNvSpPr>
                <a:spLocks noChangeArrowheads="1"/>
              </p:cNvSpPr>
              <p:nvPr/>
            </p:nvSpPr>
            <p:spPr bwMode="auto">
              <a:xfrm>
                <a:off x="4033" y="2227"/>
                <a:ext cx="14" cy="197"/>
              </a:xfrm>
              <a:prstGeom prst="rect">
                <a:avLst/>
              </a:prstGeom>
              <a:solidFill>
                <a:srgbClr val="1C26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Oval 99"/>
              <p:cNvSpPr>
                <a:spLocks noChangeArrowheads="1"/>
              </p:cNvSpPr>
              <p:nvPr/>
            </p:nvSpPr>
            <p:spPr bwMode="auto">
              <a:xfrm>
                <a:off x="3790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Oval 100"/>
              <p:cNvSpPr>
                <a:spLocks noChangeArrowheads="1"/>
              </p:cNvSpPr>
              <p:nvPr/>
            </p:nvSpPr>
            <p:spPr bwMode="auto">
              <a:xfrm>
                <a:off x="3849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Oval 101"/>
              <p:cNvSpPr>
                <a:spLocks noChangeArrowheads="1"/>
              </p:cNvSpPr>
              <p:nvPr/>
            </p:nvSpPr>
            <p:spPr bwMode="auto">
              <a:xfrm>
                <a:off x="3909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Oval 102"/>
              <p:cNvSpPr>
                <a:spLocks noChangeArrowheads="1"/>
              </p:cNvSpPr>
              <p:nvPr/>
            </p:nvSpPr>
            <p:spPr bwMode="auto">
              <a:xfrm>
                <a:off x="3968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Oval 103"/>
              <p:cNvSpPr>
                <a:spLocks noChangeArrowheads="1"/>
              </p:cNvSpPr>
              <p:nvPr/>
            </p:nvSpPr>
            <p:spPr bwMode="auto">
              <a:xfrm>
                <a:off x="4028" y="2229"/>
                <a:ext cx="16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Oval 104"/>
              <p:cNvSpPr>
                <a:spLocks noChangeArrowheads="1"/>
              </p:cNvSpPr>
              <p:nvPr/>
            </p:nvSpPr>
            <p:spPr bwMode="auto">
              <a:xfrm>
                <a:off x="4085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Oval 105"/>
              <p:cNvSpPr>
                <a:spLocks noChangeArrowheads="1"/>
              </p:cNvSpPr>
              <p:nvPr/>
            </p:nvSpPr>
            <p:spPr bwMode="auto">
              <a:xfrm>
                <a:off x="4144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Oval 106"/>
              <p:cNvSpPr>
                <a:spLocks noChangeArrowheads="1"/>
              </p:cNvSpPr>
              <p:nvPr/>
            </p:nvSpPr>
            <p:spPr bwMode="auto">
              <a:xfrm>
                <a:off x="4204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Oval 107"/>
              <p:cNvSpPr>
                <a:spLocks noChangeArrowheads="1"/>
              </p:cNvSpPr>
              <p:nvPr/>
            </p:nvSpPr>
            <p:spPr bwMode="auto">
              <a:xfrm>
                <a:off x="4263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Oval 108"/>
              <p:cNvSpPr>
                <a:spLocks noChangeArrowheads="1"/>
              </p:cNvSpPr>
              <p:nvPr/>
            </p:nvSpPr>
            <p:spPr bwMode="auto">
              <a:xfrm>
                <a:off x="3790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Oval 109"/>
              <p:cNvSpPr>
                <a:spLocks noChangeArrowheads="1"/>
              </p:cNvSpPr>
              <p:nvPr/>
            </p:nvSpPr>
            <p:spPr bwMode="auto">
              <a:xfrm>
                <a:off x="3849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Oval 110"/>
              <p:cNvSpPr>
                <a:spLocks noChangeArrowheads="1"/>
              </p:cNvSpPr>
              <p:nvPr/>
            </p:nvSpPr>
            <p:spPr bwMode="auto">
              <a:xfrm>
                <a:off x="3909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Oval 111"/>
              <p:cNvSpPr>
                <a:spLocks noChangeArrowheads="1"/>
              </p:cNvSpPr>
              <p:nvPr/>
            </p:nvSpPr>
            <p:spPr bwMode="auto">
              <a:xfrm>
                <a:off x="3968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Oval 112"/>
              <p:cNvSpPr>
                <a:spLocks noChangeArrowheads="1"/>
              </p:cNvSpPr>
              <p:nvPr/>
            </p:nvSpPr>
            <p:spPr bwMode="auto">
              <a:xfrm>
                <a:off x="4028" y="2424"/>
                <a:ext cx="16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Oval 113"/>
              <p:cNvSpPr>
                <a:spLocks noChangeArrowheads="1"/>
              </p:cNvSpPr>
              <p:nvPr/>
            </p:nvSpPr>
            <p:spPr bwMode="auto">
              <a:xfrm>
                <a:off x="4085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Oval 114"/>
              <p:cNvSpPr>
                <a:spLocks noChangeArrowheads="1"/>
              </p:cNvSpPr>
              <p:nvPr/>
            </p:nvSpPr>
            <p:spPr bwMode="auto">
              <a:xfrm>
                <a:off x="4144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Oval 115"/>
              <p:cNvSpPr>
                <a:spLocks noChangeArrowheads="1"/>
              </p:cNvSpPr>
              <p:nvPr/>
            </p:nvSpPr>
            <p:spPr bwMode="auto">
              <a:xfrm>
                <a:off x="4204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Oval 116"/>
              <p:cNvSpPr>
                <a:spLocks noChangeArrowheads="1"/>
              </p:cNvSpPr>
              <p:nvPr/>
            </p:nvSpPr>
            <p:spPr bwMode="auto">
              <a:xfrm>
                <a:off x="4263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02" name="组合 5"/>
          <p:cNvGrpSpPr/>
          <p:nvPr/>
        </p:nvGrpSpPr>
        <p:grpSpPr>
          <a:xfrm>
            <a:off x="6074184" y="2745598"/>
            <a:ext cx="5044034" cy="1694218"/>
            <a:chOff x="7589312" y="4541868"/>
            <a:chExt cx="2972292" cy="1694218"/>
          </a:xfrm>
        </p:grpSpPr>
        <p:grpSp>
          <p:nvGrpSpPr>
            <p:cNvPr id="114" name="组合 104"/>
            <p:cNvGrpSpPr/>
            <p:nvPr/>
          </p:nvGrpSpPr>
          <p:grpSpPr>
            <a:xfrm flipH="1">
              <a:off x="7589312" y="4541868"/>
              <a:ext cx="2972292" cy="1694218"/>
              <a:chOff x="1662488" y="3967981"/>
              <a:chExt cx="2820985" cy="1607972"/>
            </a:xfrm>
          </p:grpSpPr>
          <p:sp>
            <p:nvSpPr>
              <p:cNvPr id="116" name="等腰三角形 41"/>
              <p:cNvSpPr/>
              <p:nvPr/>
            </p:nvSpPr>
            <p:spPr>
              <a:xfrm rot="5400000" flipH="1">
                <a:off x="2970206" y="4062686"/>
                <a:ext cx="205549" cy="2820985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-1" fmla="*/ 0 w 218921"/>
                  <a:gd name="connsiteY0-2" fmla="*/ 2984088 h 2984088"/>
                  <a:gd name="connsiteX1-3" fmla="*/ 108463 w 218921"/>
                  <a:gd name="connsiteY1-4" fmla="*/ 2339462 h 2984088"/>
                  <a:gd name="connsiteX2-5" fmla="*/ 218921 w 218921"/>
                  <a:gd name="connsiteY2-6" fmla="*/ 0 h 2984088"/>
                  <a:gd name="connsiteX3-7" fmla="*/ 218921 w 218921"/>
                  <a:gd name="connsiteY3-8" fmla="*/ 2984088 h 2984088"/>
                  <a:gd name="connsiteX4" fmla="*/ 0 w 218921"/>
                  <a:gd name="connsiteY4" fmla="*/ 2984088 h 2984088"/>
                  <a:gd name="connsiteX0-9" fmla="*/ 2453 w 221374"/>
                  <a:gd name="connsiteY0-10" fmla="*/ 2984088 h 2984088"/>
                  <a:gd name="connsiteX1-11" fmla="*/ 110916 w 221374"/>
                  <a:gd name="connsiteY1-12" fmla="*/ 2339462 h 2984088"/>
                  <a:gd name="connsiteX2-13" fmla="*/ 221374 w 221374"/>
                  <a:gd name="connsiteY2-14" fmla="*/ 0 h 2984088"/>
                  <a:gd name="connsiteX3-15" fmla="*/ 221374 w 221374"/>
                  <a:gd name="connsiteY3-16" fmla="*/ 2984088 h 2984088"/>
                  <a:gd name="connsiteX4-17" fmla="*/ 2453 w 221374"/>
                  <a:gd name="connsiteY4-18" fmla="*/ 2984088 h 2984088"/>
                  <a:gd name="connsiteX0-19" fmla="*/ 8070 w 226991"/>
                  <a:gd name="connsiteY0-20" fmla="*/ 2984088 h 3049797"/>
                  <a:gd name="connsiteX1-21" fmla="*/ 116533 w 226991"/>
                  <a:gd name="connsiteY1-22" fmla="*/ 2339462 h 3049797"/>
                  <a:gd name="connsiteX2-23" fmla="*/ 226991 w 226991"/>
                  <a:gd name="connsiteY2-24" fmla="*/ 0 h 3049797"/>
                  <a:gd name="connsiteX3-25" fmla="*/ 226991 w 226991"/>
                  <a:gd name="connsiteY3-26" fmla="*/ 2984088 h 3049797"/>
                  <a:gd name="connsiteX4-27" fmla="*/ 8070 w 226991"/>
                  <a:gd name="connsiteY4-28" fmla="*/ 2984088 h 3049797"/>
                  <a:gd name="connsiteX0-29" fmla="*/ 3727 w 222648"/>
                  <a:gd name="connsiteY0-30" fmla="*/ 2984088 h 3055655"/>
                  <a:gd name="connsiteX1-31" fmla="*/ 112190 w 222648"/>
                  <a:gd name="connsiteY1-32" fmla="*/ 2339462 h 3055655"/>
                  <a:gd name="connsiteX2-33" fmla="*/ 222648 w 222648"/>
                  <a:gd name="connsiteY2-34" fmla="*/ 0 h 3055655"/>
                  <a:gd name="connsiteX3-35" fmla="*/ 222648 w 222648"/>
                  <a:gd name="connsiteY3-36" fmla="*/ 2984088 h 3055655"/>
                  <a:gd name="connsiteX4-37" fmla="*/ 3727 w 222648"/>
                  <a:gd name="connsiteY4-38" fmla="*/ 2984088 h 30556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728557" y="3967981"/>
                <a:ext cx="2754915" cy="1402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8" name="组合 110"/>
              <p:cNvGrpSpPr/>
              <p:nvPr/>
            </p:nvGrpSpPr>
            <p:grpSpPr>
              <a:xfrm>
                <a:off x="2073893" y="4189844"/>
                <a:ext cx="2240074" cy="1069323"/>
                <a:chOff x="774864" y="4213596"/>
                <a:chExt cx="2426420" cy="1158278"/>
              </a:xfrm>
            </p:grpSpPr>
            <p:sp>
              <p:nvSpPr>
                <p:cNvPr id="119" name="文本框 111"/>
                <p:cNvSpPr txBox="1"/>
                <p:nvPr/>
              </p:nvSpPr>
              <p:spPr>
                <a:xfrm>
                  <a:off x="1735698" y="4213596"/>
                  <a:ext cx="857669" cy="3480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>
                      <a:latin typeface="方正正中黑简体" panose="02000000000000000000" pitchFamily="2" charset="-122"/>
                      <a:ea typeface="方正正中黑简体" panose="02000000000000000000" pitchFamily="2" charset="-122"/>
                    </a:defRPr>
                  </a:lvl1pPr>
                </a:lstStyle>
                <a:p>
                  <a:r>
                    <a:rPr lang="zh-CN" altLang="en-US" sz="1600" dirty="0" smtClean="0">
                      <a:latin typeface="方正正黑简体" panose="02000000000000000000" pitchFamily="2" charset="-122"/>
                      <a:ea typeface="方正正黑简体" panose="02000000000000000000" pitchFamily="2" charset="-122"/>
                    </a:rPr>
                    <a:t>简单应用场景</a:t>
                  </a:r>
                  <a:endParaRPr lang="zh-CN" altLang="en-US" sz="1600" dirty="0">
                    <a:latin typeface="方正正黑简体" panose="02000000000000000000" pitchFamily="2" charset="-122"/>
                    <a:ea typeface="方正正黑简体" panose="02000000000000000000" pitchFamily="2" charset="-122"/>
                  </a:endParaRPr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774864" y="4707415"/>
                  <a:ext cx="2426420" cy="66445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71450" indent="-171450">
                    <a:buFont typeface="Arial"/>
                    <a:buChar char="•"/>
                  </a:pPr>
                  <a:r>
                    <a:rPr lang="zh-CN" altLang="en-US" sz="1200" kern="100" dirty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安全领域，采用传统的简单的机器学习方法，可以很好地解决了，没必要非得用复杂的深度学习方法</a:t>
                  </a:r>
                  <a:r>
                    <a:rPr lang="zh-CN" altLang="zh-CN" sz="12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。</a:t>
                  </a:r>
                  <a:endParaRPr lang="en-US" altLang="zh-CN" sz="12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pPr marL="171450" indent="-171450">
                    <a:buFont typeface="Arial"/>
                    <a:buChar char="•"/>
                  </a:pPr>
                  <a:r>
                    <a:rPr lang="zh-CN" altLang="en-US" sz="12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算法模型在很多领域运用成熟稳定</a:t>
                  </a:r>
                  <a:endParaRPr lang="zh-CN" altLang="zh-CN" sz="1200" kern="100" dirty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4" name="组合 3194"/>
            <p:cNvGrpSpPr/>
            <p:nvPr/>
          </p:nvGrpSpPr>
          <p:grpSpPr>
            <a:xfrm>
              <a:off x="9755912" y="4641673"/>
              <a:ext cx="370678" cy="324761"/>
              <a:chOff x="9878222" y="4670802"/>
              <a:chExt cx="248368" cy="217602"/>
            </a:xfrm>
          </p:grpSpPr>
          <p:sp>
            <p:nvSpPr>
              <p:cNvPr id="105" name="Rectangle 122"/>
              <p:cNvSpPr>
                <a:spLocks noChangeArrowheads="1"/>
              </p:cNvSpPr>
              <p:nvPr/>
            </p:nvSpPr>
            <p:spPr bwMode="auto">
              <a:xfrm>
                <a:off x="9911872" y="4871099"/>
                <a:ext cx="8973" cy="17305"/>
              </a:xfrm>
              <a:prstGeom prst="rect">
                <a:avLst/>
              </a:prstGeom>
              <a:solidFill>
                <a:srgbClr val="2B35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Rectangle 123"/>
              <p:cNvSpPr>
                <a:spLocks noChangeArrowheads="1"/>
              </p:cNvSpPr>
              <p:nvPr/>
            </p:nvSpPr>
            <p:spPr bwMode="auto">
              <a:xfrm>
                <a:off x="10084607" y="4871099"/>
                <a:ext cx="9294" cy="17305"/>
              </a:xfrm>
              <a:prstGeom prst="rect">
                <a:avLst/>
              </a:prstGeom>
              <a:solidFill>
                <a:srgbClr val="2B35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24"/>
              <p:cNvSpPr/>
              <p:nvPr/>
            </p:nvSpPr>
            <p:spPr bwMode="auto">
              <a:xfrm>
                <a:off x="9878222" y="4670802"/>
                <a:ext cx="248368" cy="209270"/>
              </a:xfrm>
              <a:custGeom>
                <a:avLst/>
                <a:gdLst>
                  <a:gd name="T0" fmla="*/ 326 w 326"/>
                  <a:gd name="T1" fmla="*/ 239 h 275"/>
                  <a:gd name="T2" fmla="*/ 290 w 326"/>
                  <a:gd name="T3" fmla="*/ 275 h 275"/>
                  <a:gd name="T4" fmla="*/ 36 w 326"/>
                  <a:gd name="T5" fmla="*/ 275 h 275"/>
                  <a:gd name="T6" fmla="*/ 0 w 326"/>
                  <a:gd name="T7" fmla="*/ 239 h 275"/>
                  <a:gd name="T8" fmla="*/ 0 w 326"/>
                  <a:gd name="T9" fmla="*/ 36 h 275"/>
                  <a:gd name="T10" fmla="*/ 36 w 326"/>
                  <a:gd name="T11" fmla="*/ 0 h 275"/>
                  <a:gd name="T12" fmla="*/ 290 w 326"/>
                  <a:gd name="T13" fmla="*/ 0 h 275"/>
                  <a:gd name="T14" fmla="*/ 326 w 326"/>
                  <a:gd name="T15" fmla="*/ 36 h 275"/>
                  <a:gd name="T16" fmla="*/ 326 w 326"/>
                  <a:gd name="T17" fmla="*/ 239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6" h="275">
                    <a:moveTo>
                      <a:pt x="326" y="239"/>
                    </a:moveTo>
                    <a:cubicBezTo>
                      <a:pt x="326" y="258"/>
                      <a:pt x="310" y="275"/>
                      <a:pt x="290" y="275"/>
                    </a:cubicBezTo>
                    <a:cubicBezTo>
                      <a:pt x="36" y="275"/>
                      <a:pt x="36" y="275"/>
                      <a:pt x="36" y="275"/>
                    </a:cubicBezTo>
                    <a:cubicBezTo>
                      <a:pt x="16" y="275"/>
                      <a:pt x="0" y="258"/>
                      <a:pt x="0" y="239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7"/>
                      <a:pt x="16" y="0"/>
                      <a:pt x="36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310" y="0"/>
                      <a:pt x="326" y="17"/>
                      <a:pt x="326" y="36"/>
                    </a:cubicBezTo>
                    <a:lnTo>
                      <a:pt x="326" y="23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25"/>
              <p:cNvSpPr/>
              <p:nvPr/>
            </p:nvSpPr>
            <p:spPr bwMode="auto">
              <a:xfrm>
                <a:off x="9898733" y="4691954"/>
                <a:ext cx="206385" cy="166967"/>
              </a:xfrm>
              <a:custGeom>
                <a:avLst/>
                <a:gdLst>
                  <a:gd name="T0" fmla="*/ 263 w 271"/>
                  <a:gd name="T1" fmla="*/ 219 h 219"/>
                  <a:gd name="T2" fmla="*/ 9 w 271"/>
                  <a:gd name="T3" fmla="*/ 219 h 219"/>
                  <a:gd name="T4" fmla="*/ 0 w 271"/>
                  <a:gd name="T5" fmla="*/ 211 h 219"/>
                  <a:gd name="T6" fmla="*/ 0 w 271"/>
                  <a:gd name="T7" fmla="*/ 8 h 219"/>
                  <a:gd name="T8" fmla="*/ 9 w 271"/>
                  <a:gd name="T9" fmla="*/ 0 h 219"/>
                  <a:gd name="T10" fmla="*/ 263 w 271"/>
                  <a:gd name="T11" fmla="*/ 0 h 219"/>
                  <a:gd name="T12" fmla="*/ 271 w 271"/>
                  <a:gd name="T13" fmla="*/ 8 h 219"/>
                  <a:gd name="T14" fmla="*/ 271 w 271"/>
                  <a:gd name="T15" fmla="*/ 211 h 219"/>
                  <a:gd name="T16" fmla="*/ 263 w 271"/>
                  <a:gd name="T17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1" h="219">
                    <a:moveTo>
                      <a:pt x="263" y="219"/>
                    </a:moveTo>
                    <a:cubicBezTo>
                      <a:pt x="9" y="219"/>
                      <a:pt x="9" y="219"/>
                      <a:pt x="9" y="219"/>
                    </a:cubicBezTo>
                    <a:cubicBezTo>
                      <a:pt x="4" y="219"/>
                      <a:pt x="0" y="215"/>
                      <a:pt x="0" y="2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63" y="0"/>
                      <a:pt x="263" y="0"/>
                      <a:pt x="263" y="0"/>
                    </a:cubicBezTo>
                    <a:cubicBezTo>
                      <a:pt x="268" y="0"/>
                      <a:pt x="271" y="4"/>
                      <a:pt x="271" y="8"/>
                    </a:cubicBezTo>
                    <a:cubicBezTo>
                      <a:pt x="271" y="211"/>
                      <a:pt x="271" y="211"/>
                      <a:pt x="271" y="211"/>
                    </a:cubicBezTo>
                    <a:cubicBezTo>
                      <a:pt x="271" y="215"/>
                      <a:pt x="268" y="219"/>
                      <a:pt x="263" y="219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Oval 129"/>
              <p:cNvSpPr>
                <a:spLocks noChangeArrowheads="1"/>
              </p:cNvSpPr>
              <p:nvPr/>
            </p:nvSpPr>
            <p:spPr bwMode="auto">
              <a:xfrm>
                <a:off x="10102875" y="4708938"/>
                <a:ext cx="4807" cy="5128"/>
              </a:xfrm>
              <a:prstGeom prst="ellipse">
                <a:avLst/>
              </a:prstGeom>
              <a:solidFill>
                <a:srgbClr val="D1D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Oval 130"/>
              <p:cNvSpPr>
                <a:spLocks noChangeArrowheads="1"/>
              </p:cNvSpPr>
              <p:nvPr/>
            </p:nvSpPr>
            <p:spPr bwMode="auto">
              <a:xfrm>
                <a:off x="10102875" y="4731692"/>
                <a:ext cx="4807" cy="5448"/>
              </a:xfrm>
              <a:prstGeom prst="ellipse">
                <a:avLst/>
              </a:prstGeom>
              <a:solidFill>
                <a:srgbClr val="D1D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Oval 133"/>
              <p:cNvSpPr>
                <a:spLocks noChangeArrowheads="1"/>
              </p:cNvSpPr>
              <p:nvPr/>
            </p:nvSpPr>
            <p:spPr bwMode="auto">
              <a:xfrm>
                <a:off x="10102875" y="4807645"/>
                <a:ext cx="4807" cy="4807"/>
              </a:xfrm>
              <a:prstGeom prst="ellipse">
                <a:avLst/>
              </a:prstGeom>
              <a:solidFill>
                <a:srgbClr val="D1D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Oval 134"/>
              <p:cNvSpPr>
                <a:spLocks noChangeArrowheads="1"/>
              </p:cNvSpPr>
              <p:nvPr/>
            </p:nvSpPr>
            <p:spPr bwMode="auto">
              <a:xfrm>
                <a:off x="10102875" y="4829757"/>
                <a:ext cx="4807" cy="5448"/>
              </a:xfrm>
              <a:prstGeom prst="ellipse">
                <a:avLst/>
              </a:prstGeom>
              <a:solidFill>
                <a:srgbClr val="D1D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35"/>
              <p:cNvSpPr>
                <a:spLocks noEditPoints="1"/>
              </p:cNvSpPr>
              <p:nvPr/>
            </p:nvSpPr>
            <p:spPr bwMode="auto">
              <a:xfrm>
                <a:off x="9939112" y="4710220"/>
                <a:ext cx="120498" cy="120498"/>
              </a:xfrm>
              <a:custGeom>
                <a:avLst/>
                <a:gdLst>
                  <a:gd name="T0" fmla="*/ 79 w 158"/>
                  <a:gd name="T1" fmla="*/ 0 h 158"/>
                  <a:gd name="T2" fmla="*/ 0 w 158"/>
                  <a:gd name="T3" fmla="*/ 79 h 158"/>
                  <a:gd name="T4" fmla="*/ 79 w 158"/>
                  <a:gd name="T5" fmla="*/ 158 h 158"/>
                  <a:gd name="T6" fmla="*/ 158 w 158"/>
                  <a:gd name="T7" fmla="*/ 79 h 158"/>
                  <a:gd name="T8" fmla="*/ 79 w 158"/>
                  <a:gd name="T9" fmla="*/ 0 h 158"/>
                  <a:gd name="T10" fmla="*/ 130 w 158"/>
                  <a:gd name="T11" fmla="*/ 70 h 158"/>
                  <a:gd name="T12" fmla="*/ 88 w 158"/>
                  <a:gd name="T13" fmla="*/ 70 h 158"/>
                  <a:gd name="T14" fmla="*/ 88 w 158"/>
                  <a:gd name="T15" fmla="*/ 28 h 158"/>
                  <a:gd name="T16" fmla="*/ 130 w 158"/>
                  <a:gd name="T17" fmla="*/ 70 h 158"/>
                  <a:gd name="T18" fmla="*/ 69 w 158"/>
                  <a:gd name="T19" fmla="*/ 28 h 158"/>
                  <a:gd name="T20" fmla="*/ 69 w 158"/>
                  <a:gd name="T21" fmla="*/ 70 h 158"/>
                  <a:gd name="T22" fmla="*/ 28 w 158"/>
                  <a:gd name="T23" fmla="*/ 70 h 158"/>
                  <a:gd name="T24" fmla="*/ 69 w 158"/>
                  <a:gd name="T25" fmla="*/ 28 h 158"/>
                  <a:gd name="T26" fmla="*/ 28 w 158"/>
                  <a:gd name="T27" fmla="*/ 89 h 158"/>
                  <a:gd name="T28" fmla="*/ 69 w 158"/>
                  <a:gd name="T29" fmla="*/ 89 h 158"/>
                  <a:gd name="T30" fmla="*/ 69 w 158"/>
                  <a:gd name="T31" fmla="*/ 130 h 158"/>
                  <a:gd name="T32" fmla="*/ 28 w 158"/>
                  <a:gd name="T33" fmla="*/ 89 h 158"/>
                  <a:gd name="T34" fmla="*/ 88 w 158"/>
                  <a:gd name="T35" fmla="*/ 130 h 158"/>
                  <a:gd name="T36" fmla="*/ 88 w 158"/>
                  <a:gd name="T37" fmla="*/ 89 h 158"/>
                  <a:gd name="T38" fmla="*/ 130 w 158"/>
                  <a:gd name="T39" fmla="*/ 89 h 158"/>
                  <a:gd name="T40" fmla="*/ 88 w 158"/>
                  <a:gd name="T41" fmla="*/ 13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8" h="158">
                    <a:moveTo>
                      <a:pt x="79" y="0"/>
                    </a:moveTo>
                    <a:cubicBezTo>
                      <a:pt x="35" y="0"/>
                      <a:pt x="0" y="35"/>
                      <a:pt x="0" y="79"/>
                    </a:cubicBezTo>
                    <a:cubicBezTo>
                      <a:pt x="0" y="123"/>
                      <a:pt x="35" y="158"/>
                      <a:pt x="79" y="158"/>
                    </a:cubicBezTo>
                    <a:cubicBezTo>
                      <a:pt x="123" y="158"/>
                      <a:pt x="158" y="123"/>
                      <a:pt x="158" y="79"/>
                    </a:cubicBezTo>
                    <a:cubicBezTo>
                      <a:pt x="158" y="35"/>
                      <a:pt x="123" y="0"/>
                      <a:pt x="79" y="0"/>
                    </a:cubicBezTo>
                    <a:close/>
                    <a:moveTo>
                      <a:pt x="130" y="70"/>
                    </a:moveTo>
                    <a:cubicBezTo>
                      <a:pt x="88" y="70"/>
                      <a:pt x="88" y="70"/>
                      <a:pt x="88" y="70"/>
                    </a:cubicBezTo>
                    <a:cubicBezTo>
                      <a:pt x="88" y="28"/>
                      <a:pt x="88" y="28"/>
                      <a:pt x="88" y="28"/>
                    </a:cubicBezTo>
                    <a:cubicBezTo>
                      <a:pt x="109" y="32"/>
                      <a:pt x="126" y="49"/>
                      <a:pt x="130" y="70"/>
                    </a:cubicBezTo>
                    <a:close/>
                    <a:moveTo>
                      <a:pt x="69" y="28"/>
                    </a:moveTo>
                    <a:cubicBezTo>
                      <a:pt x="69" y="70"/>
                      <a:pt x="69" y="70"/>
                      <a:pt x="69" y="70"/>
                    </a:cubicBezTo>
                    <a:cubicBezTo>
                      <a:pt x="28" y="70"/>
                      <a:pt x="28" y="70"/>
                      <a:pt x="28" y="70"/>
                    </a:cubicBezTo>
                    <a:cubicBezTo>
                      <a:pt x="32" y="49"/>
                      <a:pt x="48" y="32"/>
                      <a:pt x="69" y="28"/>
                    </a:cubicBezTo>
                    <a:close/>
                    <a:moveTo>
                      <a:pt x="28" y="89"/>
                    </a:moveTo>
                    <a:cubicBezTo>
                      <a:pt x="69" y="89"/>
                      <a:pt x="69" y="89"/>
                      <a:pt x="69" y="89"/>
                    </a:cubicBezTo>
                    <a:cubicBezTo>
                      <a:pt x="69" y="130"/>
                      <a:pt x="69" y="130"/>
                      <a:pt x="69" y="130"/>
                    </a:cubicBezTo>
                    <a:cubicBezTo>
                      <a:pt x="49" y="126"/>
                      <a:pt x="32" y="109"/>
                      <a:pt x="28" y="89"/>
                    </a:cubicBezTo>
                    <a:close/>
                    <a:moveTo>
                      <a:pt x="88" y="130"/>
                    </a:moveTo>
                    <a:cubicBezTo>
                      <a:pt x="88" y="89"/>
                      <a:pt x="88" y="89"/>
                      <a:pt x="88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26" y="110"/>
                      <a:pt x="109" y="126"/>
                      <a:pt x="88" y="13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21" name="组合 116"/>
          <p:cNvGrpSpPr/>
          <p:nvPr/>
        </p:nvGrpSpPr>
        <p:grpSpPr>
          <a:xfrm>
            <a:off x="576245" y="4443631"/>
            <a:ext cx="4392452" cy="1694218"/>
            <a:chOff x="1630395" y="4541868"/>
            <a:chExt cx="4392452" cy="1694218"/>
          </a:xfrm>
        </p:grpSpPr>
        <p:grpSp>
          <p:nvGrpSpPr>
            <p:cNvPr id="122" name="组合 43"/>
            <p:cNvGrpSpPr/>
            <p:nvPr/>
          </p:nvGrpSpPr>
          <p:grpSpPr>
            <a:xfrm>
              <a:off x="1630395" y="4541868"/>
              <a:ext cx="4392452" cy="1694218"/>
              <a:chOff x="1662488" y="3967981"/>
              <a:chExt cx="4168850" cy="1607972"/>
            </a:xfrm>
          </p:grpSpPr>
          <p:sp>
            <p:nvSpPr>
              <p:cNvPr id="148" name="等腰三角形 41"/>
              <p:cNvSpPr/>
              <p:nvPr/>
            </p:nvSpPr>
            <p:spPr>
              <a:xfrm rot="5400000" flipH="1">
                <a:off x="2970206" y="4062686"/>
                <a:ext cx="205549" cy="2820985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-1" fmla="*/ 0 w 218921"/>
                  <a:gd name="connsiteY0-2" fmla="*/ 2984088 h 2984088"/>
                  <a:gd name="connsiteX1-3" fmla="*/ 108463 w 218921"/>
                  <a:gd name="connsiteY1-4" fmla="*/ 2339462 h 2984088"/>
                  <a:gd name="connsiteX2-5" fmla="*/ 218921 w 218921"/>
                  <a:gd name="connsiteY2-6" fmla="*/ 0 h 2984088"/>
                  <a:gd name="connsiteX3-7" fmla="*/ 218921 w 218921"/>
                  <a:gd name="connsiteY3-8" fmla="*/ 2984088 h 2984088"/>
                  <a:gd name="connsiteX4" fmla="*/ 0 w 218921"/>
                  <a:gd name="connsiteY4" fmla="*/ 2984088 h 2984088"/>
                  <a:gd name="connsiteX0-9" fmla="*/ 2453 w 221374"/>
                  <a:gd name="connsiteY0-10" fmla="*/ 2984088 h 2984088"/>
                  <a:gd name="connsiteX1-11" fmla="*/ 110916 w 221374"/>
                  <a:gd name="connsiteY1-12" fmla="*/ 2339462 h 2984088"/>
                  <a:gd name="connsiteX2-13" fmla="*/ 221374 w 221374"/>
                  <a:gd name="connsiteY2-14" fmla="*/ 0 h 2984088"/>
                  <a:gd name="connsiteX3-15" fmla="*/ 221374 w 221374"/>
                  <a:gd name="connsiteY3-16" fmla="*/ 2984088 h 2984088"/>
                  <a:gd name="connsiteX4-17" fmla="*/ 2453 w 221374"/>
                  <a:gd name="connsiteY4-18" fmla="*/ 2984088 h 2984088"/>
                  <a:gd name="connsiteX0-19" fmla="*/ 8070 w 226991"/>
                  <a:gd name="connsiteY0-20" fmla="*/ 2984088 h 3049797"/>
                  <a:gd name="connsiteX1-21" fmla="*/ 116533 w 226991"/>
                  <a:gd name="connsiteY1-22" fmla="*/ 2339462 h 3049797"/>
                  <a:gd name="connsiteX2-23" fmla="*/ 226991 w 226991"/>
                  <a:gd name="connsiteY2-24" fmla="*/ 0 h 3049797"/>
                  <a:gd name="connsiteX3-25" fmla="*/ 226991 w 226991"/>
                  <a:gd name="connsiteY3-26" fmla="*/ 2984088 h 3049797"/>
                  <a:gd name="connsiteX4-27" fmla="*/ 8070 w 226991"/>
                  <a:gd name="connsiteY4-28" fmla="*/ 2984088 h 3049797"/>
                  <a:gd name="connsiteX0-29" fmla="*/ 3727 w 222648"/>
                  <a:gd name="connsiteY0-30" fmla="*/ 2984088 h 3055655"/>
                  <a:gd name="connsiteX1-31" fmla="*/ 112190 w 222648"/>
                  <a:gd name="connsiteY1-32" fmla="*/ 2339462 h 3055655"/>
                  <a:gd name="connsiteX2-33" fmla="*/ 222648 w 222648"/>
                  <a:gd name="connsiteY2-34" fmla="*/ 0 h 3055655"/>
                  <a:gd name="connsiteX3-35" fmla="*/ 222648 w 222648"/>
                  <a:gd name="connsiteY3-36" fmla="*/ 2984088 h 3055655"/>
                  <a:gd name="connsiteX4-37" fmla="*/ 3727 w 222648"/>
                  <a:gd name="connsiteY4-38" fmla="*/ 2984088 h 30556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1728557" y="3967981"/>
                <a:ext cx="4102781" cy="1402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0" name="组合 98"/>
              <p:cNvGrpSpPr/>
              <p:nvPr/>
            </p:nvGrpSpPr>
            <p:grpSpPr>
              <a:xfrm>
                <a:off x="2096634" y="4144358"/>
                <a:ext cx="3681028" cy="1424542"/>
                <a:chOff x="799497" y="4164326"/>
                <a:chExt cx="3987243" cy="1543047"/>
              </a:xfrm>
            </p:grpSpPr>
            <p:sp>
              <p:nvSpPr>
                <p:cNvPr id="151" name="文本框 150"/>
                <p:cNvSpPr txBox="1"/>
                <p:nvPr/>
              </p:nvSpPr>
              <p:spPr>
                <a:xfrm>
                  <a:off x="1259612" y="4164326"/>
                  <a:ext cx="1877358" cy="3480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>
                      <a:latin typeface="方正正中黑简体" panose="02000000000000000000" pitchFamily="2" charset="-122"/>
                      <a:ea typeface="方正正中黑简体" panose="02000000000000000000" pitchFamily="2" charset="-122"/>
                    </a:defRPr>
                  </a:lvl1pPr>
                </a:lstStyle>
                <a:p>
                  <a:r>
                    <a:rPr lang="zh-CN" altLang="en-US" sz="1600" dirty="0" smtClean="0">
                      <a:latin typeface="方正正黑简体" panose="02000000000000000000" pitchFamily="2" charset="-122"/>
                      <a:ea typeface="方正正黑简体" panose="02000000000000000000" pitchFamily="2" charset="-122"/>
                    </a:rPr>
                    <a:t>深度学习适用场景</a:t>
                  </a:r>
                  <a:endParaRPr lang="zh-CN" altLang="en-US" sz="1600" dirty="0">
                    <a:latin typeface="方正正黑简体" panose="02000000000000000000" pitchFamily="2" charset="-122"/>
                    <a:ea typeface="方正正黑简体" panose="02000000000000000000" pitchFamily="2" charset="-122"/>
                  </a:endParaRPr>
                </a:p>
              </p:txBody>
            </p:sp>
            <p:sp>
              <p:nvSpPr>
                <p:cNvPr id="152" name="矩形 151"/>
                <p:cNvSpPr/>
                <p:nvPr/>
              </p:nvSpPr>
              <p:spPr>
                <a:xfrm>
                  <a:off x="799497" y="4473378"/>
                  <a:ext cx="3987243" cy="12339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71450" indent="-171450">
                    <a:buFont typeface="Arial"/>
                    <a:buChar char="•"/>
                  </a:pPr>
                  <a:r>
                    <a:rPr lang="zh-CN" altLang="en-US" sz="12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图片、语音和文本语义分析</a:t>
                  </a:r>
                  <a:endParaRPr lang="en-US" altLang="zh-CN" sz="12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pPr marL="171450" indent="-171450">
                    <a:buFont typeface="Arial"/>
                    <a:buChar char="•"/>
                  </a:pPr>
                  <a:r>
                    <a:rPr lang="zh-CN" altLang="en-US" sz="12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人工无法提取特征信息</a:t>
                  </a:r>
                  <a:endParaRPr lang="en-US" altLang="zh-CN" sz="12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pPr marL="171450" indent="-171450">
                    <a:buFont typeface="Arial"/>
                    <a:buChar char="•"/>
                  </a:pPr>
                  <a:r>
                    <a:rPr lang="zh-CN" altLang="en-US" sz="12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有大量正负样本</a:t>
                  </a:r>
                  <a:endParaRPr lang="en-US" altLang="zh-CN" sz="12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pPr marL="171450" indent="-171450">
                    <a:buFont typeface="Arial"/>
                    <a:buChar char="•"/>
                  </a:pPr>
                  <a:r>
                    <a:rPr lang="zh-CN" altLang="en-US" sz="12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容易上手大部分情况下结果还行，但原理和深层次调优非常有难度</a:t>
                  </a:r>
                  <a:endParaRPr lang="en-US" altLang="zh-CN" sz="12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endParaRPr lang="zh-CN" altLang="zh-CN" sz="1200" kern="100" dirty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3" name="Group 89"/>
            <p:cNvGrpSpPr>
              <a:grpSpLocks noChangeAspect="1"/>
            </p:cNvGrpSpPr>
            <p:nvPr/>
          </p:nvGrpSpPr>
          <p:grpSpPr bwMode="auto">
            <a:xfrm>
              <a:off x="2285681" y="4713716"/>
              <a:ext cx="265464" cy="265464"/>
              <a:chOff x="3241" y="1563"/>
              <a:chExt cx="1196" cy="1196"/>
            </a:xfrm>
          </p:grpSpPr>
          <p:sp>
            <p:nvSpPr>
              <p:cNvPr id="124" name="Oval 90"/>
              <p:cNvSpPr>
                <a:spLocks noChangeArrowheads="1"/>
              </p:cNvSpPr>
              <p:nvPr/>
            </p:nvSpPr>
            <p:spPr bwMode="auto">
              <a:xfrm>
                <a:off x="3241" y="1563"/>
                <a:ext cx="1196" cy="119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92"/>
              <p:cNvSpPr>
                <a:spLocks noEditPoints="1"/>
              </p:cNvSpPr>
              <p:nvPr/>
            </p:nvSpPr>
            <p:spPr bwMode="auto">
              <a:xfrm>
                <a:off x="3519" y="1846"/>
                <a:ext cx="639" cy="640"/>
              </a:xfrm>
              <a:custGeom>
                <a:avLst/>
                <a:gdLst>
                  <a:gd name="T0" fmla="*/ 134 w 269"/>
                  <a:gd name="T1" fmla="*/ 0 h 269"/>
                  <a:gd name="T2" fmla="*/ 0 w 269"/>
                  <a:gd name="T3" fmla="*/ 134 h 269"/>
                  <a:gd name="T4" fmla="*/ 134 w 269"/>
                  <a:gd name="T5" fmla="*/ 269 h 269"/>
                  <a:gd name="T6" fmla="*/ 269 w 269"/>
                  <a:gd name="T7" fmla="*/ 134 h 269"/>
                  <a:gd name="T8" fmla="*/ 134 w 269"/>
                  <a:gd name="T9" fmla="*/ 0 h 269"/>
                  <a:gd name="T10" fmla="*/ 134 w 269"/>
                  <a:gd name="T11" fmla="*/ 251 h 269"/>
                  <a:gd name="T12" fmla="*/ 17 w 269"/>
                  <a:gd name="T13" fmla="*/ 134 h 269"/>
                  <a:gd name="T14" fmla="*/ 134 w 269"/>
                  <a:gd name="T15" fmla="*/ 17 h 269"/>
                  <a:gd name="T16" fmla="*/ 251 w 269"/>
                  <a:gd name="T17" fmla="*/ 134 h 269"/>
                  <a:gd name="T18" fmla="*/ 134 w 269"/>
                  <a:gd name="T19" fmla="*/ 251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9" h="269">
                    <a:moveTo>
                      <a:pt x="134" y="0"/>
                    </a:moveTo>
                    <a:cubicBezTo>
                      <a:pt x="60" y="0"/>
                      <a:pt x="0" y="60"/>
                      <a:pt x="0" y="134"/>
                    </a:cubicBezTo>
                    <a:cubicBezTo>
                      <a:pt x="0" y="209"/>
                      <a:pt x="60" y="269"/>
                      <a:pt x="134" y="269"/>
                    </a:cubicBezTo>
                    <a:cubicBezTo>
                      <a:pt x="209" y="269"/>
                      <a:pt x="269" y="209"/>
                      <a:pt x="269" y="134"/>
                    </a:cubicBezTo>
                    <a:cubicBezTo>
                      <a:pt x="269" y="60"/>
                      <a:pt x="209" y="0"/>
                      <a:pt x="134" y="0"/>
                    </a:cubicBezTo>
                    <a:close/>
                    <a:moveTo>
                      <a:pt x="134" y="251"/>
                    </a:moveTo>
                    <a:cubicBezTo>
                      <a:pt x="70" y="251"/>
                      <a:pt x="17" y="199"/>
                      <a:pt x="17" y="134"/>
                    </a:cubicBezTo>
                    <a:cubicBezTo>
                      <a:pt x="17" y="70"/>
                      <a:pt x="70" y="17"/>
                      <a:pt x="134" y="17"/>
                    </a:cubicBezTo>
                    <a:cubicBezTo>
                      <a:pt x="199" y="17"/>
                      <a:pt x="251" y="70"/>
                      <a:pt x="251" y="134"/>
                    </a:cubicBezTo>
                    <a:cubicBezTo>
                      <a:pt x="251" y="199"/>
                      <a:pt x="199" y="251"/>
                      <a:pt x="134" y="251"/>
                    </a:cubicBezTo>
                    <a:close/>
                  </a:path>
                </a:pathLst>
              </a:custGeom>
              <a:solidFill>
                <a:srgbClr val="1C26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93"/>
              <p:cNvSpPr>
                <a:spLocks noEditPoints="1"/>
              </p:cNvSpPr>
              <p:nvPr/>
            </p:nvSpPr>
            <p:spPr bwMode="auto">
              <a:xfrm>
                <a:off x="3443" y="1770"/>
                <a:ext cx="789" cy="792"/>
              </a:xfrm>
              <a:custGeom>
                <a:avLst/>
                <a:gdLst>
                  <a:gd name="T0" fmla="*/ 166 w 332"/>
                  <a:gd name="T1" fmla="*/ 0 h 333"/>
                  <a:gd name="T2" fmla="*/ 0 w 332"/>
                  <a:gd name="T3" fmla="*/ 166 h 333"/>
                  <a:gd name="T4" fmla="*/ 166 w 332"/>
                  <a:gd name="T5" fmla="*/ 333 h 333"/>
                  <a:gd name="T6" fmla="*/ 332 w 332"/>
                  <a:gd name="T7" fmla="*/ 166 h 333"/>
                  <a:gd name="T8" fmla="*/ 166 w 332"/>
                  <a:gd name="T9" fmla="*/ 0 h 333"/>
                  <a:gd name="T10" fmla="*/ 166 w 332"/>
                  <a:gd name="T11" fmla="*/ 301 h 333"/>
                  <a:gd name="T12" fmla="*/ 31 w 332"/>
                  <a:gd name="T13" fmla="*/ 166 h 333"/>
                  <a:gd name="T14" fmla="*/ 166 w 332"/>
                  <a:gd name="T15" fmla="*/ 32 h 333"/>
                  <a:gd name="T16" fmla="*/ 301 w 332"/>
                  <a:gd name="T17" fmla="*/ 166 h 333"/>
                  <a:gd name="T18" fmla="*/ 166 w 332"/>
                  <a:gd name="T19" fmla="*/ 301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2" h="333">
                    <a:moveTo>
                      <a:pt x="166" y="0"/>
                    </a:moveTo>
                    <a:cubicBezTo>
                      <a:pt x="74" y="0"/>
                      <a:pt x="0" y="74"/>
                      <a:pt x="0" y="166"/>
                    </a:cubicBezTo>
                    <a:cubicBezTo>
                      <a:pt x="0" y="258"/>
                      <a:pt x="74" y="333"/>
                      <a:pt x="166" y="333"/>
                    </a:cubicBezTo>
                    <a:cubicBezTo>
                      <a:pt x="258" y="333"/>
                      <a:pt x="332" y="258"/>
                      <a:pt x="332" y="166"/>
                    </a:cubicBezTo>
                    <a:cubicBezTo>
                      <a:pt x="332" y="74"/>
                      <a:pt x="258" y="0"/>
                      <a:pt x="166" y="0"/>
                    </a:cubicBezTo>
                    <a:close/>
                    <a:moveTo>
                      <a:pt x="166" y="301"/>
                    </a:moveTo>
                    <a:cubicBezTo>
                      <a:pt x="92" y="301"/>
                      <a:pt x="31" y="241"/>
                      <a:pt x="31" y="166"/>
                    </a:cubicBezTo>
                    <a:cubicBezTo>
                      <a:pt x="31" y="92"/>
                      <a:pt x="92" y="32"/>
                      <a:pt x="166" y="32"/>
                    </a:cubicBezTo>
                    <a:cubicBezTo>
                      <a:pt x="240" y="32"/>
                      <a:pt x="301" y="92"/>
                      <a:pt x="301" y="166"/>
                    </a:cubicBezTo>
                    <a:cubicBezTo>
                      <a:pt x="301" y="241"/>
                      <a:pt x="240" y="301"/>
                      <a:pt x="166" y="3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Oval 94"/>
              <p:cNvSpPr>
                <a:spLocks noChangeArrowheads="1"/>
              </p:cNvSpPr>
              <p:nvPr/>
            </p:nvSpPr>
            <p:spPr bwMode="auto">
              <a:xfrm>
                <a:off x="3643" y="1970"/>
                <a:ext cx="390" cy="39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Oval 95"/>
              <p:cNvSpPr>
                <a:spLocks noChangeArrowheads="1"/>
              </p:cNvSpPr>
              <p:nvPr/>
            </p:nvSpPr>
            <p:spPr bwMode="auto">
              <a:xfrm>
                <a:off x="3719" y="2046"/>
                <a:ext cx="240" cy="240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Rectangle 98"/>
              <p:cNvSpPr>
                <a:spLocks noChangeArrowheads="1"/>
              </p:cNvSpPr>
              <p:nvPr/>
            </p:nvSpPr>
            <p:spPr bwMode="auto">
              <a:xfrm>
                <a:off x="4033" y="2227"/>
                <a:ext cx="14" cy="197"/>
              </a:xfrm>
              <a:prstGeom prst="rect">
                <a:avLst/>
              </a:prstGeom>
              <a:solidFill>
                <a:srgbClr val="1C26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Oval 99"/>
              <p:cNvSpPr>
                <a:spLocks noChangeArrowheads="1"/>
              </p:cNvSpPr>
              <p:nvPr/>
            </p:nvSpPr>
            <p:spPr bwMode="auto">
              <a:xfrm>
                <a:off x="3790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Oval 100"/>
              <p:cNvSpPr>
                <a:spLocks noChangeArrowheads="1"/>
              </p:cNvSpPr>
              <p:nvPr/>
            </p:nvSpPr>
            <p:spPr bwMode="auto">
              <a:xfrm>
                <a:off x="3849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Oval 101"/>
              <p:cNvSpPr>
                <a:spLocks noChangeArrowheads="1"/>
              </p:cNvSpPr>
              <p:nvPr/>
            </p:nvSpPr>
            <p:spPr bwMode="auto">
              <a:xfrm>
                <a:off x="3909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Oval 102"/>
              <p:cNvSpPr>
                <a:spLocks noChangeArrowheads="1"/>
              </p:cNvSpPr>
              <p:nvPr/>
            </p:nvSpPr>
            <p:spPr bwMode="auto">
              <a:xfrm>
                <a:off x="3968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Oval 103"/>
              <p:cNvSpPr>
                <a:spLocks noChangeArrowheads="1"/>
              </p:cNvSpPr>
              <p:nvPr/>
            </p:nvSpPr>
            <p:spPr bwMode="auto">
              <a:xfrm>
                <a:off x="4028" y="2229"/>
                <a:ext cx="16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Oval 104"/>
              <p:cNvSpPr>
                <a:spLocks noChangeArrowheads="1"/>
              </p:cNvSpPr>
              <p:nvPr/>
            </p:nvSpPr>
            <p:spPr bwMode="auto">
              <a:xfrm>
                <a:off x="4085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Oval 105"/>
              <p:cNvSpPr>
                <a:spLocks noChangeArrowheads="1"/>
              </p:cNvSpPr>
              <p:nvPr/>
            </p:nvSpPr>
            <p:spPr bwMode="auto">
              <a:xfrm>
                <a:off x="4144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Oval 106"/>
              <p:cNvSpPr>
                <a:spLocks noChangeArrowheads="1"/>
              </p:cNvSpPr>
              <p:nvPr/>
            </p:nvSpPr>
            <p:spPr bwMode="auto">
              <a:xfrm>
                <a:off x="4204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Oval 107"/>
              <p:cNvSpPr>
                <a:spLocks noChangeArrowheads="1"/>
              </p:cNvSpPr>
              <p:nvPr/>
            </p:nvSpPr>
            <p:spPr bwMode="auto">
              <a:xfrm>
                <a:off x="4263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Oval 108"/>
              <p:cNvSpPr>
                <a:spLocks noChangeArrowheads="1"/>
              </p:cNvSpPr>
              <p:nvPr/>
            </p:nvSpPr>
            <p:spPr bwMode="auto">
              <a:xfrm>
                <a:off x="3790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Oval 109"/>
              <p:cNvSpPr>
                <a:spLocks noChangeArrowheads="1"/>
              </p:cNvSpPr>
              <p:nvPr/>
            </p:nvSpPr>
            <p:spPr bwMode="auto">
              <a:xfrm>
                <a:off x="3849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Oval 110"/>
              <p:cNvSpPr>
                <a:spLocks noChangeArrowheads="1"/>
              </p:cNvSpPr>
              <p:nvPr/>
            </p:nvSpPr>
            <p:spPr bwMode="auto">
              <a:xfrm>
                <a:off x="3909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Oval 111"/>
              <p:cNvSpPr>
                <a:spLocks noChangeArrowheads="1"/>
              </p:cNvSpPr>
              <p:nvPr/>
            </p:nvSpPr>
            <p:spPr bwMode="auto">
              <a:xfrm>
                <a:off x="3968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Oval 112"/>
              <p:cNvSpPr>
                <a:spLocks noChangeArrowheads="1"/>
              </p:cNvSpPr>
              <p:nvPr/>
            </p:nvSpPr>
            <p:spPr bwMode="auto">
              <a:xfrm>
                <a:off x="4028" y="2424"/>
                <a:ext cx="16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Oval 113"/>
              <p:cNvSpPr>
                <a:spLocks noChangeArrowheads="1"/>
              </p:cNvSpPr>
              <p:nvPr/>
            </p:nvSpPr>
            <p:spPr bwMode="auto">
              <a:xfrm>
                <a:off x="4085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Oval 114"/>
              <p:cNvSpPr>
                <a:spLocks noChangeArrowheads="1"/>
              </p:cNvSpPr>
              <p:nvPr/>
            </p:nvSpPr>
            <p:spPr bwMode="auto">
              <a:xfrm>
                <a:off x="4144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Oval 115"/>
              <p:cNvSpPr>
                <a:spLocks noChangeArrowheads="1"/>
              </p:cNvSpPr>
              <p:nvPr/>
            </p:nvSpPr>
            <p:spPr bwMode="auto">
              <a:xfrm>
                <a:off x="4204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Oval 116"/>
              <p:cNvSpPr>
                <a:spLocks noChangeArrowheads="1"/>
              </p:cNvSpPr>
              <p:nvPr/>
            </p:nvSpPr>
            <p:spPr bwMode="auto">
              <a:xfrm>
                <a:off x="4263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53" name="组合 116"/>
          <p:cNvGrpSpPr/>
          <p:nvPr/>
        </p:nvGrpSpPr>
        <p:grpSpPr>
          <a:xfrm>
            <a:off x="5976251" y="4476214"/>
            <a:ext cx="4998195" cy="1729773"/>
            <a:chOff x="1630395" y="4541868"/>
            <a:chExt cx="4392452" cy="1729773"/>
          </a:xfrm>
        </p:grpSpPr>
        <p:grpSp>
          <p:nvGrpSpPr>
            <p:cNvPr id="154" name="组合 43"/>
            <p:cNvGrpSpPr/>
            <p:nvPr/>
          </p:nvGrpSpPr>
          <p:grpSpPr>
            <a:xfrm>
              <a:off x="1630395" y="4541868"/>
              <a:ext cx="4392452" cy="1729773"/>
              <a:chOff x="1662488" y="3967981"/>
              <a:chExt cx="4168850" cy="1641717"/>
            </a:xfrm>
          </p:grpSpPr>
          <p:sp>
            <p:nvSpPr>
              <p:cNvPr id="180" name="等腰三角形 41"/>
              <p:cNvSpPr/>
              <p:nvPr/>
            </p:nvSpPr>
            <p:spPr>
              <a:xfrm rot="5400000" flipH="1">
                <a:off x="2970206" y="4062686"/>
                <a:ext cx="205549" cy="2820985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-1" fmla="*/ 0 w 218921"/>
                  <a:gd name="connsiteY0-2" fmla="*/ 2984088 h 2984088"/>
                  <a:gd name="connsiteX1-3" fmla="*/ 108463 w 218921"/>
                  <a:gd name="connsiteY1-4" fmla="*/ 2339462 h 2984088"/>
                  <a:gd name="connsiteX2-5" fmla="*/ 218921 w 218921"/>
                  <a:gd name="connsiteY2-6" fmla="*/ 0 h 2984088"/>
                  <a:gd name="connsiteX3-7" fmla="*/ 218921 w 218921"/>
                  <a:gd name="connsiteY3-8" fmla="*/ 2984088 h 2984088"/>
                  <a:gd name="connsiteX4" fmla="*/ 0 w 218921"/>
                  <a:gd name="connsiteY4" fmla="*/ 2984088 h 2984088"/>
                  <a:gd name="connsiteX0-9" fmla="*/ 2453 w 221374"/>
                  <a:gd name="connsiteY0-10" fmla="*/ 2984088 h 2984088"/>
                  <a:gd name="connsiteX1-11" fmla="*/ 110916 w 221374"/>
                  <a:gd name="connsiteY1-12" fmla="*/ 2339462 h 2984088"/>
                  <a:gd name="connsiteX2-13" fmla="*/ 221374 w 221374"/>
                  <a:gd name="connsiteY2-14" fmla="*/ 0 h 2984088"/>
                  <a:gd name="connsiteX3-15" fmla="*/ 221374 w 221374"/>
                  <a:gd name="connsiteY3-16" fmla="*/ 2984088 h 2984088"/>
                  <a:gd name="connsiteX4-17" fmla="*/ 2453 w 221374"/>
                  <a:gd name="connsiteY4-18" fmla="*/ 2984088 h 2984088"/>
                  <a:gd name="connsiteX0-19" fmla="*/ 8070 w 226991"/>
                  <a:gd name="connsiteY0-20" fmla="*/ 2984088 h 3049797"/>
                  <a:gd name="connsiteX1-21" fmla="*/ 116533 w 226991"/>
                  <a:gd name="connsiteY1-22" fmla="*/ 2339462 h 3049797"/>
                  <a:gd name="connsiteX2-23" fmla="*/ 226991 w 226991"/>
                  <a:gd name="connsiteY2-24" fmla="*/ 0 h 3049797"/>
                  <a:gd name="connsiteX3-25" fmla="*/ 226991 w 226991"/>
                  <a:gd name="connsiteY3-26" fmla="*/ 2984088 h 3049797"/>
                  <a:gd name="connsiteX4-27" fmla="*/ 8070 w 226991"/>
                  <a:gd name="connsiteY4-28" fmla="*/ 2984088 h 3049797"/>
                  <a:gd name="connsiteX0-29" fmla="*/ 3727 w 222648"/>
                  <a:gd name="connsiteY0-30" fmla="*/ 2984088 h 3055655"/>
                  <a:gd name="connsiteX1-31" fmla="*/ 112190 w 222648"/>
                  <a:gd name="connsiteY1-32" fmla="*/ 2339462 h 3055655"/>
                  <a:gd name="connsiteX2-33" fmla="*/ 222648 w 222648"/>
                  <a:gd name="connsiteY2-34" fmla="*/ 0 h 3055655"/>
                  <a:gd name="connsiteX3-35" fmla="*/ 222648 w 222648"/>
                  <a:gd name="connsiteY3-36" fmla="*/ 2984088 h 3055655"/>
                  <a:gd name="connsiteX4-37" fmla="*/ 3727 w 222648"/>
                  <a:gd name="connsiteY4-38" fmla="*/ 2984088 h 30556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1728557" y="3967981"/>
                <a:ext cx="4102781" cy="161945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2" name="组合 98"/>
              <p:cNvGrpSpPr/>
              <p:nvPr/>
            </p:nvGrpSpPr>
            <p:grpSpPr>
              <a:xfrm>
                <a:off x="2073893" y="4144358"/>
                <a:ext cx="3666477" cy="1465340"/>
                <a:chOff x="774864" y="4164326"/>
                <a:chExt cx="3971482" cy="1587239"/>
              </a:xfrm>
            </p:grpSpPr>
            <p:sp>
              <p:nvSpPr>
                <p:cNvPr id="183" name="文本框 182"/>
                <p:cNvSpPr txBox="1"/>
                <p:nvPr/>
              </p:nvSpPr>
              <p:spPr>
                <a:xfrm>
                  <a:off x="1259612" y="4164326"/>
                  <a:ext cx="1877358" cy="3480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>
                      <a:latin typeface="方正正中黑简体" panose="02000000000000000000" pitchFamily="2" charset="-122"/>
                      <a:ea typeface="方正正中黑简体" panose="02000000000000000000" pitchFamily="2" charset="-122"/>
                    </a:defRPr>
                  </a:lvl1pPr>
                </a:lstStyle>
                <a:p>
                  <a:r>
                    <a:rPr lang="zh-CN" altLang="en-US" sz="1600" dirty="0" smtClean="0">
                      <a:latin typeface="方正正黑简体" panose="02000000000000000000" pitchFamily="2" charset="-122"/>
                      <a:ea typeface="方正正黑简体" panose="02000000000000000000" pitchFamily="2" charset="-122"/>
                    </a:rPr>
                    <a:t>机器学习适用场景</a:t>
                  </a:r>
                  <a:endParaRPr lang="zh-CN" altLang="en-US" sz="1600" dirty="0">
                    <a:latin typeface="方正正黑简体" panose="02000000000000000000" pitchFamily="2" charset="-122"/>
                    <a:ea typeface="方正正黑简体" panose="02000000000000000000" pitchFamily="2" charset="-122"/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>
                  <a:off x="774864" y="4707415"/>
                  <a:ext cx="3971482" cy="104415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71450" indent="-171450">
                    <a:buFont typeface="Arial"/>
                    <a:buChar char="•"/>
                  </a:pPr>
                  <a:r>
                    <a:rPr lang="zh-CN" altLang="en-US" sz="12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思维方式简单，简单一步或者两步分析到位</a:t>
                  </a:r>
                  <a:endParaRPr lang="en-US" altLang="zh-CN" sz="12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pPr marL="171450" indent="-171450">
                    <a:buFont typeface="Arial"/>
                    <a:buChar char="•"/>
                  </a:pPr>
                  <a:r>
                    <a:rPr lang="zh-CN" altLang="en-US" sz="12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人工容易提取特征信息</a:t>
                  </a:r>
                  <a:endParaRPr lang="en-US" altLang="zh-CN" sz="12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pPr marL="171450" indent="-171450">
                    <a:buFont typeface="Arial"/>
                    <a:buChar char="•"/>
                  </a:pPr>
                  <a:r>
                    <a:rPr lang="zh-CN" altLang="en-US" sz="12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有监督算法结果比较容易解释</a:t>
                  </a:r>
                  <a:endParaRPr lang="en-US" altLang="zh-CN" sz="12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pPr marL="171450" indent="-171450">
                    <a:buFont typeface="Arial"/>
                    <a:buChar char="•"/>
                  </a:pPr>
                  <a:r>
                    <a:rPr lang="zh-CN" altLang="en-US" sz="12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由于</a:t>
                  </a:r>
                  <a:r>
                    <a:rPr lang="en-US" altLang="zh-CN" sz="12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GPU</a:t>
                  </a:r>
                  <a:r>
                    <a:rPr lang="zh-CN" altLang="en-US" sz="12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的使用深度学习硬件资源少于机器学习</a:t>
                  </a:r>
                  <a:endParaRPr lang="en-US" altLang="zh-CN" sz="12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endParaRPr lang="zh-CN" altLang="zh-CN" sz="1200" kern="100" dirty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5" name="Group 89"/>
            <p:cNvGrpSpPr>
              <a:grpSpLocks noChangeAspect="1"/>
            </p:cNvGrpSpPr>
            <p:nvPr/>
          </p:nvGrpSpPr>
          <p:grpSpPr bwMode="auto">
            <a:xfrm>
              <a:off x="2285681" y="4713716"/>
              <a:ext cx="265464" cy="265464"/>
              <a:chOff x="3241" y="1563"/>
              <a:chExt cx="1196" cy="1196"/>
            </a:xfrm>
          </p:grpSpPr>
          <p:sp>
            <p:nvSpPr>
              <p:cNvPr id="156" name="Oval 90"/>
              <p:cNvSpPr>
                <a:spLocks noChangeArrowheads="1"/>
              </p:cNvSpPr>
              <p:nvPr/>
            </p:nvSpPr>
            <p:spPr bwMode="auto">
              <a:xfrm>
                <a:off x="3241" y="1563"/>
                <a:ext cx="1196" cy="119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92"/>
              <p:cNvSpPr>
                <a:spLocks noEditPoints="1"/>
              </p:cNvSpPr>
              <p:nvPr/>
            </p:nvSpPr>
            <p:spPr bwMode="auto">
              <a:xfrm>
                <a:off x="3519" y="1846"/>
                <a:ext cx="639" cy="640"/>
              </a:xfrm>
              <a:custGeom>
                <a:avLst/>
                <a:gdLst>
                  <a:gd name="T0" fmla="*/ 134 w 269"/>
                  <a:gd name="T1" fmla="*/ 0 h 269"/>
                  <a:gd name="T2" fmla="*/ 0 w 269"/>
                  <a:gd name="T3" fmla="*/ 134 h 269"/>
                  <a:gd name="T4" fmla="*/ 134 w 269"/>
                  <a:gd name="T5" fmla="*/ 269 h 269"/>
                  <a:gd name="T6" fmla="*/ 269 w 269"/>
                  <a:gd name="T7" fmla="*/ 134 h 269"/>
                  <a:gd name="T8" fmla="*/ 134 w 269"/>
                  <a:gd name="T9" fmla="*/ 0 h 269"/>
                  <a:gd name="T10" fmla="*/ 134 w 269"/>
                  <a:gd name="T11" fmla="*/ 251 h 269"/>
                  <a:gd name="T12" fmla="*/ 17 w 269"/>
                  <a:gd name="T13" fmla="*/ 134 h 269"/>
                  <a:gd name="T14" fmla="*/ 134 w 269"/>
                  <a:gd name="T15" fmla="*/ 17 h 269"/>
                  <a:gd name="T16" fmla="*/ 251 w 269"/>
                  <a:gd name="T17" fmla="*/ 134 h 269"/>
                  <a:gd name="T18" fmla="*/ 134 w 269"/>
                  <a:gd name="T19" fmla="*/ 251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9" h="269">
                    <a:moveTo>
                      <a:pt x="134" y="0"/>
                    </a:moveTo>
                    <a:cubicBezTo>
                      <a:pt x="60" y="0"/>
                      <a:pt x="0" y="60"/>
                      <a:pt x="0" y="134"/>
                    </a:cubicBezTo>
                    <a:cubicBezTo>
                      <a:pt x="0" y="209"/>
                      <a:pt x="60" y="269"/>
                      <a:pt x="134" y="269"/>
                    </a:cubicBezTo>
                    <a:cubicBezTo>
                      <a:pt x="209" y="269"/>
                      <a:pt x="269" y="209"/>
                      <a:pt x="269" y="134"/>
                    </a:cubicBezTo>
                    <a:cubicBezTo>
                      <a:pt x="269" y="60"/>
                      <a:pt x="209" y="0"/>
                      <a:pt x="134" y="0"/>
                    </a:cubicBezTo>
                    <a:close/>
                    <a:moveTo>
                      <a:pt x="134" y="251"/>
                    </a:moveTo>
                    <a:cubicBezTo>
                      <a:pt x="70" y="251"/>
                      <a:pt x="17" y="199"/>
                      <a:pt x="17" y="134"/>
                    </a:cubicBezTo>
                    <a:cubicBezTo>
                      <a:pt x="17" y="70"/>
                      <a:pt x="70" y="17"/>
                      <a:pt x="134" y="17"/>
                    </a:cubicBezTo>
                    <a:cubicBezTo>
                      <a:pt x="199" y="17"/>
                      <a:pt x="251" y="70"/>
                      <a:pt x="251" y="134"/>
                    </a:cubicBezTo>
                    <a:cubicBezTo>
                      <a:pt x="251" y="199"/>
                      <a:pt x="199" y="251"/>
                      <a:pt x="134" y="251"/>
                    </a:cubicBezTo>
                    <a:close/>
                  </a:path>
                </a:pathLst>
              </a:custGeom>
              <a:solidFill>
                <a:srgbClr val="1C26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93"/>
              <p:cNvSpPr>
                <a:spLocks noEditPoints="1"/>
              </p:cNvSpPr>
              <p:nvPr/>
            </p:nvSpPr>
            <p:spPr bwMode="auto">
              <a:xfrm>
                <a:off x="3443" y="1770"/>
                <a:ext cx="789" cy="792"/>
              </a:xfrm>
              <a:custGeom>
                <a:avLst/>
                <a:gdLst>
                  <a:gd name="T0" fmla="*/ 166 w 332"/>
                  <a:gd name="T1" fmla="*/ 0 h 333"/>
                  <a:gd name="T2" fmla="*/ 0 w 332"/>
                  <a:gd name="T3" fmla="*/ 166 h 333"/>
                  <a:gd name="T4" fmla="*/ 166 w 332"/>
                  <a:gd name="T5" fmla="*/ 333 h 333"/>
                  <a:gd name="T6" fmla="*/ 332 w 332"/>
                  <a:gd name="T7" fmla="*/ 166 h 333"/>
                  <a:gd name="T8" fmla="*/ 166 w 332"/>
                  <a:gd name="T9" fmla="*/ 0 h 333"/>
                  <a:gd name="T10" fmla="*/ 166 w 332"/>
                  <a:gd name="T11" fmla="*/ 301 h 333"/>
                  <a:gd name="T12" fmla="*/ 31 w 332"/>
                  <a:gd name="T13" fmla="*/ 166 h 333"/>
                  <a:gd name="T14" fmla="*/ 166 w 332"/>
                  <a:gd name="T15" fmla="*/ 32 h 333"/>
                  <a:gd name="T16" fmla="*/ 301 w 332"/>
                  <a:gd name="T17" fmla="*/ 166 h 333"/>
                  <a:gd name="T18" fmla="*/ 166 w 332"/>
                  <a:gd name="T19" fmla="*/ 301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2" h="333">
                    <a:moveTo>
                      <a:pt x="166" y="0"/>
                    </a:moveTo>
                    <a:cubicBezTo>
                      <a:pt x="74" y="0"/>
                      <a:pt x="0" y="74"/>
                      <a:pt x="0" y="166"/>
                    </a:cubicBezTo>
                    <a:cubicBezTo>
                      <a:pt x="0" y="258"/>
                      <a:pt x="74" y="333"/>
                      <a:pt x="166" y="333"/>
                    </a:cubicBezTo>
                    <a:cubicBezTo>
                      <a:pt x="258" y="333"/>
                      <a:pt x="332" y="258"/>
                      <a:pt x="332" y="166"/>
                    </a:cubicBezTo>
                    <a:cubicBezTo>
                      <a:pt x="332" y="74"/>
                      <a:pt x="258" y="0"/>
                      <a:pt x="166" y="0"/>
                    </a:cubicBezTo>
                    <a:close/>
                    <a:moveTo>
                      <a:pt x="166" y="301"/>
                    </a:moveTo>
                    <a:cubicBezTo>
                      <a:pt x="92" y="301"/>
                      <a:pt x="31" y="241"/>
                      <a:pt x="31" y="166"/>
                    </a:cubicBezTo>
                    <a:cubicBezTo>
                      <a:pt x="31" y="92"/>
                      <a:pt x="92" y="32"/>
                      <a:pt x="166" y="32"/>
                    </a:cubicBezTo>
                    <a:cubicBezTo>
                      <a:pt x="240" y="32"/>
                      <a:pt x="301" y="92"/>
                      <a:pt x="301" y="166"/>
                    </a:cubicBezTo>
                    <a:cubicBezTo>
                      <a:pt x="301" y="241"/>
                      <a:pt x="240" y="301"/>
                      <a:pt x="166" y="3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Oval 94"/>
              <p:cNvSpPr>
                <a:spLocks noChangeArrowheads="1"/>
              </p:cNvSpPr>
              <p:nvPr/>
            </p:nvSpPr>
            <p:spPr bwMode="auto">
              <a:xfrm>
                <a:off x="3643" y="1970"/>
                <a:ext cx="390" cy="39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Oval 95"/>
              <p:cNvSpPr>
                <a:spLocks noChangeArrowheads="1"/>
              </p:cNvSpPr>
              <p:nvPr/>
            </p:nvSpPr>
            <p:spPr bwMode="auto">
              <a:xfrm>
                <a:off x="3719" y="2046"/>
                <a:ext cx="240" cy="240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Rectangle 98"/>
              <p:cNvSpPr>
                <a:spLocks noChangeArrowheads="1"/>
              </p:cNvSpPr>
              <p:nvPr/>
            </p:nvSpPr>
            <p:spPr bwMode="auto">
              <a:xfrm>
                <a:off x="4033" y="2227"/>
                <a:ext cx="14" cy="197"/>
              </a:xfrm>
              <a:prstGeom prst="rect">
                <a:avLst/>
              </a:prstGeom>
              <a:solidFill>
                <a:srgbClr val="1C26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Oval 99"/>
              <p:cNvSpPr>
                <a:spLocks noChangeArrowheads="1"/>
              </p:cNvSpPr>
              <p:nvPr/>
            </p:nvSpPr>
            <p:spPr bwMode="auto">
              <a:xfrm>
                <a:off x="3790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Oval 100"/>
              <p:cNvSpPr>
                <a:spLocks noChangeArrowheads="1"/>
              </p:cNvSpPr>
              <p:nvPr/>
            </p:nvSpPr>
            <p:spPr bwMode="auto">
              <a:xfrm>
                <a:off x="3849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Oval 101"/>
              <p:cNvSpPr>
                <a:spLocks noChangeArrowheads="1"/>
              </p:cNvSpPr>
              <p:nvPr/>
            </p:nvSpPr>
            <p:spPr bwMode="auto">
              <a:xfrm>
                <a:off x="3909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Oval 102"/>
              <p:cNvSpPr>
                <a:spLocks noChangeArrowheads="1"/>
              </p:cNvSpPr>
              <p:nvPr/>
            </p:nvSpPr>
            <p:spPr bwMode="auto">
              <a:xfrm>
                <a:off x="3968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Oval 103"/>
              <p:cNvSpPr>
                <a:spLocks noChangeArrowheads="1"/>
              </p:cNvSpPr>
              <p:nvPr/>
            </p:nvSpPr>
            <p:spPr bwMode="auto">
              <a:xfrm>
                <a:off x="4028" y="2229"/>
                <a:ext cx="16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Oval 104"/>
              <p:cNvSpPr>
                <a:spLocks noChangeArrowheads="1"/>
              </p:cNvSpPr>
              <p:nvPr/>
            </p:nvSpPr>
            <p:spPr bwMode="auto">
              <a:xfrm>
                <a:off x="4085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Oval 105"/>
              <p:cNvSpPr>
                <a:spLocks noChangeArrowheads="1"/>
              </p:cNvSpPr>
              <p:nvPr/>
            </p:nvSpPr>
            <p:spPr bwMode="auto">
              <a:xfrm>
                <a:off x="4144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Oval 106"/>
              <p:cNvSpPr>
                <a:spLocks noChangeArrowheads="1"/>
              </p:cNvSpPr>
              <p:nvPr/>
            </p:nvSpPr>
            <p:spPr bwMode="auto">
              <a:xfrm>
                <a:off x="4204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Oval 107"/>
              <p:cNvSpPr>
                <a:spLocks noChangeArrowheads="1"/>
              </p:cNvSpPr>
              <p:nvPr/>
            </p:nvSpPr>
            <p:spPr bwMode="auto">
              <a:xfrm>
                <a:off x="4263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Oval 108"/>
              <p:cNvSpPr>
                <a:spLocks noChangeArrowheads="1"/>
              </p:cNvSpPr>
              <p:nvPr/>
            </p:nvSpPr>
            <p:spPr bwMode="auto">
              <a:xfrm>
                <a:off x="3790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Oval 109"/>
              <p:cNvSpPr>
                <a:spLocks noChangeArrowheads="1"/>
              </p:cNvSpPr>
              <p:nvPr/>
            </p:nvSpPr>
            <p:spPr bwMode="auto">
              <a:xfrm>
                <a:off x="3849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Oval 110"/>
              <p:cNvSpPr>
                <a:spLocks noChangeArrowheads="1"/>
              </p:cNvSpPr>
              <p:nvPr/>
            </p:nvSpPr>
            <p:spPr bwMode="auto">
              <a:xfrm>
                <a:off x="3909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Oval 111"/>
              <p:cNvSpPr>
                <a:spLocks noChangeArrowheads="1"/>
              </p:cNvSpPr>
              <p:nvPr/>
            </p:nvSpPr>
            <p:spPr bwMode="auto">
              <a:xfrm>
                <a:off x="3968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Oval 112"/>
              <p:cNvSpPr>
                <a:spLocks noChangeArrowheads="1"/>
              </p:cNvSpPr>
              <p:nvPr/>
            </p:nvSpPr>
            <p:spPr bwMode="auto">
              <a:xfrm>
                <a:off x="4028" y="2424"/>
                <a:ext cx="16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Oval 113"/>
              <p:cNvSpPr>
                <a:spLocks noChangeArrowheads="1"/>
              </p:cNvSpPr>
              <p:nvPr/>
            </p:nvSpPr>
            <p:spPr bwMode="auto">
              <a:xfrm>
                <a:off x="4085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Oval 114"/>
              <p:cNvSpPr>
                <a:spLocks noChangeArrowheads="1"/>
              </p:cNvSpPr>
              <p:nvPr/>
            </p:nvSpPr>
            <p:spPr bwMode="auto">
              <a:xfrm>
                <a:off x="4144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Oval 115"/>
              <p:cNvSpPr>
                <a:spLocks noChangeArrowheads="1"/>
              </p:cNvSpPr>
              <p:nvPr/>
            </p:nvSpPr>
            <p:spPr bwMode="auto">
              <a:xfrm>
                <a:off x="4204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Oval 116"/>
              <p:cNvSpPr>
                <a:spLocks noChangeArrowheads="1"/>
              </p:cNvSpPr>
              <p:nvPr/>
            </p:nvSpPr>
            <p:spPr bwMode="auto">
              <a:xfrm>
                <a:off x="4263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左右箭头 1"/>
          <p:cNvSpPr/>
          <p:nvPr/>
        </p:nvSpPr>
        <p:spPr>
          <a:xfrm>
            <a:off x="4636583" y="4996350"/>
            <a:ext cx="1641376" cy="33548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5" name="文本框 184"/>
          <p:cNvSpPr txBox="1"/>
          <p:nvPr/>
        </p:nvSpPr>
        <p:spPr>
          <a:xfrm>
            <a:off x="5199683" y="4780680"/>
            <a:ext cx="80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对比</a:t>
            </a:r>
            <a:endParaRPr kumimoji="1" lang="zh-CN" altLang="en-US" dirty="0"/>
          </a:p>
        </p:txBody>
      </p:sp>
      <p:sp>
        <p:nvSpPr>
          <p:cNvPr id="186" name="文本框 185"/>
          <p:cNvSpPr txBox="1"/>
          <p:nvPr/>
        </p:nvSpPr>
        <p:spPr>
          <a:xfrm rot="20304212">
            <a:off x="3708311" y="4585702"/>
            <a:ext cx="110440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必然趋势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7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20713" y="1915795"/>
            <a:ext cx="9718675" cy="2422525"/>
          </a:xfrm>
          <a:prstGeom prst="rect">
            <a:avLst/>
          </a:prstGeom>
          <a:solidFill>
            <a:schemeClr val="bg1">
              <a:lumMod val="50000"/>
              <a:alpha val="1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48" name="TextBox 7"/>
          <p:cNvSpPr/>
          <p:nvPr/>
        </p:nvSpPr>
        <p:spPr>
          <a:xfrm>
            <a:off x="3101658" y="2715578"/>
            <a:ext cx="5470525" cy="67691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谢谢观看</a:t>
            </a:r>
            <a:r>
              <a:rPr lang="en-US" altLang="zh-CN" sz="44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!</a:t>
            </a:r>
          </a:p>
        </p:txBody>
      </p:sp>
      <p:sp>
        <p:nvSpPr>
          <p:cNvPr id="61449" name="TextBox 7"/>
          <p:cNvSpPr/>
          <p:nvPr/>
        </p:nvSpPr>
        <p:spPr>
          <a:xfrm>
            <a:off x="3282315" y="2313623"/>
            <a:ext cx="5110163" cy="30734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algn="ctr"/>
            <a:r>
              <a:rPr lang="en-US" altLang="zh-CN" sz="2000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THANK YOU </a:t>
            </a:r>
            <a:endParaRPr lang="zh-CN" altLang="en-US" sz="2000" dirty="0">
              <a:solidFill>
                <a:srgbClr val="2F5EB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3074670" y="3497580"/>
            <a:ext cx="6224270" cy="29845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组-1-副本-7@2x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5880" y="2745105"/>
            <a:ext cx="567055" cy="647700"/>
          </a:xfrm>
          <a:prstGeom prst="rect">
            <a:avLst/>
          </a:prstGeom>
          <a:effectLst>
            <a:outerShdw blurRad="50800" dist="38100" dir="5400000" algn="t" rotWithShape="0">
              <a:schemeClr val="bg1">
                <a:lumMod val="50000"/>
                <a:alpha val="40000"/>
              </a:schemeClr>
            </a:outerShdw>
          </a:effec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8" grpId="0"/>
      <p:bldP spid="614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9"/>
          <p:cNvSpPr txBox="1"/>
          <p:nvPr/>
        </p:nvSpPr>
        <p:spPr>
          <a:xfrm>
            <a:off x="694054" y="214630"/>
            <a:ext cx="8120039" cy="43624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2400" b="1" dirty="0" smtClean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经典的画像案例</a:t>
            </a:r>
            <a:endParaRPr lang="zh-CN" altLang="en-US" sz="2400" b="1" kern="0" dirty="0" smtClean="0">
              <a:solidFill>
                <a:srgbClr val="2F5EB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3" y="1094714"/>
            <a:ext cx="7670800" cy="47117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778100" y="1623060"/>
            <a:ext cx="2788116" cy="15491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sz="1600" b="1" dirty="0" smtClean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用户购买行为画像</a:t>
            </a:r>
            <a:endParaRPr lang="zh-CN" altLang="en-US" sz="1600" b="1" dirty="0" smtClean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sz="1600" b="1" dirty="0" smtClean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数据说话，虽然结果奇怪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9"/>
          <p:cNvSpPr txBox="1"/>
          <p:nvPr/>
        </p:nvSpPr>
        <p:spPr>
          <a:xfrm>
            <a:off x="694054" y="214630"/>
            <a:ext cx="8120039" cy="43624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2400" b="1" dirty="0" smtClean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电商的精准营销和广告投放</a:t>
            </a:r>
            <a:endParaRPr lang="zh-CN" altLang="en-US" sz="2400" b="1" kern="0" dirty="0" smtClean="0">
              <a:solidFill>
                <a:srgbClr val="2F5EB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414020" y="826135"/>
            <a:ext cx="11559923" cy="1021556"/>
          </a:xfrm>
          <a:prstGeom prst="roundRect">
            <a:avLst/>
          </a:prstGeom>
          <a:solidFill>
            <a:srgbClr val="4472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>
              <a:buFont typeface="Wingdings" panose="05000000000000000000" charset="0"/>
              <a:buChar char="u"/>
            </a:pPr>
            <a:r>
              <a:rPr kumimoji="1"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用户画像”的概念抽象地描述了一个用户的信息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全貌</a:t>
            </a:r>
            <a:endParaRPr kumimoji="1"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kumimoji="1"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通过客户的网络浏览记录（点击、链接等）和购买记录等掌握客户的消费模式，可以分析并分类客户的消费相关特性如收入、家庭特征、购买习惯等，最终掌握客户特征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92" y="2279055"/>
            <a:ext cx="8198887" cy="3556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152682" y="2697730"/>
            <a:ext cx="2788116" cy="45037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sz="1600" b="1" dirty="0" smtClean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用户特点：在哪里、什么职业、收入怎么样、年龄阶段、个性爱好怎么样等等？</a:t>
            </a:r>
            <a:endParaRPr lang="en-US" altLang="zh-CN" sz="1600" b="1" dirty="0" smtClean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sz="1600" b="1" dirty="0" smtClean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不同的用户评价标准不一样，如何处理</a:t>
            </a:r>
            <a:endParaRPr lang="en-US" altLang="zh-CN" sz="1600" b="1" dirty="0" smtClean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endParaRPr lang="en-US" altLang="zh-CN" sz="16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sz="1600" b="1" dirty="0" smtClean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简单的根据购买行为推荐是不是误报很高？</a:t>
            </a:r>
            <a:endParaRPr lang="en-US" altLang="zh-CN" sz="1600" b="1" dirty="0" smtClean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endParaRPr lang="en-US" altLang="zh-CN" sz="16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endParaRPr lang="zh-CN" altLang="en-US" sz="1600" b="1" dirty="0" smtClean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004" y="5959534"/>
            <a:ext cx="438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千万人撩你，不如一人懂你</a:t>
            </a:r>
          </a:p>
        </p:txBody>
      </p:sp>
    </p:spTree>
    <p:extLst>
      <p:ext uri="{BB962C8B-B14F-4D97-AF65-F5344CB8AC3E}">
        <p14:creationId xmlns:p14="http://schemas.microsoft.com/office/powerpoint/2010/main" val="353294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9"/>
          <p:cNvSpPr txBox="1"/>
          <p:nvPr/>
        </p:nvSpPr>
        <p:spPr>
          <a:xfrm>
            <a:off x="694054" y="214630"/>
            <a:ext cx="8120039" cy="43624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2400" b="1" kern="0" dirty="0" smtClean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基于标签体系实现用户画像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46" y="1882708"/>
            <a:ext cx="6203373" cy="4572000"/>
          </a:xfrm>
          <a:prstGeom prst="rect">
            <a:avLst/>
          </a:prstGeom>
        </p:spPr>
      </p:pic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339009" y="770307"/>
            <a:ext cx="11559923" cy="408623"/>
          </a:xfrm>
          <a:prstGeom prst="roundRect">
            <a:avLst/>
          </a:prstGeom>
          <a:solidFill>
            <a:srgbClr val="4472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>
              <a:buFont typeface="Wingdings" panose="05000000000000000000" charset="0"/>
              <a:buChar char="u"/>
            </a:pPr>
            <a:r>
              <a:rPr kumimoji="1"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标签化的目标其实是基于大数据的采集，用电子化的方式将用户属性抽象出来</a:t>
            </a:r>
            <a:endParaRPr kumimoji="1"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70797" y="2690264"/>
            <a:ext cx="5219411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、人口属性</a:t>
            </a:r>
            <a:r>
              <a:rPr lang="en-US" altLang="zh-CN" dirty="0"/>
              <a:t>—</a:t>
            </a:r>
            <a:r>
              <a:rPr lang="zh-CN" altLang="en-US" dirty="0"/>
              <a:t>用户是谁（性别、年龄、职业等个人基本信息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、消费需求</a:t>
            </a:r>
            <a:r>
              <a:rPr lang="en-US" altLang="zh-CN" dirty="0"/>
              <a:t>——</a:t>
            </a:r>
            <a:r>
              <a:rPr lang="zh-CN" altLang="en-US" dirty="0"/>
              <a:t>消费习惯和消费偏</a:t>
            </a:r>
            <a:r>
              <a:rPr lang="zh-CN" altLang="en-US" dirty="0" smtClean="0"/>
              <a:t>好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、购买能力</a:t>
            </a:r>
            <a:r>
              <a:rPr lang="en-US" altLang="zh-CN" dirty="0"/>
              <a:t>——</a:t>
            </a:r>
            <a:r>
              <a:rPr lang="zh-CN" altLang="en-US" dirty="0"/>
              <a:t>收入及购买力、购买频次和渠</a:t>
            </a:r>
            <a:r>
              <a:rPr lang="zh-CN" altLang="en-US" dirty="0" smtClean="0"/>
              <a:t>道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/>
              <a:t>、兴趣爱好</a:t>
            </a:r>
            <a:r>
              <a:rPr lang="en-US" altLang="zh-CN" dirty="0"/>
              <a:t>——</a:t>
            </a:r>
            <a:r>
              <a:rPr lang="zh-CN" altLang="en-US" dirty="0"/>
              <a:t>品牌偏好、个人兴趣</a:t>
            </a:r>
          </a:p>
          <a:p>
            <a:endParaRPr lang="zh-CN" altLang="en-US" dirty="0"/>
          </a:p>
          <a:p>
            <a:r>
              <a:rPr lang="en-US" altLang="zh-CN" dirty="0"/>
              <a:t>5</a:t>
            </a:r>
            <a:r>
              <a:rPr lang="zh-CN" altLang="en-US" dirty="0"/>
              <a:t>、社交属性</a:t>
            </a:r>
            <a:r>
              <a:rPr lang="en-US" altLang="zh-CN" dirty="0"/>
              <a:t>——</a:t>
            </a:r>
            <a:r>
              <a:rPr lang="zh-CN" altLang="en-US" dirty="0"/>
              <a:t>用户活跃场景（社交媒体等）</a:t>
            </a:r>
          </a:p>
        </p:txBody>
      </p:sp>
    </p:spTree>
    <p:extLst>
      <p:ext uri="{BB962C8B-B14F-4D97-AF65-F5344CB8AC3E}">
        <p14:creationId xmlns:p14="http://schemas.microsoft.com/office/powerpoint/2010/main" val="417197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9"/>
          <p:cNvSpPr txBox="1"/>
          <p:nvPr/>
        </p:nvSpPr>
        <p:spPr>
          <a:xfrm>
            <a:off x="694054" y="214630"/>
            <a:ext cx="8120039" cy="43624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2400" b="1" kern="0" dirty="0" smtClean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画像是什么</a:t>
            </a:r>
            <a:r>
              <a:rPr lang="en-US" altLang="zh-CN" sz="2400" b="1" kern="0" dirty="0" smtClean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2400" b="1" kern="0" dirty="0" smtClean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基线统计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22" y="1784549"/>
            <a:ext cx="3403600" cy="2857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876190" y="147503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3σ</a:t>
            </a:r>
            <a:r>
              <a:rPr lang="zh-TW" altLang="en-US" dirty="0"/>
              <a:t>原则为</a:t>
            </a:r>
          </a:p>
          <a:p>
            <a:r>
              <a:rPr lang="zh-TW" altLang="en-US" dirty="0"/>
              <a:t>数值分布在（</a:t>
            </a:r>
            <a:r>
              <a:rPr lang="en-US" altLang="zh-TW" dirty="0" err="1"/>
              <a:t>μ-σ,μ+σ</a:t>
            </a:r>
            <a:r>
              <a:rPr lang="en-US" altLang="zh-TW" dirty="0"/>
              <a:t>)</a:t>
            </a:r>
            <a:r>
              <a:rPr lang="zh-TW" altLang="en-US" dirty="0"/>
              <a:t>中的概率为</a:t>
            </a:r>
            <a:r>
              <a:rPr lang="en-US" altLang="zh-TW" dirty="0"/>
              <a:t>0.6827</a:t>
            </a:r>
          </a:p>
          <a:p>
            <a:r>
              <a:rPr lang="zh-TW" altLang="en-US" dirty="0"/>
              <a:t>数值分布在（</a:t>
            </a:r>
            <a:r>
              <a:rPr lang="en-US" altLang="zh-TW" dirty="0"/>
              <a:t>μ-2σ,μ+2σ)</a:t>
            </a:r>
            <a:r>
              <a:rPr lang="zh-TW" altLang="en-US" dirty="0"/>
              <a:t>中的概率为</a:t>
            </a:r>
            <a:r>
              <a:rPr lang="en-US" altLang="zh-TW" dirty="0"/>
              <a:t>0.9545</a:t>
            </a:r>
          </a:p>
          <a:p>
            <a:r>
              <a:rPr lang="zh-TW" altLang="en-US" dirty="0"/>
              <a:t>数值分布在（</a:t>
            </a:r>
            <a:r>
              <a:rPr lang="en-US" altLang="zh-TW" dirty="0"/>
              <a:t>μ-3σ,μ+3σ)</a:t>
            </a:r>
            <a:r>
              <a:rPr lang="zh-TW" altLang="en-US" dirty="0"/>
              <a:t>中的概率为</a:t>
            </a:r>
            <a:r>
              <a:rPr lang="en-US" altLang="zh-TW" dirty="0"/>
              <a:t>0.9973</a:t>
            </a: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25511" y="3112920"/>
            <a:ext cx="3779448" cy="9233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/>
              <a:t>3Sigmal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5097816" y="3067155"/>
            <a:ext cx="374941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r>
              <a:rPr lang="en-US" altLang="zh-CN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态势感知</a:t>
            </a:r>
            <a:r>
              <a:rPr lang="zh-CN" altLang="zh-CN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—</a:t>
            </a:r>
            <a:r>
              <a:rPr lang="zh-CN" altLang="zh-CN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—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流量基线异常模型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729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9"/>
          <p:cNvSpPr txBox="1"/>
          <p:nvPr/>
        </p:nvSpPr>
        <p:spPr>
          <a:xfrm>
            <a:off x="694054" y="214630"/>
            <a:ext cx="8120039" cy="43624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2400" b="1" kern="0" dirty="0" smtClean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画像是什么</a:t>
            </a:r>
            <a:r>
              <a:rPr lang="en-US" altLang="zh-CN" sz="2400" b="1" kern="0" dirty="0" smtClean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2400" b="1" kern="0" dirty="0" smtClean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静态数据统计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02686" y="1983547"/>
            <a:ext cx="3051386" cy="31347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性别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年龄</a:t>
            </a: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学历</a:t>
            </a: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职业</a:t>
            </a: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收入</a:t>
            </a: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居住地</a:t>
            </a: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兴趣爱好</a:t>
            </a: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…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…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674992" y="1937782"/>
            <a:ext cx="3079080" cy="369332"/>
          </a:xfrm>
          <a:prstGeom prst="rect">
            <a:avLst/>
          </a:prstGeom>
          <a:solidFill>
            <a:srgbClr val="4472C4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r>
              <a:rPr lang="en-US" altLang="zh-CN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电商用户画像静态信息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665" y="913556"/>
            <a:ext cx="709878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在一定的时间范围内，几乎是不会变化的</a:t>
            </a: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5013868" y="1996379"/>
            <a:ext cx="3051386" cy="404880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操作系统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开放端口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开启服务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数据库版本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中间件版本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应用框架版本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资产脆弱性信息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硬盘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内存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CPU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…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…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4986174" y="1950614"/>
            <a:ext cx="3079080" cy="369332"/>
          </a:xfrm>
          <a:prstGeom prst="rect">
            <a:avLst/>
          </a:prstGeom>
          <a:solidFill>
            <a:srgbClr val="4472C4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r>
              <a:rPr lang="en-US" altLang="zh-CN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资产画像静态信息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130874" y="3224010"/>
            <a:ext cx="628004" cy="3628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8417933" y="1953385"/>
            <a:ext cx="3051386" cy="191590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常用端口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常用通讯协议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服务器地址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…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…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8390239" y="1907620"/>
            <a:ext cx="3079080" cy="369332"/>
          </a:xfrm>
          <a:prstGeom prst="rect">
            <a:avLst/>
          </a:prstGeom>
          <a:solidFill>
            <a:srgbClr val="4472C4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r>
              <a:rPr lang="en-US" altLang="zh-CN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应用画像静态信息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8293443" y="4480682"/>
            <a:ext cx="3779448" cy="9233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规则统计</a:t>
            </a:r>
            <a:endParaRPr kumimoji="1" lang="zh-CN" altLang="en-US" dirty="0"/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8265748" y="4434917"/>
            <a:ext cx="374941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r>
              <a:rPr lang="en-US" altLang="zh-CN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态势感知</a:t>
            </a:r>
            <a:r>
              <a:rPr lang="zh-CN" altLang="zh-CN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—</a:t>
            </a:r>
            <a:r>
              <a:rPr lang="zh-CN" altLang="zh-CN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—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异常端口模型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36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9"/>
          <p:cNvSpPr txBox="1"/>
          <p:nvPr/>
        </p:nvSpPr>
        <p:spPr>
          <a:xfrm>
            <a:off x="694054" y="214630"/>
            <a:ext cx="8120039" cy="43624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2400" b="1" kern="0" dirty="0" smtClean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画像是什么</a:t>
            </a:r>
            <a:r>
              <a:rPr lang="en-US" altLang="zh-CN" sz="2400" b="1" kern="0" dirty="0" smtClean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en-US" altLang="en-US" sz="2400" b="1" kern="0" dirty="0" smtClean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动态</a:t>
            </a:r>
            <a:r>
              <a:rPr lang="zh-CN" altLang="en-US" sz="2400" b="1" kern="0" dirty="0" smtClean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数据分析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84006" y="1983547"/>
            <a:ext cx="3051386" cy="2220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浏览习惯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用户行为、时间、地点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用户商品评价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用户搜索内容语义分析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…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…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256312" y="1937782"/>
            <a:ext cx="3079080" cy="369332"/>
          </a:xfrm>
          <a:prstGeom prst="rect">
            <a:avLst/>
          </a:prstGeom>
          <a:solidFill>
            <a:srgbClr val="4472C4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r>
              <a:rPr lang="en-US" altLang="zh-CN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电商用户画像动态信息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665" y="913556"/>
            <a:ext cx="709878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在一定的时间范围内，几乎是不会变化的</a:t>
            </a: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4595188" y="1996379"/>
            <a:ext cx="3051386" cy="191590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安全事件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流量统计信息类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Netflow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全流量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还原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(http)</a:t>
            </a: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…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…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4567494" y="1950614"/>
            <a:ext cx="3079080" cy="369332"/>
          </a:xfrm>
          <a:prstGeom prst="rect">
            <a:avLst/>
          </a:prstGeom>
          <a:solidFill>
            <a:srgbClr val="4472C4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r>
              <a:rPr lang="en-US" altLang="zh-CN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资产画像动态信息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3712194" y="3224010"/>
            <a:ext cx="628004" cy="3628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7857027" y="1549764"/>
            <a:ext cx="3727413" cy="20313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资产画像聚类模型（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行为）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的僵尸群组（多种算法组合）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基于</a:t>
            </a:r>
            <a:r>
              <a:rPr kumimoji="1" lang="en-US" altLang="zh-CN" dirty="0" err="1" smtClean="0"/>
              <a:t>Netflow</a:t>
            </a:r>
            <a:r>
              <a:rPr kumimoji="1" lang="zh-CN" altLang="en-US" dirty="0" smtClean="0"/>
              <a:t>的僵尸群组（规则统计）</a:t>
            </a:r>
            <a:endParaRPr kumimoji="1" lang="zh-CN" altLang="en-US" dirty="0"/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7833122" y="1503999"/>
            <a:ext cx="374941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r>
              <a:rPr lang="en-US" altLang="zh-CN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态势感知</a:t>
            </a:r>
            <a:r>
              <a:rPr lang="zh-CN" altLang="zh-CN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—</a:t>
            </a:r>
            <a:r>
              <a:rPr lang="zh-CN" altLang="zh-CN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—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资产画像</a:t>
            </a:r>
            <a:r>
              <a:rPr lang="en-US" altLang="zh-CN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/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僵尸群组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4608031" y="4423730"/>
            <a:ext cx="3051386" cy="191590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攻击者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地区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攻击时间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攻击频率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攻击事件类型（阶段）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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受害者资产特点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4580337" y="4377965"/>
            <a:ext cx="3079080" cy="369332"/>
          </a:xfrm>
          <a:prstGeom prst="rect">
            <a:avLst/>
          </a:prstGeom>
          <a:solidFill>
            <a:srgbClr val="4472C4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r>
              <a:rPr lang="en-US" altLang="zh-CN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攻击者画像动态信息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8013218" y="4172509"/>
            <a:ext cx="3695568" cy="9233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聚类模型</a:t>
            </a:r>
            <a:endParaRPr kumimoji="1" lang="zh-CN" altLang="en-US" dirty="0"/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7985523" y="4126744"/>
            <a:ext cx="374941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r>
              <a:rPr lang="en-US" altLang="zh-CN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态势感知</a:t>
            </a:r>
            <a:r>
              <a:rPr lang="zh-CN" altLang="zh-CN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—</a:t>
            </a:r>
            <a:r>
              <a:rPr lang="zh-CN" altLang="zh-CN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—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攻击者画像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7998150" y="5287925"/>
            <a:ext cx="3710636" cy="9233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规则统计</a:t>
            </a:r>
            <a:endParaRPr kumimoji="1" lang="zh-CN" altLang="en-US" dirty="0"/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7970455" y="5242160"/>
            <a:ext cx="374941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r>
              <a:rPr lang="en-US" altLang="zh-CN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态势感知</a:t>
            </a:r>
            <a:r>
              <a:rPr lang="zh-CN" altLang="zh-CN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—</a:t>
            </a:r>
            <a:r>
              <a:rPr lang="zh-CN" altLang="zh-CN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—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受害者画像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501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9"/>
          <p:cNvSpPr txBox="1"/>
          <p:nvPr/>
        </p:nvSpPr>
        <p:spPr>
          <a:xfrm>
            <a:off x="694054" y="214630"/>
            <a:ext cx="8120039" cy="43624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2400" b="1" kern="0" dirty="0" smtClean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安全领域资产画像的目的</a:t>
            </a:r>
          </a:p>
        </p:txBody>
      </p:sp>
      <p:grpSp>
        <p:nvGrpSpPr>
          <p:cNvPr id="3" name="组合 38"/>
          <p:cNvGrpSpPr/>
          <p:nvPr/>
        </p:nvGrpSpPr>
        <p:grpSpPr>
          <a:xfrm>
            <a:off x="616335" y="1406486"/>
            <a:ext cx="11427340" cy="4101473"/>
            <a:chOff x="341" y="1961"/>
            <a:chExt cx="15349" cy="5220"/>
          </a:xfrm>
        </p:grpSpPr>
        <p:sp>
          <p:nvSpPr>
            <p:cNvPr id="4" name="Freeform 5"/>
            <p:cNvSpPr/>
            <p:nvPr/>
          </p:nvSpPr>
          <p:spPr bwMode="auto">
            <a:xfrm rot="18900000">
              <a:off x="5104" y="1961"/>
              <a:ext cx="2172" cy="2778"/>
            </a:xfrm>
            <a:custGeom>
              <a:avLst/>
              <a:gdLst>
                <a:gd name="T0" fmla="*/ 174 w 348"/>
                <a:gd name="T1" fmla="*/ 0 h 444"/>
                <a:gd name="T2" fmla="*/ 59 w 348"/>
                <a:gd name="T3" fmla="*/ 115 h 444"/>
                <a:gd name="T4" fmla="*/ 59 w 348"/>
                <a:gd name="T5" fmla="*/ 328 h 444"/>
                <a:gd name="T6" fmla="*/ 174 w 348"/>
                <a:gd name="T7" fmla="*/ 444 h 444"/>
                <a:gd name="T8" fmla="*/ 290 w 348"/>
                <a:gd name="T9" fmla="*/ 328 h 444"/>
                <a:gd name="T10" fmla="*/ 290 w 348"/>
                <a:gd name="T11" fmla="*/ 115 h 444"/>
                <a:gd name="T12" fmla="*/ 174 w 348"/>
                <a:gd name="T13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444">
                  <a:moveTo>
                    <a:pt x="174" y="0"/>
                  </a:moveTo>
                  <a:cubicBezTo>
                    <a:pt x="59" y="115"/>
                    <a:pt x="59" y="115"/>
                    <a:pt x="59" y="115"/>
                  </a:cubicBezTo>
                  <a:cubicBezTo>
                    <a:pt x="0" y="174"/>
                    <a:pt x="0" y="270"/>
                    <a:pt x="59" y="328"/>
                  </a:cubicBezTo>
                  <a:cubicBezTo>
                    <a:pt x="174" y="444"/>
                    <a:pt x="174" y="444"/>
                    <a:pt x="174" y="444"/>
                  </a:cubicBezTo>
                  <a:cubicBezTo>
                    <a:pt x="290" y="328"/>
                    <a:pt x="290" y="328"/>
                    <a:pt x="290" y="328"/>
                  </a:cubicBezTo>
                  <a:cubicBezTo>
                    <a:pt x="348" y="270"/>
                    <a:pt x="348" y="174"/>
                    <a:pt x="290" y="115"/>
                  </a:cubicBezTo>
                  <a:cubicBezTo>
                    <a:pt x="174" y="0"/>
                    <a:pt x="174" y="0"/>
                    <a:pt x="174" y="0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203200" dist="1524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 wrap="square" lIns="82283" tIns="41141" rIns="82283" bIns="41141" numCol="1" anchor="t" anchorCtr="0" compatLnSpc="1"/>
            <a:lstStyle/>
            <a:p>
              <a:endParaRPr lang="bg-BG" sz="700" dirty="0">
                <a:latin typeface="微软雅黑" panose="020B0503020204020204" pitchFamily="34" charset="-122"/>
              </a:endParaRPr>
            </a:p>
          </p:txBody>
        </p:sp>
        <p:sp>
          <p:nvSpPr>
            <p:cNvPr id="5" name="TextBox 54"/>
            <p:cNvSpPr txBox="1"/>
            <p:nvPr/>
          </p:nvSpPr>
          <p:spPr>
            <a:xfrm>
              <a:off x="5321" y="2641"/>
              <a:ext cx="1688" cy="1418"/>
            </a:xfrm>
            <a:prstGeom prst="rect">
              <a:avLst/>
            </a:prstGeom>
            <a:noFill/>
          </p:spPr>
          <p:txBody>
            <a:bodyPr wrap="square" lIns="68567" tIns="34283" rIns="68567" bIns="34283" rtlCol="0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A</a:t>
              </a:r>
              <a:endParaRPr lang="id-ID" sz="5400" b="1" dirty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 rot="2700000">
              <a:off x="7128" y="1962"/>
              <a:ext cx="2173" cy="2776"/>
            </a:xfrm>
            <a:custGeom>
              <a:avLst/>
              <a:gdLst>
                <a:gd name="T0" fmla="*/ 174 w 348"/>
                <a:gd name="T1" fmla="*/ 0 h 444"/>
                <a:gd name="T2" fmla="*/ 59 w 348"/>
                <a:gd name="T3" fmla="*/ 115 h 444"/>
                <a:gd name="T4" fmla="*/ 59 w 348"/>
                <a:gd name="T5" fmla="*/ 328 h 444"/>
                <a:gd name="T6" fmla="*/ 174 w 348"/>
                <a:gd name="T7" fmla="*/ 444 h 444"/>
                <a:gd name="T8" fmla="*/ 290 w 348"/>
                <a:gd name="T9" fmla="*/ 328 h 444"/>
                <a:gd name="T10" fmla="*/ 290 w 348"/>
                <a:gd name="T11" fmla="*/ 115 h 444"/>
                <a:gd name="T12" fmla="*/ 174 w 348"/>
                <a:gd name="T13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444">
                  <a:moveTo>
                    <a:pt x="174" y="0"/>
                  </a:moveTo>
                  <a:cubicBezTo>
                    <a:pt x="59" y="115"/>
                    <a:pt x="59" y="115"/>
                    <a:pt x="59" y="115"/>
                  </a:cubicBezTo>
                  <a:cubicBezTo>
                    <a:pt x="0" y="174"/>
                    <a:pt x="0" y="270"/>
                    <a:pt x="59" y="328"/>
                  </a:cubicBezTo>
                  <a:cubicBezTo>
                    <a:pt x="174" y="444"/>
                    <a:pt x="174" y="444"/>
                    <a:pt x="174" y="444"/>
                  </a:cubicBezTo>
                  <a:cubicBezTo>
                    <a:pt x="290" y="328"/>
                    <a:pt x="290" y="328"/>
                    <a:pt x="290" y="328"/>
                  </a:cubicBezTo>
                  <a:cubicBezTo>
                    <a:pt x="348" y="270"/>
                    <a:pt x="348" y="174"/>
                    <a:pt x="290" y="115"/>
                  </a:cubicBezTo>
                  <a:cubicBezTo>
                    <a:pt x="174" y="0"/>
                    <a:pt x="174" y="0"/>
                    <a:pt x="174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03200" dist="1524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 wrap="square" lIns="82283" tIns="41141" rIns="82283" bIns="41141" numCol="1" anchor="t" anchorCtr="0" compatLnSpc="1"/>
            <a:lstStyle/>
            <a:p>
              <a:endParaRPr lang="bg-BG" sz="700" dirty="0">
                <a:latin typeface="微软雅黑" panose="020B0503020204020204" pitchFamily="34" charset="-122"/>
              </a:endParaRPr>
            </a:p>
          </p:txBody>
        </p:sp>
        <p:sp>
          <p:nvSpPr>
            <p:cNvPr id="7" name="TextBox 55"/>
            <p:cNvSpPr txBox="1"/>
            <p:nvPr/>
          </p:nvSpPr>
          <p:spPr>
            <a:xfrm>
              <a:off x="7352" y="2641"/>
              <a:ext cx="1688" cy="1418"/>
            </a:xfrm>
            <a:prstGeom prst="rect">
              <a:avLst/>
            </a:prstGeom>
            <a:noFill/>
          </p:spPr>
          <p:txBody>
            <a:bodyPr wrap="square" lIns="68567" tIns="34283" rIns="68567" bIns="34283" rtlCol="0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B</a:t>
              </a:r>
              <a:endParaRPr lang="id-ID" sz="5400" b="1" dirty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2700000" flipH="1">
              <a:off x="5103" y="3984"/>
              <a:ext cx="2173" cy="2776"/>
            </a:xfrm>
            <a:custGeom>
              <a:avLst/>
              <a:gdLst>
                <a:gd name="T0" fmla="*/ 174 w 348"/>
                <a:gd name="T1" fmla="*/ 0 h 444"/>
                <a:gd name="T2" fmla="*/ 59 w 348"/>
                <a:gd name="T3" fmla="*/ 115 h 444"/>
                <a:gd name="T4" fmla="*/ 59 w 348"/>
                <a:gd name="T5" fmla="*/ 328 h 444"/>
                <a:gd name="T6" fmla="*/ 174 w 348"/>
                <a:gd name="T7" fmla="*/ 444 h 444"/>
                <a:gd name="T8" fmla="*/ 290 w 348"/>
                <a:gd name="T9" fmla="*/ 328 h 444"/>
                <a:gd name="T10" fmla="*/ 290 w 348"/>
                <a:gd name="T11" fmla="*/ 115 h 444"/>
                <a:gd name="T12" fmla="*/ 174 w 348"/>
                <a:gd name="T13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444">
                  <a:moveTo>
                    <a:pt x="174" y="0"/>
                  </a:moveTo>
                  <a:cubicBezTo>
                    <a:pt x="59" y="115"/>
                    <a:pt x="59" y="115"/>
                    <a:pt x="59" y="115"/>
                  </a:cubicBezTo>
                  <a:cubicBezTo>
                    <a:pt x="0" y="174"/>
                    <a:pt x="0" y="270"/>
                    <a:pt x="59" y="328"/>
                  </a:cubicBezTo>
                  <a:cubicBezTo>
                    <a:pt x="174" y="444"/>
                    <a:pt x="174" y="444"/>
                    <a:pt x="174" y="444"/>
                  </a:cubicBezTo>
                  <a:cubicBezTo>
                    <a:pt x="290" y="328"/>
                    <a:pt x="290" y="328"/>
                    <a:pt x="290" y="328"/>
                  </a:cubicBezTo>
                  <a:cubicBezTo>
                    <a:pt x="348" y="270"/>
                    <a:pt x="348" y="174"/>
                    <a:pt x="290" y="115"/>
                  </a:cubicBezTo>
                  <a:cubicBezTo>
                    <a:pt x="174" y="0"/>
                    <a:pt x="174" y="0"/>
                    <a:pt x="17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03200" dist="1524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 wrap="square" lIns="82283" tIns="41141" rIns="82283" bIns="41141" numCol="1" anchor="t" anchorCtr="0" compatLnSpc="1"/>
            <a:lstStyle/>
            <a:p>
              <a:endParaRPr lang="bg-BG" sz="700" dirty="0">
                <a:latin typeface="微软雅黑" panose="020B0503020204020204" pitchFamily="34" charset="-122"/>
              </a:endParaRPr>
            </a:p>
          </p:txBody>
        </p:sp>
        <p:sp>
          <p:nvSpPr>
            <p:cNvPr id="10" name="TextBox 56"/>
            <p:cNvSpPr txBox="1"/>
            <p:nvPr/>
          </p:nvSpPr>
          <p:spPr>
            <a:xfrm>
              <a:off x="5321" y="4663"/>
              <a:ext cx="1688" cy="1418"/>
            </a:xfrm>
            <a:prstGeom prst="rect">
              <a:avLst/>
            </a:prstGeom>
            <a:noFill/>
          </p:spPr>
          <p:txBody>
            <a:bodyPr wrap="square" lIns="68567" tIns="34283" rIns="68567" bIns="34283" rtlCol="0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C</a:t>
              </a:r>
              <a:endParaRPr lang="id-ID" sz="5400" b="1" dirty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11" name="Freeform 5"/>
            <p:cNvSpPr/>
            <p:nvPr/>
          </p:nvSpPr>
          <p:spPr bwMode="auto">
            <a:xfrm rot="18900000" flipH="1">
              <a:off x="7128" y="3983"/>
              <a:ext cx="2172" cy="2778"/>
            </a:xfrm>
            <a:custGeom>
              <a:avLst/>
              <a:gdLst>
                <a:gd name="T0" fmla="*/ 174 w 348"/>
                <a:gd name="T1" fmla="*/ 0 h 444"/>
                <a:gd name="T2" fmla="*/ 59 w 348"/>
                <a:gd name="T3" fmla="*/ 115 h 444"/>
                <a:gd name="T4" fmla="*/ 59 w 348"/>
                <a:gd name="T5" fmla="*/ 328 h 444"/>
                <a:gd name="T6" fmla="*/ 174 w 348"/>
                <a:gd name="T7" fmla="*/ 444 h 444"/>
                <a:gd name="T8" fmla="*/ 290 w 348"/>
                <a:gd name="T9" fmla="*/ 328 h 444"/>
                <a:gd name="T10" fmla="*/ 290 w 348"/>
                <a:gd name="T11" fmla="*/ 115 h 444"/>
                <a:gd name="T12" fmla="*/ 174 w 348"/>
                <a:gd name="T13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444">
                  <a:moveTo>
                    <a:pt x="174" y="0"/>
                  </a:moveTo>
                  <a:cubicBezTo>
                    <a:pt x="59" y="115"/>
                    <a:pt x="59" y="115"/>
                    <a:pt x="59" y="115"/>
                  </a:cubicBezTo>
                  <a:cubicBezTo>
                    <a:pt x="0" y="174"/>
                    <a:pt x="0" y="270"/>
                    <a:pt x="59" y="328"/>
                  </a:cubicBezTo>
                  <a:cubicBezTo>
                    <a:pt x="174" y="444"/>
                    <a:pt x="174" y="444"/>
                    <a:pt x="174" y="444"/>
                  </a:cubicBezTo>
                  <a:cubicBezTo>
                    <a:pt x="290" y="328"/>
                    <a:pt x="290" y="328"/>
                    <a:pt x="290" y="328"/>
                  </a:cubicBezTo>
                  <a:cubicBezTo>
                    <a:pt x="348" y="270"/>
                    <a:pt x="348" y="174"/>
                    <a:pt x="290" y="115"/>
                  </a:cubicBezTo>
                  <a:cubicBezTo>
                    <a:pt x="174" y="0"/>
                    <a:pt x="174" y="0"/>
                    <a:pt x="174" y="0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203200" dist="1524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 wrap="square" lIns="82283" tIns="41141" rIns="82283" bIns="41141" numCol="1" anchor="t" anchorCtr="0" compatLnSpc="1"/>
            <a:lstStyle/>
            <a:p>
              <a:endParaRPr lang="bg-BG" sz="700" dirty="0">
                <a:latin typeface="微软雅黑" panose="020B0503020204020204" pitchFamily="34" charset="-122"/>
              </a:endParaRPr>
            </a:p>
          </p:txBody>
        </p:sp>
        <p:sp>
          <p:nvSpPr>
            <p:cNvPr id="12" name="TextBox 57"/>
            <p:cNvSpPr txBox="1"/>
            <p:nvPr/>
          </p:nvSpPr>
          <p:spPr>
            <a:xfrm>
              <a:off x="7352" y="4663"/>
              <a:ext cx="1688" cy="1418"/>
            </a:xfrm>
            <a:prstGeom prst="rect">
              <a:avLst/>
            </a:prstGeom>
            <a:noFill/>
          </p:spPr>
          <p:txBody>
            <a:bodyPr wrap="square" lIns="68567" tIns="34283" rIns="68567" bIns="34283" rtlCol="0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D</a:t>
              </a:r>
              <a:endParaRPr lang="id-ID" sz="5400" b="1" dirty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13" name="Oval 21"/>
            <p:cNvSpPr/>
            <p:nvPr/>
          </p:nvSpPr>
          <p:spPr>
            <a:xfrm>
              <a:off x="341" y="2061"/>
              <a:ext cx="775" cy="7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3200" dist="1524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91420" tIns="45710" rIns="91420" bIns="45710" rtlCol="0" anchor="ctr"/>
            <a:lstStyle/>
            <a:p>
              <a:pPr algn="ctr"/>
              <a:endParaRPr lang="en-US" sz="700" dirty="0">
                <a:latin typeface="微软雅黑" panose="020B0503020204020204" pitchFamily="34" charset="-122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>
              <a:off x="9812" y="2030"/>
              <a:ext cx="775" cy="7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03200" dist="1524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/>
              <a:r>
                <a:rPr lang="en-US" sz="700" dirty="0">
                  <a:latin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15" name="Oval 23"/>
            <p:cNvSpPr/>
            <p:nvPr/>
          </p:nvSpPr>
          <p:spPr>
            <a:xfrm>
              <a:off x="403" y="4301"/>
              <a:ext cx="775" cy="7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03200" dist="1524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91420" tIns="45710" rIns="91420" bIns="45710" rtlCol="0" anchor="ctr"/>
            <a:lstStyle/>
            <a:p>
              <a:pPr algn="ctr"/>
              <a:endParaRPr lang="en-US" sz="700" dirty="0">
                <a:latin typeface="微软雅黑" panose="020B0503020204020204" pitchFamily="34" charset="-122"/>
              </a:endParaRPr>
            </a:p>
          </p:txBody>
        </p:sp>
        <p:sp>
          <p:nvSpPr>
            <p:cNvPr id="16" name="Oval 26"/>
            <p:cNvSpPr/>
            <p:nvPr/>
          </p:nvSpPr>
          <p:spPr>
            <a:xfrm>
              <a:off x="9829" y="4494"/>
              <a:ext cx="775" cy="7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03200" dist="1524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91420" tIns="45710" rIns="91420" bIns="45710" rtlCol="0" anchor="ctr"/>
            <a:lstStyle/>
            <a:p>
              <a:pPr algn="ctr"/>
              <a:endParaRPr lang="en-US" sz="700" dirty="0">
                <a:latin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219" y="2698"/>
              <a:ext cx="3918" cy="102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 marL="285750" indent="-285750" algn="just">
                <a:buFont typeface="Arial"/>
                <a:buChar char="•"/>
              </a:pPr>
              <a:r>
                <a:rPr lang="zh-CN" altLang="zh-CN" sz="1600" dirty="0" smtClean="0"/>
                <a:t>找出那些资产是类</a:t>
              </a:r>
              <a:r>
                <a:rPr lang="zh-CN" altLang="zh-CN" sz="1600" dirty="0"/>
                <a:t>似</a:t>
              </a:r>
              <a:r>
                <a:rPr lang="zh-CN" altLang="zh-CN" sz="1600" dirty="0" smtClean="0"/>
                <a:t>的</a:t>
              </a:r>
              <a:endParaRPr lang="en-US" altLang="zh-CN" sz="1600" dirty="0" smtClean="0"/>
            </a:p>
            <a:p>
              <a:pPr marL="285750" indent="-285750" algn="just">
                <a:buFont typeface="Arial"/>
                <a:buChar char="•"/>
              </a:pPr>
              <a:r>
                <a:rPr lang="zh-CN" altLang="en-US" sz="1600" dirty="0" smtClean="0"/>
                <a:t>安全事件影响范围</a:t>
              </a:r>
              <a:endParaRPr lang="en-US" altLang="zh-CN" sz="1600" dirty="0" smtClean="0"/>
            </a:p>
            <a:p>
              <a:pPr marL="285750" indent="-285750" algn="just">
                <a:buFont typeface="Arial"/>
                <a:buChar char="•"/>
              </a:pPr>
              <a:r>
                <a:rPr lang="zh-CN" altLang="en-US" sz="1600" dirty="0" smtClean="0"/>
                <a:t>可能被攻击的类似资产</a:t>
              </a:r>
              <a:r>
                <a:rPr lang="zh-CN" altLang="zh-CN" sz="1600" dirty="0" smtClean="0"/>
                <a:t> 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07" y="2199"/>
              <a:ext cx="2636" cy="48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 algn="just"/>
              <a:r>
                <a:rPr lang="zh-CN" altLang="zh-CN" sz="2000" dirty="0"/>
                <a:t>资产群组画像 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30" y="5213"/>
              <a:ext cx="3446" cy="196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 marL="285750" indent="-285750" algn="just">
                <a:buFont typeface="Arial"/>
                <a:buChar char="•"/>
              </a:pPr>
              <a:r>
                <a:rPr lang="zh-CN" altLang="zh-CN" sz="1600" dirty="0"/>
                <a:t>流量行为、上网行为与安全事件的相关</a:t>
              </a:r>
              <a:r>
                <a:rPr lang="zh-CN" altLang="zh-CN" sz="1600" dirty="0" smtClean="0"/>
                <a:t>性</a:t>
              </a:r>
              <a:endParaRPr lang="en-US" altLang="zh-CN" sz="1600" dirty="0" smtClean="0"/>
            </a:p>
            <a:p>
              <a:pPr marL="285750" indent="-285750" algn="just">
                <a:buFont typeface="Arial"/>
                <a:buChar char="•"/>
              </a:pPr>
              <a:r>
                <a:rPr lang="zh-CN" altLang="en-US" sz="1600" dirty="0" smtClean="0"/>
                <a:t>正常行为与安全事件的相关性，</a:t>
              </a:r>
              <a:endParaRPr lang="en-US" altLang="zh-CN" sz="1600" dirty="0" smtClean="0"/>
            </a:p>
            <a:p>
              <a:pPr marL="285750" indent="-285750" algn="just">
                <a:buFont typeface="Arial"/>
                <a:buChar char="•"/>
              </a:pPr>
              <a:r>
                <a:rPr lang="zh-CN" altLang="en-US" sz="1600" dirty="0" smtClean="0"/>
                <a:t>攻击手法分析、攻击者画像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57" y="4454"/>
              <a:ext cx="3515" cy="48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 algn="just"/>
              <a:r>
                <a:rPr lang="zh-CN" altLang="zh-CN" sz="2000" dirty="0"/>
                <a:t>行为（物品）相关性 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805" y="2766"/>
              <a:ext cx="4885" cy="715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 marL="285750" indent="-285750" algn="just">
                <a:buFont typeface="Arial"/>
                <a:buChar char="•"/>
              </a:pPr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事件的关联关系</a:t>
              </a:r>
              <a:endPara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buFont typeface="Arial"/>
                <a:buChar char="•"/>
              </a:pPr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钻石模型</a:t>
              </a:r>
              <a:r>
                <a: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攻击链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880" y="2220"/>
              <a:ext cx="4116" cy="48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 algn="just"/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预测可能发生的安全事件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828" y="5243"/>
              <a:ext cx="4220" cy="1655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 marL="285750" indent="-285750" algn="just">
                <a:buFont typeface="Arial"/>
                <a:buChar char="•"/>
              </a:pPr>
              <a:r>
                <a:rPr lang="zh-CN" altLang="zh-CN" sz="1600" dirty="0"/>
                <a:t>预测资产可能发生那些行为（上网行为、流量行为、安全事件） </a:t>
              </a:r>
              <a:endParaRPr lang="en-US" altLang="zh-CN" sz="1600" dirty="0" smtClean="0"/>
            </a:p>
            <a:p>
              <a:pPr marL="285750" indent="-285750" algn="just">
                <a:buFont typeface="Arial"/>
                <a:buChar char="•"/>
              </a:pPr>
              <a:r>
                <a:rPr lang="zh-CN" altLang="en-US" sz="1600" dirty="0" smtClean="0"/>
                <a:t>预测数据转播路径</a:t>
              </a:r>
              <a:endParaRPr lang="en-US" altLang="zh-CN" sz="1600" dirty="0" smtClean="0"/>
            </a:p>
            <a:p>
              <a:pPr marL="285750" indent="-285750" algn="just">
                <a:buFont typeface="Arial"/>
                <a:buChar char="•"/>
              </a:pPr>
              <a:r>
                <a: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UEBA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0986" y="4648"/>
              <a:ext cx="2636" cy="48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 algn="just"/>
              <a:r>
                <a:rPr lang="zh-CN" altLang="zh-CN" sz="2000" dirty="0"/>
                <a:t>资产行为相关性 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54"/>
            <p:cNvSpPr txBox="1"/>
            <p:nvPr/>
          </p:nvSpPr>
          <p:spPr>
            <a:xfrm>
              <a:off x="430" y="2175"/>
              <a:ext cx="595" cy="618"/>
            </a:xfrm>
            <a:prstGeom prst="rect">
              <a:avLst/>
            </a:prstGeom>
            <a:noFill/>
          </p:spPr>
          <p:txBody>
            <a:bodyPr wrap="square" lIns="68567" tIns="34283" rIns="68567" bIns="34283" rtlCol="0">
              <a:spAutoFit/>
            </a:bodyPr>
            <a:lstStyle/>
            <a:p>
              <a:pPr algn="ctr"/>
              <a:r>
                <a:rPr lang="en-US" sz="2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A</a:t>
              </a:r>
              <a:endParaRPr lang="id-ID" sz="2100" b="1" dirty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26" name="TextBox 55"/>
            <p:cNvSpPr txBox="1"/>
            <p:nvPr/>
          </p:nvSpPr>
          <p:spPr>
            <a:xfrm>
              <a:off x="9908" y="2210"/>
              <a:ext cx="595" cy="618"/>
            </a:xfrm>
            <a:prstGeom prst="rect">
              <a:avLst/>
            </a:prstGeom>
            <a:noFill/>
          </p:spPr>
          <p:txBody>
            <a:bodyPr wrap="square" lIns="68567" tIns="34283" rIns="68567" bIns="34283" rtlCol="0">
              <a:spAutoFit/>
            </a:bodyPr>
            <a:lstStyle/>
            <a:p>
              <a:pPr algn="ctr"/>
              <a:r>
                <a:rPr lang="en-US" sz="2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B</a:t>
              </a:r>
              <a:endParaRPr lang="id-ID" sz="2100" b="1" dirty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27" name="TextBox 56"/>
            <p:cNvSpPr txBox="1"/>
            <p:nvPr/>
          </p:nvSpPr>
          <p:spPr>
            <a:xfrm>
              <a:off x="517" y="4444"/>
              <a:ext cx="595" cy="618"/>
            </a:xfrm>
            <a:prstGeom prst="rect">
              <a:avLst/>
            </a:prstGeom>
            <a:noFill/>
          </p:spPr>
          <p:txBody>
            <a:bodyPr wrap="square" lIns="68567" tIns="34283" rIns="68567" bIns="34283" rtlCol="0">
              <a:spAutoFit/>
            </a:bodyPr>
            <a:lstStyle/>
            <a:p>
              <a:pPr algn="ctr"/>
              <a:r>
                <a:rPr lang="en-US" sz="2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C</a:t>
              </a:r>
              <a:endParaRPr lang="id-ID" sz="2100" b="1" dirty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28" name="TextBox 57"/>
            <p:cNvSpPr txBox="1"/>
            <p:nvPr/>
          </p:nvSpPr>
          <p:spPr>
            <a:xfrm>
              <a:off x="9918" y="4610"/>
              <a:ext cx="595" cy="618"/>
            </a:xfrm>
            <a:prstGeom prst="rect">
              <a:avLst/>
            </a:prstGeom>
            <a:noFill/>
          </p:spPr>
          <p:txBody>
            <a:bodyPr wrap="square" lIns="68567" tIns="34283" rIns="68567" bIns="34283" rtlCol="0">
              <a:spAutoFit/>
            </a:bodyPr>
            <a:lstStyle/>
            <a:p>
              <a:pPr algn="ctr"/>
              <a:r>
                <a:rPr lang="en-US" sz="2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D</a:t>
              </a:r>
              <a:endParaRPr lang="id-ID" sz="2100" b="1" dirty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97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9"/>
          <p:cNvSpPr txBox="1"/>
          <p:nvPr/>
        </p:nvSpPr>
        <p:spPr>
          <a:xfrm>
            <a:off x="694054" y="214630"/>
            <a:ext cx="8120039" cy="43624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2400" b="1" kern="0" dirty="0" smtClean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安全领域画像的问题？</a:t>
            </a:r>
          </a:p>
        </p:txBody>
      </p:sp>
      <p:sp>
        <p:nvSpPr>
          <p:cNvPr id="4" name="椭圆 3"/>
          <p:cNvSpPr/>
          <p:nvPr/>
        </p:nvSpPr>
        <p:spPr>
          <a:xfrm>
            <a:off x="632502" y="1576783"/>
            <a:ext cx="546793" cy="546793"/>
          </a:xfrm>
          <a:prstGeom prst="ellipse">
            <a:avLst/>
          </a:prstGeom>
          <a:solidFill>
            <a:srgbClr val="2F5EB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5129" y="1649064"/>
            <a:ext cx="2128520" cy="367030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 marL="0" lvl="1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如何打标签</a:t>
            </a:r>
            <a:endParaRPr lang="zh-CN" altLang="en-US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58515" y="3474017"/>
            <a:ext cx="546793" cy="546793"/>
          </a:xfrm>
          <a:prstGeom prst="ellipse">
            <a:avLst/>
          </a:prstGeom>
          <a:solidFill>
            <a:srgbClr val="2F5EB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1142" y="3546298"/>
            <a:ext cx="2128520" cy="367030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 marL="0" lvl="1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无监督的问题</a:t>
            </a:r>
            <a:endParaRPr lang="zh-CN" altLang="en-US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898919" y="4319279"/>
            <a:ext cx="2972435" cy="970138"/>
          </a:xfrm>
          <a:prstGeom prst="rect">
            <a:avLst/>
          </a:prstGeom>
          <a:noFill/>
          <a:ln>
            <a:noFill/>
          </a:ln>
        </p:spPr>
        <p:txBody>
          <a:bodyPr wrap="square" lIns="85725" tIns="42863" rIns="85725" bIns="42863">
            <a:spAutoFit/>
          </a:bodyPr>
          <a:lstStyle>
            <a:lvl1pPr marL="266700" indent="-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lvl="1" fontAlgn="auto">
              <a:lnSpc>
                <a:spcPct val="15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zh-CN" altLang="en-US" sz="13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神奇“</a:t>
            </a:r>
            <a:r>
              <a:rPr lang="en-US" altLang="zh-CN" sz="13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K</a:t>
            </a:r>
            <a:r>
              <a:rPr lang="zh-CN" altLang="en-US" sz="13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”值的选择，自动选非常费时间</a:t>
            </a:r>
            <a:endParaRPr lang="en-US" altLang="zh-CN" sz="13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285750" lvl="1" fontAlgn="auto">
              <a:lnSpc>
                <a:spcPct val="15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zh-CN" altLang="en-US" sz="13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不可解释，准确性无法评估</a:t>
            </a:r>
            <a:endParaRPr lang="en-US" altLang="zh-CN" sz="13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352691" y="1672407"/>
            <a:ext cx="546793" cy="546793"/>
          </a:xfrm>
          <a:prstGeom prst="ellipse">
            <a:avLst/>
          </a:prstGeom>
          <a:solidFill>
            <a:srgbClr val="2F5EB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75318" y="1744688"/>
            <a:ext cx="2128520" cy="367030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 marL="0" lvl="1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如何测试验证</a:t>
            </a:r>
            <a:endParaRPr lang="zh-CN" altLang="en-US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642881" y="2274906"/>
            <a:ext cx="2972435" cy="1270221"/>
          </a:xfrm>
          <a:prstGeom prst="rect">
            <a:avLst/>
          </a:prstGeom>
          <a:noFill/>
          <a:ln>
            <a:noFill/>
          </a:ln>
        </p:spPr>
        <p:txBody>
          <a:bodyPr wrap="square" lIns="85725" tIns="42863" rIns="85725" bIns="42863">
            <a:spAutoFit/>
          </a:bodyPr>
          <a:lstStyle>
            <a:lvl1pPr marL="266700" indent="-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lvl="1" fontAlgn="auto">
              <a:lnSpc>
                <a:spcPct val="15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zh-CN" altLang="en-US" sz="13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测试环境很难模拟</a:t>
            </a:r>
            <a:endParaRPr lang="en-US" altLang="zh-CN" sz="1300" dirty="0" smtClean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285750" lvl="1" fontAlgn="auto">
              <a:lnSpc>
                <a:spcPct val="15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zh-CN" altLang="en-US" sz="13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真实环境没有，就算有不能让你随便测试</a:t>
            </a:r>
            <a:endParaRPr lang="en-US" altLang="zh-CN" sz="1300" dirty="0" smtClean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lvl="1" indent="0" fontAlgn="auto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None/>
              <a:defRPr/>
            </a:pPr>
            <a:endParaRPr lang="zh-CN" altLang="en-US" sz="13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100" y="2291746"/>
            <a:ext cx="2006600" cy="2082800"/>
          </a:xfrm>
          <a:prstGeom prst="rect">
            <a:avLst/>
          </a:prstGeom>
        </p:spPr>
      </p:pic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966204" y="2151728"/>
            <a:ext cx="3310955" cy="1270221"/>
          </a:xfrm>
          <a:prstGeom prst="rect">
            <a:avLst/>
          </a:prstGeom>
          <a:noFill/>
          <a:ln>
            <a:noFill/>
          </a:ln>
        </p:spPr>
        <p:txBody>
          <a:bodyPr wrap="square" lIns="85725" tIns="42863" rIns="85725" bIns="42863">
            <a:spAutoFit/>
          </a:bodyPr>
          <a:lstStyle>
            <a:lvl1pPr marL="266700" indent="-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lvl="1" fontAlgn="auto">
              <a:lnSpc>
                <a:spcPct val="15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zh-CN" altLang="en-US" sz="13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恶意文件发作后的行为提取</a:t>
            </a:r>
            <a:endParaRPr lang="en-US" altLang="zh-CN" sz="13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285750" lvl="1" fontAlgn="auto">
              <a:lnSpc>
                <a:spcPct val="15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zh-CN" altLang="en-US" sz="13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异常流量提取</a:t>
            </a:r>
            <a:endParaRPr lang="en-US" altLang="zh-CN" sz="1300" dirty="0" smtClean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285750" lvl="1" fontAlgn="auto">
              <a:lnSpc>
                <a:spcPct val="15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zh-CN" altLang="en-US" sz="13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安全事件关联关系、攻击链的样本数据</a:t>
            </a:r>
          </a:p>
          <a:p>
            <a:pPr marL="0" lvl="1" indent="0" fontAlgn="auto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None/>
              <a:defRPr/>
            </a:pPr>
            <a:endParaRPr lang="zh-CN" altLang="en-US" sz="13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313398" y="3945560"/>
            <a:ext cx="546793" cy="546793"/>
          </a:xfrm>
          <a:prstGeom prst="ellipse">
            <a:avLst/>
          </a:prstGeom>
          <a:solidFill>
            <a:srgbClr val="2F5EB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936025" y="4017841"/>
            <a:ext cx="2128520" cy="367030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 marL="0" lvl="1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场景定制</a:t>
            </a:r>
            <a:endParaRPr lang="zh-CN" altLang="en-US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TextBox 12"/>
          <p:cNvSpPr txBox="1">
            <a:spLocks noChangeArrowheads="1"/>
          </p:cNvSpPr>
          <p:nvPr/>
        </p:nvSpPr>
        <p:spPr bwMode="auto">
          <a:xfrm>
            <a:off x="7615568" y="4631930"/>
            <a:ext cx="2972435" cy="1870385"/>
          </a:xfrm>
          <a:prstGeom prst="rect">
            <a:avLst/>
          </a:prstGeom>
          <a:noFill/>
          <a:ln>
            <a:noFill/>
          </a:ln>
        </p:spPr>
        <p:txBody>
          <a:bodyPr wrap="square" lIns="85725" tIns="42863" rIns="85725" bIns="42863">
            <a:spAutoFit/>
          </a:bodyPr>
          <a:lstStyle>
            <a:lvl1pPr marL="266700" indent="-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lvl="1" fontAlgn="auto">
              <a:lnSpc>
                <a:spcPct val="15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zh-CN" altLang="en-US" sz="13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业务应用的账户获取，基本上都是定制化开发</a:t>
            </a:r>
            <a:endParaRPr lang="en-US" altLang="zh-CN" sz="1300" dirty="0" smtClean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285750" lvl="1" fontAlgn="auto">
              <a:lnSpc>
                <a:spcPct val="15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zh-CN" altLang="en-US" sz="13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加密流量需要拿到证书</a:t>
            </a:r>
            <a:endParaRPr lang="en-US" altLang="zh-CN" sz="1300" dirty="0" smtClean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285750" lvl="1">
              <a:lnSpc>
                <a:spcPct val="150000"/>
              </a:lnSpc>
              <a:buFont typeface="Arial"/>
              <a:buChar char="•"/>
              <a:defRPr/>
            </a:pPr>
            <a:r>
              <a:rPr lang="zh-CN" altLang="en-US" sz="13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需要理解业务场景，</a:t>
            </a:r>
            <a:r>
              <a:rPr lang="zh-CN" altLang="en-US" sz="13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才能建模</a:t>
            </a:r>
            <a:endParaRPr lang="en-US" altLang="zh-CN" sz="13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285750" lvl="1" fontAlgn="auto">
              <a:lnSpc>
                <a:spcPct val="150000"/>
              </a:lnSpc>
              <a:spcAft>
                <a:spcPts val="0"/>
              </a:spcAft>
              <a:buFont typeface="Arial"/>
              <a:buChar char="•"/>
              <a:defRPr/>
            </a:pPr>
            <a:endParaRPr lang="zh-CN" altLang="en-US" sz="1300" dirty="0" smtClean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lvl="1" indent="0" fontAlgn="auto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None/>
              <a:defRPr/>
            </a:pPr>
            <a:endParaRPr lang="zh-CN" altLang="en-US" sz="13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97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1281</Words>
  <Application>Microsoft Macintosh PowerPoint</Application>
  <PresentationFormat>自定义</PresentationFormat>
  <Paragraphs>312</Paragraphs>
  <Slides>11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PCPC</dc:creator>
  <cp:lastModifiedBy>Microsoft Office 用户</cp:lastModifiedBy>
  <cp:revision>2114</cp:revision>
  <dcterms:created xsi:type="dcterms:W3CDTF">2017-05-02T01:21:00Z</dcterms:created>
  <dcterms:modified xsi:type="dcterms:W3CDTF">2018-08-09T06:06:49Z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