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95" r:id="rId3"/>
    <p:sldId id="276" r:id="rId4"/>
    <p:sldId id="275" r:id="rId5"/>
    <p:sldId id="272" r:id="rId6"/>
    <p:sldId id="278" r:id="rId7"/>
    <p:sldId id="273" r:id="rId8"/>
    <p:sldId id="284" r:id="rId9"/>
    <p:sldId id="285" r:id="rId10"/>
    <p:sldId id="286" r:id="rId11"/>
    <p:sldId id="290" r:id="rId12"/>
    <p:sldId id="274" r:id="rId13"/>
    <p:sldId id="287" r:id="rId14"/>
    <p:sldId id="288" r:id="rId15"/>
    <p:sldId id="289" r:id="rId16"/>
    <p:sldId id="279" r:id="rId17"/>
    <p:sldId id="264" r:id="rId18"/>
    <p:sldId id="283" r:id="rId19"/>
    <p:sldId id="292" r:id="rId20"/>
    <p:sldId id="269" r:id="rId21"/>
    <p:sldId id="291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5820-9E25-4947-B468-FB4DD7D479E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04DD-D682-4D0A-97A0-5EFC64048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8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30s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4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73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11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10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6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2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7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7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07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  <a:r>
              <a:rPr lang="zh-CN" altLang="en-US" dirty="0" smtClean="0">
                <a:solidFill>
                  <a:schemeClr val="bg1"/>
                </a:solidFill>
              </a:rPr>
              <a:t>安防产品在往人工智能方向发展，都需要使用到图像识别的技术，那就必须在保证模型准确率的条件下加强模型的鲁棒性。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3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  <a:r>
              <a:rPr lang="zh-CN" altLang="en-US" dirty="0" smtClean="0">
                <a:solidFill>
                  <a:schemeClr val="bg1"/>
                </a:solidFill>
              </a:rPr>
              <a:t>安防产品在往人工智能方向发展，都需要使用到图像识别的技术，那就必须在保证模型准确率的条件下加强模型的鲁棒性。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3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1min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86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93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  <a:r>
              <a:rPr lang="zh-CN" altLang="en-US" dirty="0" smtClean="0">
                <a:solidFill>
                  <a:schemeClr val="bg1"/>
                </a:solidFill>
              </a:rPr>
              <a:t>安防产品在往人工智能方向发展，都需要使用到图像识别的技术，那就必须在保证模型准确率的条件下加强模型的鲁棒性。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90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8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1min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4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30s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2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2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4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6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1.jp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.jpg"/><Relationship Id="rId5" Type="http://schemas.openxmlformats.org/officeDocument/2006/relationships/image" Target="../media/image1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.jpg"/><Relationship Id="rId5" Type="http://schemas.openxmlformats.org/officeDocument/2006/relationships/image" Target="../media/image1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.jpg"/><Relationship Id="rId5" Type="http://schemas.openxmlformats.org/officeDocument/2006/relationships/image" Target="../media/image14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.jpg"/><Relationship Id="rId5" Type="http://schemas.openxmlformats.org/officeDocument/2006/relationships/image" Target="../media/image15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.jp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.jp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.jpg"/><Relationship Id="rId5" Type="http://schemas.openxmlformats.org/officeDocument/2006/relationships/image" Target="../media/image19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1.jpg"/><Relationship Id="rId5" Type="http://schemas.openxmlformats.org/officeDocument/2006/relationships/image" Target="../media/image20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cleverhan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tags" Target="../tags/tag22.xml"/><Relationship Id="rId12" Type="http://schemas.openxmlformats.org/officeDocument/2006/relationships/tags" Target="../tags/tag23.xml"/><Relationship Id="rId13" Type="http://schemas.openxmlformats.org/officeDocument/2006/relationships/tags" Target="../tags/tag24.xml"/><Relationship Id="rId14" Type="http://schemas.openxmlformats.org/officeDocument/2006/relationships/tags" Target="../tags/tag25.xml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21.xml"/><Relationship Id="rId17" Type="http://schemas.openxmlformats.org/officeDocument/2006/relationships/image" Target="../media/image1.jpg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9" Type="http://schemas.openxmlformats.org/officeDocument/2006/relationships/tags" Target="../tags/tag20.xml"/><Relationship Id="rId10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1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.jpg"/><Relationship Id="rId5" Type="http://schemas.openxmlformats.org/officeDocument/2006/relationships/image" Target="../media/image23.jpe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9072" y="1227273"/>
            <a:ext cx="6386793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smtClean="0">
                <a:solidFill>
                  <a:schemeClr val="bg1"/>
                </a:solidFill>
              </a:rPr>
              <a:t>深度学习模型的对抗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72801" y="3225399"/>
            <a:ext cx="4234730" cy="13747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陈俊航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2018</a:t>
            </a:r>
            <a:r>
              <a:rPr lang="zh-CN" altLang="en-US" sz="3200" dirty="0" smtClean="0">
                <a:solidFill>
                  <a:schemeClr val="bg1"/>
                </a:solidFill>
              </a:rPr>
              <a:t>年</a:t>
            </a:r>
            <a:r>
              <a:rPr lang="en-US" altLang="zh-CN" sz="3200" dirty="0" smtClean="0">
                <a:solidFill>
                  <a:schemeClr val="bg1"/>
                </a:solidFill>
              </a:rPr>
              <a:t>8</a:t>
            </a:r>
            <a:r>
              <a:rPr lang="zh-CN" altLang="en-US" sz="3200" dirty="0" smtClean="0">
                <a:solidFill>
                  <a:schemeClr val="bg1"/>
                </a:solidFill>
              </a:rPr>
              <a:t>月</a:t>
            </a:r>
            <a:r>
              <a:rPr lang="en-US" altLang="zh-CN" sz="3200" dirty="0">
                <a:solidFill>
                  <a:schemeClr val="bg1"/>
                </a:solidFill>
              </a:rPr>
              <a:t>9</a:t>
            </a:r>
            <a:r>
              <a:rPr lang="zh-CN" altLang="en-US" sz="3200" dirty="0" smtClean="0">
                <a:solidFill>
                  <a:schemeClr val="bg1"/>
                </a:solidFill>
              </a:rPr>
              <a:t>日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四</a:t>
            </a:r>
            <a:r>
              <a:rPr lang="zh-CN" altLang="en-US" dirty="0" smtClean="0">
                <a:solidFill>
                  <a:schemeClr val="bg1"/>
                </a:solidFill>
              </a:rPr>
              <a:t>、防守</a:t>
            </a:r>
            <a:r>
              <a:rPr lang="zh-CN" altLang="en-US" sz="4800" dirty="0">
                <a:solidFill>
                  <a:schemeClr val="bg1"/>
                </a:solidFill>
              </a:rPr>
              <a:t>（健壮性</a:t>
            </a:r>
            <a:r>
              <a:rPr lang="zh-CN" altLang="en-US" sz="4800" dirty="0" smtClean="0">
                <a:solidFill>
                  <a:schemeClr val="bg1"/>
                </a:solidFill>
              </a:rPr>
              <a:t>）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1815" y="1507806"/>
            <a:ext cx="1055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Gradient masking</a:t>
            </a:r>
            <a:r>
              <a:rPr lang="zh-CN" altLang="en-US" sz="3200" dirty="0" smtClean="0">
                <a:solidFill>
                  <a:schemeClr val="bg1"/>
                </a:solidFill>
              </a:rPr>
              <a:t>：扰乱梯度</a:t>
            </a:r>
            <a:r>
              <a:rPr lang="zh-CN" altLang="en-US" sz="3200" dirty="0">
                <a:solidFill>
                  <a:schemeClr val="bg1"/>
                </a:solidFill>
              </a:rPr>
              <a:t>，使得其对样本的扰动</a:t>
            </a:r>
            <a:r>
              <a:rPr lang="zh-CN" altLang="en-US" sz="3200" dirty="0">
                <a:solidFill>
                  <a:srgbClr val="FF0000"/>
                </a:solidFill>
              </a:rPr>
              <a:t>不敏感</a:t>
            </a:r>
            <a:r>
              <a:rPr lang="zh-CN" altLang="en-US" sz="3200" dirty="0">
                <a:solidFill>
                  <a:schemeClr val="bg1"/>
                </a:solidFill>
              </a:rPr>
              <a:t>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41" y="2552517"/>
            <a:ext cx="3979819" cy="2424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319" y="2554309"/>
            <a:ext cx="4082141" cy="242264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244737" y="3235262"/>
            <a:ext cx="1580605" cy="901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3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四</a:t>
            </a:r>
            <a:r>
              <a:rPr lang="zh-CN" altLang="en-US" dirty="0" smtClean="0">
                <a:solidFill>
                  <a:prstClr val="white"/>
                </a:solidFill>
              </a:rPr>
              <a:t>、防守</a:t>
            </a:r>
            <a:r>
              <a:rPr lang="zh-CN" altLang="en-US" sz="4800" dirty="0" smtClean="0">
                <a:solidFill>
                  <a:prstClr val="white"/>
                </a:solidFill>
              </a:rPr>
              <a:t>（</a:t>
            </a:r>
            <a:r>
              <a:rPr lang="zh-CN" altLang="en-US" sz="4800" dirty="0">
                <a:solidFill>
                  <a:schemeClr val="bg1"/>
                </a:solidFill>
              </a:rPr>
              <a:t>健壮</a:t>
            </a:r>
            <a:r>
              <a:rPr lang="zh-CN" altLang="en-US" sz="4800" dirty="0" smtClean="0">
                <a:solidFill>
                  <a:prstClr val="white"/>
                </a:solidFill>
              </a:rPr>
              <a:t>性）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1817" y="1337987"/>
            <a:ext cx="10576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Input transformation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r>
              <a:rPr lang="zh-CN" altLang="zh-CN" sz="3200" dirty="0">
                <a:solidFill>
                  <a:schemeClr val="bg1"/>
                </a:solidFill>
              </a:rPr>
              <a:t>归纳为</a:t>
            </a:r>
            <a:r>
              <a:rPr lang="zh-CN" altLang="zh-CN" sz="3200" dirty="0">
                <a:solidFill>
                  <a:srgbClr val="FF0000"/>
                </a:solidFill>
              </a:rPr>
              <a:t>降维</a:t>
            </a:r>
            <a:r>
              <a:rPr lang="zh-CN" altLang="zh-CN" sz="3200" dirty="0">
                <a:solidFill>
                  <a:schemeClr val="bg1"/>
                </a:solidFill>
              </a:rPr>
              <a:t>的方法，减少可用于扰动的输入空间。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954" y="2767906"/>
            <a:ext cx="4359395" cy="36262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31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四、</a:t>
            </a:r>
            <a:r>
              <a:rPr lang="zh-CN" altLang="en-US" dirty="0" smtClean="0">
                <a:solidFill>
                  <a:schemeClr val="bg1"/>
                </a:solidFill>
              </a:rPr>
              <a:t>防守（检测）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5467" y="1442708"/>
            <a:ext cx="5419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500" dirty="0">
                <a:solidFill>
                  <a:schemeClr val="bg1"/>
                </a:solidFill>
              </a:rPr>
              <a:t>S</a:t>
            </a:r>
            <a:r>
              <a:rPr lang="en-US" altLang="zh-CN" sz="3500" dirty="0" smtClean="0">
                <a:solidFill>
                  <a:schemeClr val="bg1"/>
                </a:solidFill>
              </a:rPr>
              <a:t>ample Statistic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5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500" dirty="0">
                <a:solidFill>
                  <a:schemeClr val="bg1"/>
                </a:solidFill>
              </a:rPr>
              <a:t>T</a:t>
            </a:r>
            <a:r>
              <a:rPr lang="en-US" altLang="zh-CN" sz="3500" dirty="0" smtClean="0">
                <a:solidFill>
                  <a:schemeClr val="bg1"/>
                </a:solidFill>
              </a:rPr>
              <a:t>raining </a:t>
            </a:r>
            <a:r>
              <a:rPr lang="en-US" altLang="zh-CN" sz="3500" dirty="0">
                <a:solidFill>
                  <a:schemeClr val="bg1"/>
                </a:solidFill>
              </a:rPr>
              <a:t>a </a:t>
            </a:r>
            <a:r>
              <a:rPr lang="en-US" altLang="zh-CN" sz="3500" dirty="0" smtClean="0">
                <a:solidFill>
                  <a:schemeClr val="bg1"/>
                </a:solidFill>
              </a:rPr>
              <a:t>Detector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5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500" dirty="0" smtClean="0">
                <a:solidFill>
                  <a:schemeClr val="bg1"/>
                </a:solidFill>
              </a:rPr>
              <a:t>Prediction Inconsistency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四</a:t>
            </a:r>
            <a:r>
              <a:rPr lang="zh-CN" altLang="en-US" dirty="0" smtClean="0">
                <a:solidFill>
                  <a:schemeClr val="bg1"/>
                </a:solidFill>
              </a:rPr>
              <a:t>、防守</a:t>
            </a:r>
            <a:r>
              <a:rPr lang="zh-CN" altLang="en-US" sz="4800" dirty="0" smtClean="0">
                <a:solidFill>
                  <a:schemeClr val="bg1"/>
                </a:solidFill>
              </a:rPr>
              <a:t>（检测）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459915"/>
            <a:ext cx="107485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Sample statistic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r>
              <a:rPr lang="zh-CN" altLang="zh-CN" sz="3200" dirty="0">
                <a:solidFill>
                  <a:schemeClr val="bg1"/>
                </a:solidFill>
              </a:rPr>
              <a:t>利用对抗性样本和正常样本分布的区别，使用</a:t>
            </a:r>
            <a:r>
              <a:rPr lang="zh-CN" altLang="zh-CN" sz="3200" dirty="0">
                <a:solidFill>
                  <a:srgbClr val="FF0000"/>
                </a:solidFill>
              </a:rPr>
              <a:t>统计</a:t>
            </a:r>
            <a:r>
              <a:rPr lang="zh-CN" altLang="zh-CN" sz="3200" dirty="0">
                <a:solidFill>
                  <a:schemeClr val="bg1"/>
                </a:solidFill>
              </a:rPr>
              <a:t>的方法将对抗性样本区分开来。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53" y="2785478"/>
            <a:ext cx="5784293" cy="30751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83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四</a:t>
            </a:r>
            <a:r>
              <a:rPr lang="zh-CN" altLang="en-US" dirty="0" smtClean="0">
                <a:solidFill>
                  <a:schemeClr val="bg1"/>
                </a:solidFill>
              </a:rPr>
              <a:t>、防守</a:t>
            </a:r>
            <a:r>
              <a:rPr lang="zh-CN" altLang="en-US" sz="4800" dirty="0" smtClean="0">
                <a:solidFill>
                  <a:schemeClr val="bg1"/>
                </a:solidFill>
              </a:rPr>
              <a:t>（检测）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1360603"/>
            <a:ext cx="107485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Training a detector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r>
              <a:rPr lang="zh-CN" altLang="zh-CN" sz="3200" dirty="0">
                <a:solidFill>
                  <a:schemeClr val="bg1"/>
                </a:solidFill>
              </a:rPr>
              <a:t>在模型的隐藏层增加</a:t>
            </a:r>
            <a:r>
              <a:rPr lang="zh-CN" altLang="zh-CN" sz="3200" dirty="0">
                <a:solidFill>
                  <a:srgbClr val="FF0000"/>
                </a:solidFill>
              </a:rPr>
              <a:t>检测器</a:t>
            </a:r>
            <a:r>
              <a:rPr lang="zh-CN" altLang="zh-CN" sz="3200" dirty="0">
                <a:solidFill>
                  <a:schemeClr val="bg1"/>
                </a:solidFill>
              </a:rPr>
              <a:t>或在输出层增加一个用于检测的类别，在使用对抗性样本进行训练，使得模型能够识别对抗性样本。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81" y="3541472"/>
            <a:ext cx="10075992" cy="16967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19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四</a:t>
            </a:r>
            <a:r>
              <a:rPr lang="zh-CN" altLang="en-US" dirty="0" smtClean="0">
                <a:solidFill>
                  <a:schemeClr val="bg1"/>
                </a:solidFill>
              </a:rPr>
              <a:t>、防守</a:t>
            </a:r>
            <a:r>
              <a:rPr lang="zh-CN" altLang="en-US" sz="4800" dirty="0" smtClean="0">
                <a:solidFill>
                  <a:schemeClr val="bg1"/>
                </a:solidFill>
              </a:rPr>
              <a:t>（检测）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1816" y="1367522"/>
            <a:ext cx="10421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Prediction Inconsistency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r>
              <a:rPr lang="zh-CN" altLang="zh-CN" sz="3200" dirty="0">
                <a:solidFill>
                  <a:schemeClr val="bg1"/>
                </a:solidFill>
              </a:rPr>
              <a:t>利用模型的输出在正常样本和对抗性样本之间产生</a:t>
            </a:r>
            <a:r>
              <a:rPr lang="zh-CN" altLang="zh-CN" sz="3200" dirty="0">
                <a:solidFill>
                  <a:srgbClr val="FF0000"/>
                </a:solidFill>
              </a:rPr>
              <a:t>差别</a:t>
            </a:r>
            <a:r>
              <a:rPr lang="zh-CN" altLang="zh-CN" sz="3200" dirty="0">
                <a:solidFill>
                  <a:schemeClr val="bg1"/>
                </a:solidFill>
              </a:rPr>
              <a:t>，以达到检测的目的。</a:t>
            </a:r>
          </a:p>
        </p:txBody>
      </p:sp>
      <p:pic>
        <p:nvPicPr>
          <p:cNvPr id="4" name="图片 3"/>
          <p:cNvPicPr/>
          <p:nvPr/>
        </p:nvPicPr>
        <p:blipFill>
          <a:blip r:embed="rId5"/>
          <a:stretch>
            <a:fillRect/>
          </a:stretch>
        </p:blipFill>
        <p:spPr>
          <a:xfrm>
            <a:off x="1886857" y="2811184"/>
            <a:ext cx="8249919" cy="24662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9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86119"/>
              </p:ext>
            </p:extLst>
          </p:nvPr>
        </p:nvGraphicFramePr>
        <p:xfrm>
          <a:off x="1669666" y="4559360"/>
          <a:ext cx="8410767" cy="103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589"/>
                <a:gridCol w="2803589"/>
                <a:gridCol w="2803589"/>
              </a:tblGrid>
              <a:tr h="5186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正常样本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对抗样本（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FGSM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5186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模型分类准确率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4.9%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五</a:t>
            </a:r>
            <a:r>
              <a:rPr lang="zh-CN" altLang="en-US" dirty="0" smtClean="0">
                <a:solidFill>
                  <a:schemeClr val="bg1"/>
                </a:solidFill>
              </a:rPr>
              <a:t>、例子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12181"/>
              </p:ext>
            </p:extLst>
          </p:nvPr>
        </p:nvGraphicFramePr>
        <p:xfrm>
          <a:off x="1096554" y="1913450"/>
          <a:ext cx="9998891" cy="166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49"/>
                <a:gridCol w="1763485"/>
                <a:gridCol w="1802675"/>
                <a:gridCol w="1863147"/>
                <a:gridCol w="1636364"/>
                <a:gridCol w="818183"/>
                <a:gridCol w="998888"/>
              </a:tblGrid>
              <a:tr h="10231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训练数据集大小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测试数据集大小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训练时间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生成对抗样本时间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层卷积神经网络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手写数字集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0-9</a:t>
                      </a:r>
                      <a:r>
                        <a:rPr lang="zh-CN" altLang="en-US" dirty="0" smtClean="0"/>
                        <a:t>十个分类）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万张图片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万张图片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SGD</a:t>
                      </a:r>
                      <a:r>
                        <a:rPr lang="zh-CN" altLang="en-US" dirty="0" smtClean="0"/>
                        <a:t>（随机梯度下降）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分钟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836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35" y="1765292"/>
            <a:ext cx="2358307" cy="23718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89946" y="4317137"/>
            <a:ext cx="1849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正常样本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364" y="1791415"/>
            <a:ext cx="2421030" cy="247636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671414" y="4374746"/>
            <a:ext cx="252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分类结果为</a:t>
            </a:r>
            <a:r>
              <a:rPr lang="en-US" altLang="zh-CN" sz="3200" dirty="0" smtClean="0">
                <a:solidFill>
                  <a:srgbClr val="FF0000"/>
                </a:solidFill>
              </a:rPr>
              <a:t>3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五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237644" y="2501785"/>
            <a:ext cx="1360482" cy="982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FGSM</a:t>
            </a:r>
            <a:endParaRPr lang="zh-CN" altLang="en-US" sz="28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916" y="1765292"/>
            <a:ext cx="2554623" cy="250249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945827" y="4348102"/>
            <a:ext cx="189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对抗样本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080069" y="2501785"/>
            <a:ext cx="1532028" cy="982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067582" y="443637"/>
            <a:ext cx="828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zh-CN" altLang="en-US" sz="2800" dirty="0">
                <a:solidFill>
                  <a:schemeClr val="bg1"/>
                </a:solidFill>
              </a:rPr>
              <a:t>安防从事后查证向事前预警前</a:t>
            </a:r>
            <a:r>
              <a:rPr lang="zh-CN" altLang="en-US" sz="2800" dirty="0" smtClean="0">
                <a:solidFill>
                  <a:schemeClr val="bg1"/>
                </a:solidFill>
              </a:rPr>
              <a:t>移）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六、业务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6" y="2056724"/>
            <a:ext cx="12019047" cy="2942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82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067582" y="443637"/>
            <a:ext cx="828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</a:rPr>
              <a:t>（产业）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prstClr val="white"/>
                </a:solidFill>
              </a:rPr>
              <a:t>六、业务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642"/>
            <a:ext cx="12192000" cy="46295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0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4380" y="1573439"/>
            <a:ext cx="1839672" cy="1325563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目录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10678" y="3412946"/>
            <a:ext cx="1201786" cy="1281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引例</a:t>
            </a:r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2360806" y="3539336"/>
            <a:ext cx="1186543" cy="125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二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prstClr val="white"/>
                </a:solidFill>
              </a:rPr>
              <a:t>意义</a:t>
            </a:r>
            <a:endParaRPr lang="en-US" altLang="zh-CN" sz="3600" dirty="0" smtClean="0">
              <a:solidFill>
                <a:prstClr val="white"/>
              </a:solidFill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3867370" y="3412946"/>
            <a:ext cx="1226824" cy="1141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prstClr val="white"/>
                </a:solidFill>
              </a:rPr>
              <a:t>攻击</a:t>
            </a:r>
            <a:endParaRPr lang="en-US" altLang="zh-CN" sz="3600" dirty="0" smtClean="0">
              <a:solidFill>
                <a:prstClr val="white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600" dirty="0" smtClean="0">
              <a:solidFill>
                <a:prstClr val="white"/>
              </a:solidFill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5434915" y="3437125"/>
            <a:ext cx="1201786" cy="1458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prstClr val="white"/>
                </a:solidFill>
              </a:rPr>
              <a:t>防守</a:t>
            </a:r>
            <a:endParaRPr lang="en-US" altLang="zh-CN" sz="3600" dirty="0" smtClean="0">
              <a:solidFill>
                <a:prstClr val="white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6977422" y="3439311"/>
            <a:ext cx="1240971" cy="1368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prstClr val="white"/>
                </a:solidFill>
              </a:rPr>
              <a:t>例子</a:t>
            </a:r>
            <a:endParaRPr lang="en-US" altLang="zh-CN" sz="3600" dirty="0" smtClean="0">
              <a:solidFill>
                <a:prstClr val="white"/>
              </a:solidFill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8559114" y="3437125"/>
            <a:ext cx="1240971" cy="1368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prstClr val="white"/>
                </a:solidFill>
              </a:rPr>
              <a:t>业务</a:t>
            </a:r>
            <a:endParaRPr lang="en-US" altLang="zh-CN" sz="3600" dirty="0" smtClean="0">
              <a:solidFill>
                <a:prstClr val="white"/>
              </a:solidFill>
            </a:endParaRPr>
          </a:p>
        </p:txBody>
      </p:sp>
      <p:sp>
        <p:nvSpPr>
          <p:cNvPr id="16" name="内容占位符 4"/>
          <p:cNvSpPr txBox="1">
            <a:spLocks/>
          </p:cNvSpPr>
          <p:nvPr/>
        </p:nvSpPr>
        <p:spPr>
          <a:xfrm>
            <a:off x="10140806" y="3419414"/>
            <a:ext cx="1240971" cy="1368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prstClr val="white"/>
                </a:solidFill>
              </a:rPr>
              <a:t>参考</a:t>
            </a:r>
            <a:endParaRPr lang="en-US" altLang="zh-CN" sz="3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七</a:t>
            </a:r>
            <a:r>
              <a:rPr lang="zh-CN" altLang="en-US" dirty="0" smtClean="0">
                <a:solidFill>
                  <a:schemeClr val="bg1"/>
                </a:solidFill>
              </a:rPr>
              <a:t>、参考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749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Cleverhans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Blogs(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altLang="zh-CN" dirty="0">
                <a:solidFill>
                  <a:schemeClr val="bg1"/>
                </a:solidFill>
                <a:hlinkClick r:id="rId4"/>
              </a:rPr>
              <a:t>://www.cleverhans.io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：由</a:t>
            </a:r>
            <a:r>
              <a:rPr lang="en-US" altLang="zh-CN" dirty="0" smtClean="0">
                <a:solidFill>
                  <a:schemeClr val="bg1"/>
                </a:solidFill>
              </a:rPr>
              <a:t>Google Brain </a:t>
            </a:r>
            <a:r>
              <a:rPr lang="zh-CN" altLang="en-US" dirty="0" smtClean="0">
                <a:solidFill>
                  <a:schemeClr val="bg1"/>
                </a:solidFill>
              </a:rPr>
              <a:t>团队成员</a:t>
            </a:r>
            <a:r>
              <a:rPr lang="en-US" altLang="zh-CN" dirty="0" err="1" smtClean="0">
                <a:solidFill>
                  <a:schemeClr val="bg1"/>
                </a:solidFill>
              </a:rPr>
              <a:t>Goodfellow</a:t>
            </a:r>
            <a:r>
              <a:rPr lang="zh-CN" altLang="en-US" dirty="0" smtClean="0">
                <a:solidFill>
                  <a:schemeClr val="bg1"/>
                </a:solidFill>
              </a:rPr>
              <a:t>等人撰写的技术博客，分享了深度学习领域的对抗学习知识。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《2014,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Szegedy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Intriguing </a:t>
            </a:r>
            <a:r>
              <a:rPr lang="en-US" altLang="zh-CN" dirty="0">
                <a:solidFill>
                  <a:schemeClr val="bg1"/>
                </a:solidFill>
              </a:rPr>
              <a:t>properties of neural </a:t>
            </a:r>
            <a:r>
              <a:rPr lang="en-US" altLang="zh-CN" dirty="0" smtClean="0">
                <a:solidFill>
                  <a:schemeClr val="bg1"/>
                </a:solidFill>
              </a:rPr>
              <a:t>networks》</a:t>
            </a:r>
            <a:r>
              <a:rPr lang="zh-CN" altLang="en-US" dirty="0" smtClean="0">
                <a:solidFill>
                  <a:schemeClr val="bg1"/>
                </a:solidFill>
              </a:rPr>
              <a:t>指出对抗性样本在深度学习模型中的存在和可传播性。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《2015,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Goodfellow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Explaining and harnessing adversarial examples》</a:t>
            </a:r>
            <a:r>
              <a:rPr lang="zh-CN" altLang="en-US" dirty="0" smtClean="0">
                <a:solidFill>
                  <a:schemeClr val="bg1"/>
                </a:solidFill>
              </a:rPr>
              <a:t>指出深度学习中对抗性样本的生成是由于模型的线性性质，并提出一种快速生成对抗性样本的方法（</a:t>
            </a:r>
            <a:r>
              <a:rPr lang="en-US" altLang="zh-CN" dirty="0" smtClean="0">
                <a:solidFill>
                  <a:schemeClr val="bg1"/>
                </a:solidFill>
              </a:rPr>
              <a:t>FGSM</a:t>
            </a:r>
            <a:r>
              <a:rPr lang="zh-CN" altLang="en-US" dirty="0" smtClean="0">
                <a:solidFill>
                  <a:schemeClr val="bg1"/>
                </a:solidFill>
              </a:rPr>
              <a:t>）。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7647" y="720611"/>
            <a:ext cx="7028229" cy="5284057"/>
            <a:chOff x="3621088" y="1131888"/>
            <a:chExt cx="5411788" cy="4068763"/>
          </a:xfrm>
        </p:grpSpPr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rot="20063428">
              <a:off x="3621088" y="3252788"/>
              <a:ext cx="519112" cy="474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直角三角形 3"/>
            <p:cNvSpPr/>
            <p:nvPr>
              <p:custDataLst>
                <p:tags r:id="rId3"/>
              </p:custDataLst>
            </p:nvPr>
          </p:nvSpPr>
          <p:spPr>
            <a:xfrm rot="7409929">
              <a:off x="4892676" y="3859213"/>
              <a:ext cx="350837" cy="2492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直角三角形 4"/>
            <p:cNvSpPr/>
            <p:nvPr>
              <p:custDataLst>
                <p:tags r:id="rId4"/>
              </p:custDataLst>
            </p:nvPr>
          </p:nvSpPr>
          <p:spPr>
            <a:xfrm rot="17352356">
              <a:off x="4533901" y="4851401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直角三角形 5"/>
            <p:cNvSpPr/>
            <p:nvPr>
              <p:custDataLst>
                <p:tags r:id="rId5"/>
              </p:custDataLst>
            </p:nvPr>
          </p:nvSpPr>
          <p:spPr>
            <a:xfrm rot="17352356">
              <a:off x="4022726" y="5108576"/>
              <a:ext cx="119062" cy="650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直角三角形 6"/>
            <p:cNvSpPr/>
            <p:nvPr>
              <p:custDataLst>
                <p:tags r:id="rId6"/>
              </p:custDataLst>
            </p:nvPr>
          </p:nvSpPr>
          <p:spPr>
            <a:xfrm rot="11413207">
              <a:off x="7064376" y="4568825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直角三角形 7"/>
            <p:cNvSpPr/>
            <p:nvPr>
              <p:custDataLst>
                <p:tags r:id="rId7"/>
              </p:custDataLst>
            </p:nvPr>
          </p:nvSpPr>
          <p:spPr>
            <a:xfrm rot="18287289">
              <a:off x="6709570" y="3945732"/>
              <a:ext cx="231775" cy="2524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直角三角形 8"/>
            <p:cNvSpPr/>
            <p:nvPr>
              <p:custDataLst>
                <p:tags r:id="rId8"/>
              </p:custDataLst>
            </p:nvPr>
          </p:nvSpPr>
          <p:spPr>
            <a:xfrm rot="16200000">
              <a:off x="8184357" y="2443957"/>
              <a:ext cx="138112" cy="2508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9"/>
              </p:custDataLst>
            </p:nvPr>
          </p:nvSpPr>
          <p:spPr>
            <a:xfrm rot="16200000">
              <a:off x="8208963" y="1241426"/>
              <a:ext cx="66675" cy="1206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>
              <p:custDataLst>
                <p:tags r:id="rId10"/>
              </p:custDataLst>
            </p:nvPr>
          </p:nvCxnSpPr>
          <p:spPr>
            <a:xfrm flipV="1">
              <a:off x="4141788" y="4059239"/>
              <a:ext cx="715962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V="1">
              <a:off x="3859214" y="4075113"/>
              <a:ext cx="1246187" cy="7794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V="1">
              <a:off x="7421563" y="1435101"/>
              <a:ext cx="717550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 flipV="1">
              <a:off x="7786689" y="1131888"/>
              <a:ext cx="1246187" cy="78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>
              <p:custDataLst>
                <p:tags r:id="rId14"/>
              </p:custDataLst>
            </p:nvPr>
          </p:nvSpPr>
          <p:spPr>
            <a:xfrm>
              <a:off x="4190736" y="1930352"/>
              <a:ext cx="3391976" cy="2751567"/>
            </a:xfrm>
            <a:custGeom>
              <a:avLst/>
              <a:gdLst>
                <a:gd name="connsiteX0" fmla="*/ 0 w 3391976"/>
                <a:gd name="connsiteY0" fmla="*/ 0 h 2751567"/>
                <a:gd name="connsiteX1" fmla="*/ 3391976 w 3391976"/>
                <a:gd name="connsiteY1" fmla="*/ 0 h 2751567"/>
                <a:gd name="connsiteX2" fmla="*/ 1695988 w 3391976"/>
                <a:gd name="connsiteY2" fmla="*/ 2751567 h 275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1976" h="2751567">
                  <a:moveTo>
                    <a:pt x="0" y="0"/>
                  </a:moveTo>
                  <a:lnTo>
                    <a:pt x="3391976" y="0"/>
                  </a:lnTo>
                  <a:lnTo>
                    <a:pt x="1695988" y="27515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360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prstClr val="black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THANK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prstClr val="black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YOU</a:t>
              </a:r>
              <a:endParaRPr lang="zh-CN" altLang="en-US" sz="4800" dirty="0">
                <a:solidFill>
                  <a:prstClr val="black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768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067582" y="443637"/>
            <a:ext cx="8286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</a:rPr>
              <a:t>（</a:t>
            </a:r>
            <a:r>
              <a:rPr lang="zh-CN" altLang="en-US" sz="2800" dirty="0">
                <a:solidFill>
                  <a:prstClr val="white"/>
                </a:solidFill>
              </a:rPr>
              <a:t>安防从事后查证向事前预警前</a:t>
            </a:r>
            <a:r>
              <a:rPr lang="zh-CN" altLang="en-US" sz="2800" dirty="0" smtClean="0">
                <a:solidFill>
                  <a:prstClr val="white"/>
                </a:solidFill>
              </a:rPr>
              <a:t>移）（整张图）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371" y="1008900"/>
            <a:ext cx="5050187" cy="22310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962" y="5013223"/>
            <a:ext cx="9845149" cy="1419048"/>
          </a:xfrm>
          <a:prstGeom prst="rect">
            <a:avLst/>
          </a:prstGeom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prstClr val="white"/>
                </a:solidFill>
              </a:rPr>
              <a:t>六、业务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 rot="10800000">
            <a:off x="5720328" y="3272852"/>
            <a:ext cx="440267" cy="170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47797" y="3809013"/>
            <a:ext cx="1185333" cy="8015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健壮的</a:t>
            </a:r>
            <a:r>
              <a:rPr lang="en-US" altLang="zh-CN" dirty="0" smtClean="0">
                <a:solidFill>
                  <a:prstClr val="white"/>
                </a:solidFill>
              </a:rPr>
              <a:t>AI</a:t>
            </a:r>
            <a:r>
              <a:rPr lang="zh-CN" altLang="en-US" dirty="0" smtClean="0">
                <a:solidFill>
                  <a:prstClr val="white"/>
                </a:solidFill>
              </a:rPr>
              <a:t>模型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40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1427852"/>
            <a:ext cx="10317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使用的分类器为</a:t>
            </a:r>
            <a:r>
              <a:rPr lang="en-US" altLang="zh-CN" sz="2800" dirty="0" smtClean="0">
                <a:solidFill>
                  <a:srgbClr val="FF0000"/>
                </a:solidFill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</a:rPr>
              <a:t>层卷积神经网络</a:t>
            </a:r>
            <a:r>
              <a:rPr lang="zh-CN" altLang="en-US" sz="2800" dirty="0" smtClean="0">
                <a:solidFill>
                  <a:schemeClr val="bg1"/>
                </a:solidFill>
              </a:rPr>
              <a:t>，数据集为</a:t>
            </a:r>
            <a:r>
              <a:rPr lang="zh-CN" altLang="en-US" sz="2800" dirty="0" smtClean="0">
                <a:solidFill>
                  <a:srgbClr val="FF0000"/>
                </a:solidFill>
              </a:rPr>
              <a:t>手写数字集</a:t>
            </a:r>
            <a:r>
              <a:rPr lang="en-US" altLang="zh-CN" sz="2800" dirty="0" smtClean="0">
                <a:solidFill>
                  <a:schemeClr val="bg1"/>
                </a:solidFill>
              </a:rPr>
              <a:t>MNIST</a:t>
            </a:r>
            <a:r>
              <a:rPr lang="zh-CN" altLang="en-US" sz="2800" dirty="0" smtClean="0">
                <a:solidFill>
                  <a:schemeClr val="bg1"/>
                </a:solidFill>
              </a:rPr>
              <a:t>，共</a:t>
            </a:r>
            <a:r>
              <a:rPr lang="en-US" altLang="zh-CN" sz="2800" dirty="0">
                <a:solidFill>
                  <a:schemeClr val="bg1"/>
                </a:solidFill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</a:rPr>
              <a:t>到</a:t>
            </a:r>
            <a:r>
              <a:rPr lang="en-US" altLang="zh-CN" sz="2800" dirty="0" smtClean="0">
                <a:solidFill>
                  <a:schemeClr val="bg1"/>
                </a:solidFill>
              </a:rPr>
              <a:t>9</a:t>
            </a:r>
            <a:r>
              <a:rPr lang="zh-CN" altLang="en-US" sz="2800" dirty="0" smtClean="0">
                <a:solidFill>
                  <a:schemeClr val="bg1"/>
                </a:solidFill>
              </a:rPr>
              <a:t>十个分类，训练数据集为</a:t>
            </a:r>
            <a:r>
              <a:rPr lang="en-US" altLang="zh-CN" sz="2800" dirty="0" smtClean="0">
                <a:solidFill>
                  <a:srgbClr val="FF0000"/>
                </a:solidFill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</a:rPr>
              <a:t>万张图片</a:t>
            </a:r>
            <a:r>
              <a:rPr lang="zh-CN" altLang="en-US" sz="2800" dirty="0" smtClean="0">
                <a:solidFill>
                  <a:schemeClr val="bg1"/>
                </a:solidFill>
              </a:rPr>
              <a:t>，测试数据集为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</a:rPr>
              <a:t>万张图片。网络使用</a:t>
            </a:r>
            <a:r>
              <a:rPr lang="en-US" altLang="zh-CN" sz="2800" dirty="0" smtClean="0">
                <a:solidFill>
                  <a:schemeClr val="bg1"/>
                </a:solidFill>
              </a:rPr>
              <a:t>SGD</a:t>
            </a:r>
            <a:r>
              <a:rPr lang="zh-CN" altLang="en-US" sz="2800" dirty="0" smtClean="0">
                <a:solidFill>
                  <a:schemeClr val="bg1"/>
                </a:solidFill>
              </a:rPr>
              <a:t>训练</a:t>
            </a:r>
            <a:r>
              <a:rPr lang="en-US" altLang="zh-CN" sz="2800" dirty="0" smtClean="0">
                <a:solidFill>
                  <a:schemeClr val="bg1"/>
                </a:solidFill>
              </a:rPr>
              <a:t>100</a:t>
            </a:r>
            <a:r>
              <a:rPr lang="zh-CN" altLang="en-US" sz="2800" dirty="0" smtClean="0">
                <a:solidFill>
                  <a:schemeClr val="bg1"/>
                </a:solidFill>
              </a:rPr>
              <a:t>次，训练时间为</a:t>
            </a:r>
            <a:r>
              <a:rPr lang="en-US" altLang="zh-CN" sz="2800" dirty="0" smtClean="0">
                <a:solidFill>
                  <a:schemeClr val="bg1"/>
                </a:solidFill>
              </a:rPr>
              <a:t>7</a:t>
            </a:r>
            <a:r>
              <a:rPr lang="zh-CN" altLang="en-US" sz="2800" dirty="0" smtClean="0">
                <a:solidFill>
                  <a:schemeClr val="bg1"/>
                </a:solidFill>
              </a:rPr>
              <a:t>分钟。生成对抗样本时间小于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秒钟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timgsa.baidu.com/timg?image&amp;quality=80&amp;size=b9999_10000&amp;sec=1533721863427&amp;di=2bb2c31c51093e9dc8228f92947121be&amp;imgtype=0&amp;src=http%3A%2F%2Fstatic.open-open.com%2Flib%2FuploadImg%2F20161025%2F20161025154923_2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121" y="3243734"/>
            <a:ext cx="4974227" cy="241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00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一、引例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94046" y="1572147"/>
            <a:ext cx="7794900" cy="34962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4743" y="5290457"/>
            <a:ext cx="7968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</a:rPr>
              <a:t>在人类看来，加入</a:t>
            </a:r>
            <a:r>
              <a:rPr lang="zh-CN" altLang="en-US" sz="2800" dirty="0" smtClean="0">
                <a:solidFill>
                  <a:srgbClr val="FF0000"/>
                </a:solidFill>
              </a:rPr>
              <a:t>微小的</a:t>
            </a:r>
            <a:r>
              <a:rPr lang="zh-CN" altLang="en-US" sz="2800" dirty="0" smtClean="0">
                <a:solidFill>
                  <a:prstClr val="white"/>
                </a:solidFill>
              </a:rPr>
              <a:t>扰动后的图片并没有明显的变化，但是</a:t>
            </a:r>
            <a:r>
              <a:rPr lang="en-US" altLang="zh-CN" sz="2800" dirty="0" smtClean="0">
                <a:solidFill>
                  <a:prstClr val="white"/>
                </a:solidFill>
              </a:rPr>
              <a:t>AI</a:t>
            </a:r>
            <a:r>
              <a:rPr lang="zh-CN" altLang="en-US" sz="2800" dirty="0" smtClean="0">
                <a:solidFill>
                  <a:prstClr val="white"/>
                </a:solidFill>
              </a:rPr>
              <a:t>分类器却以很高的置信度将其分类为</a:t>
            </a:r>
            <a:r>
              <a:rPr lang="en-US" altLang="zh-CN" sz="2800" dirty="0" smtClean="0">
                <a:solidFill>
                  <a:prstClr val="white"/>
                </a:solidFill>
              </a:rPr>
              <a:t>gibbon</a:t>
            </a:r>
            <a:r>
              <a:rPr lang="zh-CN" altLang="en-US" sz="2800" dirty="0" smtClean="0">
                <a:solidFill>
                  <a:prstClr val="white"/>
                </a:solidFill>
              </a:rPr>
              <a:t>（长臂猿）。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现实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意义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4741"/>
            <a:ext cx="8344989" cy="176610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整个世界范围内人工智能的使用越来越广泛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导致人工智能的安全愈发重要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449" y="4183262"/>
            <a:ext cx="4125057" cy="1596287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33717050675&amp;di=7f16cf0d91a1599b2bffbfb3236a4d90&amp;imgtype=0&amp;src=http%3A%2F%2Fimg.hqew.com%2FFile%2FImages%2F0-9999%2F0%2FHR%2F2015971612397211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47" y="3337916"/>
            <a:ext cx="5265247" cy="32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1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</a:rPr>
              <a:t>、攻击（黑盒、白盒）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866"/>
            <a:ext cx="10382794" cy="200179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黑盒攻击指的是攻击者</a:t>
            </a:r>
            <a:r>
              <a:rPr lang="zh-CN" altLang="en-US" dirty="0">
                <a:solidFill>
                  <a:srgbClr val="FF0000"/>
                </a:solidFill>
              </a:rPr>
              <a:t>不知道</a:t>
            </a:r>
            <a:r>
              <a:rPr lang="zh-CN" altLang="en-US" dirty="0">
                <a:solidFill>
                  <a:schemeClr val="bg1"/>
                </a:solidFill>
              </a:rPr>
              <a:t>模型的结构、参数及训练数据。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黑盒攻击</a:t>
            </a:r>
            <a:r>
              <a:rPr lang="zh-CN" altLang="zh-CN" dirty="0">
                <a:solidFill>
                  <a:schemeClr val="bg1"/>
                </a:solidFill>
              </a:rPr>
              <a:t>使用一个替代的模型来</a:t>
            </a:r>
            <a:r>
              <a:rPr lang="zh-CN" altLang="zh-CN" dirty="0">
                <a:solidFill>
                  <a:srgbClr val="FF0000"/>
                </a:solidFill>
              </a:rPr>
              <a:t>模拟</a:t>
            </a:r>
            <a:r>
              <a:rPr lang="zh-CN" altLang="zh-CN" dirty="0">
                <a:solidFill>
                  <a:schemeClr val="bg1"/>
                </a:solidFill>
              </a:rPr>
              <a:t>分类器的结构和参数</a:t>
            </a:r>
            <a:r>
              <a:rPr lang="zh-CN" altLang="en-US" dirty="0">
                <a:solidFill>
                  <a:schemeClr val="bg1"/>
                </a:solidFill>
              </a:rPr>
              <a:t>，来生成对抗性样本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 descr="https://timgsa.baidu.com/timg?image&amp;quality=80&amp;size=b9999_10000&amp;sec=1533721961973&amp;di=51bf0dace20eded1ba6167bc58249ad3&amp;imgtype=jpg&amp;src=http%3A%2F%2Fimg.mp.sohu.com%2Fupload%2F20170608%2Fc4391ae5183a4f42b8f305dc80ad9fd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35" y="3563624"/>
            <a:ext cx="4360816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imgsa.baidu.com/timg?image&amp;quality=80&amp;size=b9999_10000&amp;sec=1533722043038&amp;di=7956db248b4b5609a7689f5c98b2007a&amp;imgtype=jpg&amp;src=http%3A%2F%2Fimg3.imgtn.bdimg.com%2Fit%2Fu%3D1144149598%2C929238545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3550562"/>
            <a:ext cx="4364173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085908" y="5773782"/>
            <a:ext cx="181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线上模型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6240" y="5760718"/>
            <a:ext cx="183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替代</a:t>
            </a:r>
            <a:r>
              <a:rPr lang="zh-CN" altLang="en-US" sz="3200" dirty="0" smtClean="0">
                <a:solidFill>
                  <a:schemeClr val="bg1"/>
                </a:solidFill>
              </a:rPr>
              <a:t>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434152" y="4245428"/>
            <a:ext cx="1305104" cy="809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攻击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02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</a:rPr>
              <a:t>、攻击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5287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白盒攻击指的是攻击者</a:t>
            </a:r>
            <a:r>
              <a:rPr lang="zh-CN" altLang="en-US" dirty="0">
                <a:solidFill>
                  <a:srgbClr val="FF0000"/>
                </a:solidFill>
              </a:rPr>
              <a:t>知道</a:t>
            </a:r>
            <a:r>
              <a:rPr lang="zh-CN" altLang="en-US" dirty="0">
                <a:solidFill>
                  <a:schemeClr val="bg1"/>
                </a:solidFill>
              </a:rPr>
              <a:t>模型的结构、参数及训练数据。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zh-CN" dirty="0" smtClean="0">
                <a:solidFill>
                  <a:schemeClr val="bg1"/>
                </a:solidFill>
              </a:rPr>
              <a:t>白</a:t>
            </a:r>
            <a:r>
              <a:rPr lang="zh-CN" altLang="zh-CN" dirty="0">
                <a:solidFill>
                  <a:schemeClr val="bg1"/>
                </a:solidFill>
              </a:rPr>
              <a:t>盒</a:t>
            </a:r>
            <a:r>
              <a:rPr lang="zh-CN" altLang="zh-CN" dirty="0" smtClean="0">
                <a:solidFill>
                  <a:schemeClr val="bg1"/>
                </a:solidFill>
              </a:rPr>
              <a:t>攻击又</a:t>
            </a:r>
            <a:r>
              <a:rPr lang="zh-CN" altLang="zh-CN" dirty="0">
                <a:solidFill>
                  <a:schemeClr val="bg1"/>
                </a:solidFill>
              </a:rPr>
              <a:t>可分为</a:t>
            </a:r>
            <a:r>
              <a:rPr lang="en-US" altLang="zh-CN" dirty="0">
                <a:solidFill>
                  <a:schemeClr val="bg1"/>
                </a:solidFill>
              </a:rPr>
              <a:t>untargeted</a:t>
            </a:r>
            <a:r>
              <a:rPr lang="zh-CN" altLang="zh-CN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targeted</a:t>
            </a:r>
            <a:r>
              <a:rPr lang="zh-CN" altLang="zh-CN" dirty="0">
                <a:solidFill>
                  <a:schemeClr val="bg1"/>
                </a:solidFill>
              </a:rPr>
              <a:t>两个类型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Untargeted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zh-CN" dirty="0" smtClean="0">
                <a:solidFill>
                  <a:schemeClr val="bg1"/>
                </a:solidFill>
              </a:rPr>
              <a:t>生成</a:t>
            </a:r>
            <a:r>
              <a:rPr lang="zh-CN" altLang="zh-CN" dirty="0">
                <a:solidFill>
                  <a:schemeClr val="bg1"/>
                </a:solidFill>
              </a:rPr>
              <a:t>的对抗性样本并不指向类别集合中的某一类别，代表的方法有</a:t>
            </a:r>
            <a:r>
              <a:rPr lang="en-US" altLang="zh-CN" dirty="0">
                <a:solidFill>
                  <a:schemeClr val="bg1"/>
                </a:solidFill>
              </a:rPr>
              <a:t>F-BFGS, FGSM, BIM</a:t>
            </a:r>
            <a:r>
              <a:rPr lang="zh-CN" altLang="zh-CN" dirty="0">
                <a:solidFill>
                  <a:schemeClr val="bg1"/>
                </a:solidFill>
              </a:rPr>
              <a:t>等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Targeted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zh-CN" dirty="0" smtClean="0">
                <a:solidFill>
                  <a:schemeClr val="bg1"/>
                </a:solidFill>
              </a:rPr>
              <a:t>可以</a:t>
            </a:r>
            <a:r>
              <a:rPr lang="zh-CN" altLang="zh-CN" dirty="0">
                <a:solidFill>
                  <a:schemeClr val="bg1"/>
                </a:solidFill>
              </a:rPr>
              <a:t>生成</a:t>
            </a:r>
            <a:r>
              <a:rPr lang="zh-CN" altLang="zh-CN" dirty="0">
                <a:solidFill>
                  <a:srgbClr val="FF0000"/>
                </a:solidFill>
              </a:rPr>
              <a:t>指定类别</a:t>
            </a:r>
            <a:r>
              <a:rPr lang="zh-CN" altLang="zh-CN" dirty="0">
                <a:solidFill>
                  <a:schemeClr val="bg1"/>
                </a:solidFill>
              </a:rPr>
              <a:t>的对抗性样本，代表的方法有</a:t>
            </a:r>
            <a:r>
              <a:rPr lang="en-US" altLang="zh-CN" dirty="0">
                <a:solidFill>
                  <a:schemeClr val="bg1"/>
                </a:solidFill>
              </a:rPr>
              <a:t>DEEPFOOL, JSMA, CW, Obfuscated Gradients</a:t>
            </a:r>
            <a:r>
              <a:rPr lang="zh-CN" altLang="zh-CN" dirty="0">
                <a:solidFill>
                  <a:schemeClr val="bg1"/>
                </a:solidFill>
              </a:rPr>
              <a:t>等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四</a:t>
            </a:r>
            <a:r>
              <a:rPr lang="zh-CN" altLang="en-US" dirty="0" smtClean="0">
                <a:solidFill>
                  <a:schemeClr val="bg1"/>
                </a:solidFill>
              </a:rPr>
              <a:t>、防守</a:t>
            </a:r>
            <a:r>
              <a:rPr lang="zh-CN" altLang="en-US" sz="4800" dirty="0" smtClean="0">
                <a:solidFill>
                  <a:schemeClr val="bg1"/>
                </a:solidFill>
              </a:rPr>
              <a:t>（</a:t>
            </a:r>
            <a:r>
              <a:rPr lang="zh-CN" altLang="en-US" sz="4800" dirty="0">
                <a:solidFill>
                  <a:schemeClr val="bg1"/>
                </a:solidFill>
              </a:rPr>
              <a:t>健壮</a:t>
            </a:r>
            <a:r>
              <a:rPr lang="zh-CN" altLang="en-US" sz="4800" dirty="0" smtClean="0">
                <a:solidFill>
                  <a:schemeClr val="bg1"/>
                </a:solidFill>
              </a:rPr>
              <a:t>性、检测）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 smtClean="0">
                <a:solidFill>
                  <a:schemeClr val="bg1"/>
                </a:solidFill>
              </a:rPr>
              <a:t>增强模型</a:t>
            </a:r>
            <a:r>
              <a:rPr lang="zh-CN" altLang="en-US" sz="3200" b="1" dirty="0">
                <a:solidFill>
                  <a:srgbClr val="FF0000"/>
                </a:solidFill>
              </a:rPr>
              <a:t>健壮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性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（</a:t>
            </a:r>
            <a:r>
              <a:rPr lang="zh-CN" altLang="zh-CN" sz="3200" b="1" dirty="0">
                <a:solidFill>
                  <a:schemeClr val="bg1"/>
                </a:solidFill>
              </a:rPr>
              <a:t>在输入为对抗性样本时，模型也依然能够正确分类该对抗性样本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）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zh-CN" altLang="en-US" sz="3200" b="1" dirty="0">
                <a:solidFill>
                  <a:srgbClr val="FF0000"/>
                </a:solidFill>
              </a:rPr>
              <a:t>检测</a:t>
            </a:r>
            <a:r>
              <a:rPr lang="zh-CN" altLang="en-US" sz="3200" b="1" dirty="0">
                <a:solidFill>
                  <a:schemeClr val="bg1"/>
                </a:solidFill>
              </a:rPr>
              <a:t>对抗性样本（</a:t>
            </a:r>
            <a:r>
              <a:rPr lang="zh-CN" altLang="zh-CN" sz="3200" b="1" dirty="0">
                <a:solidFill>
                  <a:schemeClr val="bg1"/>
                </a:solidFill>
              </a:rPr>
              <a:t>模型可以检测出样本是否为对抗性样本</a:t>
            </a:r>
            <a:r>
              <a:rPr lang="zh-CN" altLang="en-US" sz="3200" b="1" dirty="0">
                <a:solidFill>
                  <a:schemeClr val="bg1"/>
                </a:solidFill>
              </a:rPr>
              <a:t>）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20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四</a:t>
            </a:r>
            <a:r>
              <a:rPr lang="zh-CN" altLang="en-US" dirty="0" smtClean="0">
                <a:solidFill>
                  <a:schemeClr val="bg1"/>
                </a:solidFill>
              </a:rPr>
              <a:t>、防守</a:t>
            </a:r>
            <a:r>
              <a:rPr lang="zh-CN" altLang="en-US" sz="4800" dirty="0" smtClean="0">
                <a:solidFill>
                  <a:schemeClr val="bg1"/>
                </a:solidFill>
              </a:rPr>
              <a:t>（</a:t>
            </a:r>
            <a:r>
              <a:rPr lang="zh-CN" altLang="en-US" sz="4800" dirty="0">
                <a:solidFill>
                  <a:schemeClr val="bg1"/>
                </a:solidFill>
              </a:rPr>
              <a:t>健壮</a:t>
            </a:r>
            <a:r>
              <a:rPr lang="zh-CN" altLang="en-US" sz="4800" dirty="0" smtClean="0">
                <a:solidFill>
                  <a:schemeClr val="bg1"/>
                </a:solidFill>
              </a:rPr>
              <a:t>性）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33940" y="1302229"/>
            <a:ext cx="5243111" cy="3962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bg1"/>
                </a:solidFill>
              </a:rPr>
              <a:t>Adversarial Training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bg1"/>
                </a:solidFill>
              </a:rPr>
              <a:t>Gradient Masking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solidFill>
                  <a:schemeClr val="bg1"/>
                </a:solidFill>
              </a:rPr>
              <a:t>Input Transformation</a:t>
            </a:r>
            <a:endParaRPr lang="zh-CN" altLang="zh-CN" sz="3200" dirty="0" smtClean="0">
              <a:solidFill>
                <a:schemeClr val="bg1"/>
              </a:solidFill>
            </a:endParaRP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5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四</a:t>
            </a:r>
            <a:r>
              <a:rPr lang="zh-CN" altLang="en-US" dirty="0" smtClean="0">
                <a:solidFill>
                  <a:schemeClr val="bg1"/>
                </a:solidFill>
              </a:rPr>
              <a:t>、防守</a:t>
            </a:r>
            <a:r>
              <a:rPr lang="zh-CN" altLang="en-US" sz="4800" dirty="0">
                <a:solidFill>
                  <a:schemeClr val="bg1"/>
                </a:solidFill>
              </a:rPr>
              <a:t>（健壮性</a:t>
            </a:r>
            <a:r>
              <a:rPr lang="zh-CN" altLang="en-US" sz="4800" dirty="0" smtClean="0">
                <a:solidFill>
                  <a:schemeClr val="bg1"/>
                </a:solidFill>
              </a:rPr>
              <a:t>）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759" y="1213634"/>
            <a:ext cx="10607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Adversarial training</a:t>
            </a:r>
            <a:r>
              <a:rPr lang="zh-CN" altLang="en-US" sz="3200" dirty="0">
                <a:solidFill>
                  <a:schemeClr val="bg1"/>
                </a:solidFill>
              </a:rPr>
              <a:t>：在</a:t>
            </a:r>
            <a:r>
              <a:rPr lang="zh-CN" altLang="en-US" sz="3200" dirty="0">
                <a:solidFill>
                  <a:srgbClr val="FF0000"/>
                </a:solidFill>
              </a:rPr>
              <a:t>训练样本</a:t>
            </a:r>
            <a:r>
              <a:rPr lang="zh-CN" altLang="en-US" sz="3200" dirty="0">
                <a:solidFill>
                  <a:schemeClr val="bg1"/>
                </a:solidFill>
              </a:rPr>
              <a:t>中加入对抗性</a:t>
            </a:r>
            <a:r>
              <a:rPr lang="zh-CN" altLang="en-US" sz="3200" dirty="0" smtClean="0">
                <a:solidFill>
                  <a:schemeClr val="bg1"/>
                </a:solidFill>
              </a:rPr>
              <a:t>样本，使模型判定边界更接近数据实际样本边界（加图例）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41204" y="2539196"/>
            <a:ext cx="7179205" cy="3466670"/>
            <a:chOff x="2781882" y="2539196"/>
            <a:chExt cx="7179205" cy="346667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1882" y="2539197"/>
              <a:ext cx="4733333" cy="346666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1235" y="2539196"/>
              <a:ext cx="2459851" cy="172433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01236" y="4263528"/>
              <a:ext cx="2459851" cy="174233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114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Freeform 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1015</Words>
  <Application>Microsoft Macintosh PowerPoint</Application>
  <PresentationFormat>宽屏</PresentationFormat>
  <Paragraphs>162</Paragraphs>
  <Slides>23</Slides>
  <Notes>23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Meiryo UI</vt:lpstr>
      <vt:lpstr>华文琥珀</vt:lpstr>
      <vt:lpstr>宋体</vt:lpstr>
      <vt:lpstr>微软雅黑</vt:lpstr>
      <vt:lpstr>Office 主题</vt:lpstr>
      <vt:lpstr>深度学习模型的对抗</vt:lpstr>
      <vt:lpstr>目录</vt:lpstr>
      <vt:lpstr>一、引例</vt:lpstr>
      <vt:lpstr>二、(现实)意义</vt:lpstr>
      <vt:lpstr>三、攻击（黑盒、白盒）</vt:lpstr>
      <vt:lpstr>三、攻击</vt:lpstr>
      <vt:lpstr>四、防守（健壮性、检测）</vt:lpstr>
      <vt:lpstr>PowerPoint 演示文稿</vt:lpstr>
      <vt:lpstr>PowerPoint 演示文稿</vt:lpstr>
      <vt:lpstr>PowerPoint 演示文稿</vt:lpstr>
      <vt:lpstr>PowerPoint 演示文稿</vt:lpstr>
      <vt:lpstr>四、防守（检测）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七、参考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landun</dc:creator>
  <cp:lastModifiedBy>wong Yonah</cp:lastModifiedBy>
  <cp:revision>119</cp:revision>
  <dcterms:created xsi:type="dcterms:W3CDTF">2018-08-05T03:10:56Z</dcterms:created>
  <dcterms:modified xsi:type="dcterms:W3CDTF">2018-08-09T09:35:32Z</dcterms:modified>
</cp:coreProperties>
</file>