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00" r:id="rId4"/>
    <p:sldId id="301" r:id="rId5"/>
    <p:sldId id="304" r:id="rId6"/>
    <p:sldId id="303" r:id="rId7"/>
    <p:sldId id="302" r:id="rId8"/>
    <p:sldId id="307" r:id="rId9"/>
    <p:sldId id="308" r:id="rId10"/>
    <p:sldId id="309" r:id="rId11"/>
    <p:sldId id="310" r:id="rId12"/>
    <p:sldId id="299" r:id="rId13"/>
    <p:sldId id="29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9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8A5E-6A5D-F847-A24A-030EB4F1BF64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AFEFD-8294-794F-8DB8-D3BEDD31C5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2967-A16E-445E-9EC3-1C9C8E04C5EB}" type="slidenum">
              <a:rPr lang="zh-CN" altLang="en-US" smtClean="0">
                <a:solidFill>
                  <a:prstClr val="black"/>
                </a:solidFill>
                <a:latin typeface="等线"/>
                <a:ea typeface="等线" charset="0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/>
              <a:ea typeface="等线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3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2967-A16E-445E-9EC3-1C9C8E04C5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3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149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92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84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612" y="746614"/>
            <a:ext cx="7742608" cy="746614"/>
          </a:xfrm>
        </p:spPr>
        <p:txBody>
          <a:bodyPr/>
          <a:lstStyle>
            <a:lvl1pPr>
              <a:defRPr sz="2822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95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19612" y="746614"/>
            <a:ext cx="7742608" cy="746614"/>
          </a:xfrm>
        </p:spPr>
        <p:txBody>
          <a:bodyPr/>
          <a:lstStyle>
            <a:lvl1pPr>
              <a:defRPr sz="2822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53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389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2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53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5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36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46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72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76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54A5-C986-0045-BAD7-DD36791729F1}" type="datetimeFigureOut">
              <a:rPr kumimoji="1" lang="zh-TW" altLang="en-US" smtClean="0"/>
              <a:t>2018/1/26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5819-592B-554A-87E6-AEDA12A4A5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7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8" y="2235448"/>
            <a:ext cx="121920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A_文本框 4"/>
          <p:cNvSpPr txBox="1"/>
          <p:nvPr>
            <p:custDataLst>
              <p:tags r:id="rId1"/>
            </p:custDataLst>
          </p:nvPr>
        </p:nvSpPr>
        <p:spPr>
          <a:xfrm>
            <a:off x="2109511" y="1591991"/>
            <a:ext cx="7273729" cy="1944405"/>
          </a:xfrm>
          <a:prstGeom prst="rect">
            <a:avLst/>
          </a:prstGeom>
          <a:noFill/>
        </p:spPr>
        <p:txBody>
          <a:bodyPr wrap="square" lIns="35838" tIns="17920" rIns="35838" bIns="17920" rtlCol="0">
            <a:spAutoFit/>
          </a:bodyPr>
          <a:lstStyle/>
          <a:p>
            <a:pPr algn="ctr" defTabSz="677301"/>
            <a:r>
              <a:rPr lang="zh-CN" altLang="en-US" sz="4400" b="1" spc="445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抓住</a:t>
            </a:r>
            <a:r>
              <a:rPr lang="en-US" altLang="zh-CN" sz="4400" b="1" spc="445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AI</a:t>
            </a:r>
            <a:r>
              <a:rPr lang="zh-CN" altLang="en-US" sz="4400" b="1" spc="445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的风向，如鹰展翅</a:t>
            </a:r>
          </a:p>
          <a:p>
            <a:pPr algn="ctr" defTabSz="677301"/>
            <a:endParaRPr lang="en-US" altLang="zh-CN" sz="4000" b="1" spc="445" dirty="0" smtClean="0">
              <a:solidFill>
                <a:srgbClr val="FFFFFF"/>
              </a:solidFill>
              <a:cs typeface="锐字工房云字库细圆GBK"/>
              <a:sym typeface="+mn-lt"/>
            </a:endParaRPr>
          </a:p>
          <a:p>
            <a:pPr algn="ctr" defTabSz="677301"/>
            <a:endParaRPr lang="en-US" altLang="zh-CN" sz="4000" b="1" spc="445" dirty="0">
              <a:solidFill>
                <a:srgbClr val="FFFFFF"/>
              </a:solidFill>
              <a:cs typeface="锐字工房云字库细圆GBK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0205" y="5490374"/>
            <a:ext cx="1664447" cy="253301"/>
          </a:xfrm>
          <a:prstGeom prst="rect">
            <a:avLst/>
          </a:prstGeom>
          <a:noFill/>
        </p:spPr>
        <p:txBody>
          <a:bodyPr wrap="square" lIns="35838" tIns="17920" rIns="35838" bIns="17920" rtlCol="0">
            <a:spAutoFit/>
          </a:bodyPr>
          <a:lstStyle/>
          <a:p>
            <a:pPr algn="ctr" defTabSz="358436"/>
            <a:r>
              <a:rPr lang="en-US" altLang="zh-CN" sz="1411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2018</a:t>
            </a:r>
            <a:r>
              <a:rPr lang="zh-CN" altLang="en-US" sz="1411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年</a:t>
            </a:r>
            <a:r>
              <a:rPr lang="en-US" altLang="zh-CN" sz="1411" dirty="0">
                <a:solidFill>
                  <a:srgbClr val="FFFFFF"/>
                </a:solidFill>
                <a:cs typeface="锐字工房云字库细圆GBK"/>
                <a:sym typeface="+mn-lt"/>
              </a:rPr>
              <a:t>0</a:t>
            </a:r>
            <a:r>
              <a:rPr lang="en-US" altLang="zh-CN" sz="1411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1</a:t>
            </a:r>
            <a:r>
              <a:rPr lang="zh-CN" altLang="en-US" sz="1411" dirty="0" smtClean="0">
                <a:solidFill>
                  <a:srgbClr val="FFFFFF"/>
                </a:solidFill>
                <a:cs typeface="锐字工房云字库细圆GBK"/>
                <a:sym typeface="+mn-lt"/>
              </a:rPr>
              <a:t>月</a:t>
            </a:r>
            <a:endParaRPr lang="zh-CN" altLang="en-US" sz="1411" dirty="0">
              <a:solidFill>
                <a:srgbClr val="FFFFFF"/>
              </a:solidFill>
              <a:cs typeface="锐字工房云字库细圆GBK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5394" y="3726249"/>
            <a:ext cx="3678934" cy="203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Bluedon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</a:rPr>
              <a:t>AI Lab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王凤娇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         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ctr" defTabSz="358436"/>
            <a:endParaRPr lang="zh-CN" altLang="en-US" sz="1411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Broadway" panose="04040905080B02020502" pitchFamily="82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F1836"/>
              </a:clrFrom>
              <a:clrTo>
                <a:srgbClr val="0F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674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取证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Pearl</a:t>
            </a:r>
            <a:r>
              <a:rPr lang="zh-CN" altLang="en-US" dirty="0">
                <a:solidFill>
                  <a:schemeClr val="bg1"/>
                </a:solidFill>
              </a:rPr>
              <a:t>等人利用机器学习技术</a:t>
            </a:r>
            <a:r>
              <a:rPr lang="zh-CN" altLang="en-US" dirty="0">
                <a:solidFill>
                  <a:srgbClr val="FFC000"/>
                </a:solidFill>
              </a:rPr>
              <a:t>识别文件中的伪造笔迹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Khanna</a:t>
            </a:r>
            <a:r>
              <a:rPr lang="zh-CN" altLang="en-US" dirty="0">
                <a:solidFill>
                  <a:schemeClr val="bg1"/>
                </a:solidFill>
              </a:rPr>
              <a:t>等人将相机、扫描仪或计算机图形软件生成的图像的差值作为残差模式噪声特征，利用</a:t>
            </a:r>
            <a:r>
              <a:rPr lang="en-US" altLang="zh-CN" dirty="0">
                <a:solidFill>
                  <a:schemeClr val="bg1"/>
                </a:solidFill>
              </a:rPr>
              <a:t>SVM</a:t>
            </a:r>
            <a:r>
              <a:rPr lang="zh-CN" altLang="en-US" dirty="0">
                <a:solidFill>
                  <a:schemeClr val="bg1"/>
                </a:solidFill>
              </a:rPr>
              <a:t>分类器区分</a:t>
            </a:r>
            <a:r>
              <a:rPr lang="zh-CN" altLang="en-US" dirty="0">
                <a:solidFill>
                  <a:srgbClr val="FFC000"/>
                </a:solidFill>
              </a:rPr>
              <a:t>是否为合成图像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Khan</a:t>
            </a:r>
            <a:r>
              <a:rPr lang="zh-CN" altLang="en-US" dirty="0">
                <a:solidFill>
                  <a:schemeClr val="bg1"/>
                </a:solidFill>
              </a:rPr>
              <a:t>等人利用贝叶斯网络从文件系统活动（例如访问、创建、修改、删除）中</a:t>
            </a:r>
            <a:r>
              <a:rPr lang="zh-CN" altLang="en-US" dirty="0">
                <a:solidFill>
                  <a:srgbClr val="FFC000"/>
                </a:solidFill>
              </a:rPr>
              <a:t>分析证据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Mukkamala</a:t>
            </a:r>
            <a:r>
              <a:rPr lang="zh-CN" altLang="en-US" dirty="0">
                <a:solidFill>
                  <a:schemeClr val="bg1"/>
                </a:solidFill>
              </a:rPr>
              <a:t>等人提出利用</a:t>
            </a:r>
            <a:r>
              <a:rPr lang="en-US" altLang="zh-CN" dirty="0">
                <a:solidFill>
                  <a:schemeClr val="bg1"/>
                </a:solidFill>
              </a:rPr>
              <a:t>ANN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SVM</a:t>
            </a:r>
            <a:r>
              <a:rPr lang="zh-CN" altLang="en-US" dirty="0">
                <a:solidFill>
                  <a:schemeClr val="bg1"/>
                </a:solidFill>
              </a:rPr>
              <a:t>来识别大量信息中的有效</a:t>
            </a:r>
            <a:r>
              <a:rPr lang="zh-CN" altLang="en-US" dirty="0" smtClean="0">
                <a:solidFill>
                  <a:schemeClr val="bg1"/>
                </a:solidFill>
              </a:rPr>
              <a:t>证据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Palomo</a:t>
            </a:r>
            <a:r>
              <a:rPr lang="zh-CN" altLang="en-US" dirty="0">
                <a:solidFill>
                  <a:schemeClr val="bg1"/>
                </a:solidFill>
              </a:rPr>
              <a:t>等人</a:t>
            </a:r>
            <a:r>
              <a:rPr lang="zh-CN" altLang="en-US" dirty="0">
                <a:solidFill>
                  <a:srgbClr val="FFC000"/>
                </a:solidFill>
              </a:rPr>
              <a:t>利用网络流量日志</a:t>
            </a:r>
            <a:r>
              <a:rPr lang="zh-CN" altLang="en-US" dirty="0">
                <a:solidFill>
                  <a:schemeClr val="bg1"/>
                </a:solidFill>
              </a:rPr>
              <a:t>进行数字证据挖掘</a:t>
            </a:r>
            <a:r>
              <a:rPr lang="zh-CN" altLang="en-US" dirty="0" smtClean="0">
                <a:solidFill>
                  <a:schemeClr val="bg1"/>
                </a:solidFill>
              </a:rPr>
              <a:t>，基于</a:t>
            </a:r>
            <a:r>
              <a:rPr lang="zh-CN" altLang="en-US" dirty="0">
                <a:solidFill>
                  <a:schemeClr val="bg1"/>
                </a:solidFill>
              </a:rPr>
              <a:t>增长式层次自组织映射</a:t>
            </a:r>
            <a:r>
              <a:rPr lang="zh-CN" altLang="en-US" dirty="0" smtClean="0">
                <a:solidFill>
                  <a:schemeClr val="bg1"/>
                </a:solidFill>
              </a:rPr>
              <a:t>网络分析</a:t>
            </a:r>
            <a:r>
              <a:rPr lang="zh-CN" altLang="en-US" dirty="0">
                <a:solidFill>
                  <a:schemeClr val="bg1"/>
                </a:solidFill>
              </a:rPr>
              <a:t>高维的日志</a:t>
            </a:r>
            <a:r>
              <a:rPr lang="zh-CN" altLang="en-US" dirty="0" smtClean="0">
                <a:solidFill>
                  <a:schemeClr val="bg1"/>
                </a:solidFill>
              </a:rPr>
              <a:t>数据，</a:t>
            </a:r>
            <a:r>
              <a:rPr lang="zh-CN" altLang="en-US" dirty="0">
                <a:solidFill>
                  <a:schemeClr val="bg1"/>
                </a:solidFill>
              </a:rPr>
              <a:t>该方法不仅能</a:t>
            </a:r>
            <a:r>
              <a:rPr lang="zh-CN" altLang="en-US" dirty="0">
                <a:solidFill>
                  <a:srgbClr val="FFC000"/>
                </a:solidFill>
              </a:rPr>
              <a:t>提取定性特征</a:t>
            </a:r>
            <a:r>
              <a:rPr lang="zh-CN" altLang="en-US" dirty="0">
                <a:solidFill>
                  <a:schemeClr val="bg1"/>
                </a:solidFill>
              </a:rPr>
              <a:t>，还能</a:t>
            </a:r>
            <a:r>
              <a:rPr lang="zh-CN" altLang="en-US" dirty="0">
                <a:solidFill>
                  <a:srgbClr val="FFC000"/>
                </a:solidFill>
              </a:rPr>
              <a:t>提取定量特征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09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Buledon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192000" cy="73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1"/>
            </p:custDataLst>
          </p:nvPr>
        </p:nvSpPr>
        <p:spPr>
          <a:xfrm>
            <a:off x="3806461" y="3041119"/>
            <a:ext cx="4500903" cy="787522"/>
          </a:xfrm>
          <a:prstGeom prst="rect">
            <a:avLst/>
          </a:prstGeom>
          <a:noFill/>
        </p:spPr>
        <p:txBody>
          <a:bodyPr wrap="square" lIns="48388" tIns="24193" rIns="48388" bIns="24193" rtlCol="0">
            <a:spAutoFit/>
          </a:bodyPr>
          <a:lstStyle/>
          <a:p>
            <a:pPr algn="ctr"/>
            <a:r>
              <a:rPr lang="en-US" altLang="zh-CN" sz="4800" b="1" spc="159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0F1836"/>
              </a:clrFrom>
              <a:clrTo>
                <a:srgbClr val="0F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674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1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warp dir="in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F1836"/>
              </a:clrFrom>
              <a:clrTo>
                <a:srgbClr val="0F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674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709863" y="679450"/>
            <a:ext cx="650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4800" dirty="0" smtClean="0">
                <a:solidFill>
                  <a:schemeClr val="bg1"/>
                </a:solidFill>
              </a:rPr>
              <a:t>What is the problem?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9481" y="3059033"/>
            <a:ext cx="8189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  如何抓住</a:t>
            </a:r>
            <a:r>
              <a:rPr lang="en-US" altLang="zh-CN" sz="3200" dirty="0" smtClean="0">
                <a:solidFill>
                  <a:schemeClr val="bg1"/>
                </a:solidFill>
              </a:rPr>
              <a:t>AI</a:t>
            </a:r>
            <a:r>
              <a:rPr lang="zh-CN" altLang="en-US" sz="3200" dirty="0" smtClean="0">
                <a:solidFill>
                  <a:schemeClr val="bg1"/>
                </a:solidFill>
              </a:rPr>
              <a:t>的风向，</a:t>
            </a:r>
            <a:r>
              <a:rPr lang="zh-CN" altLang="zh-CN" sz="2800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+mj-cs"/>
              </a:rPr>
              <a:t>在应用安全研究</a:t>
            </a:r>
            <a:r>
              <a:rPr lang="zh-CN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+mj-cs"/>
              </a:rPr>
              <a:t>中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rgbClr val="FFC000"/>
                </a:solidFill>
              </a:rPr>
              <a:t>         </a:t>
            </a:r>
            <a:r>
              <a:rPr lang="en-US" altLang="zh-CN" sz="3200" dirty="0" smtClean="0">
                <a:solidFill>
                  <a:srgbClr val="FFC000"/>
                </a:solidFill>
              </a:rPr>
              <a:t>            Big </a:t>
            </a:r>
            <a:r>
              <a:rPr lang="en-US" altLang="zh-CN" sz="3200" dirty="0">
                <a:solidFill>
                  <a:srgbClr val="FFC000"/>
                </a:solidFill>
              </a:rPr>
              <a:t>Data Driven </a:t>
            </a:r>
            <a:r>
              <a:rPr lang="en-US" altLang="zh-CN" sz="3200" dirty="0" smtClean="0">
                <a:solidFill>
                  <a:srgbClr val="FFC000"/>
                </a:solidFill>
              </a:rPr>
              <a:t>AI </a:t>
            </a:r>
            <a:r>
              <a:rPr lang="en-US" altLang="zh-CN" sz="3200" dirty="0">
                <a:solidFill>
                  <a:srgbClr val="FFC000"/>
                </a:solidFill>
              </a:rPr>
              <a:t>	</a:t>
            </a:r>
            <a:r>
              <a:rPr lang="en-US" altLang="zh-CN" sz="3200" dirty="0" smtClean="0">
                <a:solidFill>
                  <a:srgbClr val="FFC000"/>
                </a:solidFill>
              </a:rPr>
              <a:t>		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7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6296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人工智能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在应用安全研究中的应用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应用软件</a:t>
            </a:r>
            <a:r>
              <a:rPr lang="zh-CN" altLang="en-US" dirty="0" smtClean="0">
                <a:solidFill>
                  <a:schemeClr val="bg1"/>
                </a:solidFill>
              </a:rPr>
              <a:t>安全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垃圾邮件检测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PDF</a:t>
            </a:r>
            <a:r>
              <a:rPr lang="zh-CN" altLang="en-US" dirty="0">
                <a:solidFill>
                  <a:schemeClr val="bg1"/>
                </a:solidFill>
              </a:rPr>
              <a:t>恶意软件检测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恶意网页</a:t>
            </a:r>
            <a:r>
              <a:rPr lang="zh-CN" altLang="en-US" dirty="0" smtClean="0">
                <a:solidFill>
                  <a:schemeClr val="bg1"/>
                </a:solidFill>
              </a:rPr>
              <a:t>检测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社会网络</a:t>
            </a:r>
            <a:r>
              <a:rPr lang="zh-CN" altLang="en-US" dirty="0" smtClean="0">
                <a:solidFill>
                  <a:schemeClr val="bg1"/>
                </a:solidFill>
              </a:rPr>
              <a:t>安全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社交网络异常帐号</a:t>
            </a:r>
            <a:r>
              <a:rPr lang="zh-CN" altLang="en-US" dirty="0" smtClean="0">
                <a:solidFill>
                  <a:schemeClr val="bg1"/>
                </a:solidFill>
              </a:rPr>
              <a:t>检测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信用卡</a:t>
            </a:r>
            <a:r>
              <a:rPr lang="zh-CN" altLang="en-US" dirty="0">
                <a:solidFill>
                  <a:schemeClr val="bg1"/>
                </a:solidFill>
              </a:rPr>
              <a:t>欺诈</a:t>
            </a:r>
            <a:r>
              <a:rPr lang="zh-CN" altLang="en-US" dirty="0" smtClean="0">
                <a:solidFill>
                  <a:schemeClr val="bg1"/>
                </a:solidFill>
              </a:rPr>
              <a:t>检测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取证分析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网络</a:t>
            </a:r>
            <a:r>
              <a:rPr lang="zh-CN" altLang="en-US" dirty="0">
                <a:solidFill>
                  <a:schemeClr val="bg1"/>
                </a:solidFill>
              </a:rPr>
              <a:t>舆情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目前，机器学习技术在应用软件安全中的典型研究</a:t>
            </a:r>
            <a:r>
              <a:rPr lang="zh-CN" altLang="en-US" dirty="0">
                <a:solidFill>
                  <a:srgbClr val="FFC000"/>
                </a:solidFill>
              </a:rPr>
              <a:t>包括垃圾邮件的检测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C000"/>
                </a:solidFill>
              </a:rPr>
              <a:t>恶意网页的识别</a:t>
            </a:r>
            <a:r>
              <a:rPr lang="zh-CN" altLang="en-US" dirty="0">
                <a:solidFill>
                  <a:schemeClr val="bg1"/>
                </a:solidFill>
              </a:rPr>
              <a:t>以及</a:t>
            </a:r>
            <a:r>
              <a:rPr lang="zh-CN" altLang="en-US" dirty="0">
                <a:solidFill>
                  <a:srgbClr val="FFC000"/>
                </a:solidFill>
              </a:rPr>
              <a:t>恶意</a:t>
            </a:r>
            <a:r>
              <a:rPr lang="en-US" altLang="zh-CN" dirty="0">
                <a:solidFill>
                  <a:srgbClr val="FFC000"/>
                </a:solidFill>
              </a:rPr>
              <a:t>PDF</a:t>
            </a:r>
            <a:r>
              <a:rPr lang="zh-CN" altLang="en-US" dirty="0">
                <a:solidFill>
                  <a:srgbClr val="FFC000"/>
                </a:solidFill>
              </a:rPr>
              <a:t>文档的检测。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   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10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1.1 </a:t>
            </a:r>
            <a:r>
              <a:rPr lang="zh-CN" altLang="en-US" dirty="0" smtClean="0">
                <a:solidFill>
                  <a:schemeClr val="bg1"/>
                </a:solidFill>
              </a:rPr>
              <a:t>垃圾邮件的检测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传统垃圾邮件检测方法是在服务器端手动设置检测规则，即在服务器端通过修改邮件传输协议、设置发送或接收规则或设置黑白名单等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垃圾</a:t>
            </a:r>
            <a:r>
              <a:rPr lang="zh-CN" altLang="en-US" dirty="0">
                <a:solidFill>
                  <a:schemeClr val="bg1"/>
                </a:solidFill>
              </a:rPr>
              <a:t>邮件的检测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rgbClr val="FFC000"/>
                </a:solidFill>
              </a:rPr>
              <a:t>抽象为机器学习的文本分类</a:t>
            </a:r>
            <a:r>
              <a:rPr lang="zh-CN" altLang="en-US" dirty="0" smtClean="0">
                <a:solidFill>
                  <a:srgbClr val="FFC000"/>
                </a:solidFill>
              </a:rPr>
              <a:t>问题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zh-CN" altLang="en-US" dirty="0">
                <a:solidFill>
                  <a:schemeClr val="bg1"/>
                </a:solidFill>
              </a:rPr>
              <a:t>这个过程中包含了若干数据预处理的过程，例如垃圾信息</a:t>
            </a:r>
            <a:r>
              <a:rPr lang="zh-CN" altLang="en-US" dirty="0" smtClean="0">
                <a:solidFill>
                  <a:schemeClr val="bg1"/>
                </a:solidFill>
              </a:rPr>
              <a:t>的  词汇</a:t>
            </a:r>
            <a:r>
              <a:rPr lang="zh-CN" altLang="en-US" dirty="0">
                <a:solidFill>
                  <a:schemeClr val="bg1"/>
                </a:solidFill>
              </a:rPr>
              <a:t>处理、数据清洗、降维、特征表示、归一化等</a:t>
            </a:r>
            <a:r>
              <a:rPr lang="zh-CN" altLang="en-US" dirty="0" smtClean="0">
                <a:solidFill>
                  <a:schemeClr val="bg1"/>
                </a:solidFill>
              </a:rPr>
              <a:t>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Stanford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  <a:r>
              <a:rPr lang="zh-CN" altLang="en-US" dirty="0" smtClean="0">
                <a:solidFill>
                  <a:schemeClr val="bg1"/>
                </a:solidFill>
              </a:rPr>
              <a:t>的有研究者最早</a:t>
            </a:r>
            <a:r>
              <a:rPr lang="zh-CN" altLang="en-US" dirty="0">
                <a:solidFill>
                  <a:schemeClr val="bg1"/>
                </a:solidFill>
              </a:rPr>
              <a:t>提出使用朴素贝叶斯分类算法在垃圾邮件检测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有研究者利用神经网络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</a:rPr>
              <a:t>wu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SVM[</a:t>
            </a:r>
            <a:r>
              <a:rPr lang="en-US" altLang="zh-CN" dirty="0" err="1">
                <a:solidFill>
                  <a:schemeClr val="bg1"/>
                </a:solidFill>
              </a:rPr>
              <a:t>Haider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P]</a:t>
            </a:r>
            <a:r>
              <a:rPr lang="zh-CN" altLang="en-US" dirty="0" smtClean="0">
                <a:solidFill>
                  <a:schemeClr val="bg1"/>
                </a:solidFill>
              </a:rPr>
              <a:t>等机器学习算法解决基于内容的垃圾邮件检测。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1.2 </a:t>
            </a:r>
            <a:r>
              <a:rPr lang="zh-CN" altLang="en-US" dirty="0">
                <a:solidFill>
                  <a:schemeClr val="bg1"/>
                </a:solidFill>
              </a:rPr>
              <a:t>基于 </a:t>
            </a:r>
            <a:r>
              <a:rPr lang="en-US" altLang="zh-CN" dirty="0">
                <a:solidFill>
                  <a:schemeClr val="bg1"/>
                </a:solidFill>
              </a:rPr>
              <a:t>URL </a:t>
            </a:r>
            <a:r>
              <a:rPr lang="zh-CN" altLang="en-US" dirty="0">
                <a:solidFill>
                  <a:schemeClr val="bg1"/>
                </a:solidFill>
              </a:rPr>
              <a:t>的恶意网页识别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目前主要分为</a:t>
            </a:r>
            <a:r>
              <a:rPr lang="zh-CN" altLang="en-US" dirty="0">
                <a:solidFill>
                  <a:srgbClr val="FFC000"/>
                </a:solidFill>
              </a:rPr>
              <a:t>基于分类</a:t>
            </a:r>
            <a:r>
              <a:rPr lang="zh-CN" altLang="en-US" dirty="0">
                <a:solidFill>
                  <a:schemeClr val="bg1"/>
                </a:solidFill>
              </a:rPr>
              <a:t>方法的恶意网页识别和</a:t>
            </a:r>
            <a:r>
              <a:rPr lang="zh-CN" altLang="en-US" dirty="0">
                <a:solidFill>
                  <a:srgbClr val="FFC000"/>
                </a:solidFill>
              </a:rPr>
              <a:t>基于聚类</a:t>
            </a:r>
            <a:r>
              <a:rPr lang="zh-CN" altLang="en-US" dirty="0">
                <a:solidFill>
                  <a:schemeClr val="bg1"/>
                </a:solidFill>
              </a:rPr>
              <a:t>方法的恶意网页识别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9" y="2673227"/>
            <a:ext cx="8687546" cy="37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76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1.3 </a:t>
            </a:r>
            <a:r>
              <a:rPr lang="zh-CN" altLang="en-US" dirty="0" smtClean="0">
                <a:solidFill>
                  <a:schemeClr val="bg1"/>
                </a:solidFill>
              </a:rPr>
              <a:t>恶意 </a:t>
            </a:r>
            <a:r>
              <a:rPr lang="en-US" altLang="zh-CN" dirty="0">
                <a:solidFill>
                  <a:schemeClr val="bg1"/>
                </a:solidFill>
              </a:rPr>
              <a:t>PDF </a:t>
            </a:r>
            <a:r>
              <a:rPr lang="zh-CN" altLang="en-US" dirty="0">
                <a:solidFill>
                  <a:schemeClr val="bg1"/>
                </a:solidFill>
              </a:rPr>
              <a:t>的检测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传统的恶意</a:t>
            </a:r>
            <a:r>
              <a:rPr lang="en-US" altLang="zh-CN" dirty="0">
                <a:solidFill>
                  <a:schemeClr val="bg1"/>
                </a:solidFill>
              </a:rPr>
              <a:t>PDF </a:t>
            </a:r>
            <a:r>
              <a:rPr lang="zh-CN" altLang="en-US" dirty="0">
                <a:solidFill>
                  <a:schemeClr val="bg1"/>
                </a:solidFill>
              </a:rPr>
              <a:t>检测方法有基于病毒</a:t>
            </a:r>
            <a:r>
              <a:rPr lang="zh-CN" altLang="en-US" dirty="0" smtClean="0">
                <a:solidFill>
                  <a:schemeClr val="bg1"/>
                </a:solidFill>
              </a:rPr>
              <a:t>检测、</a:t>
            </a:r>
            <a:r>
              <a:rPr lang="zh-CN" altLang="en-US" dirty="0">
                <a:solidFill>
                  <a:schemeClr val="bg1"/>
                </a:solidFill>
              </a:rPr>
              <a:t>基于签名的的检测</a:t>
            </a:r>
            <a:r>
              <a:rPr lang="zh-CN" altLang="en-US" dirty="0" smtClean="0">
                <a:solidFill>
                  <a:schemeClr val="bg1"/>
                </a:solidFill>
              </a:rPr>
              <a:t>方法等</a:t>
            </a:r>
            <a:r>
              <a:rPr lang="zh-CN" altLang="en-US" dirty="0">
                <a:solidFill>
                  <a:schemeClr val="bg1"/>
                </a:solidFill>
              </a:rPr>
              <a:t>，这些方法存在</a:t>
            </a:r>
            <a:r>
              <a:rPr lang="zh-CN" altLang="en-US" dirty="0">
                <a:solidFill>
                  <a:srgbClr val="FFC000"/>
                </a:solidFill>
              </a:rPr>
              <a:t>识别率不高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C000"/>
                </a:solidFill>
              </a:rPr>
              <a:t>无法及时更新恶意代码</a:t>
            </a:r>
            <a:r>
              <a:rPr lang="zh-CN" altLang="en-US" dirty="0">
                <a:solidFill>
                  <a:schemeClr val="bg1"/>
                </a:solidFill>
              </a:rPr>
              <a:t>等问题。机器学习技术为恶意</a:t>
            </a:r>
            <a:r>
              <a:rPr lang="en-US" altLang="zh-CN" dirty="0">
                <a:solidFill>
                  <a:schemeClr val="bg1"/>
                </a:solidFill>
              </a:rPr>
              <a:t>PDF </a:t>
            </a:r>
            <a:r>
              <a:rPr lang="zh-CN" altLang="en-US" dirty="0">
                <a:solidFill>
                  <a:schemeClr val="bg1"/>
                </a:solidFill>
              </a:rPr>
              <a:t>检测提供了新</a:t>
            </a:r>
            <a:r>
              <a:rPr lang="zh-CN" altLang="en-US" dirty="0" smtClean="0">
                <a:solidFill>
                  <a:schemeClr val="bg1"/>
                </a:solidFill>
              </a:rPr>
              <a:t>方向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2012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zh-CN" altLang="en-US" dirty="0" smtClean="0">
                <a:solidFill>
                  <a:schemeClr val="bg1"/>
                </a:solidFill>
              </a:rPr>
              <a:t>，有研究者提出</a:t>
            </a:r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zh-CN" altLang="en-US" dirty="0">
                <a:solidFill>
                  <a:srgbClr val="FFC000"/>
                </a:solidFill>
              </a:rPr>
              <a:t>随机森林检测</a:t>
            </a:r>
            <a:r>
              <a:rPr lang="zh-CN" altLang="en-US" dirty="0">
                <a:solidFill>
                  <a:schemeClr val="bg1"/>
                </a:solidFill>
              </a:rPr>
              <a:t>含恶意代码的</a:t>
            </a:r>
            <a:r>
              <a:rPr lang="en-US" altLang="zh-CN" dirty="0">
                <a:solidFill>
                  <a:schemeClr val="bg1"/>
                </a:solidFill>
              </a:rPr>
              <a:t>PDF 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</a:rPr>
              <a:t>技术  </a:t>
            </a:r>
            <a:r>
              <a:rPr lang="en-US" altLang="zh-CN" dirty="0" smtClean="0">
                <a:solidFill>
                  <a:schemeClr val="bg1"/>
                </a:solidFill>
              </a:rPr>
              <a:t>&gt;&gt;</a:t>
            </a:r>
            <a:r>
              <a:rPr lang="zh-CN" altLang="en-US" dirty="0" smtClean="0">
                <a:solidFill>
                  <a:srgbClr val="FF0000"/>
                </a:solidFill>
              </a:rPr>
              <a:t>分类识别率 </a:t>
            </a:r>
            <a:r>
              <a:rPr lang="en-US" altLang="zh-CN" dirty="0" smtClean="0">
                <a:solidFill>
                  <a:srgbClr val="FF0000"/>
                </a:solidFill>
              </a:rPr>
              <a:t>&gt;=98%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zh-CN" altLang="en-US" dirty="0" smtClean="0">
                <a:solidFill>
                  <a:schemeClr val="bg1"/>
                </a:solidFill>
              </a:rPr>
              <a:t>，有研究者提取</a:t>
            </a:r>
            <a:r>
              <a:rPr lang="en-US" altLang="zh-CN" dirty="0">
                <a:solidFill>
                  <a:schemeClr val="bg1"/>
                </a:solidFill>
              </a:rPr>
              <a:t>PDF </a:t>
            </a:r>
            <a:r>
              <a:rPr lang="zh-CN" altLang="en-US" dirty="0">
                <a:solidFill>
                  <a:schemeClr val="bg1"/>
                </a:solidFill>
              </a:rPr>
              <a:t>文档对象级的结构特征，构建基于</a:t>
            </a:r>
            <a:r>
              <a:rPr lang="en-US" altLang="zh-CN" dirty="0" smtClean="0">
                <a:solidFill>
                  <a:schemeClr val="bg1"/>
                </a:solidFill>
              </a:rPr>
              <a:t>SVM</a:t>
            </a:r>
            <a:r>
              <a:rPr lang="zh-CN" altLang="en-US" dirty="0" smtClean="0">
                <a:solidFill>
                  <a:schemeClr val="bg1"/>
                </a:solidFill>
              </a:rPr>
              <a:t>以及</a:t>
            </a:r>
            <a:r>
              <a:rPr lang="zh-CN" altLang="en-US" dirty="0">
                <a:solidFill>
                  <a:schemeClr val="bg1"/>
                </a:solidFill>
              </a:rPr>
              <a:t>基于决策树的分类器</a:t>
            </a:r>
            <a:r>
              <a:rPr lang="en-US" altLang="zh-CN" dirty="0" err="1" smtClean="0">
                <a:solidFill>
                  <a:schemeClr val="bg1"/>
                </a:solidFill>
              </a:rPr>
              <a:t>Hidost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实验表明，该类方法</a:t>
            </a:r>
            <a:r>
              <a:rPr lang="zh-CN" altLang="en-US" dirty="0">
                <a:solidFill>
                  <a:srgbClr val="FFC000"/>
                </a:solidFill>
              </a:rPr>
              <a:t>取得较好的分类效果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>
                <a:solidFill>
                  <a:srgbClr val="FF0000"/>
                </a:solidFill>
              </a:rPr>
              <a:t>分类识别率 </a:t>
            </a:r>
            <a:r>
              <a:rPr lang="en-US" altLang="zh-CN" dirty="0">
                <a:solidFill>
                  <a:srgbClr val="FF0000"/>
                </a:solidFill>
              </a:rPr>
              <a:t>&gt;=</a:t>
            </a:r>
            <a:r>
              <a:rPr lang="en-US" altLang="zh-CN" dirty="0" smtClean="0">
                <a:solidFill>
                  <a:srgbClr val="FF0000"/>
                </a:solidFill>
              </a:rPr>
              <a:t>99%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6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然而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上述方法均存在一定的漏洞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攻击者可</a:t>
            </a:r>
            <a:r>
              <a:rPr lang="zh-CN" altLang="en-US" dirty="0">
                <a:solidFill>
                  <a:srgbClr val="FFC000"/>
                </a:solidFill>
              </a:rPr>
              <a:t>通过改变</a:t>
            </a:r>
            <a:r>
              <a:rPr lang="en-US" altLang="zh-CN" dirty="0">
                <a:solidFill>
                  <a:srgbClr val="FFC000"/>
                </a:solidFill>
              </a:rPr>
              <a:t>PDF </a:t>
            </a:r>
            <a:r>
              <a:rPr lang="zh-CN" altLang="en-US" dirty="0">
                <a:solidFill>
                  <a:srgbClr val="FFC000"/>
                </a:solidFill>
              </a:rPr>
              <a:t>结构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zh-CN" altLang="en-US" dirty="0">
                <a:solidFill>
                  <a:srgbClr val="FFC000"/>
                </a:solidFill>
              </a:rPr>
              <a:t>随机修改恶意代码</a:t>
            </a:r>
            <a:r>
              <a:rPr lang="zh-CN" altLang="en-US" dirty="0">
                <a:solidFill>
                  <a:schemeClr val="bg1"/>
                </a:solidFill>
              </a:rPr>
              <a:t>躲避</a:t>
            </a:r>
            <a:r>
              <a:rPr lang="zh-CN" altLang="en-US" dirty="0" smtClean="0">
                <a:solidFill>
                  <a:schemeClr val="bg1"/>
                </a:solidFill>
              </a:rPr>
              <a:t>检测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	2016 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NDSS </a:t>
            </a:r>
            <a:r>
              <a:rPr lang="zh-CN" altLang="en-US" dirty="0">
                <a:solidFill>
                  <a:schemeClr val="bg1"/>
                </a:solidFill>
              </a:rPr>
              <a:t>会议上，</a:t>
            </a:r>
            <a:r>
              <a:rPr lang="en-US" altLang="zh-CN" dirty="0">
                <a:solidFill>
                  <a:schemeClr val="bg1"/>
                </a:solidFill>
              </a:rPr>
              <a:t>Xu </a:t>
            </a:r>
            <a:r>
              <a:rPr lang="zh-CN" altLang="en-US" dirty="0" smtClean="0">
                <a:solidFill>
                  <a:schemeClr val="bg1"/>
                </a:solidFill>
              </a:rPr>
              <a:t>等采用</a:t>
            </a:r>
            <a:r>
              <a:rPr lang="zh-CN" altLang="en-US" dirty="0">
                <a:solidFill>
                  <a:srgbClr val="FFC000"/>
                </a:solidFill>
              </a:rPr>
              <a:t>遗传编程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Genetic Programming</a:t>
            </a:r>
            <a:r>
              <a:rPr lang="zh-CN" altLang="en-US" dirty="0">
                <a:solidFill>
                  <a:schemeClr val="bg1"/>
                </a:solidFill>
              </a:rPr>
              <a:t>）随机修改已知的恶意软件代码，</a:t>
            </a:r>
            <a:r>
              <a:rPr lang="zh-CN" altLang="en-US" dirty="0">
                <a:solidFill>
                  <a:srgbClr val="FFC000"/>
                </a:solidFill>
              </a:rPr>
              <a:t>成功躲避</a:t>
            </a:r>
            <a:r>
              <a:rPr lang="zh-CN" altLang="en-US" dirty="0">
                <a:solidFill>
                  <a:schemeClr val="bg1"/>
                </a:solidFill>
              </a:rPr>
              <a:t>了恶意</a:t>
            </a:r>
            <a:r>
              <a:rPr lang="en-US" altLang="zh-CN" dirty="0">
                <a:solidFill>
                  <a:schemeClr val="bg1"/>
                </a:solidFill>
              </a:rPr>
              <a:t>PDF </a:t>
            </a:r>
            <a:r>
              <a:rPr lang="zh-CN" altLang="en-US" dirty="0">
                <a:solidFill>
                  <a:schemeClr val="bg1"/>
                </a:solidFill>
              </a:rPr>
              <a:t>文件分类器</a:t>
            </a:r>
            <a:r>
              <a:rPr lang="en-US" altLang="zh-CN" dirty="0" err="1">
                <a:solidFill>
                  <a:schemeClr val="bg1"/>
                </a:solidFill>
              </a:rPr>
              <a:t>PDFrate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Hidost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检测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针对这一点，</a:t>
            </a:r>
            <a:r>
              <a:rPr lang="en-US" altLang="zh-CN" dirty="0" smtClean="0">
                <a:solidFill>
                  <a:schemeClr val="bg1"/>
                </a:solidFill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</a:rPr>
              <a:t>年在</a:t>
            </a:r>
            <a:r>
              <a:rPr lang="en-US" altLang="zh-CN" dirty="0">
                <a:solidFill>
                  <a:schemeClr val="bg1"/>
                </a:solidFill>
              </a:rPr>
              <a:t>USENIX </a:t>
            </a:r>
            <a:r>
              <a:rPr lang="en-US" altLang="zh-CN" dirty="0" smtClean="0">
                <a:solidFill>
                  <a:schemeClr val="bg1"/>
                </a:solidFill>
              </a:rPr>
              <a:t>Security</a:t>
            </a:r>
            <a:r>
              <a:rPr lang="zh-CN" altLang="en-US" dirty="0" smtClean="0">
                <a:solidFill>
                  <a:schemeClr val="bg1"/>
                </a:solidFill>
              </a:rPr>
              <a:t>安全会议上，</a:t>
            </a:r>
            <a:r>
              <a:rPr lang="en-US" altLang="zh-CN" dirty="0" err="1" smtClean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提出了一个新的视角</a:t>
            </a:r>
            <a:r>
              <a:rPr lang="en-US" altLang="zh-CN" dirty="0" err="1">
                <a:solidFill>
                  <a:schemeClr val="bg1"/>
                </a:solidFill>
              </a:rPr>
              <a:t>maldoc</a:t>
            </a:r>
            <a:r>
              <a:rPr lang="zh-CN" altLang="en-US" dirty="0">
                <a:solidFill>
                  <a:schemeClr val="bg1"/>
                </a:solidFill>
              </a:rPr>
              <a:t>检测：</a:t>
            </a:r>
            <a:r>
              <a:rPr lang="zh-CN" altLang="en-US" dirty="0">
                <a:solidFill>
                  <a:srgbClr val="FFC000"/>
                </a:solidFill>
              </a:rPr>
              <a:t>平台的</a:t>
            </a:r>
            <a:r>
              <a:rPr lang="zh-CN" altLang="en-US" dirty="0" smtClean="0">
                <a:solidFill>
                  <a:srgbClr val="FFC000"/>
                </a:solidFill>
              </a:rPr>
              <a:t>多样性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进一步展示如何</a:t>
            </a:r>
            <a:r>
              <a:rPr lang="zh-CN" altLang="en-US" dirty="0">
                <a:solidFill>
                  <a:srgbClr val="FFC000"/>
                </a:solidFill>
              </a:rPr>
              <a:t>阻止攻击者发现错误</a:t>
            </a:r>
            <a:r>
              <a:rPr lang="zh-CN" altLang="en-US" dirty="0">
                <a:solidFill>
                  <a:schemeClr val="bg1"/>
                </a:solidFill>
              </a:rPr>
              <a:t>，利用错误或执行恶意活动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2.1 </a:t>
            </a:r>
            <a:r>
              <a:rPr lang="zh-CN" altLang="en-US" dirty="0">
                <a:solidFill>
                  <a:schemeClr val="bg1"/>
                </a:solidFill>
              </a:rPr>
              <a:t>社交网络异常帐号检测</a:t>
            </a:r>
          </a:p>
        </p:txBody>
      </p:sp>
      <p:pic>
        <p:nvPicPr>
          <p:cNvPr id="10241" name="Picture 1" descr="E://Youdaotemp/qq32DC46947E646DAA836347D24D5DAE62/0789185fc86f4acdb277d08d57b5863e/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" y="2349593"/>
            <a:ext cx="10991927" cy="41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99247" y="1435193"/>
            <a:ext cx="976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社交网络异常帐号检测主要采用随机森林、</a:t>
            </a:r>
            <a:r>
              <a:rPr lang="en-US" altLang="zh-CN" dirty="0">
                <a:solidFill>
                  <a:schemeClr val="bg1"/>
                </a:solidFill>
              </a:rPr>
              <a:t>SVM</a:t>
            </a:r>
            <a:r>
              <a:rPr lang="zh-CN" altLang="en-US" dirty="0">
                <a:solidFill>
                  <a:schemeClr val="bg1"/>
                </a:solidFill>
              </a:rPr>
              <a:t>、朴素贝叶斯及</a:t>
            </a:r>
            <a:r>
              <a:rPr lang="en-US" altLang="zh-CN" dirty="0">
                <a:solidFill>
                  <a:schemeClr val="bg1"/>
                </a:solidFill>
              </a:rPr>
              <a:t>K-means,</a:t>
            </a:r>
            <a:r>
              <a:rPr lang="zh-CN" altLang="en-US" dirty="0">
                <a:solidFill>
                  <a:schemeClr val="bg1"/>
                </a:solidFill>
              </a:rPr>
              <a:t>等经典的机器学习算法，目前已有的研究主要针对</a:t>
            </a:r>
            <a:r>
              <a:rPr lang="en-US" altLang="zh-CN" dirty="0">
                <a:solidFill>
                  <a:schemeClr val="bg1"/>
                </a:solidFill>
              </a:rPr>
              <a:t>Twitter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LinkedIn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Facebook</a:t>
            </a:r>
            <a:r>
              <a:rPr lang="zh-CN" altLang="en-US" dirty="0">
                <a:solidFill>
                  <a:schemeClr val="bg1"/>
                </a:solidFill>
              </a:rPr>
              <a:t>等知名社交软件数据</a:t>
            </a:r>
          </a:p>
        </p:txBody>
      </p:sp>
    </p:spTree>
    <p:extLst>
      <p:ext uri="{BB962C8B-B14F-4D97-AF65-F5344CB8AC3E}">
        <p14:creationId xmlns:p14="http://schemas.microsoft.com/office/powerpoint/2010/main" val="4151224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2.2</a:t>
            </a:r>
            <a:r>
              <a:rPr lang="zh-CN" altLang="en-US" dirty="0">
                <a:solidFill>
                  <a:schemeClr val="bg1"/>
                </a:solidFill>
              </a:rPr>
              <a:t>信用卡欺诈检测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2011</a:t>
            </a:r>
            <a:r>
              <a:rPr lang="zh-CN" altLang="en-US" dirty="0">
                <a:solidFill>
                  <a:schemeClr val="bg1"/>
                </a:solidFill>
              </a:rPr>
              <a:t>年，</a:t>
            </a:r>
            <a:r>
              <a:rPr lang="en-US" altLang="zh-CN" dirty="0">
                <a:solidFill>
                  <a:schemeClr val="bg1"/>
                </a:solidFill>
              </a:rPr>
              <a:t>Raj</a:t>
            </a:r>
            <a:r>
              <a:rPr lang="zh-CN" altLang="en-US" dirty="0">
                <a:solidFill>
                  <a:schemeClr val="bg1"/>
                </a:solidFill>
              </a:rPr>
              <a:t>等人分析了</a:t>
            </a:r>
            <a:r>
              <a:rPr lang="zh-CN" altLang="en-US" dirty="0">
                <a:solidFill>
                  <a:srgbClr val="FFC000"/>
                </a:solidFill>
              </a:rPr>
              <a:t>神经网络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C000"/>
                </a:solidFill>
              </a:rPr>
              <a:t>决策树</a:t>
            </a:r>
            <a:r>
              <a:rPr lang="zh-CN" altLang="en-US" dirty="0">
                <a:solidFill>
                  <a:schemeClr val="bg1"/>
                </a:solidFill>
              </a:rPr>
              <a:t>、自组织映射、认知计算、元学习、模式匹配等的信用卡诈骗检测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同年</a:t>
            </a:r>
            <a:r>
              <a:rPr lang="zh-CN" altLang="en-US" dirty="0" smtClean="0">
                <a:solidFill>
                  <a:schemeClr val="bg1"/>
                </a:solidFill>
              </a:rPr>
              <a:t>，有研究者基于</a:t>
            </a:r>
            <a:r>
              <a:rPr lang="zh-CN" altLang="en-US" dirty="0">
                <a:solidFill>
                  <a:schemeClr val="bg1"/>
                </a:solidFill>
              </a:rPr>
              <a:t>国际信用卡组织发布的真实交易</a:t>
            </a:r>
            <a:r>
              <a:rPr lang="zh-CN" altLang="en-US" dirty="0" smtClean="0">
                <a:solidFill>
                  <a:schemeClr val="bg1"/>
                </a:solidFill>
              </a:rPr>
              <a:t>数据利用</a:t>
            </a:r>
            <a:r>
              <a:rPr lang="en-US" altLang="zh-CN" dirty="0">
                <a:solidFill>
                  <a:schemeClr val="bg1"/>
                </a:solidFill>
              </a:rPr>
              <a:t>SVM</a:t>
            </a:r>
            <a:r>
              <a:rPr lang="zh-CN" altLang="en-US" dirty="0">
                <a:solidFill>
                  <a:schemeClr val="bg1"/>
                </a:solidFill>
              </a:rPr>
              <a:t>、随机</a:t>
            </a:r>
            <a:r>
              <a:rPr lang="zh-CN" altLang="en-US" dirty="0" smtClean="0">
                <a:solidFill>
                  <a:schemeClr val="bg1"/>
                </a:solidFill>
              </a:rPr>
              <a:t>森林与</a:t>
            </a:r>
            <a:r>
              <a:rPr lang="zh-CN" altLang="en-US" dirty="0">
                <a:solidFill>
                  <a:schemeClr val="bg1"/>
                </a:solidFill>
              </a:rPr>
              <a:t>逻辑回归结合的算法检测信用卡</a:t>
            </a:r>
            <a:r>
              <a:rPr lang="zh-CN" altLang="en-US" dirty="0" smtClean="0">
                <a:solidFill>
                  <a:schemeClr val="bg1"/>
                </a:solidFill>
              </a:rPr>
              <a:t>欺诈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信用卡欺诈检测需要</a:t>
            </a:r>
            <a:r>
              <a:rPr lang="zh-CN" altLang="en-US" dirty="0">
                <a:solidFill>
                  <a:srgbClr val="FFC000"/>
                </a:solidFill>
              </a:rPr>
              <a:t>较高精度</a:t>
            </a:r>
            <a:r>
              <a:rPr lang="zh-CN" altLang="en-US" dirty="0">
                <a:solidFill>
                  <a:schemeClr val="bg1"/>
                </a:solidFill>
              </a:rPr>
              <a:t>，为此，</a:t>
            </a:r>
            <a:r>
              <a:rPr lang="en-US" altLang="zh-CN" dirty="0" err="1">
                <a:solidFill>
                  <a:schemeClr val="bg1"/>
                </a:solidFill>
              </a:rPr>
              <a:t>Sahin</a:t>
            </a:r>
            <a:r>
              <a:rPr lang="zh-CN" altLang="en-US" dirty="0">
                <a:solidFill>
                  <a:schemeClr val="bg1"/>
                </a:solidFill>
              </a:rPr>
              <a:t>等</a:t>
            </a:r>
            <a:r>
              <a:rPr lang="zh-CN" altLang="en-US" dirty="0" smtClean="0">
                <a:solidFill>
                  <a:schemeClr val="bg1"/>
                </a:solidFill>
              </a:rPr>
              <a:t>人提出</a:t>
            </a:r>
            <a:r>
              <a:rPr lang="zh-CN" altLang="en-US" dirty="0">
                <a:solidFill>
                  <a:srgbClr val="FFC000"/>
                </a:solidFill>
              </a:rPr>
              <a:t>基于代价敏感的决策树</a:t>
            </a:r>
            <a:r>
              <a:rPr lang="zh-CN" altLang="en-US" dirty="0">
                <a:solidFill>
                  <a:schemeClr val="bg1"/>
                </a:solidFill>
              </a:rPr>
              <a:t>方法来检测信用卡</a:t>
            </a:r>
            <a:r>
              <a:rPr lang="zh-CN" altLang="en-US" dirty="0" smtClean="0">
                <a:solidFill>
                  <a:schemeClr val="bg1"/>
                </a:solidFill>
              </a:rPr>
              <a:t>欺诈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从现有研究可以看出，信用卡欺诈检测</a:t>
            </a:r>
            <a:r>
              <a:rPr lang="zh-CN" altLang="en-US" dirty="0" smtClean="0">
                <a:solidFill>
                  <a:srgbClr val="FFC000"/>
                </a:solidFill>
              </a:rPr>
              <a:t>从数据预处理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rgbClr val="FFC000"/>
                </a:solidFill>
              </a:rPr>
              <a:t>属性特征选取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rgbClr val="FFC000"/>
                </a:solidFill>
              </a:rPr>
              <a:t>机器学习算法</a:t>
            </a:r>
            <a:r>
              <a:rPr lang="zh-CN" altLang="en-US" dirty="0" smtClean="0">
                <a:solidFill>
                  <a:schemeClr val="bg1"/>
                </a:solidFill>
              </a:rPr>
              <a:t>选取等方面作了优化研究</a:t>
            </a:r>
            <a:r>
              <a:rPr lang="zh-CN" altLang="en-US" dirty="0" smtClean="0">
                <a:solidFill>
                  <a:schemeClr val="bg1"/>
                </a:solidFill>
              </a:rPr>
              <a:t>。因为</a:t>
            </a:r>
            <a:r>
              <a:rPr lang="zh-CN" altLang="en-US" dirty="0" smtClean="0">
                <a:solidFill>
                  <a:schemeClr val="bg1"/>
                </a:solidFill>
              </a:rPr>
              <a:t>信用卡交易数据具有稀疏性和非平衡性等</a:t>
            </a:r>
            <a:r>
              <a:rPr lang="zh-CN" altLang="en-US" dirty="0">
                <a:solidFill>
                  <a:schemeClr val="bg1"/>
                </a:solidFill>
              </a:rPr>
              <a:t>问题，未来研究可尝试利用先进</a:t>
            </a:r>
            <a:r>
              <a:rPr lang="zh-CN" altLang="en-US" dirty="0" smtClean="0">
                <a:solidFill>
                  <a:schemeClr val="bg1"/>
                </a:solidFill>
              </a:rPr>
              <a:t>的人工智能提高</a:t>
            </a:r>
            <a:r>
              <a:rPr lang="zh-CN" altLang="en-US" dirty="0">
                <a:solidFill>
                  <a:schemeClr val="bg1"/>
                </a:solidFill>
              </a:rPr>
              <a:t>信用卡欺诈检测系统的准确率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24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648</Words>
  <Application>Microsoft Office PowerPoint</Application>
  <PresentationFormat>宽屏</PresentationFormat>
  <Paragraphs>60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等线</vt:lpstr>
      <vt:lpstr>锐字工房云字库细圆GBK</vt:lpstr>
      <vt:lpstr>宋体</vt:lpstr>
      <vt:lpstr>微软雅黑</vt:lpstr>
      <vt:lpstr>Arial</vt:lpstr>
      <vt:lpstr>Broadway</vt:lpstr>
      <vt:lpstr>Calibri</vt:lpstr>
      <vt:lpstr>Calibri Light</vt:lpstr>
      <vt:lpstr>Office 佈景主題</vt:lpstr>
      <vt:lpstr>PowerPoint 演示文稿</vt:lpstr>
      <vt:lpstr>PowerPoint 演示文稿</vt:lpstr>
      <vt:lpstr>人工智能在应用安全研究中的应用</vt:lpstr>
      <vt:lpstr>1.1 垃圾邮件的检测</vt:lpstr>
      <vt:lpstr>1.2 基于 URL 的恶意网页识别</vt:lpstr>
      <vt:lpstr>1.3 恶意 PDF 的检测</vt:lpstr>
      <vt:lpstr>然而,上述方法均存在一定的漏洞</vt:lpstr>
      <vt:lpstr>2.1 社交网络异常帐号检测</vt:lpstr>
      <vt:lpstr>2.2信用卡欺诈检测</vt:lpstr>
      <vt:lpstr>取证分析</vt:lpstr>
      <vt:lpstr>PowerPoint 演示文稿</vt:lpstr>
      <vt:lpstr>Buledon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Maggie Wei</dc:creator>
  <cp:lastModifiedBy>Yonah</cp:lastModifiedBy>
  <cp:revision>66</cp:revision>
  <dcterms:created xsi:type="dcterms:W3CDTF">2017-10-26T06:08:22Z</dcterms:created>
  <dcterms:modified xsi:type="dcterms:W3CDTF">2018-01-26T08:53:42Z</dcterms:modified>
</cp:coreProperties>
</file>