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2" r:id="rId7"/>
    <p:sldId id="260" r:id="rId8"/>
    <p:sldId id="263" r:id="rId9"/>
    <p:sldId id="264" r:id="rId10"/>
    <p:sldId id="266" r:id="rId11"/>
    <p:sldId id="265" r:id="rId12"/>
    <p:sldId id="267"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2018/9/14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2018/9/14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2018/9/14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2018/9/14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2018/9/14 Friday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2018/9/14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2018/9/14 Friday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2018/9/14 Friday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2018/9/14 Friday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2018/9/14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2018/9/14 Friday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2018/9/14 Friday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AI</a:t>
            </a:r>
            <a:r>
              <a:rPr lang="zh-CN" altLang="en-US" dirty="0" smtClean="0"/>
              <a:t>模型</a:t>
            </a:r>
            <a:r>
              <a:rPr lang="zh-CN" altLang="en-US" dirty="0" smtClean="0"/>
              <a:t>安全探讨</a:t>
            </a:r>
            <a:endParaRPr lang="zh-CN" altLang="en-US" dirty="0"/>
          </a:p>
        </p:txBody>
      </p:sp>
      <p:sp>
        <p:nvSpPr>
          <p:cNvPr id="3" name="副标题 2"/>
          <p:cNvSpPr>
            <a:spLocks noGrp="1"/>
          </p:cNvSpPr>
          <p:nvPr>
            <p:ph type="subTitle" idx="1"/>
          </p:nvPr>
        </p:nvSpPr>
        <p:spPr/>
        <p:txBody>
          <a:bodyPr/>
          <a:lstStyle/>
          <a:p>
            <a:r>
              <a:rPr lang="zh-CN" altLang="en-US" dirty="0" smtClean="0"/>
              <a:t>李德圆</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0" y="2428868"/>
            <a:ext cx="8715521" cy="231678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防守策略</a:t>
            </a:r>
            <a:endParaRPr lang="zh-CN" altLang="en-US" dirty="0"/>
          </a:p>
        </p:txBody>
      </p:sp>
      <p:sp>
        <p:nvSpPr>
          <p:cNvPr id="3" name="内容占位符 2"/>
          <p:cNvSpPr>
            <a:spLocks noGrp="1"/>
          </p:cNvSpPr>
          <p:nvPr>
            <p:ph idx="1"/>
          </p:nvPr>
        </p:nvSpPr>
        <p:spPr/>
        <p:txBody>
          <a:bodyPr/>
          <a:lstStyle/>
          <a:p>
            <a:r>
              <a:rPr lang="zh-CN" altLang="en-US" dirty="0" smtClean="0"/>
              <a:t>数据清理</a:t>
            </a:r>
            <a:endParaRPr lang="en-US" altLang="zh-CN" dirty="0" smtClean="0"/>
          </a:p>
          <a:p>
            <a:r>
              <a:rPr lang="zh-CN" altLang="en-US" dirty="0" smtClean="0"/>
              <a:t>规范输入</a:t>
            </a:r>
            <a:endParaRPr lang="en-US" altLang="zh-CN" dirty="0" smtClean="0"/>
          </a:p>
          <a:p>
            <a:r>
              <a:rPr lang="zh-CN" altLang="en-US" dirty="0" smtClean="0"/>
              <a:t>模型属性隐藏</a:t>
            </a:r>
            <a:endParaRPr lang="en-US" altLang="zh-CN" dirty="0" smtClean="0"/>
          </a:p>
          <a:p>
            <a:r>
              <a:rPr lang="zh-CN" altLang="en-US" dirty="0" smtClean="0"/>
              <a:t>程序设计的安全性</a:t>
            </a:r>
            <a:endParaRPr lang="en-US" altLang="zh-CN" dirty="0" smtClean="0"/>
          </a:p>
          <a:p>
            <a:r>
              <a:rPr lang="zh-CN" altLang="en-US" dirty="0" smtClean="0"/>
              <a:t>差分隐私等</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a:buNone/>
            </a:pPr>
            <a:endParaRPr lang="zh-CN" altLang="en-US" dirty="0"/>
          </a:p>
        </p:txBody>
      </p:sp>
      <p:sp>
        <p:nvSpPr>
          <p:cNvPr id="4" name="矩形 3"/>
          <p:cNvSpPr/>
          <p:nvPr/>
        </p:nvSpPr>
        <p:spPr>
          <a:xfrm>
            <a:off x="3436111" y="2967335"/>
            <a:ext cx="2271777" cy="923330"/>
          </a:xfrm>
          <a:prstGeom prst="rect">
            <a:avLst/>
          </a:prstGeom>
          <a:noFill/>
        </p:spPr>
        <p:txBody>
          <a:bodyPr wrap="none" lIns="91440" tIns="45720" rIns="91440" bIns="45720">
            <a:spAutoFit/>
          </a:bodyPr>
          <a:lstStyle/>
          <a:p>
            <a:pPr algn="ctr"/>
            <a:r>
              <a:rPr lang="zh-CN" alt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谢谢！</a:t>
            </a:r>
            <a:endParaRPr lang="zh-CN" alt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对抗性学习</a:t>
            </a:r>
            <a:endParaRPr lang="zh-CN" altLang="en-US" dirty="0"/>
          </a:p>
        </p:txBody>
      </p:sp>
      <p:sp>
        <p:nvSpPr>
          <p:cNvPr id="3" name="内容占位符 2"/>
          <p:cNvSpPr>
            <a:spLocks noGrp="1"/>
          </p:cNvSpPr>
          <p:nvPr>
            <p:ph idx="1"/>
          </p:nvPr>
        </p:nvSpPr>
        <p:spPr/>
        <p:txBody>
          <a:bodyPr/>
          <a:lstStyle/>
          <a:p>
            <a:r>
              <a:rPr lang="zh-CN" altLang="en-US" dirty="0" smtClean="0"/>
              <a:t>本质</a:t>
            </a:r>
            <a:r>
              <a:rPr lang="zh-CN" altLang="en-US" dirty="0" smtClean="0"/>
              <a:t>（</a:t>
            </a:r>
            <a:r>
              <a:rPr lang="zh-CN" altLang="en-US" dirty="0" smtClean="0"/>
              <a:t>人的核心评价指标不变，那</a:t>
            </a:r>
            <a:r>
              <a:rPr lang="en-US" altLang="zh-CN" dirty="0" smtClean="0"/>
              <a:t>AI</a:t>
            </a:r>
            <a:r>
              <a:rPr lang="zh-CN" altLang="en-US" dirty="0" smtClean="0"/>
              <a:t>如何表示人</a:t>
            </a:r>
            <a:r>
              <a:rPr lang="zh-CN" altLang="en-US" dirty="0" smtClean="0"/>
              <a:t>的抽象认知？）</a:t>
            </a:r>
            <a:endParaRPr lang="en-US" altLang="zh-CN" dirty="0" smtClean="0"/>
          </a:p>
          <a:p>
            <a:endParaRPr lang="en-US" altLang="zh-CN" dirty="0" smtClean="0"/>
          </a:p>
          <a:p>
            <a:pPr algn="ctr">
              <a:buNone/>
            </a:pPr>
            <a:r>
              <a:rPr lang="zh-CN" altLang="en-US" dirty="0" smtClean="0"/>
              <a:t>远看山有色，</a:t>
            </a:r>
            <a:endParaRPr lang="en-US" altLang="zh-CN" dirty="0" smtClean="0"/>
          </a:p>
          <a:p>
            <a:pPr algn="ctr">
              <a:buNone/>
            </a:pPr>
            <a:r>
              <a:rPr lang="zh-CN" altLang="en-US" dirty="0" smtClean="0"/>
              <a:t>近听水无声，</a:t>
            </a:r>
            <a:endParaRPr lang="en-US" altLang="zh-CN" dirty="0" smtClean="0"/>
          </a:p>
          <a:p>
            <a:pPr algn="ctr">
              <a:buNone/>
            </a:pPr>
            <a:r>
              <a:rPr lang="zh-CN" altLang="en-US" dirty="0" smtClean="0"/>
              <a:t>春去秋还在，</a:t>
            </a:r>
            <a:endParaRPr lang="en-US" altLang="zh-CN" dirty="0" smtClean="0"/>
          </a:p>
          <a:p>
            <a:pPr algn="ctr">
              <a:buNone/>
            </a:pPr>
            <a:r>
              <a:rPr lang="zh-CN" altLang="en-US" dirty="0" smtClean="0"/>
              <a:t>人来鸟不惊。</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实现漏洞</a:t>
            </a:r>
            <a:endParaRPr lang="zh-CN" altLang="en-US" dirty="0"/>
          </a:p>
        </p:txBody>
      </p:sp>
      <p:sp>
        <p:nvSpPr>
          <p:cNvPr id="3" name="内容占位符 2"/>
          <p:cNvSpPr>
            <a:spLocks noGrp="1"/>
          </p:cNvSpPr>
          <p:nvPr>
            <p:ph idx="1"/>
          </p:nvPr>
        </p:nvSpPr>
        <p:spPr>
          <a:xfrm>
            <a:off x="457200" y="1600201"/>
            <a:ext cx="8229600" cy="2828932"/>
          </a:xfrm>
        </p:spPr>
        <p:txBody>
          <a:bodyPr>
            <a:normAutofit fontScale="92500" lnSpcReduction="20000"/>
          </a:bodyPr>
          <a:lstStyle/>
          <a:p>
            <a:r>
              <a:rPr lang="en-US" altLang="zh-CN" dirty="0" smtClean="0"/>
              <a:t>360 Team Seri0us </a:t>
            </a:r>
            <a:r>
              <a:rPr lang="zh-CN" altLang="en-US" dirty="0" smtClean="0"/>
              <a:t>团队在一个月的时间里面发现了数十个深度学习框架及其依赖库中的软件漏洞。发现的漏洞包括了几乎所有常见的类型，例如内存访问越界，空指针引用，整数溢出，除零异常等。这些漏洞潜在带来的危害可以导致对深度学习应用的拒绝服务攻击，控制流劫持，分类逃逸，以及潜在的数据污染攻击。</a:t>
            </a:r>
            <a:endParaRPr lang="zh-CN" altLang="en-US" dirty="0"/>
          </a:p>
        </p:txBody>
      </p:sp>
      <p:sp>
        <p:nvSpPr>
          <p:cNvPr id="4" name="TextBox 3"/>
          <p:cNvSpPr txBox="1"/>
          <p:nvPr/>
        </p:nvSpPr>
        <p:spPr>
          <a:xfrm>
            <a:off x="857224" y="4714884"/>
            <a:ext cx="7643866" cy="369332"/>
          </a:xfrm>
          <a:prstGeom prst="rect">
            <a:avLst/>
          </a:prstGeom>
          <a:noFill/>
        </p:spPr>
        <p:txBody>
          <a:bodyPr wrap="square" rtlCol="0">
            <a:spAutoFit/>
          </a:bodyPr>
          <a:lstStyle/>
          <a:p>
            <a:r>
              <a:rPr lang="en-US" altLang="zh-CN" dirty="0" smtClean="0"/>
              <a:t>http://www.freebuf.com/articles/neopoints/150247.html</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10" y="4286256"/>
            <a:ext cx="8072494" cy="1911345"/>
          </a:xfrm>
        </p:spPr>
        <p:txBody>
          <a:bodyPr>
            <a:normAutofit/>
          </a:bodyPr>
          <a:lstStyle/>
          <a:p>
            <a:r>
              <a:rPr lang="zh-CN" altLang="en-US" sz="2400" dirty="0" smtClean="0"/>
              <a:t>我们选择了基于</a:t>
            </a:r>
            <a:r>
              <a:rPr lang="en-US" altLang="zh-CN" sz="2400" dirty="0" err="1" smtClean="0"/>
              <a:t>TensorFlow</a:t>
            </a:r>
            <a:r>
              <a:rPr lang="zh-CN" altLang="en-US" sz="2400" dirty="0" smtClean="0"/>
              <a:t>的语音识别应用来演示基于这个漏洞触发的攻击。攻击者通过构造语音文件，会导致上图中显示的循环无法结束，使应用程序长时间占用</a:t>
            </a:r>
            <a:r>
              <a:rPr lang="en-US" altLang="zh-CN" sz="2400" dirty="0" smtClean="0"/>
              <a:t>CPU</a:t>
            </a:r>
            <a:r>
              <a:rPr lang="zh-CN" altLang="en-US" sz="2400" dirty="0" smtClean="0"/>
              <a:t>而不返回结果，从而导致拒绝服务攻击</a:t>
            </a:r>
            <a:r>
              <a:rPr lang="zh-CN" altLang="en-US" dirty="0" smtClean="0"/>
              <a:t>。</a:t>
            </a:r>
          </a:p>
          <a:p>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714348" y="357166"/>
            <a:ext cx="7762025" cy="372672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数据安全</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1114857" y="2401276"/>
            <a:ext cx="6914286" cy="292381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71472" y="571480"/>
            <a:ext cx="7180263" cy="56769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后门攻击</a:t>
            </a:r>
            <a:endParaRPr lang="zh-CN" altLang="en-US" dirty="0"/>
          </a:p>
        </p:txBody>
      </p:sp>
      <p:pic>
        <p:nvPicPr>
          <p:cNvPr id="4098" name="Picture 2"/>
          <p:cNvPicPr>
            <a:picLocks noGrp="1" noChangeAspect="1" noChangeArrowheads="1"/>
          </p:cNvPicPr>
          <p:nvPr>
            <p:ph idx="1"/>
          </p:nvPr>
        </p:nvPicPr>
        <p:blipFill>
          <a:blip r:embed="rId2"/>
          <a:srcRect/>
          <a:stretch>
            <a:fillRect/>
          </a:stretch>
        </p:blipFill>
        <p:spPr bwMode="auto">
          <a:xfrm>
            <a:off x="428596" y="1285860"/>
            <a:ext cx="8358246" cy="521497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后门的可怕之处</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a:t>
            </a:r>
            <a:r>
              <a:rPr lang="zh-CN" altLang="en-US" dirty="0" smtClean="0"/>
              <a:t>不知道训练集</a:t>
            </a:r>
            <a:endParaRPr lang="en-US" altLang="zh-CN" dirty="0" smtClean="0"/>
          </a:p>
          <a:p>
            <a:r>
              <a:rPr lang="en-US" altLang="zh-CN" dirty="0" smtClean="0"/>
              <a:t>2.</a:t>
            </a:r>
            <a:r>
              <a:rPr lang="zh-CN" altLang="en-US" dirty="0" smtClean="0"/>
              <a:t>不知道模型</a:t>
            </a:r>
            <a:endParaRPr lang="en-US" altLang="zh-CN" dirty="0" smtClean="0"/>
          </a:p>
          <a:p>
            <a:r>
              <a:rPr lang="en-US" altLang="zh-CN" dirty="0" smtClean="0"/>
              <a:t>3.</a:t>
            </a:r>
            <a:r>
              <a:rPr lang="zh-CN" altLang="en-US" dirty="0" smtClean="0"/>
              <a:t>定向攻击</a:t>
            </a:r>
            <a:endParaRPr lang="en-US" altLang="zh-CN" dirty="0" smtClean="0"/>
          </a:p>
          <a:p>
            <a:r>
              <a:rPr lang="en-US" altLang="zh-CN" dirty="0" smtClean="0"/>
              <a:t>4.</a:t>
            </a:r>
            <a:r>
              <a:rPr lang="zh-CN" altLang="en-US" dirty="0" smtClean="0"/>
              <a:t>有限的污染样本</a:t>
            </a:r>
            <a:endParaRPr lang="en-US" altLang="zh-CN" dirty="0" smtClean="0"/>
          </a:p>
          <a:p>
            <a:r>
              <a:rPr lang="en-US" altLang="zh-CN" dirty="0" smtClean="0"/>
              <a:t>5.Backdoor KEY</a:t>
            </a:r>
            <a:r>
              <a:rPr lang="zh-CN" altLang="en-US" dirty="0" smtClean="0"/>
              <a:t>的健壮性</a:t>
            </a:r>
            <a:endParaRPr lang="en-US" altLang="zh-CN" dirty="0" smtClean="0"/>
          </a:p>
          <a:p>
            <a:r>
              <a:rPr lang="en-US" altLang="zh-CN" dirty="0" smtClean="0"/>
              <a:t>6.</a:t>
            </a:r>
            <a:r>
              <a:rPr lang="zh-CN" altLang="en-US" dirty="0" smtClean="0"/>
              <a:t>物理攻击</a:t>
            </a:r>
            <a:endParaRPr lang="en-US" altLang="zh-CN" dirty="0" smtClean="0"/>
          </a:p>
          <a:p>
            <a:r>
              <a:rPr lang="en-US" altLang="zh-CN" dirty="0" smtClean="0"/>
              <a:t>7.</a:t>
            </a:r>
            <a:r>
              <a:rPr lang="zh-CN" altLang="en-US" dirty="0" smtClean="0"/>
              <a:t>现实性：内鬼</a:t>
            </a:r>
            <a:endParaRPr lang="en-US" altLang="zh-CN" dirty="0" smtClean="0"/>
          </a:p>
          <a:p>
            <a:r>
              <a:rPr lang="en-US" altLang="zh-CN" dirty="0" smtClean="0"/>
              <a:t>injecting n = 57 poisoning samples is sufficient to achieve an attack success rate of over 90%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AI</a:t>
            </a:r>
            <a:r>
              <a:rPr lang="zh-CN" altLang="en-US" dirty="0" smtClean="0"/>
              <a:t>后门与对抗性学习</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本质：</a:t>
            </a:r>
            <a:endParaRPr lang="en-US" altLang="zh-CN" dirty="0" smtClean="0"/>
          </a:p>
          <a:p>
            <a:pPr>
              <a:buNone/>
            </a:pPr>
            <a:r>
              <a:rPr lang="zh-CN" altLang="en-US" dirty="0" smtClean="0"/>
              <a:t>数据不完备，</a:t>
            </a:r>
            <a:r>
              <a:rPr lang="en-US" altLang="zh-CN" dirty="0" smtClean="0"/>
              <a:t>AI</a:t>
            </a:r>
            <a:r>
              <a:rPr lang="zh-CN" altLang="en-US" dirty="0" smtClean="0"/>
              <a:t>分类中的数据拟合特性</a:t>
            </a:r>
            <a:endParaRPr lang="en-US" altLang="zh-CN" dirty="0" smtClean="0"/>
          </a:p>
          <a:p>
            <a:pPr>
              <a:buNone/>
            </a:pPr>
            <a:endParaRPr lang="en-US" altLang="zh-CN" dirty="0" smtClean="0"/>
          </a:p>
          <a:p>
            <a:r>
              <a:rPr lang="zh-CN" altLang="en-US" dirty="0" smtClean="0"/>
              <a:t>相同点：</a:t>
            </a:r>
            <a:endParaRPr lang="en-US" altLang="zh-CN" dirty="0" smtClean="0"/>
          </a:p>
          <a:p>
            <a:pPr marL="514350" indent="-514350">
              <a:buFont typeface="+mj-lt"/>
              <a:buAutoNum type="arabicPeriod"/>
            </a:pPr>
            <a:r>
              <a:rPr lang="zh-CN" altLang="en-US" dirty="0" smtClean="0"/>
              <a:t>错误识别，</a:t>
            </a:r>
            <a:r>
              <a:rPr lang="en-US" altLang="zh-CN" dirty="0" smtClean="0"/>
              <a:t>AI</a:t>
            </a:r>
            <a:r>
              <a:rPr lang="zh-CN" altLang="en-US" dirty="0" smtClean="0"/>
              <a:t>的脆弱性</a:t>
            </a:r>
            <a:endParaRPr lang="en-US" altLang="zh-CN" dirty="0" smtClean="0"/>
          </a:p>
          <a:p>
            <a:pPr marL="514350" indent="-514350">
              <a:buFont typeface="+mj-lt"/>
              <a:buAutoNum type="arabicPeriod"/>
            </a:pPr>
            <a:r>
              <a:rPr lang="zh-CN" altLang="en-US" dirty="0" smtClean="0"/>
              <a:t>不影响系统对一般样本的识别</a:t>
            </a:r>
            <a:endParaRPr lang="en-US" altLang="zh-CN" dirty="0" smtClean="0"/>
          </a:p>
          <a:p>
            <a:pPr marL="514350" indent="-514350">
              <a:buNone/>
            </a:pPr>
            <a:endParaRPr lang="en-US" altLang="zh-CN" dirty="0" smtClean="0"/>
          </a:p>
          <a:p>
            <a:r>
              <a:rPr lang="zh-CN" altLang="en-US" dirty="0" smtClean="0"/>
              <a:t>不同点</a:t>
            </a:r>
            <a:endParaRPr lang="en-US" altLang="zh-CN" dirty="0" smtClean="0"/>
          </a:p>
          <a:p>
            <a:pPr marL="514350" indent="-514350">
              <a:buFont typeface="+mj-lt"/>
              <a:buAutoNum type="arabicPeriod"/>
            </a:pPr>
            <a:r>
              <a:rPr lang="zh-CN" altLang="en-US" dirty="0" smtClean="0"/>
              <a:t>个体与系统</a:t>
            </a:r>
            <a:endParaRPr lang="en-US" altLang="zh-CN" dirty="0" smtClean="0"/>
          </a:p>
          <a:p>
            <a:pPr marL="514350" indent="-514350">
              <a:buFont typeface="+mj-lt"/>
              <a:buAutoNum type="arabicPeriod"/>
            </a:pPr>
            <a:r>
              <a:rPr lang="zh-CN" altLang="en-US" dirty="0" smtClean="0"/>
              <a:t>物理攻击（</a:t>
            </a:r>
            <a:r>
              <a:rPr lang="en-US" altLang="zh-CN" dirty="0" smtClean="0"/>
              <a:t>AI</a:t>
            </a:r>
            <a:r>
              <a:rPr lang="zh-CN" altLang="en-US" dirty="0" smtClean="0"/>
              <a:t>后门带来的安全威胁更大）</a:t>
            </a:r>
            <a:endParaRPr lang="en-US" altLang="zh-CN" dirty="0" smtClean="0"/>
          </a:p>
          <a:p>
            <a:pPr marL="514350" indent="-514350">
              <a:buFont typeface="+mj-lt"/>
              <a:buAutoNum type="arabicPeriod"/>
            </a:pP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313</Words>
  <PresentationFormat>全屏显示(4:3)</PresentationFormat>
  <Paragraphs>42</Paragraphs>
  <Slides>12</Slides>
  <Notes>0</Notes>
  <HiddenSlides>0</HiddenSlides>
  <MMClips>0</MMClips>
  <ScaleCrop>false</ScaleCrop>
  <HeadingPairs>
    <vt:vector size="4" baseType="variant">
      <vt:variant>
        <vt:lpstr>主题</vt:lpstr>
      </vt:variant>
      <vt:variant>
        <vt:i4>1</vt:i4>
      </vt:variant>
      <vt:variant>
        <vt:lpstr>幻灯片标题</vt:lpstr>
      </vt:variant>
      <vt:variant>
        <vt:i4>12</vt:i4>
      </vt:variant>
    </vt:vector>
  </HeadingPairs>
  <TitlesOfParts>
    <vt:vector size="13" baseType="lpstr">
      <vt:lpstr>Office 主题</vt:lpstr>
      <vt:lpstr>AI模型安全探讨</vt:lpstr>
      <vt:lpstr>对抗性学习</vt:lpstr>
      <vt:lpstr>实现漏洞</vt:lpstr>
      <vt:lpstr>幻灯片 4</vt:lpstr>
      <vt:lpstr>数据安全</vt:lpstr>
      <vt:lpstr>幻灯片 6</vt:lpstr>
      <vt:lpstr>AI后门攻击</vt:lpstr>
      <vt:lpstr>AI后门的可怕之处</vt:lpstr>
      <vt:lpstr>AI后门与对抗性学习</vt:lpstr>
      <vt:lpstr>幻灯片 10</vt:lpstr>
      <vt:lpstr>防守策略</vt:lpstr>
      <vt:lpstr>幻灯片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AI模型安全性的探讨</dc:title>
  <dc:creator>Administrator</dc:creator>
  <cp:lastModifiedBy>微软用户</cp:lastModifiedBy>
  <cp:revision>9</cp:revision>
  <dcterms:created xsi:type="dcterms:W3CDTF">2018-09-12T02:19:51Z</dcterms:created>
  <dcterms:modified xsi:type="dcterms:W3CDTF">2018-09-14T06:51:18Z</dcterms:modified>
</cp:coreProperties>
</file>