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5" r:id="rId6"/>
    <p:sldId id="259" r:id="rId7"/>
    <p:sldId id="264" r:id="rId8"/>
    <p:sldId id="263" r:id="rId9"/>
    <p:sldId id="260" r:id="rId10"/>
    <p:sldId id="262" r:id="rId11"/>
    <p:sldId id="270" r:id="rId12"/>
    <p:sldId id="268" r:id="rId13"/>
    <p:sldId id="269" r:id="rId14"/>
    <p:sldId id="267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09F3C-D545-4A74-84CD-E7F62DCD79F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7E2D3-66C6-4994-828D-7F58FEBD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E%97%E6%95%99%E9%9F%B3%E4%B9%90/167522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Acoustix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won the 1990 Int'l Quartet Championship on their first try, a feat that has not been repeated since. This is the opening number of their semifinal set, "I'm Looking Over A Four-Leaf Clover."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7E2D3-66C6-4994-828D-7F58FEBD82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是西方教会单声圣歌的主要传统，是一种单声部、无伴奏的罗马天主教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宗教音乐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7E2D3-66C6-4994-828D-7F58FEBD82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9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Alley Cats-The Duke of Earl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7E2D3-66C6-4994-828D-7F58FEBD82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6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 Help Falling in Love - The Yale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Whiffenpoofs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2016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7E2D3-66C6-4994-828D-7F58FEBD82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4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7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8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1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4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4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9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2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EC14-A4E6-44C5-BC7E-D2C2D6A06DE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46E4-9DAF-4B31-A0EA-81B944B7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0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3887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阿卡贝拉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鉴赏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3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六、当代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流行乐派</a:t>
            </a:r>
            <a:r>
              <a:rPr lang="zh-CN" altLang="en-US" sz="3600" dirty="0" smtClean="0">
                <a:solidFill>
                  <a:schemeClr val="bg1"/>
                </a:solidFill>
              </a:rPr>
              <a:t>（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Comtemporary</a:t>
            </a:r>
            <a:r>
              <a:rPr lang="en-US" altLang="zh-CN" sz="3600" dirty="0" smtClean="0">
                <a:solidFill>
                  <a:schemeClr val="bg1"/>
                </a:solidFill>
              </a:rPr>
              <a:t>/Pop/Rock</a:t>
            </a:r>
            <a:r>
              <a:rPr lang="zh-CN" altLang="en-US" sz="3600" dirty="0" smtClean="0">
                <a:solidFill>
                  <a:schemeClr val="bg1"/>
                </a:solidFill>
              </a:rPr>
              <a:t>）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5285"/>
            <a:ext cx="10515600" cy="1281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此流派的组合于上世纪</a:t>
            </a:r>
            <a:r>
              <a:rPr lang="en-US" altLang="zh-CN" dirty="0" smtClean="0">
                <a:solidFill>
                  <a:schemeClr val="bg1"/>
                </a:solidFill>
              </a:rPr>
              <a:t>70</a:t>
            </a:r>
            <a:r>
              <a:rPr lang="zh-CN" altLang="en-US" dirty="0" smtClean="0">
                <a:solidFill>
                  <a:schemeClr val="bg1"/>
                </a:solidFill>
              </a:rPr>
              <a:t>年代兴起，</a:t>
            </a:r>
            <a:r>
              <a:rPr lang="en-US" altLang="zh-CN" dirty="0" smtClean="0">
                <a:solidFill>
                  <a:schemeClr val="bg1"/>
                </a:solidFill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</a:rPr>
              <a:t>年代大盛。今天的当代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流行乐派的组合多不胜数，一般被称作‘人声乐队（</a:t>
            </a:r>
            <a:r>
              <a:rPr lang="en-US" altLang="zh-CN" dirty="0" smtClean="0">
                <a:solidFill>
                  <a:schemeClr val="bg1"/>
                </a:solidFill>
              </a:rPr>
              <a:t>vocal band</a:t>
            </a:r>
            <a:r>
              <a:rPr lang="zh-CN" altLang="en-US" dirty="0" smtClean="0">
                <a:solidFill>
                  <a:schemeClr val="bg1"/>
                </a:solidFill>
              </a:rPr>
              <a:t>）’，作曲编配、发出的音响更追求器乐化。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6433" y="3010337"/>
            <a:ext cx="67753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、人员配置一般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人，其中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人专门唱低音，模拟低音贝斯吉他，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人负责人声打击，其他成员则唱主旋律及内声部；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、一定包括人声打击声部；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、必须使用话筒，非常重视音响效果，常使用效果器改变音效；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、常改编翻唱流行作品，也自己创作；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、非常重视舞台表演效果。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著名组合：</a:t>
            </a:r>
            <a:r>
              <a:rPr lang="en-US" altLang="zh-CN" sz="2400" dirty="0" smtClean="0">
                <a:solidFill>
                  <a:schemeClr val="bg1"/>
                </a:solidFill>
              </a:rPr>
              <a:t>Club For Five,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Naturelly</a:t>
            </a:r>
            <a:r>
              <a:rPr lang="en-US" altLang="zh-CN" sz="2400" dirty="0" smtClean="0">
                <a:solidFill>
                  <a:schemeClr val="bg1"/>
                </a:solidFill>
              </a:rPr>
              <a:t> 7,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Rockapella</a:t>
            </a:r>
            <a:r>
              <a:rPr lang="en-US" altLang="zh-CN" sz="2400" dirty="0" smtClean="0">
                <a:solidFill>
                  <a:schemeClr val="bg1"/>
                </a:solidFill>
              </a:rPr>
              <a:t>, Basix</a:t>
            </a:r>
            <a:r>
              <a:rPr lang="zh-CN" altLang="en-US" sz="2400" dirty="0" smtClean="0">
                <a:solidFill>
                  <a:schemeClr val="bg1"/>
                </a:solidFill>
              </a:rPr>
              <a:t>等。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06" y="3479384"/>
            <a:ext cx="4392120" cy="28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4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七、人声爵士派（</a:t>
            </a:r>
            <a:r>
              <a:rPr lang="en-US" altLang="zh-CN" dirty="0" smtClean="0">
                <a:solidFill>
                  <a:schemeClr val="bg1"/>
                </a:solidFill>
              </a:rPr>
              <a:t>Vocal Jazz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9183"/>
            <a:ext cx="10515600" cy="13362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这是阿卡贝拉中相对较小的派别，真正完全无伴奏的更少，常常会将一些有乐器伴奏混淆进来。基本没有专门的</a:t>
            </a:r>
            <a:r>
              <a:rPr lang="en-US" altLang="zh-CN" dirty="0" smtClean="0">
                <a:solidFill>
                  <a:schemeClr val="bg1"/>
                </a:solidFill>
              </a:rPr>
              <a:t>Vocal Jazz</a:t>
            </a:r>
            <a:r>
              <a:rPr lang="zh-CN" altLang="en-US" dirty="0" smtClean="0">
                <a:solidFill>
                  <a:schemeClr val="bg1"/>
                </a:solidFill>
              </a:rPr>
              <a:t>组合，他们也兼唱流行、摇滚或世界音乐风格。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12" y="3080196"/>
            <a:ext cx="4104311" cy="30782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6336" y="2842353"/>
            <a:ext cx="6895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、爵士密集和声；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、即兴表演不如器乐爵士的突出；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、常跟流行结合。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著名乐队：</a:t>
            </a:r>
            <a:r>
              <a:rPr lang="en-US" altLang="zh-CN" sz="2400" dirty="0" smtClean="0">
                <a:solidFill>
                  <a:schemeClr val="bg1"/>
                </a:solidFill>
              </a:rPr>
              <a:t>Singers Unlimited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Swingle</a:t>
            </a:r>
            <a:r>
              <a:rPr lang="en-US" altLang="zh-CN" sz="2400" dirty="0" smtClean="0">
                <a:solidFill>
                  <a:schemeClr val="bg1"/>
                </a:solidFill>
              </a:rPr>
              <a:t> singers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The Real Group</a:t>
            </a:r>
            <a:r>
              <a:rPr lang="zh-CN" altLang="en-US" sz="2400" dirty="0" smtClean="0">
                <a:solidFill>
                  <a:schemeClr val="bg1"/>
                </a:solidFill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</a:rPr>
              <a:t>The Idea of North</a:t>
            </a:r>
            <a:r>
              <a:rPr lang="zh-CN" altLang="en-US" sz="2400" dirty="0" smtClean="0">
                <a:solidFill>
                  <a:schemeClr val="bg1"/>
                </a:solidFill>
              </a:rPr>
              <a:t>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4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3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八、地方音乐派（</a:t>
            </a:r>
            <a:r>
              <a:rPr lang="en-US" altLang="zh-CN" dirty="0" smtClean="0">
                <a:solidFill>
                  <a:schemeClr val="bg1"/>
                </a:solidFill>
              </a:rPr>
              <a:t>World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顾名思义，这派的组合演唱具有地区风格的曲目，如东欧民族音乐、南美音乐、非洲音乐、东正教音乐、犹太音乐等。这些音乐的风格与‘主流’阿卡贝拉有差异，有时候有点类似于新世纪风格（</a:t>
            </a:r>
            <a:r>
              <a:rPr lang="en-US" altLang="zh-CN" dirty="0" smtClean="0">
                <a:solidFill>
                  <a:schemeClr val="bg1"/>
                </a:solidFill>
              </a:rPr>
              <a:t>New Age</a:t>
            </a:r>
            <a:r>
              <a:rPr lang="zh-CN" altLang="en-US" dirty="0" smtClean="0">
                <a:solidFill>
                  <a:schemeClr val="bg1"/>
                </a:solidFill>
              </a:rPr>
              <a:t>）。特点：极富特点、各式各样。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著名组合：</a:t>
            </a:r>
            <a:r>
              <a:rPr lang="en-US" altLang="zh-CN" dirty="0" err="1" smtClean="0">
                <a:solidFill>
                  <a:schemeClr val="bg1"/>
                </a:solidFill>
              </a:rPr>
              <a:t>Irmelin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Sweet Honey in the Rock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Ladysmith Black </a:t>
            </a:r>
            <a:r>
              <a:rPr lang="en-US" altLang="zh-CN" dirty="0" err="1" smtClean="0">
                <a:solidFill>
                  <a:schemeClr val="bg1"/>
                </a:solidFill>
              </a:rPr>
              <a:t>Mambazo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Artisan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Vocal Sampling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Rajaton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2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7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90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阿卡贝拉（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Acappella</a:t>
            </a:r>
            <a:r>
              <a:rPr lang="zh-CN" altLang="en-US" sz="3600" dirty="0">
                <a:solidFill>
                  <a:schemeClr val="bg1"/>
                </a:solidFill>
              </a:rPr>
              <a:t>）的起源，可追溯至中世纪的教会音乐，当时的教会音乐只以人声清唱，并不应用乐器；</a:t>
            </a:r>
            <a:r>
              <a:rPr lang="zh-CN" altLang="en-US" sz="3600" dirty="0" smtClean="0">
                <a:solidFill>
                  <a:schemeClr val="bg1"/>
                </a:solidFill>
              </a:rPr>
              <a:t>在器乐于</a:t>
            </a:r>
            <a:r>
              <a:rPr lang="en-US" altLang="zh-CN" sz="3600" dirty="0" smtClean="0">
                <a:solidFill>
                  <a:schemeClr val="bg1"/>
                </a:solidFill>
              </a:rPr>
              <a:t>16</a:t>
            </a:r>
            <a:r>
              <a:rPr lang="zh-CN" altLang="en-US" sz="3600" dirty="0" smtClean="0">
                <a:solidFill>
                  <a:schemeClr val="bg1"/>
                </a:solidFill>
              </a:rPr>
              <a:t>世纪起逐渐流行之前，各式各样</a:t>
            </a:r>
            <a:r>
              <a:rPr lang="zh-CN" altLang="en-US" sz="3600" dirty="0">
                <a:solidFill>
                  <a:schemeClr val="bg1"/>
                </a:solidFill>
              </a:rPr>
              <a:t>的阿卡贝拉一直都是西方音乐</a:t>
            </a:r>
            <a:r>
              <a:rPr lang="zh-CN" altLang="en-US" sz="3600" dirty="0" smtClean="0">
                <a:solidFill>
                  <a:schemeClr val="bg1"/>
                </a:solidFill>
              </a:rPr>
              <a:t>中最</a:t>
            </a:r>
            <a:r>
              <a:rPr lang="zh-CN" altLang="en-US" sz="3600" dirty="0">
                <a:solidFill>
                  <a:schemeClr val="bg1"/>
                </a:solidFill>
              </a:rPr>
              <a:t>重要的形式。</a:t>
            </a:r>
          </a:p>
        </p:txBody>
      </p:sp>
    </p:spTree>
    <p:extLst>
      <p:ext uri="{BB962C8B-B14F-4D97-AF65-F5344CB8AC3E}">
        <p14:creationId xmlns:p14="http://schemas.microsoft.com/office/powerpoint/2010/main" val="387208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57" y="1487874"/>
            <a:ext cx="6316181" cy="473004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17</a:t>
            </a:r>
            <a:r>
              <a:rPr lang="zh-CN" altLang="en-US" sz="2400" dirty="0">
                <a:solidFill>
                  <a:schemeClr val="bg1"/>
                </a:solidFill>
              </a:rPr>
              <a:t>世纪后，受启蒙运动、工业革命等之影响，西方</a:t>
            </a:r>
            <a:r>
              <a:rPr lang="zh-CN" altLang="en-US" sz="2400" dirty="0">
                <a:solidFill>
                  <a:srgbClr val="FF0000"/>
                </a:solidFill>
              </a:rPr>
              <a:t>乐器的发展迅速</a:t>
            </a:r>
            <a:r>
              <a:rPr lang="zh-CN" altLang="en-US" sz="2400" dirty="0">
                <a:solidFill>
                  <a:schemeClr val="bg1"/>
                </a:solidFill>
              </a:rPr>
              <a:t>，近代小提琴、钢琴等成了作曲家的“至爱”，纷纷为它们谱写乐曲。至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世纪，管乐的性能也有显著的改良，管弦乐大盛。就是歌剧、艺术歌曲、合唱歌曲等声乐乐种，通常也都应用到乐器伴奏，无伴奏合唱可说是进入了消退</a:t>
            </a:r>
            <a:r>
              <a:rPr lang="zh-CN" altLang="en-US" sz="2400" dirty="0" smtClean="0">
                <a:solidFill>
                  <a:schemeClr val="bg1"/>
                </a:solidFill>
              </a:rPr>
              <a:t>期。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182" y="1907175"/>
            <a:ext cx="4895009" cy="34616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8573" y="457201"/>
            <a:ext cx="10744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消退期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2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复兴期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到了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世纪初，人们又开始怀念和谐的纯人声合唱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</a:rPr>
              <a:t>A</a:t>
            </a:r>
            <a:r>
              <a:rPr lang="en-US" altLang="zh-CN" dirty="0" err="1" smtClean="0">
                <a:solidFill>
                  <a:schemeClr val="bg1"/>
                </a:solidFill>
              </a:rPr>
              <a:t>cappella</a:t>
            </a:r>
            <a:r>
              <a:rPr lang="zh-CN" altLang="en-US" dirty="0">
                <a:solidFill>
                  <a:schemeClr val="bg1"/>
                </a:solidFill>
              </a:rPr>
              <a:t>重新流行起来，并发展出近现代的版本。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1909</a:t>
            </a:r>
            <a:r>
              <a:rPr lang="zh-CN" altLang="en-US" dirty="0">
                <a:solidFill>
                  <a:schemeClr val="bg1"/>
                </a:solidFill>
              </a:rPr>
              <a:t>年，耶鲁大学的</a:t>
            </a:r>
            <a:r>
              <a:rPr lang="en-US" altLang="zh-CN" dirty="0" err="1">
                <a:solidFill>
                  <a:schemeClr val="bg1"/>
                </a:solidFill>
              </a:rPr>
              <a:t>Whiffenpoofs</a:t>
            </a:r>
            <a:r>
              <a:rPr lang="zh-CN" altLang="en-US" dirty="0">
                <a:solidFill>
                  <a:schemeClr val="bg1"/>
                </a:solidFill>
              </a:rPr>
              <a:t>成立，为阿卡贝拉的复兴展开了序幕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05" y="3359875"/>
            <a:ext cx="4949190" cy="31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一、理发店派（</a:t>
            </a:r>
            <a:r>
              <a:rPr lang="en-US" altLang="zh-CN" dirty="0" smtClean="0">
                <a:solidFill>
                  <a:schemeClr val="bg1"/>
                </a:solidFill>
              </a:rPr>
              <a:t>barbershop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0804"/>
            <a:ext cx="10937360" cy="12754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产生于</a:t>
            </a:r>
            <a:r>
              <a:rPr lang="en-US" altLang="zh-CN" dirty="0" smtClean="0">
                <a:solidFill>
                  <a:schemeClr val="bg1"/>
                </a:solidFill>
              </a:rPr>
              <a:t>1890</a:t>
            </a:r>
            <a:r>
              <a:rPr lang="zh-CN" altLang="en-US" dirty="0" smtClean="0">
                <a:solidFill>
                  <a:schemeClr val="bg1"/>
                </a:solidFill>
              </a:rPr>
              <a:t>年至</a:t>
            </a:r>
            <a:r>
              <a:rPr lang="en-US" altLang="zh-CN" dirty="0" smtClean="0">
                <a:solidFill>
                  <a:schemeClr val="bg1"/>
                </a:solidFill>
              </a:rPr>
              <a:t>1920</a:t>
            </a:r>
            <a:r>
              <a:rPr lang="zh-CN" altLang="en-US" dirty="0" smtClean="0">
                <a:solidFill>
                  <a:schemeClr val="bg1"/>
                </a:solidFill>
              </a:rPr>
              <a:t>年之间的美国。当时理发店是许多非洲裔美国人聚集、社交的地方，而无伴奏合唱正是交谊活动的一种，因此得名。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093" y="3293717"/>
            <a:ext cx="3876467" cy="32880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806367"/>
            <a:ext cx="6642253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、通常是四个男声的组合；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、有四个对应整齐的声部（</a:t>
            </a:r>
            <a:r>
              <a:rPr lang="en-US" altLang="zh-CN" sz="2400" dirty="0" smtClean="0">
                <a:solidFill>
                  <a:schemeClr val="bg1"/>
                </a:solidFill>
              </a:rPr>
              <a:t>tenor, lead,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baritone&amp;bass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、旋律性强，主题突出，情感丰富；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、有固定的和声配置（七和弦、五度循环）。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著名</a:t>
            </a:r>
            <a:r>
              <a:rPr lang="zh-CN" altLang="en-US" sz="2400" dirty="0" smtClean="0">
                <a:solidFill>
                  <a:schemeClr val="bg1"/>
                </a:solidFill>
              </a:rPr>
              <a:t>组合：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Acoustix</a:t>
            </a:r>
            <a:r>
              <a:rPr lang="en-US" altLang="zh-CN" sz="2400" dirty="0" smtClean="0">
                <a:solidFill>
                  <a:schemeClr val="bg1"/>
                </a:solidFill>
              </a:rPr>
              <a:t>, Ambiance</a:t>
            </a:r>
            <a:r>
              <a:rPr lang="zh-CN" altLang="en-US" sz="2400" dirty="0" smtClean="0">
                <a:solidFill>
                  <a:schemeClr val="bg1"/>
                </a:solidFill>
              </a:rPr>
              <a:t>以及</a:t>
            </a:r>
            <a:r>
              <a:rPr lang="en-US" altLang="zh-CN" sz="2400" dirty="0" smtClean="0">
                <a:solidFill>
                  <a:schemeClr val="bg1"/>
                </a:solidFill>
              </a:rPr>
              <a:t>The Vocal Majority</a:t>
            </a:r>
            <a:r>
              <a:rPr lang="zh-CN" altLang="en-US" sz="2400" dirty="0" smtClean="0">
                <a:solidFill>
                  <a:schemeClr val="bg1"/>
                </a:solidFill>
              </a:rPr>
              <a:t>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二、古典派（</a:t>
            </a:r>
            <a:r>
              <a:rPr lang="en-US" altLang="zh-CN" dirty="0" smtClean="0">
                <a:solidFill>
                  <a:schemeClr val="bg1"/>
                </a:solidFill>
              </a:rPr>
              <a:t>Classical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3954"/>
            <a:ext cx="10795612" cy="99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历史悠久，涉及的音乐范围很广，包括从早期格里高利圣叹到现代当代的严肃音乐。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820" y="3018622"/>
            <a:ext cx="4836531" cy="28313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5415" y="2666082"/>
            <a:ext cx="57838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、作品主要是古典风格的、常跟基督教有关的；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、发声方法是高位置的直声，消除颤音；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</a:rPr>
              <a:t>、严格按照乐谱，较少即兴，很少把节奏摇摆化（</a:t>
            </a:r>
            <a:r>
              <a:rPr lang="en-US" altLang="zh-CN" sz="2000" dirty="0" smtClean="0">
                <a:solidFill>
                  <a:schemeClr val="bg1"/>
                </a:solidFill>
              </a:rPr>
              <a:t>Swing</a:t>
            </a:r>
            <a:r>
              <a:rPr lang="zh-CN" altLang="en-US" sz="2000" dirty="0" smtClean="0">
                <a:solidFill>
                  <a:schemeClr val="bg1"/>
                </a:solidFill>
              </a:rPr>
              <a:t>）。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也演唱民歌、流行、爵士风格、但是发声方法和按谱演唱将它与其他风格区别开来。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著名组合： </a:t>
            </a:r>
            <a:r>
              <a:rPr lang="en-US" altLang="zh-CN" sz="2000" dirty="0" smtClean="0">
                <a:solidFill>
                  <a:schemeClr val="bg1"/>
                </a:solidFill>
              </a:rPr>
              <a:t>The Kings Singers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</a:rPr>
              <a:t>Chanticleer</a:t>
            </a:r>
            <a:r>
              <a:rPr lang="zh-CN" altLang="en-US" sz="2000" dirty="0" smtClean="0">
                <a:solidFill>
                  <a:schemeClr val="bg1"/>
                </a:solidFill>
              </a:rPr>
              <a:t>、以及</a:t>
            </a:r>
            <a:r>
              <a:rPr lang="en-US" altLang="zh-CN" sz="2000" dirty="0" smtClean="0">
                <a:solidFill>
                  <a:schemeClr val="bg1"/>
                </a:solidFill>
              </a:rPr>
              <a:t>Moses Hogan</a:t>
            </a:r>
            <a:r>
              <a:rPr lang="zh-CN" altLang="en-US" sz="2000" dirty="0" smtClean="0">
                <a:solidFill>
                  <a:schemeClr val="bg1"/>
                </a:solidFill>
              </a:rPr>
              <a:t>后期指挥的等乐队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69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三、</a:t>
            </a:r>
            <a:r>
              <a:rPr lang="en-US" altLang="zh-CN" dirty="0" smtClean="0">
                <a:solidFill>
                  <a:schemeClr val="bg1"/>
                </a:solidFill>
              </a:rPr>
              <a:t>doo-wop</a:t>
            </a:r>
            <a:r>
              <a:rPr lang="zh-CN" altLang="en-US" dirty="0" smtClean="0">
                <a:solidFill>
                  <a:schemeClr val="bg1"/>
                </a:solidFill>
              </a:rPr>
              <a:t>派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街角派（</a:t>
            </a:r>
            <a:r>
              <a:rPr lang="en-US" altLang="zh-CN" dirty="0" smtClean="0">
                <a:solidFill>
                  <a:schemeClr val="bg1"/>
                </a:solidFill>
              </a:rPr>
              <a:t>street corner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682408"/>
            <a:ext cx="10515600" cy="5980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最初为</a:t>
            </a:r>
            <a:r>
              <a:rPr lang="en-US" altLang="zh-CN" dirty="0" smtClean="0">
                <a:solidFill>
                  <a:schemeClr val="bg1"/>
                </a:solidFill>
              </a:rPr>
              <a:t>1950-60</a:t>
            </a:r>
            <a:r>
              <a:rPr lang="zh-CN" altLang="en-US" dirty="0" smtClean="0">
                <a:solidFill>
                  <a:schemeClr val="bg1"/>
                </a:solidFill>
              </a:rPr>
              <a:t>年代在纽约或费城等美国城市的街头艺术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01" y="2591697"/>
            <a:ext cx="5217405" cy="35002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1701" y="2591697"/>
            <a:ext cx="6230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、用</a:t>
            </a:r>
            <a:r>
              <a:rPr lang="en-US" altLang="zh-CN" sz="2400" dirty="0" smtClean="0">
                <a:solidFill>
                  <a:schemeClr val="bg1"/>
                </a:solidFill>
              </a:rPr>
              <a:t>’doo-wop’</a:t>
            </a:r>
            <a:r>
              <a:rPr lang="zh-CN" altLang="en-US" sz="2400" dirty="0" smtClean="0">
                <a:solidFill>
                  <a:schemeClr val="bg1"/>
                </a:solidFill>
              </a:rPr>
              <a:t>这样的非实义歌词做伴奏；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具有浓厚的</a:t>
            </a:r>
            <a:r>
              <a:rPr lang="en-US" altLang="zh-CN" sz="2400" dirty="0" smtClean="0">
                <a:solidFill>
                  <a:schemeClr val="bg1"/>
                </a:solidFill>
              </a:rPr>
              <a:t>’R&amp;B’</a:t>
            </a:r>
            <a:r>
              <a:rPr lang="zh-CN" altLang="en-US" sz="2400" dirty="0" smtClean="0">
                <a:solidFill>
                  <a:schemeClr val="bg1"/>
                </a:solidFill>
              </a:rPr>
              <a:t>风格；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、一般不看谱，和声直接用耳朵编配出来；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、有较强的颤音。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著名组合：</a:t>
            </a:r>
            <a:r>
              <a:rPr lang="en-US" altLang="zh-CN" sz="2400" dirty="0" smtClean="0">
                <a:solidFill>
                  <a:schemeClr val="bg1"/>
                </a:solidFill>
              </a:rPr>
              <a:t>The Alley Cats </a:t>
            </a:r>
            <a:r>
              <a:rPr lang="zh-CN" altLang="en-US" sz="2400" dirty="0" smtClean="0">
                <a:solidFill>
                  <a:schemeClr val="bg1"/>
                </a:solidFill>
              </a:rPr>
              <a:t>以及</a:t>
            </a:r>
            <a:r>
              <a:rPr lang="en-US" altLang="zh-CN" sz="2400" dirty="0" smtClean="0">
                <a:solidFill>
                  <a:schemeClr val="bg1"/>
                </a:solidFill>
              </a:rPr>
              <a:t>The Mighty Echoes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43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四、高校派（</a:t>
            </a:r>
            <a:r>
              <a:rPr lang="en-US" altLang="zh-CN" dirty="0" smtClean="0">
                <a:solidFill>
                  <a:schemeClr val="bg1"/>
                </a:solidFill>
              </a:rPr>
              <a:t>College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169"/>
            <a:ext cx="10668356" cy="906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高校派组合是指那些遵循耶鲁大学</a:t>
            </a:r>
            <a:r>
              <a:rPr lang="en-US" altLang="zh-CN" dirty="0" err="1" smtClean="0">
                <a:solidFill>
                  <a:schemeClr val="bg1"/>
                </a:solidFill>
              </a:rPr>
              <a:t>Whiffenpoofs</a:t>
            </a:r>
            <a:r>
              <a:rPr lang="zh-CN" altLang="en-US" dirty="0" smtClean="0">
                <a:solidFill>
                  <a:schemeClr val="bg1"/>
                </a:solidFill>
              </a:rPr>
              <a:t>组合（</a:t>
            </a:r>
            <a:r>
              <a:rPr lang="en-US" altLang="zh-CN" dirty="0" smtClean="0">
                <a:solidFill>
                  <a:schemeClr val="bg1"/>
                </a:solidFill>
              </a:rPr>
              <a:t>1909</a:t>
            </a:r>
            <a:r>
              <a:rPr lang="zh-CN" altLang="en-US" dirty="0" smtClean="0">
                <a:solidFill>
                  <a:schemeClr val="bg1"/>
                </a:solidFill>
              </a:rPr>
              <a:t>年成立）的传统发展出来的校园组合。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227" y="3273478"/>
            <a:ext cx="4541560" cy="25654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199" y="2678568"/>
            <a:ext cx="6443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、人数较多，通常</a:t>
            </a:r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</a:rPr>
              <a:t>人以上；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、一人领唱，其他人伴奏造成合唱效果，通常演出时，乐队站成</a:t>
            </a:r>
            <a:r>
              <a:rPr lang="en-US" altLang="zh-CN" sz="2800" dirty="0" smtClean="0">
                <a:solidFill>
                  <a:schemeClr val="bg1"/>
                </a:solidFill>
              </a:rPr>
              <a:t>U</a:t>
            </a:r>
            <a:r>
              <a:rPr lang="zh-CN" altLang="en-US" sz="2800" dirty="0" smtClean="0">
                <a:solidFill>
                  <a:schemeClr val="bg1"/>
                </a:solidFill>
              </a:rPr>
              <a:t>字形，因为人多常需要指挥，但指挥只是做简单的节奏动作，并且要一起唱。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</a:rPr>
              <a:t>、风格通常是流行，一般有人声打击；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4</a:t>
            </a:r>
            <a:r>
              <a:rPr lang="zh-CN" altLang="en-US" sz="2800" dirty="0" smtClean="0">
                <a:solidFill>
                  <a:schemeClr val="bg1"/>
                </a:solidFill>
              </a:rPr>
              <a:t>、重视视觉效果，走位，舞蹈丰富。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著名组合：</a:t>
            </a:r>
            <a:r>
              <a:rPr lang="en-US" altLang="zh-CN" sz="2800" dirty="0" smtClean="0">
                <a:solidFill>
                  <a:schemeClr val="bg1"/>
                </a:solidFill>
              </a:rPr>
              <a:t>Yale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Whiffenpoofs</a:t>
            </a:r>
            <a:r>
              <a:rPr lang="en-US" altLang="zh-CN" sz="2800" dirty="0" smtClean="0">
                <a:solidFill>
                  <a:schemeClr val="bg1"/>
                </a:solidFill>
              </a:rPr>
              <a:t>, The Tufts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Beetzebubs</a:t>
            </a:r>
            <a:r>
              <a:rPr lang="en-US" altLang="zh-CN" sz="2800" dirty="0" smtClean="0">
                <a:solidFill>
                  <a:schemeClr val="bg1"/>
                </a:solidFill>
              </a:rPr>
              <a:t>, On The Rocks</a:t>
            </a:r>
            <a:r>
              <a:rPr lang="zh-CN" altLang="en-US" sz="2800" dirty="0" smtClean="0">
                <a:solidFill>
                  <a:schemeClr val="bg1"/>
                </a:solidFill>
              </a:rPr>
              <a:t>等。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9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五、福音派（</a:t>
            </a:r>
            <a:r>
              <a:rPr lang="en-US" altLang="zh-CN" dirty="0" smtClean="0">
                <a:solidFill>
                  <a:schemeClr val="bg1"/>
                </a:solidFill>
              </a:rPr>
              <a:t>Gospel &amp; Religious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3421"/>
            <a:ext cx="10515600" cy="9726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福音派的组合演唱风格多样的福音性歌曲。早期的组合，与理发店同源。当代的组合更多具有较明显的流行曲风及摇滚风格。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3227943"/>
            <a:ext cx="555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、风格朴素、富含感情、多用基本和声；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、常含有应答的编配；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、声音浑厚；常常配备一个超级男低音。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著名组合：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Acappella</a:t>
            </a:r>
            <a:r>
              <a:rPr lang="en-US" altLang="zh-CN" sz="2400" dirty="0" smtClean="0">
                <a:solidFill>
                  <a:schemeClr val="bg1"/>
                </a:solidFill>
              </a:rPr>
              <a:t>, GLAD</a:t>
            </a:r>
            <a:r>
              <a:rPr lang="zh-CN" altLang="en-US" sz="2400" dirty="0" smtClean="0">
                <a:solidFill>
                  <a:schemeClr val="bg1"/>
                </a:solidFill>
              </a:rPr>
              <a:t>以及</a:t>
            </a:r>
            <a:r>
              <a:rPr lang="en-US" altLang="zh-CN" sz="2400" dirty="0" smtClean="0">
                <a:solidFill>
                  <a:schemeClr val="bg1"/>
                </a:solidFill>
              </a:rPr>
              <a:t>Take 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886" y="3098474"/>
            <a:ext cx="3719798" cy="34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7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1125</Words>
  <Application>Microsoft Office PowerPoint</Application>
  <PresentationFormat>宽屏</PresentationFormat>
  <Paragraphs>67</Paragraphs>
  <Slides>15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阿卡贝拉 鉴赏</vt:lpstr>
      <vt:lpstr>起源</vt:lpstr>
      <vt:lpstr>PowerPoint 演示文稿</vt:lpstr>
      <vt:lpstr>复兴期</vt:lpstr>
      <vt:lpstr>一、理发店派（barbershop）</vt:lpstr>
      <vt:lpstr>二、古典派（Classical）</vt:lpstr>
      <vt:lpstr>三、doo-wop派/街角派（street corner）</vt:lpstr>
      <vt:lpstr>四、高校派（College）</vt:lpstr>
      <vt:lpstr>五、福音派（Gospel &amp; Religious）</vt:lpstr>
      <vt:lpstr>六、当代/流行乐派（Comtemporary/Pop/Rock）</vt:lpstr>
      <vt:lpstr>七、人声爵士派（Vocal Jazz）</vt:lpstr>
      <vt:lpstr>PowerPoint 演示文稿</vt:lpstr>
      <vt:lpstr>八、地方音乐派（World）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阿卡贝拉</dc:title>
  <dc:creator>landun</dc:creator>
  <cp:lastModifiedBy>landun</cp:lastModifiedBy>
  <cp:revision>43</cp:revision>
  <dcterms:created xsi:type="dcterms:W3CDTF">2018-09-05T12:37:36Z</dcterms:created>
  <dcterms:modified xsi:type="dcterms:W3CDTF">2018-09-06T12:26:36Z</dcterms:modified>
</cp:coreProperties>
</file>