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A1277-F6F4-4176-8B8B-25E9A37EE19E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CFBD0-6140-4DEA-887C-7365A5E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44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CFBD0-6140-4DEA-887C-7365A5E55A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9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F09-5DFF-4CFE-BA65-275463DD6F24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DCEB-6B8A-42FE-92E1-79BA91F1D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72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F09-5DFF-4CFE-BA65-275463DD6F24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DCEB-6B8A-42FE-92E1-79BA91F1D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2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F09-5DFF-4CFE-BA65-275463DD6F24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DCEB-6B8A-42FE-92E1-79BA91F1D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94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F09-5DFF-4CFE-BA65-275463DD6F24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DCEB-6B8A-42FE-92E1-79BA91F1D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64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F09-5DFF-4CFE-BA65-275463DD6F24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DCEB-6B8A-42FE-92E1-79BA91F1D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0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F09-5DFF-4CFE-BA65-275463DD6F24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DCEB-6B8A-42FE-92E1-79BA91F1D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91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F09-5DFF-4CFE-BA65-275463DD6F24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DCEB-6B8A-42FE-92E1-79BA91F1D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F09-5DFF-4CFE-BA65-275463DD6F24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DCEB-6B8A-42FE-92E1-79BA91F1D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24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F09-5DFF-4CFE-BA65-275463DD6F24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DCEB-6B8A-42FE-92E1-79BA91F1D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5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F09-5DFF-4CFE-BA65-275463DD6F24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DCEB-6B8A-42FE-92E1-79BA91F1D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26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F09-5DFF-4CFE-BA65-275463DD6F24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DCEB-6B8A-42FE-92E1-79BA91F1D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71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CBF09-5DFF-4CFE-BA65-275463DD6F24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8DCEB-6B8A-42FE-92E1-79BA91F1D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6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人工智能赋能文档检测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Fengjiao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93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PDF</a:t>
            </a:r>
            <a:r>
              <a:rPr lang="zh-CN" altLang="en-US" dirty="0" smtClean="0"/>
              <a:t>文档检测与社交工程分析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600" b="1" dirty="0"/>
              <a:t>目标</a:t>
            </a:r>
            <a:r>
              <a:rPr lang="en-US" altLang="zh-CN" sz="3600" b="1" dirty="0"/>
              <a:t>O </a:t>
            </a:r>
            <a:r>
              <a:rPr lang="zh-CN" altLang="zh-CN" sz="3600" b="1" dirty="0" smtClean="0"/>
              <a:t>：</a:t>
            </a:r>
            <a:endParaRPr lang="en-US" altLang="zh-CN" sz="3600" b="1" dirty="0" smtClean="0"/>
          </a:p>
          <a:p>
            <a:endParaRPr lang="zh-CN" altLang="zh-CN" sz="3600" b="1" dirty="0"/>
          </a:p>
          <a:p>
            <a:pPr lvl="1"/>
            <a:r>
              <a:rPr lang="zh-CN" altLang="zh-CN" dirty="0" smtClean="0"/>
              <a:t>实现</a:t>
            </a:r>
            <a:r>
              <a:rPr lang="zh-CN" altLang="zh-CN" dirty="0"/>
              <a:t>基于</a:t>
            </a:r>
            <a:r>
              <a:rPr lang="en-US" altLang="zh-CN" dirty="0">
                <a:solidFill>
                  <a:srgbClr val="00B050"/>
                </a:solidFill>
              </a:rPr>
              <a:t>AI</a:t>
            </a:r>
            <a:r>
              <a:rPr lang="zh-CN" altLang="zh-CN" dirty="0">
                <a:solidFill>
                  <a:srgbClr val="00B050"/>
                </a:solidFill>
              </a:rPr>
              <a:t>的文档分类</a:t>
            </a:r>
            <a:r>
              <a:rPr lang="zh-CN" altLang="zh-CN" dirty="0"/>
              <a:t>引擎和</a:t>
            </a:r>
            <a:r>
              <a:rPr lang="zh-CN" altLang="zh-CN" dirty="0">
                <a:solidFill>
                  <a:srgbClr val="00B050"/>
                </a:solidFill>
              </a:rPr>
              <a:t>对抗模型</a:t>
            </a:r>
            <a:r>
              <a:rPr lang="zh-CN" altLang="zh-CN" dirty="0"/>
              <a:t>，使其广泛</a:t>
            </a:r>
            <a:r>
              <a:rPr lang="zh-CN" altLang="zh-CN" dirty="0">
                <a:solidFill>
                  <a:srgbClr val="00B050"/>
                </a:solidFill>
              </a:rPr>
              <a:t>应用于蓝盾产品</a:t>
            </a:r>
            <a:r>
              <a:rPr lang="zh-CN" altLang="zh-CN" dirty="0"/>
              <a:t>线上</a:t>
            </a:r>
          </a:p>
          <a:p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sz="3600" b="1" dirty="0"/>
              <a:t>时间范围</a:t>
            </a:r>
            <a:r>
              <a:rPr lang="zh-CN" altLang="zh-CN" sz="3600" b="1" dirty="0" smtClean="0"/>
              <a:t>：</a:t>
            </a:r>
            <a:endParaRPr lang="zh-CN" altLang="zh-CN" sz="3600" b="1" dirty="0"/>
          </a:p>
          <a:p>
            <a:pPr lvl="3"/>
            <a:r>
              <a:rPr lang="en-US" altLang="zh-CN" sz="2400" dirty="0" smtClean="0"/>
              <a:t>2018 </a:t>
            </a:r>
            <a:r>
              <a:rPr lang="en-US" altLang="zh-CN" sz="2400" dirty="0"/>
              <a:t>Q2-Q4</a:t>
            </a:r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66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 </a:t>
            </a:r>
            <a:r>
              <a:rPr lang="zh-CN" altLang="zh-CN" dirty="0" smtClean="0"/>
              <a:t>收集 </a:t>
            </a:r>
            <a:r>
              <a:rPr lang="zh-CN" altLang="zh-CN" dirty="0">
                <a:solidFill>
                  <a:srgbClr val="00B050"/>
                </a:solidFill>
              </a:rPr>
              <a:t>现有 数据集</a:t>
            </a:r>
            <a:r>
              <a:rPr lang="zh-CN" altLang="zh-CN" dirty="0"/>
              <a:t>，使 其总数据集 规模 达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r>
              <a:rPr lang="zh-CN" altLang="zh-CN" dirty="0">
                <a:solidFill>
                  <a:srgbClr val="FF0000"/>
                </a:solidFill>
              </a:rPr>
              <a:t>万</a:t>
            </a:r>
            <a:r>
              <a:rPr lang="zh-CN" altLang="zh-CN" dirty="0"/>
              <a:t> </a:t>
            </a:r>
            <a:r>
              <a:rPr lang="zh-CN" altLang="zh-CN" dirty="0" smtClean="0"/>
              <a:t>级别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 添加 </a:t>
            </a:r>
            <a:r>
              <a:rPr lang="zh-CN" altLang="zh-CN" dirty="0"/>
              <a:t>新近的，自己生成的，</a:t>
            </a:r>
            <a:r>
              <a:rPr lang="zh-CN" altLang="zh-CN" dirty="0">
                <a:solidFill>
                  <a:srgbClr val="00B050"/>
                </a:solidFill>
              </a:rPr>
              <a:t>变异</a:t>
            </a:r>
            <a:r>
              <a:rPr lang="en-US" altLang="zh-CN" dirty="0">
                <a:solidFill>
                  <a:srgbClr val="00B050"/>
                </a:solidFill>
              </a:rPr>
              <a:t> PDF</a:t>
            </a:r>
            <a:r>
              <a:rPr lang="zh-CN" altLang="zh-CN" dirty="0">
                <a:solidFill>
                  <a:srgbClr val="00B050"/>
                </a:solidFill>
              </a:rPr>
              <a:t>恶意样本</a:t>
            </a:r>
            <a:r>
              <a:rPr lang="zh-CN" altLang="zh-CN" dirty="0"/>
              <a:t>（</a:t>
            </a:r>
            <a:r>
              <a:rPr lang="en-US" altLang="zh-CN" dirty="0" smtClean="0"/>
              <a:t>2017-2018</a:t>
            </a:r>
            <a:r>
              <a:rPr lang="zh-CN" altLang="zh-CN" dirty="0" smtClean="0"/>
              <a:t>约</a:t>
            </a:r>
            <a:r>
              <a:rPr lang="en-US" altLang="zh-CN" dirty="0">
                <a:solidFill>
                  <a:srgbClr val="FF0000"/>
                </a:solidFill>
              </a:rPr>
              <a:t>7000</a:t>
            </a:r>
            <a:r>
              <a:rPr lang="zh-CN" altLang="zh-CN" dirty="0">
                <a:solidFill>
                  <a:srgbClr val="FF0000"/>
                </a:solidFill>
              </a:rPr>
              <a:t>个</a:t>
            </a:r>
            <a:r>
              <a:rPr lang="zh-CN" altLang="zh-CN" dirty="0"/>
              <a:t>（级别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利用人工智能生成 基于文档 的</a:t>
            </a:r>
            <a:r>
              <a:rPr lang="zh-CN" altLang="zh-CN" dirty="0" smtClean="0">
                <a:solidFill>
                  <a:srgbClr val="00B050"/>
                </a:solidFill>
              </a:rPr>
              <a:t>检测模型 </a:t>
            </a:r>
            <a:r>
              <a:rPr lang="zh-CN" altLang="zh-CN" dirty="0" smtClean="0">
                <a:solidFill>
                  <a:srgbClr val="FF0000"/>
                </a:solidFill>
              </a:rPr>
              <a:t>准确率</a:t>
            </a:r>
            <a:r>
              <a:rPr lang="en-US" altLang="zh-CN" dirty="0" smtClean="0">
                <a:solidFill>
                  <a:srgbClr val="FF0000"/>
                </a:solidFill>
              </a:rPr>
              <a:t> &gt;= 99.6% </a:t>
            </a:r>
            <a:r>
              <a:rPr lang="zh-CN" altLang="zh-CN" dirty="0" smtClean="0"/>
              <a:t>，误报率</a:t>
            </a:r>
            <a:r>
              <a:rPr lang="en-US" altLang="zh-CN" dirty="0" smtClean="0"/>
              <a:t> &lt;=  0.020%</a:t>
            </a:r>
            <a:r>
              <a:rPr lang="zh-CN" altLang="en-US" sz="1700" dirty="0" smtClean="0"/>
              <a:t>（</a:t>
            </a:r>
            <a:r>
              <a:rPr lang="zh-CN" altLang="zh-CN" sz="1700" dirty="0"/>
              <a:t>时间：单机版预测</a:t>
            </a:r>
            <a:r>
              <a:rPr lang="en-US" altLang="zh-CN" sz="1700" dirty="0"/>
              <a:t> 200</a:t>
            </a:r>
            <a:r>
              <a:rPr lang="zh-CN" altLang="zh-CN" sz="1700" dirty="0"/>
              <a:t>个 样本需要 </a:t>
            </a:r>
            <a:r>
              <a:rPr lang="en-US" altLang="zh-CN" sz="1700" dirty="0"/>
              <a:t>10s </a:t>
            </a:r>
            <a:r>
              <a:rPr lang="zh-CN" altLang="zh-CN" sz="1700" dirty="0"/>
              <a:t>，</a:t>
            </a:r>
            <a:r>
              <a:rPr lang="en-US" altLang="zh-CN" sz="1700" dirty="0"/>
              <a:t>Spark </a:t>
            </a:r>
            <a:r>
              <a:rPr lang="zh-CN" altLang="zh-CN" sz="1700" dirty="0"/>
              <a:t>上运行 </a:t>
            </a:r>
            <a:r>
              <a:rPr lang="en-US" altLang="zh-CN" sz="1700" dirty="0"/>
              <a:t>2</a:t>
            </a:r>
            <a:r>
              <a:rPr lang="zh-CN" altLang="zh-CN" sz="1700" dirty="0"/>
              <a:t>千多个 预测需要</a:t>
            </a:r>
            <a:r>
              <a:rPr lang="en-US" altLang="zh-CN" sz="1700" dirty="0" smtClean="0"/>
              <a:t>1.4s</a:t>
            </a:r>
            <a:r>
              <a:rPr lang="zh-CN" altLang="en-US" sz="1700" dirty="0" smtClean="0"/>
              <a:t>）</a:t>
            </a:r>
            <a:endParaRPr lang="en-US" altLang="zh-CN" sz="1700" dirty="0" smtClean="0"/>
          </a:p>
          <a:p>
            <a:endParaRPr lang="zh-CN" altLang="zh-CN" dirty="0" smtClean="0"/>
          </a:p>
          <a:p>
            <a:r>
              <a:rPr lang="zh-CN" altLang="zh-CN" dirty="0" smtClean="0"/>
              <a:t>阅读并收集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zh-CN" dirty="0" smtClean="0">
                <a:solidFill>
                  <a:srgbClr val="FF0000"/>
                </a:solidFill>
              </a:rPr>
              <a:t>份 </a:t>
            </a:r>
            <a:r>
              <a:rPr lang="zh-CN" altLang="zh-CN" dirty="0" smtClean="0"/>
              <a:t>顶会论文，并</a:t>
            </a:r>
            <a:r>
              <a:rPr lang="zh-CN" altLang="en-US" dirty="0" smtClean="0"/>
              <a:t>上传</a:t>
            </a:r>
            <a:r>
              <a:rPr lang="zh-CN" altLang="zh-CN" dirty="0" smtClean="0"/>
              <a:t>读书</a:t>
            </a:r>
            <a:r>
              <a:rPr lang="zh-CN" altLang="en-US" dirty="0" smtClean="0"/>
              <a:t>笔记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/>
              <a:t>基于人工智能的恶意软件检测引擎</a:t>
            </a:r>
            <a:r>
              <a:rPr lang="en-US" altLang="zh-CN" dirty="0"/>
              <a:t> </a:t>
            </a:r>
            <a:r>
              <a:rPr lang="zh-CN" altLang="zh-CN" dirty="0"/>
              <a:t>的</a:t>
            </a:r>
            <a:r>
              <a:rPr lang="en-US" altLang="zh-CN" dirty="0"/>
              <a:t> </a:t>
            </a:r>
            <a:r>
              <a:rPr lang="zh-CN" altLang="zh-CN" b="1" dirty="0">
                <a:solidFill>
                  <a:srgbClr val="00B050"/>
                </a:solidFill>
              </a:rPr>
              <a:t>技术</a:t>
            </a:r>
            <a:r>
              <a:rPr lang="zh-CN" altLang="zh-CN" b="1" dirty="0" smtClean="0">
                <a:solidFill>
                  <a:srgbClr val="00B050"/>
                </a:solidFill>
              </a:rPr>
              <a:t>文稿</a:t>
            </a:r>
            <a:r>
              <a:rPr lang="en-US" altLang="zh-CN" b="1" dirty="0" smtClean="0">
                <a:solidFill>
                  <a:srgbClr val="00B050"/>
                </a:solidFill>
              </a:rPr>
              <a:t> </a:t>
            </a:r>
            <a:r>
              <a:rPr lang="zh-CN" altLang="zh-CN" dirty="0" smtClean="0"/>
              <a:t>发表</a:t>
            </a:r>
            <a:r>
              <a:rPr lang="zh-CN" altLang="zh-CN" dirty="0"/>
              <a:t>于蓝盾公众号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73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Q2 </a:t>
            </a:r>
            <a:r>
              <a:rPr lang="zh-CN" altLang="zh-CN" b="1" dirty="0"/>
              <a:t>季度</a:t>
            </a:r>
            <a:r>
              <a:rPr lang="en-US" altLang="zh-CN" b="1" dirty="0"/>
              <a:t>KR</a:t>
            </a:r>
            <a:r>
              <a:rPr lang="zh-CN" altLang="zh-CN" b="1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）（基础）</a:t>
            </a:r>
            <a:r>
              <a:rPr lang="zh-CN" altLang="en-US" sz="2400" dirty="0" smtClean="0">
                <a:solidFill>
                  <a:srgbClr val="00B050"/>
                </a:solidFill>
              </a:rPr>
              <a:t>加固</a:t>
            </a:r>
            <a:r>
              <a:rPr lang="zh-CN" altLang="en-US" sz="2400" dirty="0" smtClean="0"/>
              <a:t> 分类器 的方法（参考</a:t>
            </a:r>
            <a:r>
              <a:rPr lang="en-US" altLang="zh-CN" sz="2400" dirty="0" smtClean="0"/>
              <a:t>Feature Squeezing</a:t>
            </a:r>
            <a:r>
              <a:rPr lang="zh-CN" altLang="en-US" sz="2400" dirty="0" smtClean="0"/>
              <a:t>一文）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）（基础）阅读并收集 </a:t>
            </a:r>
            <a:r>
              <a:rPr lang="zh-CN" altLang="en-US" sz="2400" dirty="0" smtClean="0">
                <a:solidFill>
                  <a:srgbClr val="00B050"/>
                </a:solidFill>
              </a:rPr>
              <a:t>至少 </a:t>
            </a:r>
            <a:r>
              <a:rPr lang="en-US" altLang="zh-CN" sz="2400" dirty="0" smtClean="0">
                <a:solidFill>
                  <a:srgbClr val="00B050"/>
                </a:solidFill>
              </a:rPr>
              <a:t>5</a:t>
            </a:r>
            <a:r>
              <a:rPr lang="zh-CN" altLang="en-US" sz="2400" dirty="0" smtClean="0">
                <a:solidFill>
                  <a:srgbClr val="00B050"/>
                </a:solidFill>
              </a:rPr>
              <a:t>份</a:t>
            </a:r>
            <a:r>
              <a:rPr lang="zh-CN" altLang="en-US" sz="2400" dirty="0" smtClean="0"/>
              <a:t> 顶会论文，</a:t>
            </a:r>
            <a:r>
              <a:rPr lang="zh-CN" altLang="en-US" sz="2400" dirty="0" smtClean="0">
                <a:solidFill>
                  <a:srgbClr val="00B050"/>
                </a:solidFill>
              </a:rPr>
              <a:t>每周 </a:t>
            </a:r>
            <a:r>
              <a:rPr lang="en-US" altLang="zh-CN" sz="2400" dirty="0" smtClean="0">
                <a:solidFill>
                  <a:srgbClr val="00B050"/>
                </a:solidFill>
              </a:rPr>
              <a:t>1-3 </a:t>
            </a:r>
            <a:r>
              <a:rPr lang="zh-CN" altLang="en-US" sz="2400" dirty="0" smtClean="0">
                <a:solidFill>
                  <a:srgbClr val="00B050"/>
                </a:solidFill>
              </a:rPr>
              <a:t>个读书笔记分享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）（中级）根据现有技术，对已经选取的</a:t>
            </a:r>
            <a:r>
              <a:rPr lang="zh-CN" altLang="en-US" sz="2400" dirty="0" smtClean="0">
                <a:solidFill>
                  <a:srgbClr val="00B050"/>
                </a:solidFill>
              </a:rPr>
              <a:t>特征进行计算合并</a:t>
            </a:r>
            <a:r>
              <a:rPr lang="zh-CN" altLang="en-US" sz="2400" dirty="0" smtClean="0"/>
              <a:t>，并且在新的模型中 </a:t>
            </a:r>
            <a:r>
              <a:rPr lang="zh-CN" altLang="en-US" sz="2400" dirty="0" smtClean="0">
                <a:solidFill>
                  <a:srgbClr val="00B050"/>
                </a:solidFill>
              </a:rPr>
              <a:t>优化现有</a:t>
            </a:r>
            <a:r>
              <a:rPr lang="en-US" altLang="zh-CN" sz="2400" dirty="0" smtClean="0">
                <a:solidFill>
                  <a:srgbClr val="00B050"/>
                </a:solidFill>
              </a:rPr>
              <a:t>	</a:t>
            </a:r>
            <a:r>
              <a:rPr lang="zh-CN" altLang="en-US" sz="2400" dirty="0" smtClean="0">
                <a:solidFill>
                  <a:srgbClr val="00B050"/>
                </a:solidFill>
              </a:rPr>
              <a:t>特征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）（中级）在  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月上半月 </a:t>
            </a:r>
            <a:r>
              <a:rPr lang="zh-CN" altLang="en-US" sz="2400" dirty="0" smtClean="0">
                <a:solidFill>
                  <a:srgbClr val="00B050"/>
                </a:solidFill>
              </a:rPr>
              <a:t>完成中文论文的修稿工作</a:t>
            </a:r>
            <a:r>
              <a:rPr lang="zh-CN" altLang="en-US" sz="2400" dirty="0" smtClean="0"/>
              <a:t>，以及图表制作，数据整理，模型训练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）（中级）研究现有攻击逃逸的技术，并针对现有的逃逸技术，</a:t>
            </a:r>
            <a:r>
              <a:rPr lang="zh-CN" altLang="en-US" sz="2400" dirty="0" smtClean="0">
                <a:solidFill>
                  <a:srgbClr val="00B050"/>
                </a:solidFill>
              </a:rPr>
              <a:t>训练一个 具有抗逃逸 的</a:t>
            </a:r>
            <a:r>
              <a:rPr lang="en-US" altLang="zh-CN" sz="2400" dirty="0" smtClean="0">
                <a:solidFill>
                  <a:srgbClr val="00B050"/>
                </a:solidFill>
              </a:rPr>
              <a:t>	</a:t>
            </a:r>
            <a:r>
              <a:rPr lang="zh-CN" altLang="en-US" sz="2400" dirty="0" smtClean="0">
                <a:solidFill>
                  <a:srgbClr val="00B050"/>
                </a:solidFill>
              </a:rPr>
              <a:t>分类器 一个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6</a:t>
            </a:r>
            <a:r>
              <a:rPr lang="zh-CN" altLang="en-US" sz="2400" dirty="0" smtClean="0"/>
              <a:t>）（高级 ）</a:t>
            </a:r>
            <a:r>
              <a:rPr lang="zh-CN" altLang="en-US" sz="2400" dirty="0" smtClean="0">
                <a:solidFill>
                  <a:srgbClr val="00B050"/>
                </a:solidFill>
              </a:rPr>
              <a:t>完成 一篇 论文 </a:t>
            </a:r>
            <a:r>
              <a:rPr lang="zh-CN" altLang="en-US" sz="2400" dirty="0" smtClean="0"/>
              <a:t>并 </a:t>
            </a:r>
            <a:r>
              <a:rPr lang="zh-CN" altLang="en-US" sz="2400" dirty="0" smtClean="0">
                <a:solidFill>
                  <a:srgbClr val="00B050"/>
                </a:solidFill>
              </a:rPr>
              <a:t>提交</a:t>
            </a:r>
            <a:r>
              <a:rPr lang="zh-CN" altLang="en-US" sz="2400" dirty="0" smtClean="0"/>
              <a:t> 到 合适的会议 中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78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209</Words>
  <Application>Microsoft Office PowerPoint</Application>
  <PresentationFormat>宽屏</PresentationFormat>
  <Paragraphs>29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人工智能赋能文档检测</vt:lpstr>
      <vt:lpstr>PDF文档检测与社交工程分析</vt:lpstr>
      <vt:lpstr>工作概述</vt:lpstr>
      <vt:lpstr>Q2 季度KR：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人工智能赋能文档检测</dc:title>
  <dc:creator>Yonah</dc:creator>
  <cp:lastModifiedBy>Yonah</cp:lastModifiedBy>
  <cp:revision>5</cp:revision>
  <dcterms:created xsi:type="dcterms:W3CDTF">2018-05-10T12:57:55Z</dcterms:created>
  <dcterms:modified xsi:type="dcterms:W3CDTF">2018-05-10T14:04:43Z</dcterms:modified>
</cp:coreProperties>
</file>