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275" r:id="rId3"/>
    <p:sldId id="289" r:id="rId4"/>
    <p:sldId id="288" r:id="rId5"/>
    <p:sldId id="280" r:id="rId6"/>
    <p:sldId id="282" r:id="rId7"/>
    <p:sldId id="285" r:id="rId8"/>
    <p:sldId id="281" r:id="rId9"/>
    <p:sldId id="287" r:id="rId10"/>
    <p:sldId id="295" r:id="rId11"/>
    <p:sldId id="294" r:id="rId12"/>
    <p:sldId id="293" r:id="rId13"/>
    <p:sldId id="290" r:id="rId14"/>
    <p:sldId id="291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269"/>
  </p:normalViewPr>
  <p:slideViewPr>
    <p:cSldViewPr snapToGrid="0">
      <p:cViewPr varScale="1">
        <p:scale>
          <a:sx n="70" d="100"/>
          <a:sy n="70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8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7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9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8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在收集，存储，诡异和标签处引出木梯的工作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37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这是一个年轻的团队，只成立不到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年时间，但却完成诸多的工作。</a:t>
            </a:r>
            <a:endParaRPr lang="en-US" altLang="zh-CN" dirty="0" smtClean="0"/>
          </a:p>
          <a:p>
            <a:r>
              <a:rPr lang="zh-CN" altLang="en-US" dirty="0" smtClean="0"/>
              <a:t>值得一提的是舒敏：优秀的听说读写译能力，双语支持能力，论文写作能力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8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2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6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What’s new?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25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3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7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 在健壮性处引出凤娇的工作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0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DNNs</a:t>
            </a:r>
            <a:r>
              <a:rPr lang="zh-CN" altLang="en-US" baseline="0" dirty="0" smtClean="0"/>
              <a:t>引出俊航的工作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3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15.xml"/><Relationship Id="rId17" Type="http://schemas.openxmlformats.org/officeDocument/2006/relationships/image" Target="../media/image1.jp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488" y="2461163"/>
            <a:ext cx="11210544" cy="1283698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</a:rPr>
              <a:t>从</a:t>
            </a:r>
            <a:r>
              <a:rPr lang="zh-CN" altLang="en-US" sz="6600" b="1" dirty="0" smtClean="0">
                <a:solidFill>
                  <a:srgbClr val="FFC000"/>
                </a:solidFill>
              </a:rPr>
              <a:t>恶意软件检测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r>
              <a:rPr lang="zh-CN" altLang="en-US" sz="6600" b="1" dirty="0" smtClean="0">
                <a:solidFill>
                  <a:srgbClr val="FFC000"/>
                </a:solidFill>
              </a:rPr>
              <a:t>对抗性学习</a:t>
            </a:r>
            <a:r>
              <a:rPr lang="en-US" altLang="zh-CN" sz="6600" b="1" dirty="0" smtClean="0">
                <a:solidFill>
                  <a:schemeClr val="bg1"/>
                </a:solidFill>
              </a:rPr>
              <a:t/>
            </a:r>
            <a:br>
              <a:rPr lang="en-US" altLang="zh-CN" sz="6600" b="1" dirty="0" smtClean="0">
                <a:solidFill>
                  <a:schemeClr val="bg1"/>
                </a:solidFill>
              </a:rPr>
            </a:b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08246" y="3705074"/>
            <a:ext cx="3993338" cy="148871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zh-CN" altLang="en-US" sz="8700" b="1" dirty="0" smtClean="0">
                <a:solidFill>
                  <a:schemeClr val="bg1"/>
                </a:solidFill>
              </a:rPr>
              <a:t>江纬</a:t>
            </a:r>
            <a:endParaRPr lang="en-US" altLang="zh-CN" sz="87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8700" b="1" dirty="0" smtClean="0">
                <a:solidFill>
                  <a:schemeClr val="bg1"/>
                </a:solidFill>
              </a:rPr>
              <a:t>2018</a:t>
            </a:r>
            <a:r>
              <a:rPr lang="zh-CN" altLang="en-US" sz="87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8700" b="1" dirty="0" smtClean="0">
                <a:solidFill>
                  <a:schemeClr val="bg1"/>
                </a:solidFill>
              </a:rPr>
              <a:t>8</a:t>
            </a:r>
            <a:r>
              <a:rPr lang="zh-CN" altLang="en-US" sz="8700" b="1" dirty="0" smtClean="0">
                <a:solidFill>
                  <a:schemeClr val="bg1"/>
                </a:solidFill>
              </a:rPr>
              <a:t>月</a:t>
            </a:r>
            <a:endParaRPr lang="en-US" altLang="zh-CN" sz="87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对抗性学习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相关工作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594644"/>
            <a:ext cx="1084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</a:rPr>
              <a:t>2018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年下半年研究计划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solidFill>
                  <a:schemeClr val="bg1"/>
                </a:solidFill>
              </a:rPr>
              <a:t>研究领域：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3600" dirty="0" smtClean="0">
                <a:solidFill>
                  <a:schemeClr val="bg1"/>
                </a:solidFill>
              </a:rPr>
              <a:t>人工智能 </a:t>
            </a:r>
            <a:r>
              <a:rPr lang="en-US" altLang="zh-CN" sz="3600" dirty="0" smtClean="0">
                <a:solidFill>
                  <a:schemeClr val="bg1"/>
                </a:solidFill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</a:rPr>
              <a:t> 信息安全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目标：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3600" dirty="0" smtClean="0">
                <a:solidFill>
                  <a:schemeClr val="bg1"/>
                </a:solidFill>
              </a:rPr>
              <a:t>提供人工智能解决方案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3600" dirty="0" smtClean="0">
                <a:solidFill>
                  <a:schemeClr val="bg1"/>
                </a:solidFill>
              </a:rPr>
              <a:t>对</a:t>
            </a:r>
            <a:r>
              <a:rPr lang="en-US" altLang="zh-CN" sz="3600" dirty="0" smtClean="0">
                <a:solidFill>
                  <a:schemeClr val="bg1"/>
                </a:solidFill>
              </a:rPr>
              <a:t>A</a:t>
            </a:r>
            <a:r>
              <a:rPr lang="en-US" altLang="zh-CN" sz="3600" dirty="0" smtClean="0">
                <a:solidFill>
                  <a:schemeClr val="bg1"/>
                </a:solidFill>
              </a:rPr>
              <a:t>dversarial ML (</a:t>
            </a:r>
            <a:r>
              <a:rPr lang="zh-CN" altLang="en-US" sz="3600" dirty="0">
                <a:solidFill>
                  <a:schemeClr val="bg1"/>
                </a:solidFill>
              </a:rPr>
              <a:t>对抗式学习</a:t>
            </a:r>
            <a:r>
              <a:rPr lang="en-US" altLang="zh-CN" sz="3600" dirty="0" smtClean="0">
                <a:solidFill>
                  <a:schemeClr val="bg1"/>
                </a:solidFill>
              </a:rPr>
              <a:t>)</a:t>
            </a:r>
            <a:r>
              <a:rPr lang="zh-CN" altLang="en-US" sz="3600" dirty="0" smtClean="0">
                <a:solidFill>
                  <a:schemeClr val="bg1"/>
                </a:solidFill>
              </a:rPr>
              <a:t> 进行</a:t>
            </a:r>
            <a:r>
              <a:rPr lang="zh-CN" altLang="en-US" sz="3600" dirty="0" smtClean="0">
                <a:solidFill>
                  <a:schemeClr val="bg1"/>
                </a:solidFill>
              </a:rPr>
              <a:t>深入研究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数据科学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需要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层次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1</a:t>
            </a:r>
            <a:endParaRPr lang="en-US" sz="6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06" y="1690688"/>
            <a:ext cx="7334188" cy="47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数据科学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需要层次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7710" y="1825625"/>
            <a:ext cx="10838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学习：机器学习、深度学习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zh-CN" altLang="en-US" dirty="0" smtClean="0">
                <a:solidFill>
                  <a:srgbClr val="FFC000"/>
                </a:solidFill>
              </a:rPr>
              <a:t>领域知识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数学统计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优化：实验、简单机器学习算法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zh-CN" altLang="en-US" dirty="0" smtClean="0">
                <a:solidFill>
                  <a:srgbClr val="FFC000"/>
                </a:solidFill>
              </a:rPr>
              <a:t>算法，业务场景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标签：分析、特征、训练数据、标签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smtClean="0">
                <a:solidFill>
                  <a:srgbClr val="FFC000"/>
                </a:solidFill>
              </a:rPr>
              <a:t>SQL, Python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归一：数据清洗、异常检测、准备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smtClean="0">
                <a:solidFill>
                  <a:srgbClr val="FFC000"/>
                </a:solidFill>
              </a:rPr>
              <a:t>SQL, Python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存储：基础架构、流水线、结构化与非结构化存储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zh-CN" altLang="en-US" dirty="0" smtClean="0">
                <a:solidFill>
                  <a:srgbClr val="FFC000"/>
                </a:solidFill>
              </a:rPr>
              <a:t>精通编程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收集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日志、探针、外部数据、用户生成内容</a:t>
            </a:r>
            <a:r>
              <a:rPr lang="en-US" altLang="zh-CN" dirty="0" smtClean="0">
                <a:solidFill>
                  <a:schemeClr val="bg1"/>
                </a:solidFill>
              </a:rPr>
              <a:t> -&gt; </a:t>
            </a:r>
            <a:r>
              <a:rPr lang="zh-CN" altLang="en-US" dirty="0" smtClean="0">
                <a:solidFill>
                  <a:srgbClr val="FFC000"/>
                </a:solidFill>
              </a:rPr>
              <a:t>精通编程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</a:rPr>
              <a:t>团队成员</a:t>
            </a:r>
            <a:endParaRPr lang="zh-CN" altLang="en-US" sz="6600" b="1" dirty="0">
              <a:solidFill>
                <a:srgbClr val="FFC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871615" y="1690688"/>
            <a:ext cx="2077826" cy="4776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王凤娇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李德圆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黄国彬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王木梯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陈俊航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C000"/>
                </a:solidFill>
              </a:rPr>
              <a:t>魏舒敏</a:t>
            </a:r>
            <a:endParaRPr lang="zh-CN" altLang="en-US" sz="4000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江纬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0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大纲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恶意</a:t>
            </a:r>
            <a:r>
              <a:rPr lang="zh-CN" altLang="en-US" sz="3600" dirty="0" smtClean="0">
                <a:solidFill>
                  <a:schemeClr val="bg1"/>
                </a:solidFill>
              </a:rPr>
              <a:t>软件检测（阶段性成果）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对抗性学习（未来研究规划）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合适的团队是成功的一半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整体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个机器学习模型 </a:t>
            </a:r>
            <a:r>
              <a:rPr lang="en-US" altLang="zh-CN" dirty="0" smtClean="0">
                <a:solidFill>
                  <a:schemeClr val="bg1"/>
                </a:solidFill>
              </a:rPr>
              <a:t>+ 3</a:t>
            </a:r>
            <a:r>
              <a:rPr lang="zh-CN" altLang="en-US" dirty="0" smtClean="0">
                <a:solidFill>
                  <a:schemeClr val="bg1"/>
                </a:solidFill>
              </a:rPr>
              <a:t>篇有影响力的中英文论文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按照文件类型划分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典型数据科学</a:t>
            </a:r>
            <a:r>
              <a:rPr lang="en-US" altLang="zh-CN" dirty="0" smtClean="0">
                <a:solidFill>
                  <a:schemeClr val="bg1"/>
                </a:solidFill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</a:rPr>
              <a:t>信息安全的研究问题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应用场景：</a:t>
            </a:r>
            <a:r>
              <a:rPr lang="en-US" altLang="zh-CN" dirty="0" smtClean="0">
                <a:solidFill>
                  <a:srgbClr val="FFC000"/>
                </a:solidFill>
              </a:rPr>
              <a:t>360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QVM</a:t>
            </a:r>
            <a:r>
              <a:rPr lang="zh-CN" altLang="en-US" dirty="0" smtClean="0">
                <a:solidFill>
                  <a:srgbClr val="FFC000"/>
                </a:solidFill>
              </a:rPr>
              <a:t>杀毒引擎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腾讯</a:t>
            </a:r>
            <a:r>
              <a:rPr lang="en-US" altLang="zh-CN" dirty="0" smtClean="0">
                <a:solidFill>
                  <a:srgbClr val="FFC000"/>
                </a:solidFill>
              </a:rPr>
              <a:t>TRP-Ai</a:t>
            </a:r>
            <a:r>
              <a:rPr lang="zh-CN" altLang="en-US" dirty="0" smtClean="0">
                <a:solidFill>
                  <a:srgbClr val="FFC000"/>
                </a:solidFill>
              </a:rPr>
              <a:t>人工智能反病毒引擎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深信服恶意软件检测引擎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难点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数据收集和标签设定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解析性 </a:t>
            </a:r>
            <a:r>
              <a:rPr lang="en-US" altLang="zh-CN" dirty="0" smtClean="0">
                <a:solidFill>
                  <a:schemeClr val="bg1"/>
                </a:solidFill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</a:rPr>
              <a:t> 预测性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高准确度和低误报率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模型健壮性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PE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873" y="1690688"/>
            <a:ext cx="10273927" cy="4412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>
                <a:solidFill>
                  <a:schemeClr val="bg1"/>
                </a:solidFill>
              </a:rPr>
              <a:t>上次与本次差别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数据规模：万级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百万级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特征规模：</a:t>
            </a:r>
            <a:r>
              <a:rPr lang="en-US" altLang="zh-CN" sz="4000" dirty="0" smtClean="0">
                <a:solidFill>
                  <a:schemeClr val="bg1"/>
                </a:solidFill>
              </a:rPr>
              <a:t>600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自适应，可调节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模型：</a:t>
            </a:r>
            <a:r>
              <a:rPr lang="en-US" altLang="zh-CN" sz="4000" dirty="0" smtClean="0">
                <a:solidFill>
                  <a:schemeClr val="bg1"/>
                </a:solidFill>
              </a:rPr>
              <a:t>Random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Forest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神经网络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准确度：</a:t>
            </a:r>
            <a:r>
              <a:rPr lang="en-US" altLang="zh-CN" sz="4000" dirty="0" smtClean="0">
                <a:solidFill>
                  <a:schemeClr val="bg1"/>
                </a:solidFill>
              </a:rPr>
              <a:t>99.6%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误报率：</a:t>
            </a:r>
            <a:r>
              <a:rPr lang="en-US" altLang="zh-CN" sz="4000" dirty="0" smtClean="0">
                <a:solidFill>
                  <a:schemeClr val="bg1"/>
                </a:solidFill>
              </a:rPr>
              <a:t>0.47% 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dirty="0" smtClean="0">
                <a:solidFill>
                  <a:schemeClr val="bg1"/>
                </a:solidFill>
              </a:rPr>
              <a:t>–</a:t>
            </a:r>
            <a:r>
              <a:rPr lang="zh-CN" altLang="en-US" sz="6600" dirty="0" smtClean="0">
                <a:solidFill>
                  <a:schemeClr val="bg1"/>
                </a:solidFill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</a:rPr>
              <a:t>APK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79873" y="1690688"/>
            <a:ext cx="10273927" cy="441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1"/>
                </a:solidFill>
              </a:rPr>
              <a:t>上次与本次差别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数据规模：万级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十万级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特征规模：千级别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自适应，可调节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模型：</a:t>
            </a:r>
            <a:r>
              <a:rPr lang="en-US" altLang="zh-CN" sz="4000" dirty="0" smtClean="0">
                <a:solidFill>
                  <a:schemeClr val="bg1"/>
                </a:solidFill>
              </a:rPr>
              <a:t>Random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Forest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准确度：</a:t>
            </a:r>
            <a:r>
              <a:rPr lang="en-US" altLang="zh-CN" sz="4000" dirty="0" smtClean="0">
                <a:solidFill>
                  <a:schemeClr val="bg1"/>
                </a:solidFill>
              </a:rPr>
              <a:t>97%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延迟：降低</a:t>
            </a:r>
            <a:r>
              <a:rPr lang="en-US" altLang="zh-CN" sz="4000" dirty="0" smtClean="0">
                <a:solidFill>
                  <a:schemeClr val="bg1"/>
                </a:solidFill>
              </a:rPr>
              <a:t>50% 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b="1" dirty="0" smtClean="0">
                <a:solidFill>
                  <a:schemeClr val="bg1"/>
                </a:solidFill>
              </a:rPr>
              <a:t>家族分类：无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有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家族分类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1" y="1519162"/>
            <a:ext cx="9753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PDF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79873" y="1690688"/>
            <a:ext cx="10273927" cy="441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1"/>
                </a:solidFill>
              </a:rPr>
              <a:t>上次与本次差别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数据规模：万级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十万级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特征规模：</a:t>
            </a:r>
            <a:r>
              <a:rPr lang="en-US" altLang="zh-CN" sz="4000" dirty="0" smtClean="0">
                <a:solidFill>
                  <a:schemeClr val="bg1"/>
                </a:solidFill>
              </a:rPr>
              <a:t>130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自适应，可调节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模型：</a:t>
            </a:r>
            <a:r>
              <a:rPr lang="en-US" altLang="zh-CN" sz="4000" dirty="0" smtClean="0">
                <a:solidFill>
                  <a:schemeClr val="bg1"/>
                </a:solidFill>
              </a:rPr>
              <a:t>Random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Forest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准确度：</a:t>
            </a:r>
            <a:r>
              <a:rPr lang="en-US" altLang="zh-CN" sz="4000" dirty="0" smtClean="0">
                <a:solidFill>
                  <a:schemeClr val="bg1"/>
                </a:solidFill>
              </a:rPr>
              <a:t>99%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误报率：</a:t>
            </a:r>
            <a:r>
              <a:rPr lang="en-US" altLang="zh-CN" sz="4000" dirty="0" smtClean="0">
                <a:solidFill>
                  <a:schemeClr val="bg1"/>
                </a:solidFill>
              </a:rPr>
              <a:t>0.01% 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基本不变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b="1" dirty="0" smtClean="0">
                <a:solidFill>
                  <a:schemeClr val="bg1"/>
                </a:solidFill>
              </a:rPr>
              <a:t>健壮性：无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有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对抗性学习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相关工作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63" y="1498776"/>
            <a:ext cx="7246874" cy="50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Freeform 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517</Words>
  <Application>Microsoft Macintosh PowerPoint</Application>
  <PresentationFormat>宽屏</PresentationFormat>
  <Paragraphs>96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Mangal</vt:lpstr>
      <vt:lpstr>Meiryo UI</vt:lpstr>
      <vt:lpstr>华文琥珀</vt:lpstr>
      <vt:lpstr>宋体</vt:lpstr>
      <vt:lpstr>Arial</vt:lpstr>
      <vt:lpstr>Office 主题</vt:lpstr>
      <vt:lpstr>从恶意软件检测到对抗性学习 </vt:lpstr>
      <vt:lpstr>大纲</vt:lpstr>
      <vt:lpstr>恶意软件检测 – 整体</vt:lpstr>
      <vt:lpstr>恶意软件检测 – 难点</vt:lpstr>
      <vt:lpstr>恶意软件检测 – PE</vt:lpstr>
      <vt:lpstr>恶意软件检测 – APK</vt:lpstr>
      <vt:lpstr>恶意软件检测 – 家族分类</vt:lpstr>
      <vt:lpstr>恶意软件检测 – PDF</vt:lpstr>
      <vt:lpstr>对抗性学习 – 相关工作1</vt:lpstr>
      <vt:lpstr>对抗性学习 – 相关工作2</vt:lpstr>
      <vt:lpstr>2018年下半年研究计划</vt:lpstr>
      <vt:lpstr>数据科学 – 需要层次1</vt:lpstr>
      <vt:lpstr>数据科学 – 需要层次2</vt:lpstr>
      <vt:lpstr>团队成员</vt:lpstr>
      <vt:lpstr>PowerPoint 演示文稿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wong Yonah</cp:lastModifiedBy>
  <cp:revision>63</cp:revision>
  <dcterms:created xsi:type="dcterms:W3CDTF">2018-08-05T03:10:56Z</dcterms:created>
  <dcterms:modified xsi:type="dcterms:W3CDTF">2018-08-08T06:38:58Z</dcterms:modified>
</cp:coreProperties>
</file>