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1" r:id="rId2"/>
    <p:sldId id="272" r:id="rId3"/>
    <p:sldId id="301" r:id="rId4"/>
    <p:sldId id="273" r:id="rId5"/>
    <p:sldId id="274" r:id="rId6"/>
    <p:sldId id="275" r:id="rId7"/>
    <p:sldId id="278" r:id="rId8"/>
    <p:sldId id="280" r:id="rId9"/>
    <p:sldId id="276" r:id="rId10"/>
    <p:sldId id="277" r:id="rId11"/>
    <p:sldId id="282" r:id="rId12"/>
    <p:sldId id="281" r:id="rId13"/>
    <p:sldId id="283" r:id="rId14"/>
    <p:sldId id="285" r:id="rId15"/>
    <p:sldId id="284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7" r:id="rId26"/>
    <p:sldId id="296" r:id="rId27"/>
    <p:sldId id="291" r:id="rId28"/>
    <p:sldId id="298" r:id="rId29"/>
    <p:sldId id="299" r:id="rId30"/>
    <p:sldId id="302" r:id="rId31"/>
    <p:sldId id="300" r:id="rId32"/>
    <p:sldId id="303" r:id="rId33"/>
    <p:sldId id="304" r:id="rId34"/>
    <p:sldId id="305" r:id="rId35"/>
    <p:sldId id="307" r:id="rId36"/>
    <p:sldId id="308" r:id="rId37"/>
    <p:sldId id="306" r:id="rId38"/>
    <p:sldId id="309" r:id="rId39"/>
    <p:sldId id="311" r:id="rId40"/>
    <p:sldId id="312" r:id="rId41"/>
    <p:sldId id="310" r:id="rId42"/>
    <p:sldId id="313" r:id="rId43"/>
    <p:sldId id="314" r:id="rId44"/>
    <p:sldId id="315" r:id="rId45"/>
    <p:sldId id="321" r:id="rId46"/>
    <p:sldId id="316" r:id="rId47"/>
    <p:sldId id="317" r:id="rId48"/>
    <p:sldId id="318" r:id="rId49"/>
    <p:sldId id="319" r:id="rId50"/>
    <p:sldId id="320" r:id="rId51"/>
    <p:sldId id="25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C389-2757-4452-B127-271BDA6C5D4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CDF1-001D-4384-B307-F94B56C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9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FD9FE-AA4D-4EAC-8E86-BF84D76FD1B0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B1351-764E-4CB1-8BA5-B98B7099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51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330200"/>
            <a:ext cx="12231160" cy="7188200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7" y="2000540"/>
            <a:ext cx="6815669" cy="1160964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6" y="3417649"/>
            <a:ext cx="6815669" cy="81224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 b="1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2935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1700"/>
            <a:ext cx="11264900" cy="52451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0" y="6248400"/>
            <a:ext cx="2336800" cy="2794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248400"/>
            <a:ext cx="1130301" cy="2794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914400"/>
            <a:ext cx="5584952" cy="52197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914400"/>
            <a:ext cx="5515356" cy="52197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Selected Topics in 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884502"/>
            <a:ext cx="5581904" cy="49609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3600" b="0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1464996"/>
            <a:ext cx="5581904" cy="4656404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884501"/>
            <a:ext cx="5516030" cy="496093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3600" b="0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1464996"/>
            <a:ext cx="5516030" cy="46564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Selected Topics in 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Selected Topics in 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01700" y="2895600"/>
            <a:ext cx="10320453" cy="9144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Selected Topics in 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245" y="2794000"/>
            <a:ext cx="11084456" cy="867834"/>
          </a:xfrm>
        </p:spPr>
        <p:txBody>
          <a:bodyPr anchor="b">
            <a:normAutofit/>
          </a:bodyPr>
          <a:lstStyle>
            <a:lvl1pPr algn="ctr">
              <a:defRPr sz="4400" b="0">
                <a:solidFill>
                  <a:srgbClr val="00B0F0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Selected Topics in 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44500" y="-457200"/>
            <a:ext cx="13081000" cy="7747000"/>
            <a:chOff x="-444500" y="-457200"/>
            <a:chExt cx="13081000" cy="7747000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4500" y="-457200"/>
              <a:ext cx="13081000" cy="7747000"/>
            </a:xfrm>
            <a:prstGeom prst="rect">
              <a:avLst/>
            </a:prstGeom>
          </p:spPr>
        </p:pic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358636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849098" y="3153832"/>
              <a:ext cx="365128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194733"/>
            <a:ext cx="11264900" cy="6053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901700"/>
            <a:ext cx="11264900" cy="5245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248400"/>
            <a:ext cx="2336800" cy="2794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800" y="6248400"/>
            <a:ext cx="7797800" cy="2794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lvl1pPr algn="l">
              <a:defRPr sz="14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Selected Topics in 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0" y="6248400"/>
            <a:ext cx="1130301" cy="2794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800" b="1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Wingdings" panose="05000000000000000000" pitchFamily="2" charset="2"/>
        <a:buChar char="Ø"/>
        <a:defRPr sz="4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Garamond" panose="02020404030301010803" pitchFamily="18" charset="0"/>
        <a:buChar char="&gt;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Wingdings" panose="05000000000000000000" pitchFamily="2" charset="2"/>
        <a:buChar char="§"/>
        <a:defRPr sz="3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Selected Topics in 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- Advanced Concept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4388" y="4229890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2020/2021(2013) AC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4247" y="4718467"/>
            <a:ext cx="316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70C0"/>
                </a:solidFill>
              </a:rPr>
              <a:t>Chalew Tesfaye</a:t>
            </a:r>
          </a:p>
        </p:txBody>
      </p:sp>
    </p:spTree>
    <p:extLst>
      <p:ext uri="{BB962C8B-B14F-4D97-AF65-F5344CB8AC3E}">
        <p14:creationId xmlns:p14="http://schemas.microsoft.com/office/powerpoint/2010/main" val="427683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keyword is used to define a class in PHP</a:t>
            </a:r>
          </a:p>
          <a:p>
            <a:r>
              <a:rPr lang="en-US" dirty="0"/>
              <a:t>class name should start with a letter</a:t>
            </a:r>
          </a:p>
          <a:p>
            <a:r>
              <a:rPr lang="en-US" dirty="0"/>
              <a:t>class name cannot be a PHP </a:t>
            </a:r>
            <a:r>
              <a:rPr lang="en-US" dirty="0">
                <a:solidFill>
                  <a:srgbClr val="FF0000"/>
                </a:solidFill>
              </a:rPr>
              <a:t>reserved</a:t>
            </a:r>
            <a:r>
              <a:rPr lang="en-US" dirty="0"/>
              <a:t> word</a:t>
            </a:r>
          </a:p>
          <a:p>
            <a:r>
              <a:rPr lang="en-US" dirty="0"/>
              <a:t>class name cannot contain spaces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class for representing Course</a:t>
            </a:r>
          </a:p>
          <a:p>
            <a:pPr lvl="1"/>
            <a:r>
              <a:rPr lang="en-US" dirty="0"/>
              <a:t>Properties </a:t>
            </a:r>
          </a:p>
          <a:p>
            <a:pPr lvl="2"/>
            <a:r>
              <a:rPr lang="en-US" dirty="0"/>
              <a:t>Code, Title, Credit, …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 err="1"/>
              <a:t>getCode</a:t>
            </a:r>
            <a:r>
              <a:rPr lang="en-US" dirty="0"/>
              <a:t>, </a:t>
            </a:r>
            <a:r>
              <a:rPr lang="en-US" dirty="0" err="1"/>
              <a:t>setCode</a:t>
            </a:r>
            <a:r>
              <a:rPr lang="en-US" dirty="0"/>
              <a:t>, </a:t>
            </a:r>
            <a:r>
              <a:rPr lang="en-US" dirty="0" err="1"/>
              <a:t>getTitle</a:t>
            </a:r>
            <a:r>
              <a:rPr lang="en-US" dirty="0"/>
              <a:t>, </a:t>
            </a:r>
            <a:r>
              <a:rPr lang="en-US" dirty="0" err="1"/>
              <a:t>setTitle</a:t>
            </a:r>
            <a:r>
              <a:rPr lang="en-US" dirty="0"/>
              <a:t>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5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 PHP …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859" y="1464996"/>
            <a:ext cx="3456732" cy="26337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262718" y="884501"/>
            <a:ext cx="7433982" cy="496093"/>
          </a:xfrm>
        </p:spPr>
        <p:txBody>
          <a:bodyPr/>
          <a:lstStyle/>
          <a:p>
            <a:r>
              <a:rPr lang="en-US" dirty="0"/>
              <a:t>Class Implementation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262718" y="1464996"/>
            <a:ext cx="7433982" cy="4656404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&lt;?</a:t>
            </a:r>
            <a:r>
              <a:rPr lang="en-US" i="1" dirty="0" err="1">
                <a:solidFill>
                  <a:srgbClr val="FF0000"/>
                </a:solidFill>
              </a:rPr>
              <a:t>php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class Course</a:t>
            </a:r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B0F0"/>
                </a:solidFill>
              </a:rPr>
              <a:t>private</a:t>
            </a:r>
            <a:r>
              <a:rPr lang="en-US" i="1" dirty="0"/>
              <a:t> $code;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B0F0"/>
                </a:solidFill>
              </a:rPr>
              <a:t>private</a:t>
            </a:r>
            <a:r>
              <a:rPr lang="en-US" i="1" dirty="0"/>
              <a:t> $title;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B0F0"/>
                </a:solidFill>
              </a:rPr>
              <a:t>public function </a:t>
            </a:r>
            <a:r>
              <a:rPr lang="en-US" i="1" dirty="0"/>
              <a:t>__construct($code, $title) {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>
                <a:solidFill>
                  <a:srgbClr val="00B0F0"/>
                </a:solidFill>
              </a:rPr>
              <a:t>$this</a:t>
            </a:r>
            <a:r>
              <a:rPr lang="en-US" i="1" dirty="0"/>
              <a:t>-&gt;code = $code;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>
                <a:solidFill>
                  <a:srgbClr val="00B0F0"/>
                </a:solidFill>
              </a:rPr>
              <a:t>$this</a:t>
            </a:r>
            <a:r>
              <a:rPr lang="en-US" i="1" dirty="0"/>
              <a:t>-&gt;title = $title;</a:t>
            </a:r>
          </a:p>
          <a:p>
            <a:pPr marL="0" indent="0">
              <a:buNone/>
            </a:pPr>
            <a:r>
              <a:rPr lang="en-US" i="1" dirty="0"/>
              <a:t>    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public function </a:t>
            </a:r>
            <a:r>
              <a:rPr lang="en-US" i="1" dirty="0" err="1"/>
              <a:t>getCode</a:t>
            </a:r>
            <a:r>
              <a:rPr lang="en-US" i="1" dirty="0"/>
              <a:t>() {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>
                <a:solidFill>
                  <a:srgbClr val="00B0F0"/>
                </a:solidFill>
              </a:rPr>
              <a:t>return</a:t>
            </a:r>
            <a:r>
              <a:rPr lang="en-US" i="1" dirty="0"/>
              <a:t> </a:t>
            </a:r>
            <a:r>
              <a:rPr lang="en-US" i="1" dirty="0">
                <a:solidFill>
                  <a:srgbClr val="00B0F0"/>
                </a:solidFill>
              </a:rPr>
              <a:t>$this</a:t>
            </a:r>
            <a:r>
              <a:rPr lang="en-US" i="1" dirty="0"/>
              <a:t>-&gt;code;</a:t>
            </a:r>
          </a:p>
          <a:p>
            <a:pPr marL="0" indent="0">
              <a:buNone/>
            </a:pPr>
            <a:r>
              <a:rPr lang="en-US" i="1" dirty="0"/>
              <a:t>    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public function </a:t>
            </a:r>
            <a:r>
              <a:rPr lang="en-US" i="1" dirty="0" err="1"/>
              <a:t>setCode</a:t>
            </a:r>
            <a:r>
              <a:rPr lang="en-US" i="1" dirty="0"/>
              <a:t>($code){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US" i="1" dirty="0">
                <a:solidFill>
                  <a:srgbClr val="00B0F0"/>
                </a:solidFill>
              </a:rPr>
              <a:t>$this</a:t>
            </a:r>
            <a:r>
              <a:rPr lang="en-US" i="1" dirty="0"/>
              <a:t>-&gt;code = $code;</a:t>
            </a:r>
          </a:p>
          <a:p>
            <a:pPr marL="0" indent="0">
              <a:buNone/>
            </a:pPr>
            <a:r>
              <a:rPr lang="en-US" i="1" dirty="0"/>
              <a:t>    }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b="1" i="1" dirty="0">
                <a:solidFill>
                  <a:srgbClr val="00B050"/>
                </a:solidFill>
              </a:rPr>
              <a:t>//…….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 PHP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“private $code, $title” </a:t>
            </a:r>
          </a:p>
          <a:p>
            <a:pPr lvl="1"/>
            <a:r>
              <a:rPr lang="en-US" dirty="0"/>
              <a:t>the variables cannot be accessed directly outside the class (</a:t>
            </a:r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)</a:t>
            </a:r>
          </a:p>
          <a:p>
            <a:r>
              <a:rPr lang="en-US" dirty="0"/>
              <a:t>“public function __construct($code…)” </a:t>
            </a:r>
          </a:p>
          <a:p>
            <a:pPr lvl="1"/>
            <a:r>
              <a:rPr lang="en-US" dirty="0"/>
              <a:t>is the </a:t>
            </a:r>
            <a:r>
              <a:rPr lang="en-US" dirty="0" err="1"/>
              <a:t>php</a:t>
            </a:r>
            <a:r>
              <a:rPr lang="en-US" dirty="0"/>
              <a:t> constructor method. </a:t>
            </a:r>
          </a:p>
          <a:p>
            <a:pPr lvl="1"/>
            <a:r>
              <a:rPr lang="en-US" dirty="0"/>
              <a:t>This function is called whenever an instance of the class has been created</a:t>
            </a:r>
          </a:p>
          <a:p>
            <a:r>
              <a:rPr lang="en-US" dirty="0"/>
              <a:t>“public function get…()” </a:t>
            </a:r>
          </a:p>
          <a:p>
            <a:pPr lvl="1"/>
            <a:r>
              <a:rPr lang="en-US" dirty="0"/>
              <a:t>is the method used to access the code or title value (</a:t>
            </a:r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)</a:t>
            </a:r>
          </a:p>
          <a:p>
            <a:r>
              <a:rPr lang="en-US" dirty="0"/>
              <a:t>“public function set…()” </a:t>
            </a:r>
          </a:p>
          <a:p>
            <a:pPr lvl="1"/>
            <a:r>
              <a:rPr lang="en-US" dirty="0"/>
              <a:t>is the method used to set the code or title value (</a:t>
            </a:r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5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Inheritance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1700"/>
            <a:ext cx="11264900" cy="20358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implemented with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key word</a:t>
            </a:r>
          </a:p>
          <a:p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Staff</a:t>
            </a:r>
            <a:r>
              <a:rPr lang="en-US" dirty="0"/>
              <a:t> inherit from </a:t>
            </a:r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 class</a:t>
            </a:r>
          </a:p>
          <a:p>
            <a:r>
              <a:rPr lang="en-US" dirty="0">
                <a:solidFill>
                  <a:srgbClr val="FF0000"/>
                </a:solidFill>
              </a:rPr>
              <a:t>Staff</a:t>
            </a:r>
            <a:r>
              <a:rPr lang="en-US" dirty="0"/>
              <a:t> inherits from the </a:t>
            </a:r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 class and defines its own variable and methods too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0834" y="2456329"/>
            <a:ext cx="5404224" cy="3778624"/>
            <a:chOff x="0" y="0"/>
            <a:chExt cx="7627620" cy="4533900"/>
          </a:xfrm>
        </p:grpSpPr>
        <p:pic>
          <p:nvPicPr>
            <p:cNvPr id="8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6925" y="0"/>
              <a:ext cx="3360420" cy="2499360"/>
            </a:xfrm>
            <a:prstGeom prst="rect">
              <a:avLst/>
            </a:prstGeom>
          </p:spPr>
        </p:pic>
        <p:pic>
          <p:nvPicPr>
            <p:cNvPr id="9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47975"/>
              <a:ext cx="3360420" cy="1681480"/>
            </a:xfrm>
            <a:prstGeom prst="rect">
              <a:avLst/>
            </a:prstGeom>
          </p:spPr>
        </p:pic>
        <p:pic>
          <p:nvPicPr>
            <p:cNvPr id="10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7200" y="2857500"/>
              <a:ext cx="3360420" cy="167640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209800" y="2419350"/>
              <a:ext cx="3057525" cy="476250"/>
              <a:chOff x="0" y="0"/>
              <a:chExt cx="3057525" cy="47625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0" y="200025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0" y="200025"/>
                <a:ext cx="3057525" cy="9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57525" y="2095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/>
              <p:cNvSpPr/>
              <p:nvPr/>
            </p:nvSpPr>
            <p:spPr>
              <a:xfrm>
                <a:off x="1247775" y="0"/>
                <a:ext cx="152400" cy="142875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323975" y="152400"/>
                <a:ext cx="0" cy="571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355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PHP …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Class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31800" y="1464996"/>
            <a:ext cx="5581904" cy="478340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 User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 $id;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 $name;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F0"/>
                </a:solidFill>
              </a:rPr>
              <a:t>public function</a:t>
            </a:r>
            <a:r>
              <a:rPr lang="en-US" dirty="0"/>
              <a:t> __construct($id, $name) {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>
                <a:solidFill>
                  <a:srgbClr val="00B0F0"/>
                </a:solidFill>
              </a:rPr>
              <a:t>  $this</a:t>
            </a:r>
            <a:r>
              <a:rPr lang="en-US" dirty="0"/>
              <a:t>-&gt;id=$id;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>
                <a:solidFill>
                  <a:srgbClr val="00B0F0"/>
                </a:solidFill>
              </a:rPr>
              <a:t> $this</a:t>
            </a:r>
            <a:r>
              <a:rPr lang="en-US" dirty="0"/>
              <a:t>-&gt;name = $name;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>
                <a:solidFill>
                  <a:srgbClr val="00B0F0"/>
                </a:solidFill>
              </a:rPr>
              <a:t>  public function</a:t>
            </a:r>
            <a:r>
              <a:rPr lang="en-US" dirty="0"/>
              <a:t> </a:t>
            </a:r>
            <a:r>
              <a:rPr lang="en-US" dirty="0" err="1"/>
              <a:t>setId</a:t>
            </a:r>
            <a:r>
              <a:rPr lang="en-US" dirty="0"/>
              <a:t>($id) {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>
                <a:solidFill>
                  <a:srgbClr val="00B0F0"/>
                </a:solidFill>
              </a:rPr>
              <a:t> $this</a:t>
            </a:r>
            <a:r>
              <a:rPr lang="en-US" dirty="0"/>
              <a:t>-&gt;id = $id;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 public function</a:t>
            </a:r>
            <a:r>
              <a:rPr lang="en-US" dirty="0"/>
              <a:t> </a:t>
            </a:r>
            <a:r>
              <a:rPr lang="en-US" dirty="0" err="1"/>
              <a:t>getId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>
                <a:solidFill>
                  <a:srgbClr val="00B0F0"/>
                </a:solidFill>
              </a:rPr>
              <a:t>$this</a:t>
            </a:r>
            <a:r>
              <a:rPr lang="en-US" dirty="0"/>
              <a:t>-&gt;id;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public function</a:t>
            </a:r>
            <a:r>
              <a:rPr lang="en-US" dirty="0"/>
              <a:t> </a:t>
            </a:r>
            <a:r>
              <a:rPr lang="en-US" dirty="0" err="1"/>
              <a:t>setName</a:t>
            </a:r>
            <a:r>
              <a:rPr lang="en-US" dirty="0"/>
              <a:t>($name) {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>
                <a:solidFill>
                  <a:srgbClr val="00B0F0"/>
                </a:solidFill>
              </a:rPr>
              <a:t> $this</a:t>
            </a:r>
            <a:r>
              <a:rPr lang="en-US" dirty="0"/>
              <a:t>-&gt;name = $name;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public function</a:t>
            </a:r>
            <a:r>
              <a:rPr lang="en-US" dirty="0"/>
              <a:t> </a:t>
            </a:r>
            <a:r>
              <a:rPr lang="en-US" dirty="0" err="1"/>
              <a:t>getName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return $this</a:t>
            </a:r>
            <a:r>
              <a:rPr lang="en-US" dirty="0"/>
              <a:t>-&gt;name;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3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PHP …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Staff Class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 Staff 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 User {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 $salary;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>
                <a:solidFill>
                  <a:srgbClr val="00B0F0"/>
                </a:solidFill>
              </a:rPr>
              <a:t> public function</a:t>
            </a:r>
            <a:r>
              <a:rPr lang="en-US" dirty="0"/>
              <a:t> __construct($id, $name)    {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>
                <a:solidFill>
                  <a:srgbClr val="00B0F0"/>
                </a:solidFill>
              </a:rPr>
              <a:t> parent::</a:t>
            </a:r>
            <a:r>
              <a:rPr lang="en-US" dirty="0"/>
              <a:t>__construct($id, $name);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>
                <a:solidFill>
                  <a:srgbClr val="00B0F0"/>
                </a:solidFill>
              </a:rPr>
              <a:t> public function</a:t>
            </a:r>
            <a:r>
              <a:rPr lang="en-US" dirty="0"/>
              <a:t> </a:t>
            </a:r>
            <a:r>
              <a:rPr lang="en-US" dirty="0" err="1"/>
              <a:t>setSalary</a:t>
            </a:r>
            <a:r>
              <a:rPr lang="en-US" dirty="0"/>
              <a:t>($salary)    {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>
                <a:solidFill>
                  <a:srgbClr val="00B0F0"/>
                </a:solidFill>
              </a:rPr>
              <a:t> $this</a:t>
            </a:r>
            <a:r>
              <a:rPr lang="en-US" dirty="0"/>
              <a:t>-&gt;salary = $salary;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>
                <a:solidFill>
                  <a:srgbClr val="00B0F0"/>
                </a:solidFill>
              </a:rPr>
              <a:t> public function</a:t>
            </a:r>
            <a:r>
              <a:rPr lang="en-US" dirty="0"/>
              <a:t> </a:t>
            </a:r>
            <a:r>
              <a:rPr lang="en-US" dirty="0" err="1"/>
              <a:t>getSalary</a:t>
            </a:r>
            <a:r>
              <a:rPr lang="en-US" dirty="0"/>
              <a:t>()    {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 $this-&gt;salary;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class Student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User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public function</a:t>
            </a:r>
            <a:r>
              <a:rPr lang="en-US" dirty="0"/>
              <a:t> __construct($id, $name)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parent::</a:t>
            </a:r>
            <a:r>
              <a:rPr lang="en-US" dirty="0"/>
              <a:t>__construct($id, $name);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3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PHP …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“class …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User” </a:t>
            </a:r>
          </a:p>
          <a:p>
            <a:pPr lvl="1"/>
            <a:r>
              <a:rPr lang="en-US" dirty="0"/>
              <a:t>makes the </a:t>
            </a:r>
            <a:r>
              <a:rPr lang="en-US" dirty="0">
                <a:solidFill>
                  <a:srgbClr val="FF0000"/>
                </a:solidFill>
              </a:rPr>
              <a:t>Staff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 use methods from the </a:t>
            </a:r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 class (</a:t>
            </a:r>
            <a:r>
              <a:rPr lang="en-US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).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5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Create object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1700"/>
            <a:ext cx="10863729" cy="52451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Create the application that uses our classes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4"/>
                </a:solidFill>
              </a:rPr>
              <a:t>require</a:t>
            </a:r>
            <a:r>
              <a:rPr lang="en-US" dirty="0"/>
              <a:t> '</a:t>
            </a:r>
            <a:r>
              <a:rPr lang="en-US" dirty="0" err="1"/>
              <a:t>User.php</a:t>
            </a:r>
            <a:r>
              <a:rPr lang="en-US" dirty="0"/>
              <a:t>';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4"/>
                </a:solidFill>
              </a:rPr>
              <a:t>require</a:t>
            </a:r>
            <a:r>
              <a:rPr lang="en-US" dirty="0"/>
              <a:t> '</a:t>
            </a:r>
            <a:r>
              <a:rPr lang="en-US" dirty="0" err="1"/>
              <a:t>Staff.php</a:t>
            </a:r>
            <a:r>
              <a:rPr lang="en-US" dirty="0"/>
              <a:t>';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4"/>
                </a:solidFill>
              </a:rPr>
              <a:t>require</a:t>
            </a:r>
            <a:r>
              <a:rPr lang="en-US" dirty="0"/>
              <a:t> '</a:t>
            </a:r>
            <a:r>
              <a:rPr lang="en-US" dirty="0" err="1"/>
              <a:t>Student.php</a:t>
            </a:r>
            <a:r>
              <a:rPr lang="en-US" dirty="0"/>
              <a:t>';</a:t>
            </a:r>
          </a:p>
          <a:p>
            <a:pPr marL="457200" lvl="1" indent="0">
              <a:buNone/>
            </a:pPr>
            <a:r>
              <a:rPr lang="en-US" dirty="0"/>
              <a:t>    echo '&lt;b&gt;Object of a Class Example&lt;/b&gt; &lt;</a:t>
            </a:r>
            <a:r>
              <a:rPr lang="en-US" dirty="0" err="1"/>
              <a:t>br</a:t>
            </a:r>
            <a:r>
              <a:rPr lang="en-US" dirty="0"/>
              <a:t>&gt; &lt;</a:t>
            </a:r>
            <a:r>
              <a:rPr lang="en-US" dirty="0" err="1"/>
              <a:t>hr</a:t>
            </a:r>
            <a:r>
              <a:rPr lang="en-US" dirty="0"/>
              <a:t>/&gt;';</a:t>
            </a:r>
          </a:p>
          <a:p>
            <a:pPr marL="457200" lvl="1" indent="0">
              <a:buNone/>
            </a:pPr>
            <a:r>
              <a:rPr lang="en-US" dirty="0"/>
              <a:t>    $staff  = new Staff('E0001', '</a:t>
            </a:r>
            <a:r>
              <a:rPr lang="en-US" dirty="0" err="1"/>
              <a:t>Fatuma</a:t>
            </a:r>
            <a:r>
              <a:rPr lang="en-US" dirty="0"/>
              <a:t>');</a:t>
            </a:r>
          </a:p>
          <a:p>
            <a:pPr marL="457200" lvl="1" indent="0">
              <a:buNone/>
            </a:pPr>
            <a:r>
              <a:rPr lang="en-US" dirty="0"/>
              <a:t>    $staff-&gt;</a:t>
            </a:r>
            <a:r>
              <a:rPr lang="en-US" dirty="0" err="1"/>
              <a:t>setSalary</a:t>
            </a:r>
            <a:r>
              <a:rPr lang="en-US" dirty="0"/>
              <a:t>(15000);</a:t>
            </a:r>
          </a:p>
          <a:p>
            <a:pPr marL="457200" lvl="1" indent="0">
              <a:buNone/>
            </a:pPr>
            <a:r>
              <a:rPr lang="en-US" dirty="0"/>
              <a:t>    $student = new Student('S0001', '</a:t>
            </a:r>
            <a:r>
              <a:rPr lang="en-US" dirty="0" err="1"/>
              <a:t>Soliana</a:t>
            </a:r>
            <a:r>
              <a:rPr lang="en-US" dirty="0"/>
              <a:t>');</a:t>
            </a:r>
          </a:p>
          <a:p>
            <a:pPr marL="457200" lvl="1" indent="0">
              <a:buNone/>
            </a:pPr>
            <a:r>
              <a:rPr lang="en-US" dirty="0"/>
              <a:t>    echo '&lt;b&gt;Staff Info&lt;/b&gt; 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457200" lvl="1" indent="0">
              <a:buNone/>
            </a:pPr>
            <a:r>
              <a:rPr lang="en-US" dirty="0"/>
              <a:t>    echo 'ID: ' . $staff-&gt;</a:t>
            </a:r>
            <a:r>
              <a:rPr lang="en-US" dirty="0" err="1"/>
              <a:t>getId</a:t>
            </a:r>
            <a:r>
              <a:rPr lang="en-US" dirty="0"/>
              <a:t>() . '&lt;</a:t>
            </a:r>
            <a:r>
              <a:rPr lang="en-US" dirty="0" err="1"/>
              <a:t>br</a:t>
            </a:r>
            <a:r>
              <a:rPr lang="en-US" dirty="0"/>
              <a:t>&gt;Name: ' . $staff-&gt;</a:t>
            </a:r>
            <a:r>
              <a:rPr lang="en-US" dirty="0" err="1"/>
              <a:t>getName</a:t>
            </a:r>
            <a:r>
              <a:rPr lang="en-US" dirty="0"/>
              <a:t>() . '&lt;</a:t>
            </a:r>
            <a:r>
              <a:rPr lang="en-US" dirty="0" err="1"/>
              <a:t>br</a:t>
            </a:r>
            <a:r>
              <a:rPr lang="en-US" dirty="0"/>
              <a:t>&gt;Salary: '. $staff-&gt;</a:t>
            </a:r>
            <a:r>
              <a:rPr lang="en-US" dirty="0" err="1"/>
              <a:t>getSalary</a:t>
            </a:r>
            <a:r>
              <a:rPr lang="en-US" dirty="0"/>
              <a:t>(). '&lt;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457200" lvl="1" indent="0">
              <a:buNone/>
            </a:pPr>
            <a:r>
              <a:rPr lang="en-US" dirty="0"/>
              <a:t>    echo '&lt;b&gt;Student Info&lt;/b&gt; 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457200" lvl="1" indent="0">
              <a:buNone/>
            </a:pPr>
            <a:r>
              <a:rPr lang="en-US" dirty="0"/>
              <a:t>    echo 'ID: ' . $student-&gt;</a:t>
            </a:r>
            <a:r>
              <a:rPr lang="en-US" dirty="0" err="1"/>
              <a:t>getId</a:t>
            </a:r>
            <a:r>
              <a:rPr lang="en-US" dirty="0"/>
              <a:t>() . '&lt;</a:t>
            </a:r>
            <a:r>
              <a:rPr lang="en-US" dirty="0" err="1"/>
              <a:t>br</a:t>
            </a:r>
            <a:r>
              <a:rPr lang="en-US" dirty="0"/>
              <a:t>&gt;Name: ' . $student-&gt;</a:t>
            </a:r>
            <a:r>
              <a:rPr lang="en-US" dirty="0" err="1"/>
              <a:t>getName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4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Run the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view the application in a web browser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62" y="1751501"/>
            <a:ext cx="4244987" cy="239846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7283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1700"/>
            <a:ext cx="11264900" cy="53467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Having sing form/structure – different implementation </a:t>
            </a:r>
          </a:p>
          <a:p>
            <a:r>
              <a:rPr lang="en-US" dirty="0"/>
              <a:t>Implemented by </a:t>
            </a:r>
            <a:r>
              <a:rPr lang="en-US" dirty="0">
                <a:solidFill>
                  <a:srgbClr val="00B0F0"/>
                </a:solidFill>
              </a:rPr>
              <a:t>implements</a:t>
            </a:r>
            <a:r>
              <a:rPr lang="en-US" dirty="0"/>
              <a:t> key word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develop an application that connects to different database engines </a:t>
            </a:r>
          </a:p>
          <a:p>
            <a:pPr lvl="2"/>
            <a:r>
              <a:rPr lang="en-US" dirty="0"/>
              <a:t>Oracle, MySQL and SQL Server but use the same uniform interface</a:t>
            </a:r>
          </a:p>
          <a:p>
            <a:pPr lvl="1"/>
            <a:r>
              <a:rPr lang="en-US" dirty="0"/>
              <a:t>create </a:t>
            </a:r>
          </a:p>
          <a:p>
            <a:pPr lvl="2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that defines the standard methods</a:t>
            </a:r>
          </a:p>
          <a:p>
            <a:pPr lvl="2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abstract class </a:t>
            </a:r>
            <a:r>
              <a:rPr lang="en-US" dirty="0"/>
              <a:t>that implements the common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6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OOP with PHP</a:t>
            </a:r>
          </a:p>
          <a:p>
            <a:pPr lvl="1"/>
            <a:r>
              <a:rPr lang="en-US" dirty="0"/>
              <a:t>OOP concept</a:t>
            </a:r>
          </a:p>
          <a:p>
            <a:pPr lvl="1"/>
            <a:r>
              <a:rPr lang="en-US" dirty="0"/>
              <a:t>Class and Object </a:t>
            </a:r>
          </a:p>
          <a:p>
            <a:pPr lvl="1"/>
            <a:r>
              <a:rPr lang="en-US" dirty="0"/>
              <a:t>Encapsulation </a:t>
            </a:r>
          </a:p>
          <a:p>
            <a:pPr lvl="1"/>
            <a:r>
              <a:rPr lang="en-US" dirty="0"/>
              <a:t>Inheritance </a:t>
            </a:r>
          </a:p>
          <a:p>
            <a:pPr lvl="1"/>
            <a:r>
              <a:rPr lang="en-US" dirty="0"/>
              <a:t>Polymorphism </a:t>
            </a:r>
          </a:p>
          <a:p>
            <a:pPr lvl="1"/>
            <a:r>
              <a:rPr lang="en-US" dirty="0"/>
              <a:t>Overloading</a:t>
            </a:r>
          </a:p>
          <a:p>
            <a:pPr lvl="1"/>
            <a:r>
              <a:rPr lang="en-US" dirty="0"/>
              <a:t>Overriding </a:t>
            </a:r>
          </a:p>
          <a:p>
            <a:pPr lvl="1"/>
            <a:r>
              <a:rPr lang="en-US" dirty="0"/>
              <a:t>Abstraction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Database Programming 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36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PHP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Interface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similar to a class</a:t>
            </a:r>
          </a:p>
          <a:p>
            <a:pPr lvl="1"/>
            <a:r>
              <a:rPr lang="en-US" dirty="0"/>
              <a:t>only defines the methods and parameters – Signature </a:t>
            </a:r>
          </a:p>
          <a:p>
            <a:pPr lvl="1"/>
            <a:r>
              <a:rPr lang="en-US" dirty="0"/>
              <a:t>Created with </a:t>
            </a:r>
            <a:r>
              <a:rPr lang="en-US" dirty="0">
                <a:solidFill>
                  <a:srgbClr val="00B0F0"/>
                </a:solidFill>
              </a:rPr>
              <a:t>interface</a:t>
            </a:r>
            <a:r>
              <a:rPr lang="en-US" dirty="0"/>
              <a:t> keyword</a:t>
            </a:r>
          </a:p>
          <a:p>
            <a:r>
              <a:rPr lang="en-US" b="1" dirty="0">
                <a:solidFill>
                  <a:srgbClr val="00B0F0"/>
                </a:solidFill>
              </a:rPr>
              <a:t>Abstract class</a:t>
            </a:r>
          </a:p>
          <a:p>
            <a:pPr lvl="1"/>
            <a:r>
              <a:rPr lang="en-US" dirty="0"/>
              <a:t>a class that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be used to create an object directly</a:t>
            </a:r>
          </a:p>
          <a:p>
            <a:pPr lvl="1"/>
            <a:r>
              <a:rPr lang="en-US" dirty="0"/>
              <a:t>provide partial or whole implementations of </a:t>
            </a:r>
            <a:r>
              <a:rPr lang="en-US" dirty="0">
                <a:solidFill>
                  <a:srgbClr val="FF0000"/>
                </a:solidFill>
              </a:rPr>
              <a:t>common methods</a:t>
            </a:r>
          </a:p>
          <a:p>
            <a:pPr lvl="1"/>
            <a:r>
              <a:rPr lang="en-US" dirty="0"/>
              <a:t>Created with </a:t>
            </a:r>
            <a:r>
              <a:rPr lang="en-US" dirty="0">
                <a:solidFill>
                  <a:srgbClr val="00B0F0"/>
                </a:solidFill>
              </a:rPr>
              <a:t>abstract</a:t>
            </a:r>
            <a:r>
              <a:rPr lang="en-US" dirty="0"/>
              <a:t> keyword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2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PHP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417" y="901700"/>
            <a:ext cx="8251666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9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PHP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abstract class </a:t>
            </a:r>
            <a:r>
              <a:rPr lang="en-US" dirty="0" err="1"/>
              <a:t>DBConnection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 $host;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 $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 $</a:t>
            </a:r>
            <a:r>
              <a:rPr lang="en-US" dirty="0" err="1"/>
              <a:t>uid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private</a:t>
            </a:r>
            <a:r>
              <a:rPr lang="en-US" dirty="0"/>
              <a:t> $password;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public function </a:t>
            </a:r>
            <a:r>
              <a:rPr lang="en-US" dirty="0"/>
              <a:t>__construct($host, $</a:t>
            </a:r>
            <a:r>
              <a:rPr lang="en-US" dirty="0" err="1"/>
              <a:t>db</a:t>
            </a:r>
            <a:r>
              <a:rPr lang="en-US" dirty="0"/>
              <a:t>, $</a:t>
            </a:r>
            <a:r>
              <a:rPr lang="en-US" dirty="0" err="1"/>
              <a:t>uid</a:t>
            </a:r>
            <a:r>
              <a:rPr lang="en-US" dirty="0"/>
              <a:t>, $password)     {</a:t>
            </a:r>
          </a:p>
          <a:p>
            <a:pPr marL="457200" lvl="1" indent="0">
              <a:buNone/>
            </a:pPr>
            <a:r>
              <a:rPr lang="en-US" dirty="0"/>
              <a:t>        $this-&gt;host     = $host;</a:t>
            </a:r>
          </a:p>
          <a:p>
            <a:pPr marL="457200" lvl="1" indent="0">
              <a:buNone/>
            </a:pPr>
            <a:r>
              <a:rPr lang="en-US" dirty="0"/>
              <a:t>        $this-&gt;</a:t>
            </a:r>
            <a:r>
              <a:rPr lang="en-US" dirty="0" err="1"/>
              <a:t>db</a:t>
            </a:r>
            <a:r>
              <a:rPr lang="en-US" dirty="0"/>
              <a:t>       = $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$this-&gt;</a:t>
            </a:r>
            <a:r>
              <a:rPr lang="en-US" dirty="0" err="1"/>
              <a:t>uid</a:t>
            </a:r>
            <a:r>
              <a:rPr lang="en-US" dirty="0"/>
              <a:t>      = $</a:t>
            </a:r>
            <a:r>
              <a:rPr lang="en-US" dirty="0" err="1"/>
              <a:t>uid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   $this-&gt;password = $password;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80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PHP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interface</a:t>
            </a:r>
            <a:r>
              <a:rPr lang="en-US" dirty="0"/>
              <a:t> </a:t>
            </a:r>
            <a:r>
              <a:rPr lang="en-US" dirty="0" err="1"/>
              <a:t>IRepository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public function </a:t>
            </a:r>
            <a:r>
              <a:rPr lang="en-US" dirty="0" err="1"/>
              <a:t>dbConnect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public function </a:t>
            </a:r>
            <a:r>
              <a:rPr lang="en-US" dirty="0"/>
              <a:t>insert($data);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public function </a:t>
            </a:r>
            <a:r>
              <a:rPr lang="en-US" dirty="0"/>
              <a:t>read($where);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public function </a:t>
            </a:r>
            <a:r>
              <a:rPr lang="en-US" dirty="0"/>
              <a:t>update($where);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public function </a:t>
            </a:r>
            <a:r>
              <a:rPr lang="en-US" dirty="0"/>
              <a:t>delete($where);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9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PHP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799" y="914400"/>
            <a:ext cx="6391032" cy="5219700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r>
              <a:rPr lang="en-US" sz="1600" dirty="0"/>
              <a:t> 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class</a:t>
            </a:r>
            <a:r>
              <a:rPr lang="en-US" sz="1600" dirty="0"/>
              <a:t> </a:t>
            </a:r>
            <a:r>
              <a:rPr lang="en-US" sz="1600" dirty="0" err="1"/>
              <a:t>MySQLRepository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F0"/>
                </a:solidFill>
              </a:rPr>
              <a:t>extends</a:t>
            </a:r>
            <a:r>
              <a:rPr lang="en-US" sz="1600" dirty="0"/>
              <a:t> </a:t>
            </a:r>
            <a:r>
              <a:rPr lang="en-US" sz="1600" dirty="0" err="1"/>
              <a:t>DBConnection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F0"/>
                </a:solidFill>
              </a:rPr>
              <a:t>implements</a:t>
            </a:r>
            <a:r>
              <a:rPr lang="en-US" sz="1600" dirty="0"/>
              <a:t> </a:t>
            </a:r>
            <a:r>
              <a:rPr lang="en-US" sz="1600" dirty="0" err="1"/>
              <a:t>IRepository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 { </a:t>
            </a:r>
          </a:p>
          <a:p>
            <a:pPr marL="457200" lvl="1" indent="0">
              <a:buNone/>
            </a:pPr>
            <a:r>
              <a:rPr lang="en-US" sz="1600" dirty="0"/>
              <a:t>    </a:t>
            </a:r>
            <a:r>
              <a:rPr lang="en-US" sz="1600" dirty="0">
                <a:solidFill>
                  <a:srgbClr val="00B0F0"/>
                </a:solidFill>
              </a:rPr>
              <a:t>public function</a:t>
            </a:r>
            <a:r>
              <a:rPr lang="en-US" sz="1600" dirty="0"/>
              <a:t> __construct($host, $</a:t>
            </a:r>
            <a:r>
              <a:rPr lang="en-US" sz="1600" dirty="0" err="1"/>
              <a:t>db</a:t>
            </a:r>
            <a:r>
              <a:rPr lang="en-US" sz="1600" dirty="0"/>
              <a:t>, $</a:t>
            </a:r>
            <a:r>
              <a:rPr lang="en-US" sz="1600" dirty="0" err="1"/>
              <a:t>uid</a:t>
            </a:r>
            <a:r>
              <a:rPr lang="en-US" sz="1600" dirty="0"/>
              <a:t>, $password) { </a:t>
            </a:r>
          </a:p>
          <a:p>
            <a:pPr marL="457200" lvl="1" indent="0">
              <a:buNone/>
            </a:pPr>
            <a:r>
              <a:rPr lang="en-US" sz="1600" dirty="0"/>
              <a:t>   </a:t>
            </a:r>
            <a:r>
              <a:rPr lang="en-US" sz="1600" dirty="0">
                <a:solidFill>
                  <a:srgbClr val="00B0F0"/>
                </a:solidFill>
              </a:rPr>
              <a:t> parent::</a:t>
            </a:r>
            <a:r>
              <a:rPr lang="en-US" sz="1600" dirty="0"/>
              <a:t>__construct($host, $</a:t>
            </a:r>
            <a:r>
              <a:rPr lang="en-US" sz="1600" dirty="0" err="1"/>
              <a:t>db</a:t>
            </a:r>
            <a:r>
              <a:rPr lang="en-US" sz="1600" dirty="0"/>
              <a:t>, $</a:t>
            </a:r>
            <a:r>
              <a:rPr lang="en-US" sz="1600" dirty="0" err="1"/>
              <a:t>uid</a:t>
            </a:r>
            <a:r>
              <a:rPr lang="en-US" sz="1600" dirty="0"/>
              <a:t>, $password); </a:t>
            </a:r>
          </a:p>
          <a:p>
            <a:pPr marL="457200" lvl="1" indent="0">
              <a:buNone/>
            </a:pPr>
            <a:r>
              <a:rPr lang="en-US" sz="1600" dirty="0"/>
              <a:t>    } </a:t>
            </a:r>
          </a:p>
          <a:p>
            <a:pPr marL="457200" lvl="1" indent="0">
              <a:buNone/>
            </a:pPr>
            <a:r>
              <a:rPr lang="en-US" sz="1600" dirty="0"/>
              <a:t>   </a:t>
            </a:r>
            <a:r>
              <a:rPr lang="en-US" sz="1600" dirty="0">
                <a:solidFill>
                  <a:srgbClr val="00B0F0"/>
                </a:solidFill>
              </a:rPr>
              <a:t> public function</a:t>
            </a:r>
            <a:r>
              <a:rPr lang="en-US" sz="1600" dirty="0"/>
              <a:t> </a:t>
            </a:r>
            <a:r>
              <a:rPr lang="en-US" sz="1600" dirty="0" err="1"/>
              <a:t>dbConnect</a:t>
            </a:r>
            <a:r>
              <a:rPr lang="en-US" sz="1600" dirty="0"/>
              <a:t>() { </a:t>
            </a:r>
          </a:p>
          <a:p>
            <a:pPr marL="457200" lvl="1" indent="0">
              <a:buNone/>
            </a:pPr>
            <a:r>
              <a:rPr lang="en-US" sz="16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//connect code goes here </a:t>
            </a:r>
          </a:p>
          <a:p>
            <a:pPr marL="457200" lvl="1" indent="0">
              <a:buNone/>
            </a:pPr>
            <a:r>
              <a:rPr lang="en-US" sz="1600" dirty="0"/>
              <a:t>    } </a:t>
            </a:r>
          </a:p>
          <a:p>
            <a:pPr marL="457200" lvl="1" indent="0">
              <a:buNone/>
            </a:pPr>
            <a:r>
              <a:rPr lang="en-US" sz="1600" dirty="0"/>
              <a:t>   </a:t>
            </a:r>
            <a:r>
              <a:rPr lang="en-US" sz="1600" dirty="0">
                <a:solidFill>
                  <a:srgbClr val="00B0F0"/>
                </a:solidFill>
              </a:rPr>
              <a:t> public function</a:t>
            </a:r>
            <a:r>
              <a:rPr lang="en-US" sz="1600" dirty="0"/>
              <a:t> delete($where) { </a:t>
            </a:r>
          </a:p>
          <a:p>
            <a:pPr marL="457200" lvl="1" indent="0">
              <a:buNone/>
            </a:pPr>
            <a:r>
              <a:rPr lang="en-US" sz="16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//delete code goes here </a:t>
            </a:r>
          </a:p>
          <a:p>
            <a:pPr marL="457200" lvl="1" indent="0">
              <a:buNone/>
            </a:pPr>
            <a:r>
              <a:rPr lang="en-US" sz="1600" dirty="0"/>
              <a:t>    }  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916614" y="914400"/>
            <a:ext cx="4780085" cy="5219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 </a:t>
            </a:r>
            <a:r>
              <a:rPr lang="en-US" sz="2000" dirty="0">
                <a:solidFill>
                  <a:srgbClr val="00B0F0"/>
                </a:solidFill>
              </a:rPr>
              <a:t>public fu</a:t>
            </a:r>
            <a:r>
              <a:rPr lang="en-US" sz="2000" dirty="0"/>
              <a:t>nction insert($data) { </a:t>
            </a:r>
          </a:p>
          <a:p>
            <a:pPr marL="457200" lvl="1" indent="0">
              <a:buNone/>
            </a:pPr>
            <a:r>
              <a:rPr lang="en-US" sz="20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//insert code goes here </a:t>
            </a:r>
          </a:p>
          <a:p>
            <a:pPr marL="457200" lvl="1" indent="0">
              <a:buNone/>
            </a:pPr>
            <a:r>
              <a:rPr lang="en-US" sz="2000" dirty="0"/>
              <a:t>    } </a:t>
            </a:r>
          </a:p>
          <a:p>
            <a:pPr marL="457200" lvl="1" indent="0">
              <a:buNone/>
            </a:pPr>
            <a:r>
              <a:rPr lang="en-US" sz="2000" dirty="0"/>
              <a:t>   </a:t>
            </a:r>
            <a:r>
              <a:rPr lang="en-US" sz="2000" dirty="0">
                <a:solidFill>
                  <a:srgbClr val="00B0F0"/>
                </a:solidFill>
              </a:rPr>
              <a:t> public function</a:t>
            </a:r>
            <a:r>
              <a:rPr lang="en-US" sz="2000" dirty="0"/>
              <a:t> read($where) { </a:t>
            </a:r>
          </a:p>
          <a:p>
            <a:pPr marL="457200" lvl="1" indent="0">
              <a:buNone/>
            </a:pPr>
            <a:r>
              <a:rPr lang="en-US" sz="20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//read code goes here </a:t>
            </a:r>
          </a:p>
          <a:p>
            <a:pPr marL="457200" lvl="1" indent="0">
              <a:buNone/>
            </a:pPr>
            <a:r>
              <a:rPr lang="en-US" sz="2000" dirty="0"/>
              <a:t>    } </a:t>
            </a:r>
          </a:p>
          <a:p>
            <a:pPr marL="457200" lvl="1" indent="0">
              <a:buNone/>
            </a:pPr>
            <a:r>
              <a:rPr lang="en-US" sz="2000" dirty="0"/>
              <a:t>   </a:t>
            </a:r>
            <a:r>
              <a:rPr lang="en-US" sz="2000" dirty="0">
                <a:solidFill>
                  <a:srgbClr val="00B0F0"/>
                </a:solidFill>
              </a:rPr>
              <a:t> public function</a:t>
            </a:r>
            <a:r>
              <a:rPr lang="en-US" sz="2000" dirty="0"/>
              <a:t> update($where) { </a:t>
            </a:r>
          </a:p>
          <a:p>
            <a:pPr marL="457200" lvl="1" indent="0">
              <a:buNone/>
            </a:pPr>
            <a:r>
              <a:rPr lang="en-US" sz="20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//update code goes here </a:t>
            </a:r>
          </a:p>
          <a:p>
            <a:pPr marL="457200" lvl="1" indent="0">
              <a:buNone/>
            </a:pPr>
            <a:r>
              <a:rPr lang="en-US" sz="2000" dirty="0"/>
              <a:t>    } </a:t>
            </a:r>
          </a:p>
          <a:p>
            <a:pPr marL="457200" lvl="1" indent="0">
              <a:buNone/>
            </a:pPr>
            <a:r>
              <a:rPr lang="en-US" sz="2000" dirty="0"/>
              <a:t>} </a:t>
            </a:r>
          </a:p>
          <a:p>
            <a:pPr marL="457200" lvl="1" indent="0">
              <a:buNone/>
            </a:pPr>
            <a:r>
              <a:rPr lang="en-US" sz="2000" dirty="0"/>
              <a:t>?&gt;</a:t>
            </a:r>
          </a:p>
          <a:p>
            <a:endParaRPr lang="en-US" sz="8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62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PHP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798" y="914400"/>
            <a:ext cx="6484815" cy="5219700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r>
              <a:rPr lang="en-US" sz="1600" dirty="0"/>
              <a:t> 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class</a:t>
            </a:r>
            <a:r>
              <a:rPr lang="en-US" sz="1600" dirty="0"/>
              <a:t> </a:t>
            </a:r>
            <a:r>
              <a:rPr lang="en-US" sz="1600" dirty="0" err="1"/>
              <a:t>MSSQLRepository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F0"/>
                </a:solidFill>
              </a:rPr>
              <a:t>extends</a:t>
            </a:r>
            <a:r>
              <a:rPr lang="en-US" sz="1600" dirty="0"/>
              <a:t> </a:t>
            </a:r>
            <a:r>
              <a:rPr lang="en-US" sz="1600" dirty="0" err="1"/>
              <a:t>DBConnection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F0"/>
                </a:solidFill>
              </a:rPr>
              <a:t>implements</a:t>
            </a:r>
            <a:r>
              <a:rPr lang="en-US" sz="1600" dirty="0"/>
              <a:t> </a:t>
            </a:r>
            <a:r>
              <a:rPr lang="en-US" sz="1600" dirty="0" err="1"/>
              <a:t>IRepository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 { </a:t>
            </a:r>
          </a:p>
          <a:p>
            <a:pPr marL="457200" lvl="1" indent="0">
              <a:buNone/>
            </a:pPr>
            <a:r>
              <a:rPr lang="en-US" sz="1600" dirty="0"/>
              <a:t>    </a:t>
            </a:r>
            <a:r>
              <a:rPr lang="en-US" sz="1600" dirty="0">
                <a:solidFill>
                  <a:srgbClr val="00B0F0"/>
                </a:solidFill>
              </a:rPr>
              <a:t>public function</a:t>
            </a:r>
            <a:r>
              <a:rPr lang="en-US" sz="1600" dirty="0"/>
              <a:t> __construct($host, $</a:t>
            </a:r>
            <a:r>
              <a:rPr lang="en-US" sz="1600" dirty="0" err="1"/>
              <a:t>db</a:t>
            </a:r>
            <a:r>
              <a:rPr lang="en-US" sz="1600" dirty="0"/>
              <a:t>, $</a:t>
            </a:r>
            <a:r>
              <a:rPr lang="en-US" sz="1600" dirty="0" err="1"/>
              <a:t>uid</a:t>
            </a:r>
            <a:r>
              <a:rPr lang="en-US" sz="1600" dirty="0"/>
              <a:t>, $password) { </a:t>
            </a:r>
          </a:p>
          <a:p>
            <a:pPr marL="457200" lvl="1" indent="0">
              <a:buNone/>
            </a:pPr>
            <a:r>
              <a:rPr lang="en-US" sz="1600" dirty="0"/>
              <a:t>   </a:t>
            </a:r>
            <a:r>
              <a:rPr lang="en-US" sz="1600" dirty="0">
                <a:solidFill>
                  <a:srgbClr val="00B0F0"/>
                </a:solidFill>
              </a:rPr>
              <a:t> parent::</a:t>
            </a:r>
            <a:r>
              <a:rPr lang="en-US" sz="1600" dirty="0"/>
              <a:t>__construct($host, $</a:t>
            </a:r>
            <a:r>
              <a:rPr lang="en-US" sz="1600" dirty="0" err="1"/>
              <a:t>db</a:t>
            </a:r>
            <a:r>
              <a:rPr lang="en-US" sz="1600" dirty="0"/>
              <a:t>, $</a:t>
            </a:r>
            <a:r>
              <a:rPr lang="en-US" sz="1600" dirty="0" err="1"/>
              <a:t>uid</a:t>
            </a:r>
            <a:r>
              <a:rPr lang="en-US" sz="1600" dirty="0"/>
              <a:t>, $password); </a:t>
            </a:r>
          </a:p>
          <a:p>
            <a:pPr marL="457200" lvl="1" indent="0">
              <a:buNone/>
            </a:pPr>
            <a:r>
              <a:rPr lang="en-US" sz="1600" dirty="0"/>
              <a:t>    } </a:t>
            </a:r>
          </a:p>
          <a:p>
            <a:pPr marL="457200" lvl="1" indent="0">
              <a:buNone/>
            </a:pPr>
            <a:r>
              <a:rPr lang="en-US" sz="1600" dirty="0"/>
              <a:t>   </a:t>
            </a:r>
            <a:r>
              <a:rPr lang="en-US" sz="1600" dirty="0">
                <a:solidFill>
                  <a:srgbClr val="00B0F0"/>
                </a:solidFill>
              </a:rPr>
              <a:t> public function</a:t>
            </a:r>
            <a:r>
              <a:rPr lang="en-US" sz="1600" dirty="0"/>
              <a:t> </a:t>
            </a:r>
            <a:r>
              <a:rPr lang="en-US" sz="1600" dirty="0" err="1"/>
              <a:t>dbConnect</a:t>
            </a:r>
            <a:r>
              <a:rPr lang="en-US" sz="1600" dirty="0"/>
              <a:t>() { </a:t>
            </a:r>
          </a:p>
          <a:p>
            <a:pPr marL="457200" lvl="1" indent="0">
              <a:buNone/>
            </a:pPr>
            <a:r>
              <a:rPr lang="en-US" sz="16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//connect code goes here </a:t>
            </a:r>
          </a:p>
          <a:p>
            <a:pPr marL="457200" lvl="1" indent="0">
              <a:buNone/>
            </a:pPr>
            <a:r>
              <a:rPr lang="en-US" sz="1600" dirty="0"/>
              <a:t>    } </a:t>
            </a:r>
          </a:p>
          <a:p>
            <a:pPr marL="457200" lvl="1" indent="0">
              <a:buNone/>
            </a:pPr>
            <a:r>
              <a:rPr lang="en-US" sz="1600" dirty="0"/>
              <a:t>   </a:t>
            </a:r>
            <a:r>
              <a:rPr lang="en-US" sz="1600" dirty="0">
                <a:solidFill>
                  <a:srgbClr val="00B0F0"/>
                </a:solidFill>
              </a:rPr>
              <a:t> public function</a:t>
            </a:r>
            <a:r>
              <a:rPr lang="en-US" sz="1600" dirty="0"/>
              <a:t> delete($where) { </a:t>
            </a:r>
          </a:p>
          <a:p>
            <a:pPr marL="457200" lvl="1" indent="0">
              <a:buNone/>
            </a:pPr>
            <a:r>
              <a:rPr lang="en-US" sz="16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//delete code goes here </a:t>
            </a:r>
          </a:p>
          <a:p>
            <a:pPr marL="457200" lvl="1" indent="0">
              <a:buNone/>
            </a:pPr>
            <a:r>
              <a:rPr lang="en-US" sz="1600" dirty="0"/>
              <a:t>    }  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916614" y="914400"/>
            <a:ext cx="4780085" cy="52197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 </a:t>
            </a:r>
            <a:r>
              <a:rPr lang="en-US" sz="2000" dirty="0">
                <a:solidFill>
                  <a:srgbClr val="00B0F0"/>
                </a:solidFill>
              </a:rPr>
              <a:t>public fu</a:t>
            </a:r>
            <a:r>
              <a:rPr lang="en-US" sz="2000" dirty="0"/>
              <a:t>nction insert($data) { </a:t>
            </a:r>
          </a:p>
          <a:p>
            <a:pPr marL="457200" lvl="1" indent="0">
              <a:buNone/>
            </a:pPr>
            <a:r>
              <a:rPr lang="en-US" sz="20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//insert code goes here </a:t>
            </a:r>
          </a:p>
          <a:p>
            <a:pPr marL="457200" lvl="1" indent="0">
              <a:buNone/>
            </a:pPr>
            <a:r>
              <a:rPr lang="en-US" sz="2000" dirty="0"/>
              <a:t>    } </a:t>
            </a:r>
          </a:p>
          <a:p>
            <a:pPr marL="457200" lvl="1" indent="0">
              <a:buNone/>
            </a:pPr>
            <a:r>
              <a:rPr lang="en-US" sz="2000" dirty="0"/>
              <a:t>   </a:t>
            </a:r>
            <a:r>
              <a:rPr lang="en-US" sz="2000" dirty="0">
                <a:solidFill>
                  <a:srgbClr val="00B0F0"/>
                </a:solidFill>
              </a:rPr>
              <a:t> public function</a:t>
            </a:r>
            <a:r>
              <a:rPr lang="en-US" sz="2000" dirty="0"/>
              <a:t> read($where) { </a:t>
            </a:r>
          </a:p>
          <a:p>
            <a:pPr marL="457200" lvl="1" indent="0">
              <a:buNone/>
            </a:pPr>
            <a:r>
              <a:rPr lang="en-US" sz="20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//read code goes here </a:t>
            </a:r>
          </a:p>
          <a:p>
            <a:pPr marL="457200" lvl="1" indent="0">
              <a:buNone/>
            </a:pPr>
            <a:r>
              <a:rPr lang="en-US" sz="2000" dirty="0"/>
              <a:t>    } </a:t>
            </a:r>
          </a:p>
          <a:p>
            <a:pPr marL="457200" lvl="1" indent="0">
              <a:buNone/>
            </a:pPr>
            <a:r>
              <a:rPr lang="en-US" sz="2000" dirty="0"/>
              <a:t>   </a:t>
            </a:r>
            <a:r>
              <a:rPr lang="en-US" sz="2000" dirty="0">
                <a:solidFill>
                  <a:srgbClr val="00B0F0"/>
                </a:solidFill>
              </a:rPr>
              <a:t> public function</a:t>
            </a:r>
            <a:r>
              <a:rPr lang="en-US" sz="2000" dirty="0"/>
              <a:t> update($where) { </a:t>
            </a:r>
          </a:p>
          <a:p>
            <a:pPr marL="457200" lvl="1" indent="0">
              <a:buNone/>
            </a:pPr>
            <a:r>
              <a:rPr lang="en-US" sz="2000" dirty="0"/>
              <a:t>        </a:t>
            </a:r>
            <a:r>
              <a:rPr lang="en-US" sz="2000" dirty="0">
                <a:solidFill>
                  <a:srgbClr val="00B050"/>
                </a:solidFill>
              </a:rPr>
              <a:t>//update code goes here </a:t>
            </a:r>
          </a:p>
          <a:p>
            <a:pPr marL="457200" lvl="1" indent="0">
              <a:buNone/>
            </a:pPr>
            <a:r>
              <a:rPr lang="en-US" sz="2000" dirty="0"/>
              <a:t>    } </a:t>
            </a:r>
          </a:p>
          <a:p>
            <a:pPr marL="457200" lvl="1" indent="0">
              <a:buNone/>
            </a:pPr>
            <a:r>
              <a:rPr lang="en-US" sz="2000" dirty="0"/>
              <a:t>} </a:t>
            </a:r>
          </a:p>
          <a:p>
            <a:pPr marL="457200" lvl="1" indent="0">
              <a:buNone/>
            </a:pPr>
            <a:r>
              <a:rPr lang="en-US" sz="2000" dirty="0"/>
              <a:t>?&gt;</a:t>
            </a:r>
          </a:p>
          <a:p>
            <a:endParaRPr lang="en-US" sz="8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3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PHP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“class … extends </a:t>
            </a:r>
            <a:r>
              <a:rPr lang="en-US" dirty="0" err="1">
                <a:solidFill>
                  <a:srgbClr val="FF0000"/>
                </a:solidFill>
              </a:rPr>
              <a:t>DBConnection</a:t>
            </a:r>
            <a:r>
              <a:rPr lang="en-US" dirty="0">
                <a:solidFill>
                  <a:srgbClr val="00B0F0"/>
                </a:solidFill>
              </a:rPr>
              <a:t>” </a:t>
            </a:r>
          </a:p>
          <a:p>
            <a:pPr lvl="1"/>
            <a:r>
              <a:rPr lang="en-US" dirty="0"/>
              <a:t>use the methods in the </a:t>
            </a:r>
            <a:r>
              <a:rPr lang="en-US" dirty="0" err="1">
                <a:solidFill>
                  <a:srgbClr val="FF0000"/>
                </a:solidFill>
              </a:rPr>
              <a:t>DBConnection</a:t>
            </a:r>
            <a:r>
              <a:rPr lang="en-US" dirty="0"/>
              <a:t> abstract class</a:t>
            </a:r>
          </a:p>
          <a:p>
            <a:r>
              <a:rPr lang="en-US" dirty="0">
                <a:solidFill>
                  <a:srgbClr val="00B0F0"/>
                </a:solidFill>
              </a:rPr>
              <a:t>“… implements </a:t>
            </a:r>
            <a:r>
              <a:rPr lang="en-US" dirty="0" err="1">
                <a:solidFill>
                  <a:srgbClr val="FF0000"/>
                </a:solidFill>
              </a:rPr>
              <a:t>IRepository</a:t>
            </a:r>
            <a:r>
              <a:rPr lang="en-US" dirty="0">
                <a:solidFill>
                  <a:srgbClr val="00B0F0"/>
                </a:solidFill>
              </a:rPr>
              <a:t>” </a:t>
            </a:r>
          </a:p>
          <a:p>
            <a:pPr lvl="1"/>
            <a:r>
              <a:rPr lang="en-US" dirty="0"/>
              <a:t>ensures that the class provides standard methods regardless of the database driver used</a:t>
            </a:r>
          </a:p>
          <a:p>
            <a:r>
              <a:rPr lang="en-US" dirty="0"/>
              <a:t>Usage of the above code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	$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MySQLRepository</a:t>
            </a:r>
            <a:r>
              <a:rPr lang="en-US" dirty="0"/>
              <a:t>($host,$</a:t>
            </a:r>
            <a:r>
              <a:rPr lang="en-US" dirty="0" err="1"/>
              <a:t>db</a:t>
            </a:r>
            <a:r>
              <a:rPr lang="en-US" dirty="0"/>
              <a:t>,$</a:t>
            </a:r>
            <a:r>
              <a:rPr lang="en-US" dirty="0" err="1"/>
              <a:t>uid</a:t>
            </a:r>
            <a:r>
              <a:rPr lang="en-US" dirty="0"/>
              <a:t>,$password);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	$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MSSQLRepository</a:t>
            </a:r>
            <a:r>
              <a:rPr lang="en-US" dirty="0"/>
              <a:t>($host,$</a:t>
            </a:r>
            <a:r>
              <a:rPr lang="en-US" dirty="0" err="1"/>
              <a:t>db</a:t>
            </a:r>
            <a:r>
              <a:rPr lang="en-US" dirty="0"/>
              <a:t>,$</a:t>
            </a:r>
            <a:r>
              <a:rPr lang="en-US" dirty="0" err="1"/>
              <a:t>uid</a:t>
            </a:r>
            <a:r>
              <a:rPr lang="en-US" dirty="0"/>
              <a:t>,$password);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en-US" sz="4000" dirty="0"/>
              <a:t>The rest of the code would be the same for both drivers such as;</a:t>
            </a:r>
          </a:p>
          <a:p>
            <a:pPr marL="457200" lvl="2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&lt;?</a:t>
            </a:r>
            <a:r>
              <a:rPr lang="en-US" sz="3600" dirty="0" err="1">
                <a:solidFill>
                  <a:srgbClr val="FF0000"/>
                </a:solidFill>
              </a:rPr>
              <a:t>php</a:t>
            </a:r>
            <a:endParaRPr lang="en-US" sz="3600" dirty="0">
              <a:solidFill>
                <a:srgbClr val="FF0000"/>
              </a:solidFill>
            </a:endParaRPr>
          </a:p>
          <a:p>
            <a:pPr marL="800100" lvl="3" indent="0">
              <a:buNone/>
            </a:pPr>
            <a:r>
              <a:rPr lang="en-US" sz="3200" dirty="0"/>
              <a:t>$</a:t>
            </a:r>
            <a:r>
              <a:rPr lang="en-US" sz="3200" dirty="0" err="1"/>
              <a:t>db</a:t>
            </a:r>
            <a:r>
              <a:rPr lang="en-US" sz="3200" dirty="0"/>
              <a:t>-&gt;</a:t>
            </a:r>
            <a:r>
              <a:rPr lang="en-US" sz="3200" dirty="0" err="1"/>
              <a:t>dbConnect</a:t>
            </a:r>
            <a:r>
              <a:rPr lang="en-US" sz="3200" dirty="0"/>
              <a:t>();</a:t>
            </a:r>
          </a:p>
          <a:p>
            <a:pPr marL="800100" lvl="3" indent="0">
              <a:buNone/>
            </a:pPr>
            <a:r>
              <a:rPr lang="en-US" sz="3200" dirty="0"/>
              <a:t>$</a:t>
            </a:r>
            <a:r>
              <a:rPr lang="en-US" sz="3200" dirty="0" err="1"/>
              <a:t>db</a:t>
            </a:r>
            <a:r>
              <a:rPr lang="en-US" sz="3200" dirty="0"/>
              <a:t>-&gt;insert($data);</a:t>
            </a:r>
          </a:p>
          <a:p>
            <a:pPr marL="457200" lvl="2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?&gt;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35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Concepts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</a:t>
            </a:r>
          </a:p>
          <a:p>
            <a:pPr lvl="1"/>
            <a:r>
              <a:rPr lang="en-US" dirty="0"/>
              <a:t>Real world entity </a:t>
            </a:r>
          </a:p>
          <a:p>
            <a:r>
              <a:rPr lang="en-US" dirty="0"/>
              <a:t>Object </a:t>
            </a:r>
          </a:p>
          <a:p>
            <a:pPr lvl="1"/>
            <a:r>
              <a:rPr lang="en-US" dirty="0"/>
              <a:t>individual instance of a class </a:t>
            </a:r>
          </a:p>
          <a:p>
            <a:r>
              <a:rPr lang="en-US" dirty="0"/>
              <a:t>Member Variable </a:t>
            </a:r>
          </a:p>
          <a:p>
            <a:pPr lvl="1"/>
            <a:r>
              <a:rPr lang="en-US" dirty="0"/>
              <a:t>variables defined inside a class.</a:t>
            </a:r>
          </a:p>
          <a:p>
            <a:r>
              <a:rPr lang="en-US" dirty="0"/>
              <a:t>Member function </a:t>
            </a:r>
          </a:p>
          <a:p>
            <a:pPr lvl="1"/>
            <a:r>
              <a:rPr lang="en-US" dirty="0"/>
              <a:t>function defined inside a class and are used to access object data</a:t>
            </a:r>
          </a:p>
          <a:p>
            <a:r>
              <a:rPr lang="en-US" dirty="0"/>
              <a:t>Inheritance </a:t>
            </a:r>
          </a:p>
          <a:p>
            <a:pPr lvl="1"/>
            <a:r>
              <a:rPr lang="en-US" dirty="0"/>
              <a:t>a class is defined by inheriting existing function of a parent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93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concepts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4124"/>
            <a:ext cx="11264900" cy="5346700"/>
          </a:xfrm>
        </p:spPr>
        <p:txBody>
          <a:bodyPr>
            <a:noAutofit/>
          </a:bodyPr>
          <a:lstStyle/>
          <a:p>
            <a:r>
              <a:rPr lang="en-US" sz="2400" dirty="0"/>
              <a:t>Parent class/ base class /super class</a:t>
            </a:r>
          </a:p>
          <a:p>
            <a:pPr lvl="1"/>
            <a:r>
              <a:rPr lang="en-US" sz="2000" dirty="0"/>
              <a:t>A class that is inherited from by another class. </a:t>
            </a:r>
          </a:p>
          <a:p>
            <a:r>
              <a:rPr lang="en-US" sz="2400" dirty="0"/>
              <a:t>Child Class/ subclass /derived class. </a:t>
            </a:r>
          </a:p>
          <a:p>
            <a:pPr lvl="1"/>
            <a:r>
              <a:rPr lang="en-US" sz="2000" dirty="0"/>
              <a:t>A class that inherits from another class. also called a subclass or derived class</a:t>
            </a:r>
          </a:p>
          <a:p>
            <a:r>
              <a:rPr lang="en-US" sz="2400" dirty="0"/>
              <a:t>Polymorphism </a:t>
            </a:r>
          </a:p>
          <a:p>
            <a:pPr lvl="1"/>
            <a:r>
              <a:rPr lang="en-US" sz="2000" dirty="0"/>
              <a:t>same function can be used for different purposes</a:t>
            </a:r>
          </a:p>
          <a:p>
            <a:r>
              <a:rPr lang="en-US" sz="2400" dirty="0"/>
              <a:t>Overloading </a:t>
            </a:r>
          </a:p>
          <a:p>
            <a:pPr lvl="1"/>
            <a:r>
              <a:rPr lang="en-US" sz="2000" dirty="0"/>
              <a:t>polymorphism in types of argument(s)</a:t>
            </a:r>
          </a:p>
          <a:p>
            <a:pPr lvl="1"/>
            <a:r>
              <a:rPr lang="en-US" sz="2000" dirty="0"/>
              <a:t>also be overloaded with different implementation</a:t>
            </a:r>
          </a:p>
          <a:p>
            <a:r>
              <a:rPr lang="en-US" sz="2400" dirty="0"/>
              <a:t>Overriding </a:t>
            </a:r>
          </a:p>
          <a:p>
            <a:pPr lvl="1"/>
            <a:r>
              <a:rPr lang="en-US" sz="2000" dirty="0"/>
              <a:t>change the behavior of parent class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08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concepts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Abstraction </a:t>
            </a:r>
          </a:p>
          <a:p>
            <a:pPr lvl="1"/>
            <a:r>
              <a:rPr lang="en-US" sz="2000" dirty="0"/>
              <a:t>the implementation details are hidden (abstracted)</a:t>
            </a:r>
          </a:p>
          <a:p>
            <a:r>
              <a:rPr lang="en-US" sz="2400" dirty="0"/>
              <a:t>Encapsulation </a:t>
            </a:r>
          </a:p>
          <a:p>
            <a:pPr lvl="1"/>
            <a:r>
              <a:rPr lang="en-US" sz="2000" dirty="0"/>
              <a:t>hide all the data and member functions together to form an object</a:t>
            </a:r>
          </a:p>
          <a:p>
            <a:r>
              <a:rPr lang="en-US" sz="2400" dirty="0"/>
              <a:t>Constructor </a:t>
            </a:r>
          </a:p>
          <a:p>
            <a:pPr lvl="1"/>
            <a:r>
              <a:rPr lang="en-US" sz="2000" dirty="0"/>
              <a:t>special type of function which will be called automatically whenever there is an object formation from a class</a:t>
            </a:r>
          </a:p>
          <a:p>
            <a:r>
              <a:rPr lang="en-US" sz="2400" dirty="0"/>
              <a:t>Destructor </a:t>
            </a:r>
          </a:p>
          <a:p>
            <a:pPr lvl="1"/>
            <a:r>
              <a:rPr lang="en-US" sz="2000" dirty="0"/>
              <a:t>special type of function which will be called automatically whenever an object is deleted or goes out of scope</a:t>
            </a:r>
          </a:p>
          <a:p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- OOP</a:t>
            </a:r>
          </a:p>
        </p:txBody>
      </p:sp>
    </p:spTree>
    <p:extLst>
      <p:ext uri="{BB962C8B-B14F-4D97-AF65-F5344CB8AC3E}">
        <p14:creationId xmlns:p14="http://schemas.microsoft.com/office/powerpoint/2010/main" val="3562801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>
                <a:solidFill>
                  <a:srgbClr val="00B050"/>
                </a:solidFill>
              </a:rPr>
              <a:t>PHP - 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4634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Database Programming </a:t>
            </a:r>
          </a:p>
        </p:txBody>
      </p:sp>
    </p:spTree>
    <p:extLst>
      <p:ext uri="{BB962C8B-B14F-4D97-AF65-F5344CB8AC3E}">
        <p14:creationId xmlns:p14="http://schemas.microsoft.com/office/powerpoint/2010/main" val="3301585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Programming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to Relational Database System</a:t>
            </a:r>
          </a:p>
          <a:p>
            <a:r>
              <a:rPr lang="en-US" dirty="0"/>
              <a:t>Relational Database System Management System Software </a:t>
            </a:r>
          </a:p>
          <a:p>
            <a:r>
              <a:rPr lang="en-US" dirty="0"/>
              <a:t>Structured Query Language </a:t>
            </a:r>
          </a:p>
          <a:p>
            <a:r>
              <a:rPr lang="en-US" dirty="0"/>
              <a:t>Connecting PHP application to Database System</a:t>
            </a:r>
          </a:p>
          <a:p>
            <a:r>
              <a:rPr lang="en-US" dirty="0"/>
              <a:t>Creating and executing statements </a:t>
            </a:r>
          </a:p>
          <a:p>
            <a:r>
              <a:rPr lang="en-US" dirty="0"/>
              <a:t>Working on populated data/Result set</a:t>
            </a:r>
          </a:p>
          <a:p>
            <a:r>
              <a:rPr lang="en-US" dirty="0"/>
              <a:t> Using database objects in application program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61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–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database is </a:t>
            </a:r>
          </a:p>
          <a:p>
            <a:pPr lvl="1"/>
            <a:r>
              <a:rPr lang="en-US" dirty="0"/>
              <a:t>a collection of related, </a:t>
            </a:r>
          </a:p>
          <a:p>
            <a:pPr lvl="1"/>
            <a:r>
              <a:rPr lang="en-US" dirty="0"/>
              <a:t>logically coherent data used by the application programs in an organization.</a:t>
            </a:r>
          </a:p>
          <a:p>
            <a:r>
              <a:rPr lang="en-US" dirty="0"/>
              <a:t>Advantages of databases</a:t>
            </a:r>
          </a:p>
          <a:p>
            <a:pPr lvl="1"/>
            <a:r>
              <a:rPr lang="en-US" dirty="0"/>
              <a:t>Less redundancy</a:t>
            </a:r>
          </a:p>
          <a:p>
            <a:pPr lvl="1"/>
            <a:r>
              <a:rPr lang="en-US" dirty="0"/>
              <a:t>Inconsistency avoidance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r>
              <a:rPr lang="en-US" dirty="0"/>
              <a:t>Confidentiality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8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database management system (DBMS) </a:t>
            </a:r>
          </a:p>
          <a:p>
            <a:pPr lvl="1"/>
            <a:r>
              <a:rPr lang="en-US" dirty="0"/>
              <a:t>defines, </a:t>
            </a:r>
          </a:p>
          <a:p>
            <a:pPr lvl="1"/>
            <a:r>
              <a:rPr lang="en-US" dirty="0"/>
              <a:t>creates and </a:t>
            </a:r>
          </a:p>
          <a:p>
            <a:pPr lvl="1"/>
            <a:r>
              <a:rPr lang="en-US" dirty="0"/>
              <a:t>maintains a database</a:t>
            </a:r>
          </a:p>
          <a:p>
            <a:pPr lvl="1"/>
            <a:r>
              <a:rPr lang="en-US" dirty="0"/>
              <a:t>allows controlled access to data in the database. </a:t>
            </a:r>
          </a:p>
          <a:p>
            <a:r>
              <a:rPr lang="en-US" dirty="0"/>
              <a:t>A DBMS is a combination of five components: </a:t>
            </a:r>
          </a:p>
          <a:p>
            <a:pPr lvl="1"/>
            <a:r>
              <a:rPr lang="en-US" dirty="0"/>
              <a:t>hardware,</a:t>
            </a:r>
          </a:p>
          <a:p>
            <a:pPr lvl="1"/>
            <a:r>
              <a:rPr lang="en-US" dirty="0"/>
              <a:t>software, </a:t>
            </a:r>
          </a:p>
          <a:p>
            <a:pPr lvl="1"/>
            <a:r>
              <a:rPr lang="en-US" dirty="0"/>
              <a:t>data, </a:t>
            </a:r>
          </a:p>
          <a:p>
            <a:pPr lvl="1"/>
            <a:r>
              <a:rPr lang="en-US" dirty="0"/>
              <a:t>users and </a:t>
            </a:r>
          </a:p>
          <a:p>
            <a:pPr lvl="1"/>
            <a:r>
              <a:rPr lang="en-US" dirty="0"/>
              <a:t>procedures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01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are organized in two-dimensional tables called relations.</a:t>
            </a:r>
          </a:p>
          <a:p>
            <a:r>
              <a:rPr lang="en-US" dirty="0"/>
              <a:t>The tables are related to each other.</a:t>
            </a:r>
          </a:p>
          <a:p>
            <a:r>
              <a:rPr lang="en-US" dirty="0"/>
              <a:t>A relation in an RDBMS has the following features:</a:t>
            </a:r>
          </a:p>
          <a:p>
            <a:pPr lvl="1"/>
            <a:r>
              <a:rPr lang="en-US" dirty="0"/>
              <a:t>Name of entity </a:t>
            </a:r>
          </a:p>
          <a:p>
            <a:pPr lvl="1"/>
            <a:r>
              <a:rPr lang="en-US" dirty="0"/>
              <a:t>Attributes </a:t>
            </a:r>
          </a:p>
          <a:p>
            <a:pPr lvl="1"/>
            <a:r>
              <a:rPr lang="en-US" dirty="0"/>
              <a:t>Tuples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57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Constraints are </a:t>
            </a:r>
            <a:r>
              <a:rPr lang="en-US" sz="2400" b="1" dirty="0"/>
              <a:t>conditions</a:t>
            </a:r>
            <a:r>
              <a:rPr lang="en-US" sz="2400" dirty="0"/>
              <a:t> that must hold on </a:t>
            </a:r>
            <a:r>
              <a:rPr lang="en-US" sz="2400" b="1" dirty="0"/>
              <a:t>all</a:t>
            </a:r>
            <a:r>
              <a:rPr lang="en-US" sz="2400" dirty="0"/>
              <a:t>  valid relation states.</a:t>
            </a:r>
          </a:p>
          <a:p>
            <a:r>
              <a:rPr lang="en-US" sz="2400" dirty="0"/>
              <a:t>There are three </a:t>
            </a:r>
            <a:r>
              <a:rPr lang="en-US" sz="2400" i="1" dirty="0"/>
              <a:t>main types</a:t>
            </a:r>
            <a:r>
              <a:rPr lang="en-US" sz="2400" dirty="0"/>
              <a:t> of constraints in the relational model:</a:t>
            </a:r>
          </a:p>
          <a:p>
            <a:pPr lvl="1"/>
            <a:r>
              <a:rPr lang="en-US" sz="2200" b="1" dirty="0"/>
              <a:t>Key</a:t>
            </a:r>
            <a:r>
              <a:rPr lang="en-US" sz="2200" dirty="0"/>
              <a:t> constraints</a:t>
            </a:r>
          </a:p>
          <a:p>
            <a:pPr lvl="2"/>
            <a:r>
              <a:rPr lang="en-US" sz="1800" dirty="0"/>
              <a:t>Primary Key</a:t>
            </a:r>
          </a:p>
          <a:p>
            <a:pPr lvl="2"/>
            <a:r>
              <a:rPr lang="en-US" sz="1800" dirty="0"/>
              <a:t>Unique Key</a:t>
            </a:r>
          </a:p>
          <a:p>
            <a:pPr lvl="2"/>
            <a:r>
              <a:rPr lang="en-US" sz="1800" dirty="0"/>
              <a:t>Foreign Key</a:t>
            </a:r>
          </a:p>
          <a:p>
            <a:pPr lvl="1"/>
            <a:r>
              <a:rPr lang="en-US" sz="2200" b="1" dirty="0"/>
              <a:t>Entity</a:t>
            </a:r>
            <a:r>
              <a:rPr lang="en-US" sz="2200" dirty="0"/>
              <a:t> </a:t>
            </a:r>
            <a:r>
              <a:rPr lang="en-US" sz="2200" b="1" dirty="0"/>
              <a:t>integrity</a:t>
            </a:r>
            <a:r>
              <a:rPr lang="en-US" sz="2200" dirty="0"/>
              <a:t> constraints</a:t>
            </a:r>
          </a:p>
          <a:p>
            <a:pPr lvl="1"/>
            <a:r>
              <a:rPr lang="en-US" sz="2200" b="1" dirty="0"/>
              <a:t>Referential integrity</a:t>
            </a:r>
            <a:r>
              <a:rPr lang="en-US" sz="2200" dirty="0"/>
              <a:t> constraints</a:t>
            </a:r>
          </a:p>
          <a:p>
            <a:r>
              <a:rPr lang="en-US" sz="2400" dirty="0"/>
              <a:t>Another implicit constraint is the </a:t>
            </a:r>
            <a:r>
              <a:rPr lang="en-US" sz="2400" b="1" dirty="0"/>
              <a:t>domain</a:t>
            </a:r>
            <a:r>
              <a:rPr lang="en-US" sz="2400" dirty="0"/>
              <a:t> constraint</a:t>
            </a:r>
          </a:p>
          <a:p>
            <a:pPr lvl="1"/>
            <a:r>
              <a:rPr lang="en-US" sz="2200" dirty="0"/>
              <a:t>Every value in a tuple must be from the </a:t>
            </a:r>
            <a:r>
              <a:rPr lang="en-US" sz="2200" i="1" dirty="0"/>
              <a:t>domain of its attribute</a:t>
            </a:r>
            <a:r>
              <a:rPr lang="en-US" sz="2200" dirty="0"/>
              <a:t> (or it could be </a:t>
            </a:r>
            <a:r>
              <a:rPr lang="en-US" sz="2200" b="1" dirty="0"/>
              <a:t>null</a:t>
            </a:r>
            <a:r>
              <a:rPr lang="en-US" sz="2200" dirty="0"/>
              <a:t>, if allowed for that attribute)</a:t>
            </a:r>
          </a:p>
          <a:p>
            <a:r>
              <a:rPr lang="en-US" dirty="0"/>
              <a:t>Check constraints</a:t>
            </a:r>
          </a:p>
          <a:p>
            <a:r>
              <a:rPr lang="en-US" dirty="0"/>
              <a:t>Default value constraint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34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the language standardized by </a:t>
            </a:r>
          </a:p>
          <a:p>
            <a:pPr lvl="1"/>
            <a:r>
              <a:rPr lang="en-US" dirty="0"/>
              <a:t>the American National Standards Institute (ANSI) and </a:t>
            </a:r>
          </a:p>
          <a:p>
            <a:pPr lvl="1"/>
            <a:r>
              <a:rPr lang="en-US" dirty="0"/>
              <a:t>the International Organization for Standardization (ISO) for use on relational databases. </a:t>
            </a:r>
          </a:p>
          <a:p>
            <a:r>
              <a:rPr lang="en-US" dirty="0"/>
              <a:t>It is a </a:t>
            </a:r>
            <a:r>
              <a:rPr lang="en-US" i="1" dirty="0">
                <a:solidFill>
                  <a:srgbClr val="33CCFF"/>
                </a:solidFill>
              </a:rPr>
              <a:t>declarative</a:t>
            </a:r>
            <a:r>
              <a:rPr lang="en-US" dirty="0">
                <a:solidFill>
                  <a:srgbClr val="33CCFF"/>
                </a:solidFill>
              </a:rPr>
              <a:t> </a:t>
            </a:r>
            <a:r>
              <a:rPr lang="en-US" dirty="0"/>
              <a:t>rather than </a:t>
            </a:r>
            <a:r>
              <a:rPr lang="en-US" i="1" dirty="0">
                <a:solidFill>
                  <a:srgbClr val="33CCFF"/>
                </a:solidFill>
              </a:rPr>
              <a:t>procedural</a:t>
            </a:r>
            <a:r>
              <a:rPr lang="en-US" dirty="0">
                <a:solidFill>
                  <a:srgbClr val="33CCFF"/>
                </a:solidFill>
              </a:rPr>
              <a:t> </a:t>
            </a:r>
            <a:r>
              <a:rPr lang="en-US" dirty="0"/>
              <a:t>language, </a:t>
            </a:r>
          </a:p>
          <a:p>
            <a:pPr lvl="1"/>
            <a:r>
              <a:rPr lang="en-US" dirty="0"/>
              <a:t>which means that users declare what they want without having to write a step-by-step procedure.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30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a relational database, </a:t>
            </a:r>
          </a:p>
          <a:p>
            <a:pPr lvl="1"/>
            <a:r>
              <a:rPr lang="en-US" dirty="0"/>
              <a:t>can define several operations to create new relations out of the existing ones.</a:t>
            </a:r>
          </a:p>
          <a:p>
            <a:r>
              <a:rPr lang="en-US" dirty="0"/>
              <a:t>Basic operations: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Join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Intersection</a:t>
            </a:r>
          </a:p>
          <a:p>
            <a:pPr lvl="1"/>
            <a:r>
              <a:rPr lang="en-US" dirty="0"/>
              <a:t>Difference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62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… violation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INSERT may violate any of the constraints:</a:t>
            </a:r>
          </a:p>
          <a:p>
            <a:pPr lvl="1"/>
            <a:r>
              <a:rPr lang="en-US" sz="2200" dirty="0"/>
              <a:t>Domain constraint:</a:t>
            </a:r>
          </a:p>
          <a:p>
            <a:pPr lvl="2"/>
            <a:r>
              <a:rPr lang="en-US" sz="2000" dirty="0"/>
              <a:t>if one of the attribute values provided for the new tuple is not of the specified attribute domain</a:t>
            </a:r>
          </a:p>
          <a:p>
            <a:pPr lvl="1"/>
            <a:r>
              <a:rPr lang="en-US" sz="2200" dirty="0"/>
              <a:t>Key constraint:</a:t>
            </a:r>
          </a:p>
          <a:p>
            <a:pPr lvl="2"/>
            <a:r>
              <a:rPr lang="en-US" sz="2000" dirty="0"/>
              <a:t>if the value of a key attribute in the new tuple already exists in another tuple in the relation</a:t>
            </a:r>
          </a:p>
          <a:p>
            <a:pPr lvl="2"/>
            <a:r>
              <a:rPr lang="en-US" sz="1800" dirty="0"/>
              <a:t>Primary Key</a:t>
            </a:r>
          </a:p>
          <a:p>
            <a:pPr lvl="2"/>
            <a:r>
              <a:rPr lang="en-US" sz="1800" dirty="0"/>
              <a:t>Unique Key</a:t>
            </a:r>
            <a:endParaRPr lang="en-US" sz="1600" dirty="0"/>
          </a:p>
          <a:p>
            <a:pPr lvl="1"/>
            <a:r>
              <a:rPr lang="en-US" sz="2200" dirty="0"/>
              <a:t>Referential integrity:</a:t>
            </a:r>
          </a:p>
          <a:p>
            <a:pPr lvl="2"/>
            <a:r>
              <a:rPr lang="en-US" sz="2000" dirty="0"/>
              <a:t>if a foreign key value in the new tuple references a primary key value that does not exist in the referenced relation</a:t>
            </a:r>
          </a:p>
          <a:p>
            <a:pPr lvl="1"/>
            <a:r>
              <a:rPr lang="en-US" sz="2200" dirty="0"/>
              <a:t>Entity integrity:</a:t>
            </a:r>
          </a:p>
          <a:p>
            <a:pPr lvl="2"/>
            <a:r>
              <a:rPr lang="en-US" sz="2000" dirty="0"/>
              <a:t>if the primary key value is null in the new tuple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approach to software development </a:t>
            </a:r>
          </a:p>
          <a:p>
            <a:r>
              <a:rPr lang="en-US" dirty="0"/>
              <a:t>Models application around real world entity </a:t>
            </a:r>
          </a:p>
          <a:p>
            <a:pPr lvl="1"/>
            <a:r>
              <a:rPr lang="en-US" dirty="0"/>
              <a:t>Students, Courses, etc. </a:t>
            </a:r>
          </a:p>
          <a:p>
            <a:r>
              <a:rPr lang="en-US" dirty="0"/>
              <a:t>A class defines</a:t>
            </a:r>
          </a:p>
          <a:p>
            <a:pPr lvl="1"/>
            <a:r>
              <a:rPr lang="en-US" dirty="0"/>
              <a:t>Properties </a:t>
            </a:r>
          </a:p>
          <a:p>
            <a:pPr lvl="1"/>
            <a:r>
              <a:rPr lang="en-US" dirty="0"/>
              <a:t>Methods </a:t>
            </a:r>
          </a:p>
          <a:p>
            <a:r>
              <a:rPr lang="en-US" dirty="0"/>
              <a:t>An object is an occurrence of a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63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… Violation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DELETE may violate only referential integrity:</a:t>
            </a:r>
          </a:p>
          <a:p>
            <a:pPr lvl="1"/>
            <a:r>
              <a:rPr lang="en-US" sz="2200" dirty="0"/>
              <a:t>If the primary key value of the tuple being deleted is referenced from other tuples in the database</a:t>
            </a:r>
          </a:p>
          <a:p>
            <a:pPr lvl="2"/>
            <a:r>
              <a:rPr lang="en-US" sz="2000" dirty="0"/>
              <a:t>Can be remedied by several actions: </a:t>
            </a:r>
            <a:r>
              <a:rPr lang="en-US" sz="2000" dirty="0">
                <a:solidFill>
                  <a:srgbClr val="33CCFF"/>
                </a:solidFill>
              </a:rPr>
              <a:t>RESTRICT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33CCFF"/>
                </a:solidFill>
              </a:rPr>
              <a:t>CASCADE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33CCFF"/>
                </a:solidFill>
              </a:rPr>
              <a:t>SET NULL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33CCFF"/>
                </a:solidFill>
              </a:rPr>
              <a:t>SET DEFAULT </a:t>
            </a:r>
          </a:p>
          <a:p>
            <a:pPr lvl="3"/>
            <a:r>
              <a:rPr lang="en-US" sz="1800" dirty="0">
                <a:solidFill>
                  <a:srgbClr val="33CCFF"/>
                </a:solidFill>
              </a:rPr>
              <a:t>RESTRICT</a:t>
            </a:r>
            <a:r>
              <a:rPr lang="en-US" sz="1800" dirty="0"/>
              <a:t>/</a:t>
            </a:r>
            <a:r>
              <a:rPr lang="en-US" sz="1800" dirty="0">
                <a:solidFill>
                  <a:srgbClr val="33CCFF"/>
                </a:solidFill>
              </a:rPr>
              <a:t>NO ACTION </a:t>
            </a:r>
            <a:r>
              <a:rPr lang="en-US" sz="1800" dirty="0"/>
              <a:t>option: reject the deletion</a:t>
            </a:r>
          </a:p>
          <a:p>
            <a:pPr lvl="3"/>
            <a:r>
              <a:rPr lang="en-US" sz="1800" dirty="0">
                <a:solidFill>
                  <a:srgbClr val="33CCFF"/>
                </a:solidFill>
              </a:rPr>
              <a:t>CASCADE </a:t>
            </a:r>
            <a:r>
              <a:rPr lang="en-US" sz="1800" dirty="0"/>
              <a:t>option: propagate the new primary key value into the foreign keys of the referencing tuples</a:t>
            </a:r>
          </a:p>
          <a:p>
            <a:pPr lvl="3"/>
            <a:r>
              <a:rPr lang="en-US" sz="1800" dirty="0">
                <a:solidFill>
                  <a:srgbClr val="33CCFF"/>
                </a:solidFill>
              </a:rPr>
              <a:t>SET NULL </a:t>
            </a:r>
            <a:r>
              <a:rPr lang="en-US" sz="1800" dirty="0"/>
              <a:t>option: set the foreign keys of the referencing tuples to NULL</a:t>
            </a:r>
          </a:p>
          <a:p>
            <a:pPr lvl="3"/>
            <a:r>
              <a:rPr lang="en-US" sz="1800" dirty="0">
                <a:solidFill>
                  <a:srgbClr val="33CCFF"/>
                </a:solidFill>
              </a:rPr>
              <a:t>SET DEFAULT </a:t>
            </a:r>
            <a:r>
              <a:rPr lang="en-US" sz="1800" dirty="0"/>
              <a:t>option : set the foreign keys of the referencing tuples to the default value if any</a:t>
            </a:r>
          </a:p>
          <a:p>
            <a:pPr lvl="1"/>
            <a:r>
              <a:rPr lang="en-US" sz="2200" dirty="0"/>
              <a:t>One of the above options must be specified during database design for each foreign key constraint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81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… violation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UPDATE may violate domain constraint and NOT NULL constraint on an attribute being modified</a:t>
            </a:r>
          </a:p>
          <a:p>
            <a:r>
              <a:rPr lang="en-US" sz="2400" dirty="0"/>
              <a:t>Any of the other constraints may also be violated, depending on the attribute being updated:</a:t>
            </a:r>
          </a:p>
          <a:p>
            <a:pPr lvl="1"/>
            <a:r>
              <a:rPr lang="en-US" sz="2200" dirty="0"/>
              <a:t>Updating the primary key (PK):</a:t>
            </a:r>
          </a:p>
          <a:p>
            <a:pPr lvl="2"/>
            <a:r>
              <a:rPr lang="en-US" sz="2000" dirty="0"/>
              <a:t>Similar to a DELETE followed by an INSERT</a:t>
            </a:r>
          </a:p>
          <a:p>
            <a:pPr lvl="2"/>
            <a:r>
              <a:rPr lang="en-US" sz="2000" dirty="0"/>
              <a:t>Need to specify similar options to DELETE</a:t>
            </a:r>
          </a:p>
          <a:p>
            <a:pPr lvl="1"/>
            <a:r>
              <a:rPr lang="en-US" sz="2200" dirty="0"/>
              <a:t>Updating a foreign key (FK):</a:t>
            </a:r>
          </a:p>
          <a:p>
            <a:pPr lvl="2"/>
            <a:r>
              <a:rPr lang="en-US" sz="2000" dirty="0"/>
              <a:t>May violate referential integrity</a:t>
            </a:r>
          </a:p>
          <a:p>
            <a:pPr lvl="1"/>
            <a:r>
              <a:rPr lang="en-US" sz="2200" dirty="0"/>
              <a:t>Updating an ordinary attribute (neither PK nor FK):</a:t>
            </a:r>
          </a:p>
          <a:p>
            <a:pPr lvl="2"/>
            <a:r>
              <a:rPr lang="en-US" sz="2000" dirty="0"/>
              <a:t>Can only violate domain constraints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53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800100"/>
            <a:ext cx="11264900" cy="54483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Networked RDBMS</a:t>
            </a:r>
          </a:p>
          <a:p>
            <a:pPr lvl="1"/>
            <a:r>
              <a:rPr lang="en-US" dirty="0"/>
              <a:t>Oracle </a:t>
            </a:r>
          </a:p>
          <a:p>
            <a:pPr lvl="2"/>
            <a:r>
              <a:rPr lang="en-US" dirty="0"/>
              <a:t>For large mission critical systems runs on Linux</a:t>
            </a:r>
          </a:p>
          <a:p>
            <a:pPr lvl="1"/>
            <a:r>
              <a:rPr lang="en-US" dirty="0"/>
              <a:t>MS SQL Server</a:t>
            </a:r>
          </a:p>
          <a:p>
            <a:pPr lvl="2"/>
            <a:r>
              <a:rPr lang="en-US" dirty="0"/>
              <a:t>Used in small to medium sized systems run in Windows server </a:t>
            </a:r>
          </a:p>
          <a:p>
            <a:pPr lvl="1"/>
            <a:r>
              <a:rPr lang="en-US" dirty="0"/>
              <a:t>DB2</a:t>
            </a:r>
          </a:p>
          <a:p>
            <a:pPr lvl="2"/>
            <a:r>
              <a:rPr lang="en-US" dirty="0"/>
              <a:t>For large mission critical systems runs on IBM OS</a:t>
            </a:r>
          </a:p>
          <a:p>
            <a:pPr lvl="1"/>
            <a:r>
              <a:rPr lang="en-US" dirty="0"/>
              <a:t>MySQL/</a:t>
            </a:r>
            <a:r>
              <a:rPr lang="en-US" dirty="0" err="1"/>
              <a:t>MariaDB</a:t>
            </a:r>
            <a:endParaRPr lang="en-US" dirty="0"/>
          </a:p>
          <a:p>
            <a:pPr lvl="2"/>
            <a:r>
              <a:rPr lang="en-US" dirty="0"/>
              <a:t>Open source, runs on major operating system, commonly used in web application </a:t>
            </a:r>
          </a:p>
          <a:p>
            <a:pPr lvl="1"/>
            <a:r>
              <a:rPr lang="en-US" dirty="0"/>
              <a:t>Apache Derby/Java DB</a:t>
            </a:r>
          </a:p>
          <a:p>
            <a:pPr lvl="2"/>
            <a:r>
              <a:rPr lang="en-US" dirty="0"/>
              <a:t>New java based relation database, can be embedded in application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Embedded RDBMS</a:t>
            </a:r>
          </a:p>
          <a:p>
            <a:pPr lvl="1"/>
            <a:r>
              <a:rPr lang="en-US" dirty="0"/>
              <a:t>Apache Derby/Java DB</a:t>
            </a:r>
          </a:p>
          <a:p>
            <a:pPr lvl="1"/>
            <a:r>
              <a:rPr lang="en-US" dirty="0"/>
              <a:t>MS Access</a:t>
            </a:r>
          </a:p>
          <a:p>
            <a:pPr lvl="1"/>
            <a:r>
              <a:rPr lang="en-US" dirty="0"/>
              <a:t>Compact/SQLite version of MS SQL, Oracle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13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00953"/>
            <a:ext cx="11264900" cy="555961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Creating and/or modifying database objects </a:t>
            </a:r>
          </a:p>
          <a:p>
            <a:r>
              <a:rPr lang="en-US" dirty="0"/>
              <a:t>Retrieving data from a table </a:t>
            </a:r>
          </a:p>
          <a:p>
            <a:r>
              <a:rPr lang="en-US" dirty="0"/>
              <a:t>Insert, Delete, update data</a:t>
            </a:r>
          </a:p>
          <a:p>
            <a:r>
              <a:rPr lang="en-US" dirty="0"/>
              <a:t>Using functions</a:t>
            </a:r>
          </a:p>
          <a:p>
            <a:pPr lvl="1"/>
            <a:r>
              <a:rPr lang="en-US" dirty="0"/>
              <a:t>String function</a:t>
            </a:r>
          </a:p>
          <a:p>
            <a:pPr lvl="1"/>
            <a:r>
              <a:rPr lang="en-US" dirty="0"/>
              <a:t>Numeric functions</a:t>
            </a:r>
          </a:p>
          <a:p>
            <a:pPr lvl="1"/>
            <a:r>
              <a:rPr lang="en-US" dirty="0"/>
              <a:t>Date/Time functions</a:t>
            </a:r>
          </a:p>
          <a:p>
            <a:pPr lvl="1"/>
            <a:r>
              <a:rPr lang="en-US" dirty="0"/>
              <a:t>Other functions</a:t>
            </a:r>
          </a:p>
          <a:p>
            <a:r>
              <a:rPr lang="en-US" dirty="0"/>
              <a:t>Creating View</a:t>
            </a:r>
          </a:p>
          <a:p>
            <a:r>
              <a:rPr lang="en-US" dirty="0"/>
              <a:t>Transact-SQL programming</a:t>
            </a:r>
          </a:p>
          <a:p>
            <a:pPr lvl="1"/>
            <a:r>
              <a:rPr lang="en-US" dirty="0"/>
              <a:t>Scripts </a:t>
            </a:r>
          </a:p>
          <a:p>
            <a:pPr lvl="1"/>
            <a:r>
              <a:rPr lang="en-US" dirty="0"/>
              <a:t>Creating triggers </a:t>
            </a:r>
          </a:p>
          <a:p>
            <a:pPr lvl="1"/>
            <a:r>
              <a:rPr lang="en-US" dirty="0"/>
              <a:t>Stored procedures </a:t>
            </a:r>
          </a:p>
          <a:p>
            <a:pPr lvl="1"/>
            <a:r>
              <a:rPr lang="en-US" dirty="0"/>
              <a:t>Functions</a:t>
            </a:r>
          </a:p>
          <a:p>
            <a:r>
              <a:rPr lang="en-US" dirty="0"/>
              <a:t>Working with Transaction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20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MySQL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mysql_connect</a:t>
            </a:r>
            <a:endParaRPr lang="en-US" dirty="0"/>
          </a:p>
          <a:p>
            <a:pPr lvl="2"/>
            <a:r>
              <a:rPr lang="en-US" dirty="0"/>
              <a:t>Open a connection to a MySQL Server</a:t>
            </a:r>
          </a:p>
          <a:p>
            <a:pPr lvl="2"/>
            <a:r>
              <a:rPr lang="en-US" dirty="0"/>
              <a:t>deprecated in PHP 5.5.0</a:t>
            </a:r>
          </a:p>
          <a:p>
            <a:pPr lvl="2"/>
            <a:r>
              <a:rPr lang="en-US" dirty="0"/>
              <a:t>removed in PHP 7.0.0.</a:t>
            </a:r>
          </a:p>
          <a:p>
            <a:r>
              <a:rPr lang="en-US" dirty="0" err="1"/>
              <a:t>MySQLi</a:t>
            </a:r>
            <a:endParaRPr lang="en-US" dirty="0"/>
          </a:p>
          <a:p>
            <a:pPr lvl="1"/>
            <a:r>
              <a:rPr lang="en-US" dirty="0"/>
              <a:t>MySQL Improved Extension</a:t>
            </a:r>
          </a:p>
          <a:p>
            <a:pPr lvl="1"/>
            <a:r>
              <a:rPr lang="en-US" dirty="0"/>
              <a:t>allows access to the functionality provided by MySQL 4.1 and above</a:t>
            </a:r>
          </a:p>
          <a:p>
            <a:r>
              <a:rPr lang="en-US" dirty="0"/>
              <a:t>PDO</a:t>
            </a:r>
          </a:p>
          <a:p>
            <a:pPr lvl="1"/>
            <a:r>
              <a:rPr lang="en-US" dirty="0"/>
              <a:t>implements the PHP Data Objects (PDO) interface to enable access from PHP to MySQL databases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mysql_connect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br>
              <a:rPr lang="en-US" dirty="0"/>
            </a:br>
            <a:r>
              <a:rPr lang="en-US" dirty="0"/>
              <a:t>$conn = </a:t>
            </a:r>
            <a:r>
              <a:rPr lang="en-US" dirty="0" err="1">
                <a:solidFill>
                  <a:srgbClr val="00B0F0"/>
                </a:solidFill>
              </a:rPr>
              <a:t>mysql_connect</a:t>
            </a:r>
            <a:r>
              <a:rPr lang="en-US" dirty="0"/>
              <a:t>('localhost', '</a:t>
            </a:r>
            <a:r>
              <a:rPr lang="en-US" dirty="0" err="1"/>
              <a:t>mysql_user</a:t>
            </a:r>
            <a:r>
              <a:rPr lang="en-US" dirty="0"/>
              <a:t>', '</a:t>
            </a:r>
            <a:r>
              <a:rPr lang="en-US" dirty="0" err="1"/>
              <a:t>mysql_password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if (!$conn)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B0F0"/>
                </a:solidFill>
              </a:rPr>
              <a:t>die</a:t>
            </a:r>
            <a:r>
              <a:rPr lang="en-US" dirty="0"/>
              <a:t>('Could not connect: ' . </a:t>
            </a:r>
            <a:r>
              <a:rPr lang="en-US" dirty="0" err="1"/>
              <a:t>mysql_error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echo 'Connected successfully';</a:t>
            </a:r>
            <a:br>
              <a:rPr lang="en-US" dirty="0"/>
            </a:br>
            <a:r>
              <a:rPr lang="en-US" dirty="0" err="1">
                <a:solidFill>
                  <a:srgbClr val="00B0F0"/>
                </a:solidFill>
              </a:rPr>
              <a:t>mysql_close</a:t>
            </a:r>
            <a:r>
              <a:rPr lang="en-US" dirty="0"/>
              <a:t>($conn);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63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MySQLi</a:t>
            </a:r>
            <a:r>
              <a:rPr lang="en-US" dirty="0"/>
              <a:t> - Object-oriented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br>
              <a:rPr lang="en-US" dirty="0"/>
            </a:br>
            <a:r>
              <a:rPr lang="en-US" dirty="0"/>
              <a:t> 	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  <a:br>
              <a:rPr lang="en-US" dirty="0"/>
            </a:br>
            <a:r>
              <a:rPr lang="en-US" dirty="0"/>
              <a:t>	$username = "username";</a:t>
            </a:r>
            <a:br>
              <a:rPr lang="en-US" dirty="0"/>
            </a:br>
            <a:r>
              <a:rPr lang="en-US" dirty="0"/>
              <a:t>	$password = "password";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Create connection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/>
              <a:t>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Check connection</a:t>
            </a:r>
            <a:br>
              <a:rPr lang="en-US" dirty="0"/>
            </a:br>
            <a:r>
              <a:rPr lang="en-US" dirty="0"/>
              <a:t>	if ($conn-&gt;</a:t>
            </a:r>
            <a:r>
              <a:rPr lang="en-US" dirty="0" err="1"/>
              <a:t>connect_error</a:t>
            </a:r>
            <a:r>
              <a:rPr lang="en-US" dirty="0"/>
              <a:t>) {</a:t>
            </a:r>
            <a:br>
              <a:rPr lang="en-US" dirty="0"/>
            </a:br>
            <a:r>
              <a:rPr lang="en-US" dirty="0"/>
              <a:t> 	 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Create database</a:t>
            </a:r>
            <a:br>
              <a:rPr lang="en-US" dirty="0"/>
            </a:br>
            <a:r>
              <a:rPr lang="en-US" dirty="0"/>
              <a:t>	$</a:t>
            </a:r>
            <a:r>
              <a:rPr lang="en-US" dirty="0" err="1"/>
              <a:t>sql</a:t>
            </a:r>
            <a:r>
              <a:rPr lang="en-US" dirty="0"/>
              <a:t> = "</a:t>
            </a:r>
            <a:r>
              <a:rPr lang="en-US" dirty="0">
                <a:solidFill>
                  <a:srgbClr val="C00000"/>
                </a:solidFill>
              </a:rPr>
              <a:t>CREATE DATABASE </a:t>
            </a:r>
            <a:r>
              <a:rPr lang="en-US" dirty="0" err="1">
                <a:solidFill>
                  <a:srgbClr val="C00000"/>
                </a:solidFill>
              </a:rPr>
              <a:t>testdb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	if ($conn-&gt;query($</a:t>
            </a:r>
            <a:r>
              <a:rPr lang="en-US" dirty="0" err="1"/>
              <a:t>sql</a:t>
            </a:r>
            <a:r>
              <a:rPr lang="en-US" dirty="0"/>
              <a:t>) === TRUE) {</a:t>
            </a:r>
            <a:br>
              <a:rPr lang="en-US" dirty="0"/>
            </a:br>
            <a:r>
              <a:rPr lang="en-US" dirty="0"/>
              <a:t>	  echo "Database created successfully";</a:t>
            </a:r>
            <a:br>
              <a:rPr lang="en-US" dirty="0"/>
            </a:br>
            <a:r>
              <a:rPr lang="en-US" dirty="0"/>
              <a:t>	} else {</a:t>
            </a:r>
            <a:br>
              <a:rPr lang="en-US" dirty="0"/>
            </a:br>
            <a:r>
              <a:rPr lang="en-US" dirty="0"/>
              <a:t>	  echo "Error creating database: " . $conn-&gt;error;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$conn-&gt;close();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20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database – three argument </a:t>
            </a:r>
          </a:p>
          <a:p>
            <a:pPr lvl="1"/>
            <a:r>
              <a:rPr lang="en-US" dirty="0" err="1"/>
              <a:t>mysqli</a:t>
            </a:r>
            <a:r>
              <a:rPr lang="en-US" dirty="0"/>
              <a:t> object (</a:t>
            </a:r>
            <a:r>
              <a:rPr lang="en-US" dirty="0" err="1"/>
              <a:t>servername</a:t>
            </a:r>
            <a:r>
              <a:rPr lang="en-US" dirty="0"/>
              <a:t>, username and password).</a:t>
            </a:r>
          </a:p>
          <a:p>
            <a:r>
              <a:rPr lang="en-US" dirty="0"/>
              <a:t>If you have to use a specific port, </a:t>
            </a:r>
          </a:p>
          <a:p>
            <a:pPr lvl="1"/>
            <a:r>
              <a:rPr lang="en-US" dirty="0"/>
              <a:t>add an empty string for the database-name argument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mysqli</a:t>
            </a:r>
            <a:r>
              <a:rPr lang="en-US" dirty="0"/>
              <a:t>("localhost", "username", "password", "", port)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36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– Procedural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  <a:br>
              <a:rPr lang="en-US" dirty="0"/>
            </a:br>
            <a:r>
              <a:rPr lang="en-US" dirty="0"/>
              <a:t>$username = "username";</a:t>
            </a:r>
            <a:br>
              <a:rPr lang="en-US" dirty="0"/>
            </a:br>
            <a:r>
              <a:rPr lang="en-US" dirty="0"/>
              <a:t>$password = "password";</a:t>
            </a:r>
            <a:br>
              <a:rPr lang="en-US" dirty="0"/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// Create connection</a:t>
            </a:r>
            <a:br>
              <a:rPr lang="en-US" dirty="0"/>
            </a:b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Check connection</a:t>
            </a:r>
            <a:br>
              <a:rPr lang="en-US" dirty="0"/>
            </a:br>
            <a:r>
              <a:rPr lang="en-US" dirty="0"/>
              <a:t>if (!$conn) {</a:t>
            </a:r>
            <a:br>
              <a:rPr lang="en-US" dirty="0"/>
            </a:br>
            <a:r>
              <a:rPr lang="en-US" dirty="0"/>
              <a:t>  die("Connection failed: " 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Create database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"CREATE DATABASE </a:t>
            </a:r>
            <a:r>
              <a:rPr lang="en-US" dirty="0" err="1"/>
              <a:t>testdb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  echo "Database created successfully";</a:t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  echo "Error creating database: " 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mysqli_close</a:t>
            </a:r>
            <a:r>
              <a:rPr lang="en-US" dirty="0"/>
              <a:t>($conn);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37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PDO - PHP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921123"/>
            <a:ext cx="11264900" cy="5448300"/>
          </a:xfrm>
        </p:spPr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  <a:br>
              <a:rPr lang="en-US" dirty="0"/>
            </a:br>
            <a:r>
              <a:rPr lang="en-US" dirty="0"/>
              <a:t>$username = "username";</a:t>
            </a:r>
            <a:br>
              <a:rPr lang="en-US" dirty="0"/>
            </a:br>
            <a:r>
              <a:rPr lang="en-US" dirty="0"/>
              <a:t>$password = "password";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try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$conn = new PDO("</a:t>
            </a:r>
            <a:r>
              <a:rPr lang="en-US" dirty="0" err="1"/>
              <a:t>mysql:host</a:t>
            </a:r>
            <a:r>
              <a:rPr lang="en-US" dirty="0"/>
              <a:t>=$</a:t>
            </a:r>
            <a:r>
              <a:rPr lang="en-US" dirty="0" err="1"/>
              <a:t>servername</a:t>
            </a:r>
            <a:r>
              <a:rPr lang="en-US" dirty="0"/>
              <a:t>", $username, $password);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B050"/>
                </a:solidFill>
              </a:rPr>
              <a:t>// set the PDO error mode to exception</a:t>
            </a:r>
            <a:br>
              <a:rPr lang="en-US" dirty="0"/>
            </a:br>
            <a:r>
              <a:rPr lang="en-US" dirty="0"/>
              <a:t>  $conn-&gt;</a:t>
            </a:r>
            <a:r>
              <a:rPr lang="en-US" dirty="0" err="1"/>
              <a:t>setAttribute</a:t>
            </a:r>
            <a:r>
              <a:rPr lang="en-US" dirty="0"/>
              <a:t>(PDO::ATTR_ERRMODE, PDO::ERRMODE_EXCEPTION);</a:t>
            </a:r>
            <a:br>
              <a:rPr lang="en-US" dirty="0"/>
            </a:br>
            <a:r>
              <a:rPr lang="en-US" dirty="0"/>
              <a:t>  $</a:t>
            </a:r>
            <a:r>
              <a:rPr lang="en-US" dirty="0" err="1"/>
              <a:t>sql</a:t>
            </a:r>
            <a:r>
              <a:rPr lang="en-US" dirty="0"/>
              <a:t> = "CREATE DATABASE </a:t>
            </a:r>
            <a:r>
              <a:rPr lang="en-US" dirty="0" err="1"/>
              <a:t>testdb</a:t>
            </a:r>
            <a:r>
              <a:rPr lang="en-US" dirty="0"/>
              <a:t>";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B050"/>
                </a:solidFill>
              </a:rPr>
              <a:t>// use exec() because no results are returned</a:t>
            </a:r>
            <a:br>
              <a:rPr lang="en-US" dirty="0"/>
            </a:br>
            <a:r>
              <a:rPr lang="en-US" dirty="0"/>
              <a:t>  $conn-&gt;exec($</a:t>
            </a:r>
            <a:r>
              <a:rPr lang="en-US" dirty="0" err="1"/>
              <a:t>sql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  echo "Database created successfully&lt;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 </a:t>
            </a:r>
            <a:r>
              <a:rPr lang="en-US" dirty="0">
                <a:solidFill>
                  <a:srgbClr val="00B0F0"/>
                </a:solidFill>
              </a:rPr>
              <a:t>catch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PDOException</a:t>
            </a:r>
            <a:r>
              <a:rPr lang="en-US" dirty="0"/>
              <a:t> $e) {</a:t>
            </a:r>
            <a:br>
              <a:rPr lang="en-US" dirty="0"/>
            </a:br>
            <a:r>
              <a:rPr lang="en-US" dirty="0"/>
              <a:t>  echo $</a:t>
            </a:r>
            <a:r>
              <a:rPr lang="en-US" dirty="0" err="1"/>
              <a:t>sql</a:t>
            </a:r>
            <a:r>
              <a:rPr lang="en-US" dirty="0"/>
              <a:t> . "&lt;</a:t>
            </a:r>
            <a:r>
              <a:rPr lang="en-US" dirty="0" err="1"/>
              <a:t>br</a:t>
            </a:r>
            <a:r>
              <a:rPr lang="en-US" dirty="0"/>
              <a:t>&gt;" . $e-&gt;</a:t>
            </a:r>
            <a:r>
              <a:rPr lang="en-US" dirty="0" err="1"/>
              <a:t>getMessage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$conn = null;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  <a:p>
            <a:r>
              <a:rPr lang="en-US" dirty="0"/>
              <a:t>PDO</a:t>
            </a:r>
          </a:p>
          <a:p>
            <a:pPr lvl="1"/>
            <a:r>
              <a:rPr lang="en-US" dirty="0"/>
              <a:t>has exception class to handle any 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9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basic components of object orientation</a:t>
            </a:r>
          </a:p>
          <a:p>
            <a:pPr lvl="1"/>
            <a:r>
              <a:rPr lang="en-US" dirty="0"/>
              <a:t>Object oriented analysis </a:t>
            </a:r>
          </a:p>
          <a:p>
            <a:pPr lvl="2"/>
            <a:r>
              <a:rPr lang="en-US" dirty="0"/>
              <a:t>functionality of the system</a:t>
            </a:r>
          </a:p>
          <a:p>
            <a:pPr lvl="1"/>
            <a:r>
              <a:rPr lang="en-US" dirty="0"/>
              <a:t>Object oriented designing </a:t>
            </a:r>
          </a:p>
          <a:p>
            <a:pPr lvl="2"/>
            <a:r>
              <a:rPr lang="en-US" dirty="0"/>
              <a:t>architecture of the system</a:t>
            </a:r>
          </a:p>
          <a:p>
            <a:pPr lvl="1"/>
            <a:r>
              <a:rPr lang="en-US" dirty="0"/>
              <a:t>Object oriented programming </a:t>
            </a:r>
          </a:p>
          <a:p>
            <a:pPr lvl="2"/>
            <a:r>
              <a:rPr lang="en-US" dirty="0"/>
              <a:t>implementation of the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1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360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8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Encapsulation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Hiding implementation details</a:t>
            </a:r>
          </a:p>
          <a:p>
            <a:pPr lvl="1"/>
            <a:r>
              <a:rPr lang="en-US" dirty="0"/>
              <a:t>Expose only the method</a:t>
            </a:r>
          </a:p>
          <a:p>
            <a:pPr lvl="1"/>
            <a:r>
              <a:rPr lang="en-US" dirty="0"/>
              <a:t>Reduce software complexity </a:t>
            </a:r>
          </a:p>
          <a:p>
            <a:pPr lvl="1"/>
            <a:r>
              <a:rPr lang="en-US" dirty="0"/>
              <a:t>Protect internal state of an object </a:t>
            </a:r>
          </a:p>
          <a:p>
            <a:pPr lvl="1"/>
            <a:r>
              <a:rPr lang="en-US" dirty="0"/>
              <a:t>Implementation can be changed with out code breaking uses the class</a:t>
            </a:r>
          </a:p>
          <a:p>
            <a:r>
              <a:rPr lang="en-US" b="1" dirty="0">
                <a:solidFill>
                  <a:srgbClr val="0070C0"/>
                </a:solidFill>
              </a:rPr>
              <a:t>Inheritance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Relationship between classes-&gt; </a:t>
            </a:r>
            <a:r>
              <a:rPr lang="en-US" dirty="0">
                <a:solidFill>
                  <a:srgbClr val="FF0000"/>
                </a:solidFill>
              </a:rPr>
              <a:t>Parent –child </a:t>
            </a:r>
          </a:p>
          <a:p>
            <a:pPr lvl="1"/>
            <a:r>
              <a:rPr lang="en-US" dirty="0"/>
              <a:t>Re-usability </a:t>
            </a:r>
          </a:p>
          <a:p>
            <a:r>
              <a:rPr lang="en-US" b="1" dirty="0">
                <a:solidFill>
                  <a:srgbClr val="0070C0"/>
                </a:solidFill>
              </a:rPr>
              <a:t>Polymorphism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form – many different implementation </a:t>
            </a:r>
          </a:p>
          <a:p>
            <a:pPr lvl="1"/>
            <a:r>
              <a:rPr lang="en-US" dirty="0"/>
              <a:t>Simplify maintaining application – more extendable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8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Modeling Language </a:t>
            </a:r>
          </a:p>
          <a:p>
            <a:r>
              <a:rPr lang="en-US" dirty="0"/>
              <a:t>is a technique used to </a:t>
            </a:r>
          </a:p>
          <a:p>
            <a:pPr lvl="1"/>
            <a:r>
              <a:rPr lang="en-US" dirty="0"/>
              <a:t>design and </a:t>
            </a:r>
          </a:p>
          <a:p>
            <a:pPr lvl="1"/>
            <a:r>
              <a:rPr lang="en-US" dirty="0"/>
              <a:t>document object oriented systems</a:t>
            </a:r>
          </a:p>
          <a:p>
            <a:r>
              <a:rPr lang="en-US" dirty="0"/>
              <a:t>UML produces a number of documents</a:t>
            </a:r>
          </a:p>
          <a:p>
            <a:pPr lvl="1"/>
            <a:r>
              <a:rPr lang="en-US" dirty="0"/>
              <a:t> focus on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 diagram </a:t>
            </a:r>
          </a:p>
          <a:p>
            <a:pPr lvl="2"/>
            <a:r>
              <a:rPr lang="en-US" u="sng" dirty="0">
                <a:solidFill>
                  <a:srgbClr val="FF0000"/>
                </a:solidFill>
              </a:rPr>
              <a:t>very important to object oriented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…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4534714"/>
              </p:ext>
            </p:extLst>
          </p:nvPr>
        </p:nvGraphicFramePr>
        <p:xfrm>
          <a:off x="821766" y="1237130"/>
          <a:ext cx="287617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6176">
                  <a:extLst>
                    <a:ext uri="{9D8B030D-6E8A-4147-A177-3AD203B41FA5}">
                      <a16:colId xmlns:a16="http://schemas.microsoft.com/office/drawing/2014/main" val="2146363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16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-Id</a:t>
                      </a:r>
                    </a:p>
                    <a:p>
                      <a:r>
                        <a:rPr lang="en-US" dirty="0"/>
                        <a:t>-Name</a:t>
                      </a:r>
                    </a:p>
                    <a:p>
                      <a:r>
                        <a:rPr lang="en-US" dirty="0"/>
                        <a:t>#Grade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10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+Construct()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setId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id:string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getId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setName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name:string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109026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50977" y="914400"/>
            <a:ext cx="7245724" cy="5219700"/>
          </a:xfrm>
        </p:spPr>
        <p:txBody>
          <a:bodyPr>
            <a:normAutofit fontScale="92500"/>
          </a:bodyPr>
          <a:lstStyle/>
          <a:p>
            <a:r>
              <a:rPr lang="en-US" dirty="0"/>
              <a:t>Class diagram component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Upper</a:t>
            </a:r>
            <a:r>
              <a:rPr lang="en-US" dirty="0"/>
              <a:t> box contains the class </a:t>
            </a:r>
            <a:r>
              <a:rPr lang="en-US" dirty="0">
                <a:solidFill>
                  <a:srgbClr val="FF0000"/>
                </a:solidFill>
              </a:rPr>
              <a:t>name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Middle </a:t>
            </a:r>
            <a:r>
              <a:rPr lang="en-US" dirty="0"/>
              <a:t>box contains the class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Lower </a:t>
            </a:r>
            <a:r>
              <a:rPr lang="en-US" dirty="0"/>
              <a:t>box contains the class </a:t>
            </a:r>
            <a:r>
              <a:rPr lang="en-US" dirty="0">
                <a:solidFill>
                  <a:srgbClr val="FF0000"/>
                </a:solidFill>
              </a:rPr>
              <a:t>methods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Minus (-)  </a:t>
            </a:r>
            <a:r>
              <a:rPr lang="en-US" dirty="0"/>
              <a:t>sign means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scope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Plus (+) </a:t>
            </a:r>
            <a:r>
              <a:rPr lang="en-US" dirty="0"/>
              <a:t>sign means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scope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Hash (#) </a:t>
            </a:r>
            <a:r>
              <a:rPr lang="en-US" dirty="0"/>
              <a:t>sign means </a:t>
            </a:r>
            <a:r>
              <a:rPr lang="en-US" dirty="0">
                <a:solidFill>
                  <a:srgbClr val="FF0000"/>
                </a:solidFill>
              </a:rPr>
              <a:t>protected</a:t>
            </a:r>
            <a:r>
              <a:rPr lang="en-US" dirty="0"/>
              <a:t> 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6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Encapsulation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via the use of “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” methods etc.</a:t>
            </a:r>
          </a:p>
          <a:p>
            <a:r>
              <a:rPr lang="en-US" b="1" dirty="0">
                <a:solidFill>
                  <a:srgbClr val="0070C0"/>
                </a:solidFill>
              </a:rPr>
              <a:t>Inheritance</a:t>
            </a:r>
          </a:p>
          <a:p>
            <a:pPr lvl="1"/>
            <a:r>
              <a:rPr lang="en-US" dirty="0"/>
              <a:t>via the use of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keyword</a:t>
            </a:r>
          </a:p>
          <a:p>
            <a:r>
              <a:rPr lang="en-US" b="1" dirty="0">
                <a:solidFill>
                  <a:srgbClr val="0070C0"/>
                </a:solidFill>
              </a:rPr>
              <a:t>Polymorphism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via the use of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2020/2021(2013) AC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Selected Topics in 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4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1216</TotalTime>
  <Words>3854</Words>
  <Application>Microsoft Office PowerPoint</Application>
  <PresentationFormat>Widescreen</PresentationFormat>
  <Paragraphs>655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Garamond</vt:lpstr>
      <vt:lpstr>Wingdings</vt:lpstr>
      <vt:lpstr>Organic</vt:lpstr>
      <vt:lpstr>Selected Topics in CS</vt:lpstr>
      <vt:lpstr>Contents </vt:lpstr>
      <vt:lpstr>PHP - OOP</vt:lpstr>
      <vt:lpstr>OOP</vt:lpstr>
      <vt:lpstr>OOP …</vt:lpstr>
      <vt:lpstr>OOP principle </vt:lpstr>
      <vt:lpstr>UML</vt:lpstr>
      <vt:lpstr>UML …</vt:lpstr>
      <vt:lpstr>OOP in PHP</vt:lpstr>
      <vt:lpstr>Class in PHP</vt:lpstr>
      <vt:lpstr>Class in PHP …</vt:lpstr>
      <vt:lpstr>Class in PHP …</vt:lpstr>
      <vt:lpstr> Inheritance in PHP</vt:lpstr>
      <vt:lpstr>Inheritance in PHP …</vt:lpstr>
      <vt:lpstr>Inheritance in PHP …</vt:lpstr>
      <vt:lpstr>Inheritance in PHP …</vt:lpstr>
      <vt:lpstr>Example - Create object of the class</vt:lpstr>
      <vt:lpstr>Example – Run the application </vt:lpstr>
      <vt:lpstr>Polymorphism in PHP</vt:lpstr>
      <vt:lpstr>Polymorphism in PHP …</vt:lpstr>
      <vt:lpstr>Polymorphism in PHP …</vt:lpstr>
      <vt:lpstr>Polymorphism in PHP …</vt:lpstr>
      <vt:lpstr>Polymorphism in PHP …</vt:lpstr>
      <vt:lpstr>Polymorphism in PHP …</vt:lpstr>
      <vt:lpstr>Polymorphism in PHP …</vt:lpstr>
      <vt:lpstr>Polymorphism in PHP …</vt:lpstr>
      <vt:lpstr>Object Oriented Concepts summary </vt:lpstr>
      <vt:lpstr>OO concepts …</vt:lpstr>
      <vt:lpstr>OO concepts …</vt:lpstr>
      <vt:lpstr>PHP - OOP</vt:lpstr>
      <vt:lpstr>PHP – Database Programming </vt:lpstr>
      <vt:lpstr>Database Programming</vt:lpstr>
      <vt:lpstr>Database System – Review </vt:lpstr>
      <vt:lpstr>RDMS</vt:lpstr>
      <vt:lpstr>Relational Database Model</vt:lpstr>
      <vt:lpstr>Relational Integrity Constraints</vt:lpstr>
      <vt:lpstr>SQL</vt:lpstr>
      <vt:lpstr>SQL …</vt:lpstr>
      <vt:lpstr>SQL … violation </vt:lpstr>
      <vt:lpstr>SQL … Violation </vt:lpstr>
      <vt:lpstr>SQL … violation </vt:lpstr>
      <vt:lpstr>RDMS</vt:lpstr>
      <vt:lpstr>SQL Skill</vt:lpstr>
      <vt:lpstr>PHP – MySQL database </vt:lpstr>
      <vt:lpstr>Example - mysql_connect()</vt:lpstr>
      <vt:lpstr>Example - MySQLi - Object-oriented</vt:lpstr>
      <vt:lpstr>MySQLi …</vt:lpstr>
      <vt:lpstr>MySQLi – Procedural </vt:lpstr>
      <vt:lpstr>PDO - PHP Data Objects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Girmachew Gulint</cp:lastModifiedBy>
  <cp:revision>154</cp:revision>
  <dcterms:created xsi:type="dcterms:W3CDTF">2016-12-03T09:58:40Z</dcterms:created>
  <dcterms:modified xsi:type="dcterms:W3CDTF">2021-02-09T18:00:14Z</dcterms:modified>
</cp:coreProperties>
</file>