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70" r:id="rId5"/>
    <p:sldId id="262" r:id="rId6"/>
    <p:sldId id="263" r:id="rId7"/>
    <p:sldId id="266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A6D0E-2BD5-42A6-AC73-5D830463E0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91426A-9C8B-440D-837D-773CA3139082}">
      <dgm:prSet custT="1"/>
      <dgm:spPr/>
      <dgm:t>
        <a:bodyPr/>
        <a:lstStyle/>
        <a:p>
          <a:r>
            <a:rPr lang="en-US" sz="2800" b="1" dirty="0"/>
            <a:t>Null Hypothesis (</a:t>
          </a:r>
          <a:r>
            <a:rPr lang="en-US" sz="2800" b="0" i="0" dirty="0"/>
            <a:t>H</a:t>
          </a:r>
          <a:r>
            <a:rPr lang="en-US" sz="2800" b="0" i="0" baseline="-25000" dirty="0"/>
            <a:t>0</a:t>
          </a:r>
          <a:r>
            <a:rPr lang="en-US" sz="2800" b="1" dirty="0"/>
            <a:t>​)</a:t>
          </a:r>
          <a:r>
            <a:rPr lang="en-US" sz="2800" dirty="0"/>
            <a:t>: Screen time does not affect the amount of sleep I get per day.</a:t>
          </a:r>
        </a:p>
      </dgm:t>
    </dgm:pt>
    <dgm:pt modelId="{9479DFC0-DCD7-4E26-B99E-AF7479AD6888}" type="parTrans" cxnId="{3B3A6692-AAE5-479B-85B9-DED6C8DC45FE}">
      <dgm:prSet/>
      <dgm:spPr/>
      <dgm:t>
        <a:bodyPr/>
        <a:lstStyle/>
        <a:p>
          <a:endParaRPr lang="en-US"/>
        </a:p>
      </dgm:t>
    </dgm:pt>
    <dgm:pt modelId="{54D62588-760F-4998-916C-0B304BE077FB}" type="sibTrans" cxnId="{3B3A6692-AAE5-479B-85B9-DED6C8DC45FE}">
      <dgm:prSet/>
      <dgm:spPr/>
      <dgm:t>
        <a:bodyPr/>
        <a:lstStyle/>
        <a:p>
          <a:endParaRPr lang="en-US"/>
        </a:p>
      </dgm:t>
    </dgm:pt>
    <dgm:pt modelId="{DE71870A-230D-43B1-84D3-1D3B5F9CDFD7}">
      <dgm:prSet custT="1"/>
      <dgm:spPr/>
      <dgm:t>
        <a:bodyPr/>
        <a:lstStyle/>
        <a:p>
          <a:r>
            <a:rPr lang="en-US" sz="2800" b="1" dirty="0"/>
            <a:t>Alternative Hypothesis (Ha​)</a:t>
          </a:r>
          <a:r>
            <a:rPr lang="en-US" sz="2800" dirty="0"/>
            <a:t>:</a:t>
          </a:r>
          <a:br>
            <a:rPr lang="en-US" sz="2800" dirty="0"/>
          </a:br>
          <a:r>
            <a:rPr lang="en-US" sz="2800" dirty="0"/>
            <a:t>Screen time does affect the amount of sleep I get per day.</a:t>
          </a:r>
          <a:br>
            <a:rPr lang="en-US" sz="2800" dirty="0"/>
          </a:br>
          <a:br>
            <a:rPr lang="en-US" sz="2200" dirty="0"/>
          </a:br>
          <a:br>
            <a:rPr lang="en-US" sz="2200" dirty="0"/>
          </a:br>
          <a:br>
            <a:rPr lang="en-US" sz="2300" b="0" i="0" dirty="0"/>
          </a:br>
          <a:endParaRPr lang="en-US" sz="2300" dirty="0"/>
        </a:p>
      </dgm:t>
    </dgm:pt>
    <dgm:pt modelId="{D4C52D2F-8C55-4882-ABB8-2B9F75718A7F}" type="parTrans" cxnId="{A0FBDB98-2250-4471-947F-56242E9B2F06}">
      <dgm:prSet/>
      <dgm:spPr/>
      <dgm:t>
        <a:bodyPr/>
        <a:lstStyle/>
        <a:p>
          <a:endParaRPr lang="en-US"/>
        </a:p>
      </dgm:t>
    </dgm:pt>
    <dgm:pt modelId="{7A6FC07C-E865-4CFC-ABDC-1494EC654A55}" type="sibTrans" cxnId="{A0FBDB98-2250-4471-947F-56242E9B2F06}">
      <dgm:prSet/>
      <dgm:spPr/>
      <dgm:t>
        <a:bodyPr/>
        <a:lstStyle/>
        <a:p>
          <a:endParaRPr lang="en-US"/>
        </a:p>
      </dgm:t>
    </dgm:pt>
    <dgm:pt modelId="{D6153971-8769-AD4F-9E03-1BFE9FF7C27D}" type="pres">
      <dgm:prSet presAssocID="{CF9A6D0E-2BD5-42A6-AC73-5D830463E0DB}" presName="linear" presStyleCnt="0">
        <dgm:presLayoutVars>
          <dgm:animLvl val="lvl"/>
          <dgm:resizeHandles val="exact"/>
        </dgm:presLayoutVars>
      </dgm:prSet>
      <dgm:spPr/>
    </dgm:pt>
    <dgm:pt modelId="{01079B83-1895-2E46-85A2-FFC6F0C9A5C5}" type="pres">
      <dgm:prSet presAssocID="{4091426A-9C8B-440D-837D-773CA3139082}" presName="parentText" presStyleLbl="node1" presStyleIdx="0" presStyleCnt="2" custLinFactY="-27582" custLinFactNeighborX="-40504" custLinFactNeighborY="-100000">
        <dgm:presLayoutVars>
          <dgm:chMax val="0"/>
          <dgm:bulletEnabled val="1"/>
        </dgm:presLayoutVars>
      </dgm:prSet>
      <dgm:spPr/>
    </dgm:pt>
    <dgm:pt modelId="{D6AE532F-60DA-804E-AD91-86CA4453F283}" type="pres">
      <dgm:prSet presAssocID="{54D62588-760F-4998-916C-0B304BE077FB}" presName="spacer" presStyleCnt="0"/>
      <dgm:spPr/>
    </dgm:pt>
    <dgm:pt modelId="{D5981E0F-E889-B74D-85D3-71E145BF2A38}" type="pres">
      <dgm:prSet presAssocID="{DE71870A-230D-43B1-84D3-1D3B5F9CDFD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1385A2D-79A6-D942-9E77-DEC7EA6B97CA}" type="presOf" srcId="{DE71870A-230D-43B1-84D3-1D3B5F9CDFD7}" destId="{D5981E0F-E889-B74D-85D3-71E145BF2A38}" srcOrd="0" destOrd="0" presId="urn:microsoft.com/office/officeart/2005/8/layout/vList2"/>
    <dgm:cxn modelId="{E420CA5E-0A2E-D545-8C51-0C200BF9A5CE}" type="presOf" srcId="{4091426A-9C8B-440D-837D-773CA3139082}" destId="{01079B83-1895-2E46-85A2-FFC6F0C9A5C5}" srcOrd="0" destOrd="0" presId="urn:microsoft.com/office/officeart/2005/8/layout/vList2"/>
    <dgm:cxn modelId="{E413BA64-7272-9445-BD47-81E799BC98A1}" type="presOf" srcId="{CF9A6D0E-2BD5-42A6-AC73-5D830463E0DB}" destId="{D6153971-8769-AD4F-9E03-1BFE9FF7C27D}" srcOrd="0" destOrd="0" presId="urn:microsoft.com/office/officeart/2005/8/layout/vList2"/>
    <dgm:cxn modelId="{3B3A6692-AAE5-479B-85B9-DED6C8DC45FE}" srcId="{CF9A6D0E-2BD5-42A6-AC73-5D830463E0DB}" destId="{4091426A-9C8B-440D-837D-773CA3139082}" srcOrd="0" destOrd="0" parTransId="{9479DFC0-DCD7-4E26-B99E-AF7479AD6888}" sibTransId="{54D62588-760F-4998-916C-0B304BE077FB}"/>
    <dgm:cxn modelId="{A0FBDB98-2250-4471-947F-56242E9B2F06}" srcId="{CF9A6D0E-2BD5-42A6-AC73-5D830463E0DB}" destId="{DE71870A-230D-43B1-84D3-1D3B5F9CDFD7}" srcOrd="1" destOrd="0" parTransId="{D4C52D2F-8C55-4882-ABB8-2B9F75718A7F}" sibTransId="{7A6FC07C-E865-4CFC-ABDC-1494EC654A55}"/>
    <dgm:cxn modelId="{ED3A6B69-1F6D-D843-87B1-3867A0795F0A}" type="presParOf" srcId="{D6153971-8769-AD4F-9E03-1BFE9FF7C27D}" destId="{01079B83-1895-2E46-85A2-FFC6F0C9A5C5}" srcOrd="0" destOrd="0" presId="urn:microsoft.com/office/officeart/2005/8/layout/vList2"/>
    <dgm:cxn modelId="{323B08F8-1B6F-2E40-8735-8523921DFB75}" type="presParOf" srcId="{D6153971-8769-AD4F-9E03-1BFE9FF7C27D}" destId="{D6AE532F-60DA-804E-AD91-86CA4453F283}" srcOrd="1" destOrd="0" presId="urn:microsoft.com/office/officeart/2005/8/layout/vList2"/>
    <dgm:cxn modelId="{F10FF935-7CE0-8447-B35B-5E6ADBF88A65}" type="presParOf" srcId="{D6153971-8769-AD4F-9E03-1BFE9FF7C27D}" destId="{D5981E0F-E889-B74D-85D3-71E145BF2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BA932-4B29-4D35-89B9-D94EE1A1759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BB1A47-C7C4-409E-814E-4DC05FC987F4}">
      <dgm:prSet/>
      <dgm:spPr/>
      <dgm:t>
        <a:bodyPr/>
        <a:lstStyle/>
        <a:p>
          <a:r>
            <a:rPr lang="en-US" b="1" dirty="0"/>
            <a:t>Dependent Variable</a:t>
          </a:r>
          <a:r>
            <a:rPr lang="en-US" dirty="0"/>
            <a:t> </a:t>
          </a:r>
          <a:br>
            <a:rPr lang="en-US" dirty="0"/>
          </a:br>
          <a:r>
            <a:rPr lang="en-US" b="1" dirty="0"/>
            <a:t>Sleep Hours : </a:t>
          </a:r>
          <a:r>
            <a:rPr lang="en-US" dirty="0"/>
            <a:t>This is what we are trying to measure or predict, and it depends on other factors (in this case, screen time and type of day).</a:t>
          </a:r>
        </a:p>
      </dgm:t>
    </dgm:pt>
    <dgm:pt modelId="{012CACBA-AE03-456C-AF2A-704981B2A6C6}" type="parTrans" cxnId="{46A778FB-0627-428F-BDF4-42CA2547B3F3}">
      <dgm:prSet/>
      <dgm:spPr/>
      <dgm:t>
        <a:bodyPr/>
        <a:lstStyle/>
        <a:p>
          <a:endParaRPr lang="en-US"/>
        </a:p>
      </dgm:t>
    </dgm:pt>
    <dgm:pt modelId="{E23183D8-8D7D-43F7-B844-6A7A2BCB3BBC}" type="sibTrans" cxnId="{46A778FB-0627-428F-BDF4-42CA2547B3F3}">
      <dgm:prSet/>
      <dgm:spPr/>
      <dgm:t>
        <a:bodyPr/>
        <a:lstStyle/>
        <a:p>
          <a:endParaRPr lang="en-US"/>
        </a:p>
      </dgm:t>
    </dgm:pt>
    <dgm:pt modelId="{18AA235A-CE74-4AA3-A49A-DC6D28316ABB}">
      <dgm:prSet/>
      <dgm:spPr/>
      <dgm:t>
        <a:bodyPr/>
        <a:lstStyle/>
        <a:p>
          <a:r>
            <a:rPr lang="en-US" b="1" dirty="0"/>
            <a:t>Independent Variable</a:t>
          </a:r>
          <a:br>
            <a:rPr lang="en-US" b="1" dirty="0"/>
          </a:br>
          <a:r>
            <a:rPr lang="en-US" b="1" dirty="0"/>
            <a:t>Screen Time (</a:t>
          </a:r>
          <a:r>
            <a:rPr lang="en-US" b="1" dirty="0" err="1"/>
            <a:t>hrs</a:t>
          </a:r>
          <a:r>
            <a:rPr lang="en-US" b="1" dirty="0"/>
            <a:t>)</a:t>
          </a:r>
          <a:r>
            <a:rPr lang="en-US" dirty="0"/>
            <a:t>: A quantitative variable that might influence sleep hours.</a:t>
          </a:r>
        </a:p>
      </dgm:t>
    </dgm:pt>
    <dgm:pt modelId="{C866930B-DB41-492E-AF3E-D32A727B8BDB}" type="parTrans" cxnId="{E5CF23A3-EE6A-4F35-8211-3B60BB84ED70}">
      <dgm:prSet/>
      <dgm:spPr/>
      <dgm:t>
        <a:bodyPr/>
        <a:lstStyle/>
        <a:p>
          <a:endParaRPr lang="en-US"/>
        </a:p>
      </dgm:t>
    </dgm:pt>
    <dgm:pt modelId="{A68D4EE1-4766-4BCA-A6D1-6AC503E65E21}" type="sibTrans" cxnId="{E5CF23A3-EE6A-4F35-8211-3B60BB84ED70}">
      <dgm:prSet/>
      <dgm:spPr/>
      <dgm:t>
        <a:bodyPr/>
        <a:lstStyle/>
        <a:p>
          <a:endParaRPr lang="en-US"/>
        </a:p>
      </dgm:t>
    </dgm:pt>
    <dgm:pt modelId="{770688B0-F82D-AE41-B531-24E5B879AA78}" type="pres">
      <dgm:prSet presAssocID="{30FBA932-4B29-4D35-89B9-D94EE1A17591}" presName="diagram" presStyleCnt="0">
        <dgm:presLayoutVars>
          <dgm:dir/>
          <dgm:resizeHandles val="exact"/>
        </dgm:presLayoutVars>
      </dgm:prSet>
      <dgm:spPr/>
    </dgm:pt>
    <dgm:pt modelId="{18702576-DED7-1444-803F-5917AF9D3906}" type="pres">
      <dgm:prSet presAssocID="{58BB1A47-C7C4-409E-814E-4DC05FC987F4}" presName="node" presStyleLbl="node1" presStyleIdx="0" presStyleCnt="2" custScaleX="108386" custScaleY="136763">
        <dgm:presLayoutVars>
          <dgm:bulletEnabled val="1"/>
        </dgm:presLayoutVars>
      </dgm:prSet>
      <dgm:spPr/>
    </dgm:pt>
    <dgm:pt modelId="{AA6E1241-BF05-6E4E-8C8C-7A083B37FA0D}" type="pres">
      <dgm:prSet presAssocID="{E23183D8-8D7D-43F7-B844-6A7A2BCB3BBC}" presName="sibTrans" presStyleCnt="0"/>
      <dgm:spPr/>
    </dgm:pt>
    <dgm:pt modelId="{C01E478D-BF74-514F-A6E4-63C842127A7F}" type="pres">
      <dgm:prSet presAssocID="{18AA235A-CE74-4AA3-A49A-DC6D28316ABB}" presName="node" presStyleLbl="node1" presStyleIdx="1" presStyleCnt="2" custScaleX="119001" custScaleY="135461">
        <dgm:presLayoutVars>
          <dgm:bulletEnabled val="1"/>
        </dgm:presLayoutVars>
      </dgm:prSet>
      <dgm:spPr/>
    </dgm:pt>
  </dgm:ptLst>
  <dgm:cxnLst>
    <dgm:cxn modelId="{11321007-B337-CD4C-B2CE-6DE70B795803}" type="presOf" srcId="{30FBA932-4B29-4D35-89B9-D94EE1A17591}" destId="{770688B0-F82D-AE41-B531-24E5B879AA78}" srcOrd="0" destOrd="0" presId="urn:microsoft.com/office/officeart/2005/8/layout/default"/>
    <dgm:cxn modelId="{EBF7D016-C284-324D-A14B-F03F76E44A90}" type="presOf" srcId="{18AA235A-CE74-4AA3-A49A-DC6D28316ABB}" destId="{C01E478D-BF74-514F-A6E4-63C842127A7F}" srcOrd="0" destOrd="0" presId="urn:microsoft.com/office/officeart/2005/8/layout/default"/>
    <dgm:cxn modelId="{E5CF23A3-EE6A-4F35-8211-3B60BB84ED70}" srcId="{30FBA932-4B29-4D35-89B9-D94EE1A17591}" destId="{18AA235A-CE74-4AA3-A49A-DC6D28316ABB}" srcOrd="1" destOrd="0" parTransId="{C866930B-DB41-492E-AF3E-D32A727B8BDB}" sibTransId="{A68D4EE1-4766-4BCA-A6D1-6AC503E65E21}"/>
    <dgm:cxn modelId="{C9C03FD7-D13B-644D-8FF1-A722D2FA018A}" type="presOf" srcId="{58BB1A47-C7C4-409E-814E-4DC05FC987F4}" destId="{18702576-DED7-1444-803F-5917AF9D3906}" srcOrd="0" destOrd="0" presId="urn:microsoft.com/office/officeart/2005/8/layout/default"/>
    <dgm:cxn modelId="{46A778FB-0627-428F-BDF4-42CA2547B3F3}" srcId="{30FBA932-4B29-4D35-89B9-D94EE1A17591}" destId="{58BB1A47-C7C4-409E-814E-4DC05FC987F4}" srcOrd="0" destOrd="0" parTransId="{012CACBA-AE03-456C-AF2A-704981B2A6C6}" sibTransId="{E23183D8-8D7D-43F7-B844-6A7A2BCB3BBC}"/>
    <dgm:cxn modelId="{61D7C57A-D84E-B14C-B05A-EC7517788F78}" type="presParOf" srcId="{770688B0-F82D-AE41-B531-24E5B879AA78}" destId="{18702576-DED7-1444-803F-5917AF9D3906}" srcOrd="0" destOrd="0" presId="urn:microsoft.com/office/officeart/2005/8/layout/default"/>
    <dgm:cxn modelId="{3E31F3C1-0C07-EA4D-816F-1ACA36BF3B97}" type="presParOf" srcId="{770688B0-F82D-AE41-B531-24E5B879AA78}" destId="{AA6E1241-BF05-6E4E-8C8C-7A083B37FA0D}" srcOrd="1" destOrd="0" presId="urn:microsoft.com/office/officeart/2005/8/layout/default"/>
    <dgm:cxn modelId="{45E10203-80B8-9746-AB73-5DBAA1D9796E}" type="presParOf" srcId="{770688B0-F82D-AE41-B531-24E5B879AA78}" destId="{C01E478D-BF74-514F-A6E4-63C842127A7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9B83-1895-2E46-85A2-FFC6F0C9A5C5}">
      <dsp:nvSpPr>
        <dsp:cNvPr id="0" name=""/>
        <dsp:cNvSpPr/>
      </dsp:nvSpPr>
      <dsp:spPr>
        <a:xfrm>
          <a:off x="0" y="0"/>
          <a:ext cx="5811128" cy="28308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Null Hypothesis (</a:t>
          </a:r>
          <a:r>
            <a:rPr lang="en-US" sz="2800" b="0" i="0" kern="1200" dirty="0"/>
            <a:t>H</a:t>
          </a:r>
          <a:r>
            <a:rPr lang="en-US" sz="2800" b="0" i="0" kern="1200" baseline="-25000" dirty="0"/>
            <a:t>0</a:t>
          </a:r>
          <a:r>
            <a:rPr lang="en-US" sz="2800" b="1" kern="1200" dirty="0"/>
            <a:t>​)</a:t>
          </a:r>
          <a:r>
            <a:rPr lang="en-US" sz="2800" kern="1200" dirty="0"/>
            <a:t>: Screen time does not affect the amount of sleep I get per day.</a:t>
          </a:r>
        </a:p>
      </dsp:txBody>
      <dsp:txXfrm>
        <a:off x="138188" y="138188"/>
        <a:ext cx="5534752" cy="2554427"/>
      </dsp:txXfrm>
    </dsp:sp>
    <dsp:sp modelId="{D5981E0F-E889-B74D-85D3-71E145BF2A38}">
      <dsp:nvSpPr>
        <dsp:cNvPr id="0" name=""/>
        <dsp:cNvSpPr/>
      </dsp:nvSpPr>
      <dsp:spPr>
        <a:xfrm>
          <a:off x="0" y="2846267"/>
          <a:ext cx="5811128" cy="2830803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Alternative Hypothesis (Ha​)</a:t>
          </a:r>
          <a:r>
            <a:rPr lang="en-US" sz="2800" kern="1200" dirty="0"/>
            <a:t>:</a:t>
          </a:r>
          <a:br>
            <a:rPr lang="en-US" sz="2800" kern="1200" dirty="0"/>
          </a:br>
          <a:r>
            <a:rPr lang="en-US" sz="2800" kern="1200" dirty="0"/>
            <a:t>Screen time does affect the amount of sleep I get per day.</a:t>
          </a:r>
          <a:br>
            <a:rPr lang="en-US" sz="2800" kern="1200" dirty="0"/>
          </a:br>
          <a:br>
            <a:rPr lang="en-US" sz="2200" kern="1200" dirty="0"/>
          </a:br>
          <a:br>
            <a:rPr lang="en-US" sz="2200" kern="1200" dirty="0"/>
          </a:br>
          <a:br>
            <a:rPr lang="en-US" sz="2300" b="0" i="0" kern="1200" dirty="0"/>
          </a:br>
          <a:endParaRPr lang="en-US" sz="2300" kern="1200" dirty="0"/>
        </a:p>
      </dsp:txBody>
      <dsp:txXfrm>
        <a:off x="138188" y="2984455"/>
        <a:ext cx="5534752" cy="2554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02576-DED7-1444-803F-5917AF9D3906}">
      <dsp:nvSpPr>
        <dsp:cNvPr id="0" name=""/>
        <dsp:cNvSpPr/>
      </dsp:nvSpPr>
      <dsp:spPr>
        <a:xfrm>
          <a:off x="4426" y="158499"/>
          <a:ext cx="4797163" cy="3631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Dependent Variable</a:t>
          </a:r>
          <a:r>
            <a:rPr lang="en-US" sz="3200" kern="1200" dirty="0"/>
            <a:t> </a:t>
          </a:r>
          <a:br>
            <a:rPr lang="en-US" sz="3200" kern="1200" dirty="0"/>
          </a:br>
          <a:r>
            <a:rPr lang="en-US" sz="3200" b="1" kern="1200" dirty="0"/>
            <a:t>Sleep Hours : </a:t>
          </a:r>
          <a:r>
            <a:rPr lang="en-US" sz="3200" kern="1200" dirty="0"/>
            <a:t>This is what we are trying to measure or predict, and it depends on other factors (in this case, screen time and type of day).</a:t>
          </a:r>
        </a:p>
      </dsp:txBody>
      <dsp:txXfrm>
        <a:off x="4426" y="158499"/>
        <a:ext cx="4797163" cy="3631877"/>
      </dsp:txXfrm>
    </dsp:sp>
    <dsp:sp modelId="{C01E478D-BF74-514F-A6E4-63C842127A7F}">
      <dsp:nvSpPr>
        <dsp:cNvPr id="0" name=""/>
        <dsp:cNvSpPr/>
      </dsp:nvSpPr>
      <dsp:spPr>
        <a:xfrm>
          <a:off x="5244190" y="175787"/>
          <a:ext cx="5266983" cy="35973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Independent Variable</a:t>
          </a:r>
          <a:br>
            <a:rPr lang="en-US" sz="3200" b="1" kern="1200" dirty="0"/>
          </a:br>
          <a:r>
            <a:rPr lang="en-US" sz="3200" b="1" kern="1200" dirty="0"/>
            <a:t>Screen Time (</a:t>
          </a:r>
          <a:r>
            <a:rPr lang="en-US" sz="3200" b="1" kern="1200" dirty="0" err="1"/>
            <a:t>hrs</a:t>
          </a:r>
          <a:r>
            <a:rPr lang="en-US" sz="3200" b="1" kern="1200" dirty="0"/>
            <a:t>)</a:t>
          </a:r>
          <a:r>
            <a:rPr lang="en-US" sz="3200" kern="1200" dirty="0"/>
            <a:t>: A quantitative variable that might influence sleep hours.</a:t>
          </a:r>
        </a:p>
      </dsp:txBody>
      <dsp:txXfrm>
        <a:off x="5244190" y="175787"/>
        <a:ext cx="5266983" cy="359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7399-BF41-4FC2-D00A-43EC2FE8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C6D28-0D2D-E90F-C703-0A9524A3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4CF1-4B5B-1C7F-955F-26004CD2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6286-6CCE-1465-668E-26AEC326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5B63-C96A-281D-8141-D8231339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E6B9-8711-FEE5-303D-95621AAA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8C61D-5CB6-20EB-CAE2-0A8C223B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36D7-35CD-C502-6B08-9E7AB693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0742B-2109-A2E4-E1F9-7C31F387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CCA6-1AA3-9C25-BAF5-A65E1E7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21DC0-5E6E-3038-77A1-150021F9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C297C-AF5D-24B2-0B78-6291D2F2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CA00-91C5-540A-8A01-6606507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F68A-AC53-60B1-1394-863644FB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DAE3-6E17-A6DB-1CEA-A94B77B5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4F2E-3047-EDEE-3897-D10BACE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7BA8-2D1E-8EE0-8882-4E7BBE1B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9669-AF71-1795-4F13-B0F1DBFA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93B4-FE28-7B8E-7A95-17800D58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F04D-C714-C5D3-4DC7-83D3ECA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9B17-82E3-1379-5748-02B23856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37AD3-99D8-DAD6-4CBF-669943AC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846E-C64A-B625-AFC3-6F75AFDC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C08E-1030-1197-F270-B41600C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92E2-654D-1CB2-F2E3-A1FD0DFD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96B4-1A3C-BCA1-A322-F919F771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5CD9-9931-F32D-6A80-C5BA3853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CB19D-0BBB-9F1A-55AE-5704EF8F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F4FD-0155-8BAC-AE28-72B1E962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3285-8DC1-B8FB-8C53-D49720BF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E924-40A3-7435-A799-737E194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5251-686B-961D-3E3E-62A6D21B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9890-0850-E9A3-EB35-426B5362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031-F06D-7504-EBBF-2128203E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AB3B7-2FF6-9A32-832C-4EC33906B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6BF2F-35E5-343A-5326-1DBA9ECA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E0CF-AF60-3C7C-71A8-279796C8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41764-003B-3E97-16FD-19AE0537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D0C74-C644-375D-F425-8ADD45C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7688-BCFD-B76F-F70E-7343ADB9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40E23-1D1E-0330-186B-2D389A1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88CA7-0D44-4763-5918-A1916B65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3B34E-CF6C-F086-050E-3B4C5625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FB9B4-E377-0517-5AC9-3C2DB033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FE929-2DE3-1B06-DE63-B22F6CD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B3E3-5391-20DF-78E9-47C9956B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A34F-981B-692F-8EF0-B6AD7835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21A9-3AAD-2B1B-B777-03EA7028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F65BD-5E70-C6E3-34B8-7C53DEB4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FA14-693C-3230-2E93-F4AF7209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178B-2285-9867-8985-1BE43EA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2631-EA2C-C271-54B4-D60F8076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2EE4-00A1-7F26-B81C-FDA90373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E9680-8951-6D4D-E4AC-2740278A0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3D51-513B-4F9D-F11B-52A12338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B643-9BE8-6180-41F7-C0D66829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1A14-EEAA-BA75-0A22-866862B8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BCFF7-29BB-7DF5-FC9F-EBAB6D46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B6960-D0A4-116A-1199-37935ED7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2EE6-3F4C-055E-A2AD-0C763AF8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35A7-C70B-0E5F-E4A1-F005F1978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BF053-D973-A841-AB46-DB468BA3B18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DE0D-9660-A360-5EA0-32E5FC23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C2516-F9EE-A101-B384-D434C3ED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A101B-0A92-CC4D-A206-ECD6A964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46DCC-42D6-328C-B5AA-2FD2174CB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 b="1" dirty="0"/>
              <a:t>Sleep Patterns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65C8-B2B4-80C8-544B-E193FC09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409" y="6151071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Yonas Reda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FB55E-240F-C214-24B3-9B1A21C9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Conclusion: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CF05-CBFA-E032-5FD7-D6EEEEE3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dirty="0"/>
              <a:t>The p-value (0.0001556) is less than the standard significance level (0.05). So we reject the null hypothesis (Ho​). This indicates that there is a statistically significant difference in the average amount of sleep between weekdays and weekends.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 There is </a:t>
            </a:r>
            <a:r>
              <a:rPr lang="en-US" sz="2000" b="1" dirty="0"/>
              <a:t>strong evidence</a:t>
            </a:r>
            <a:r>
              <a:rPr lang="en-US" sz="2000" dirty="0"/>
              <a:t> to support the alternative hypothesis (Ha​): There is evidence that screen time (or related factors like the type of day) significantly affects the amount of sleep I get.</a:t>
            </a:r>
          </a:p>
        </p:txBody>
      </p:sp>
    </p:spTree>
    <p:extLst>
      <p:ext uri="{BB962C8B-B14F-4D97-AF65-F5344CB8AC3E}">
        <p14:creationId xmlns:p14="http://schemas.microsoft.com/office/powerpoint/2010/main" val="309586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930F7-4263-80A4-A8E2-2F6C3461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Sleep Patterns Analysis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3201-37E7-D0D6-5BEA-C2E372F6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Investigating Sleep Differences Between Weekdays and Weekends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/>
              <a:t>* </a:t>
            </a:r>
            <a:r>
              <a:rPr lang="en-US" b="1"/>
              <a:t>Research Question</a:t>
            </a:r>
            <a:br>
              <a:rPr lang="en-US" b="1"/>
            </a:br>
            <a:r>
              <a:rPr lang="en-US" b="1"/>
              <a:t>* Data</a:t>
            </a:r>
            <a:br>
              <a:rPr lang="en-US"/>
            </a:br>
            <a:r>
              <a:rPr lang="en-US"/>
              <a:t>* </a:t>
            </a:r>
            <a:r>
              <a:rPr lang="en-US" b="1">
                <a:latin typeface="+mn-lt"/>
              </a:rPr>
              <a:t>Hypotheses</a:t>
            </a:r>
            <a:r>
              <a:rPr lang="en-US" b="1" i="0">
                <a:effectLst/>
                <a:latin typeface="+mn-lt"/>
              </a:rPr>
              <a:t> Testing</a:t>
            </a:r>
            <a:br>
              <a:rPr lang="en-US" b="1" i="0">
                <a:effectLst/>
                <a:latin typeface="+mn-lt"/>
              </a:rPr>
            </a:br>
            <a:r>
              <a:rPr lang="en-US" b="1" i="0">
                <a:effectLst/>
                <a:latin typeface="+mn-lt"/>
              </a:rPr>
              <a:t>* </a:t>
            </a:r>
            <a:r>
              <a:rPr lang="en-US" b="1"/>
              <a:t>Variable</a:t>
            </a:r>
            <a:br>
              <a:rPr lang="en-US" b="1"/>
            </a:br>
            <a:r>
              <a:rPr lang="en-US" b="1"/>
              <a:t>* Weekly average stats</a:t>
            </a:r>
            <a:br>
              <a:rPr lang="en-US" b="1"/>
            </a:br>
            <a:r>
              <a:rPr lang="en-US" b="1"/>
              <a:t>* T-test result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6C478-0C2B-F434-6989-239376BB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/>
              <a:t>Research Question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639AD84-1F6C-4376-411C-3530490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1908-BE4A-619C-7C1B-DDE98BA8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500978" cy="2913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QUESTION: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Does screen time affect the amount of sleep I get per day ?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E0095-D9E0-F641-4935-C1B11DFD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4" b="8"/>
          <a:stretch/>
        </p:blipFill>
        <p:spPr>
          <a:xfrm>
            <a:off x="6321778" y="762589"/>
            <a:ext cx="5221625" cy="5332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D656E-15D9-BB1A-7EF6-7187E59C0E06}"/>
              </a:ext>
            </a:extLst>
          </p:cNvPr>
          <p:cNvSpPr txBox="1"/>
          <p:nvPr/>
        </p:nvSpPr>
        <p:spPr>
          <a:xfrm>
            <a:off x="272746" y="2015563"/>
            <a:ext cx="4434721" cy="3247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21 days observation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effectLst/>
              </a:rPr>
              <a:t>Variables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effectLst/>
              </a:rPr>
              <a:t>Sleep Hours?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Used Fitness Tracker</a:t>
            </a:r>
            <a:endParaRPr lang="en-US" sz="28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effectLst/>
              </a:rPr>
              <a:t>Screen Time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App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0F63F-C6F9-D021-37D4-9A7A47CB439A}"/>
              </a:ext>
            </a:extLst>
          </p:cNvPr>
          <p:cNvSpPr txBox="1"/>
          <p:nvPr/>
        </p:nvSpPr>
        <p:spPr>
          <a:xfrm>
            <a:off x="541867" y="1134533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Data</a:t>
            </a:r>
            <a:endParaRPr lang="en-US" sz="4000" dirty="0"/>
          </a:p>
        </p:txBody>
      </p:sp>
      <p:pic>
        <p:nvPicPr>
          <p:cNvPr id="17" name="Picture 4" descr="Buy Apple Watch Series 10 GPS, 46mm Jet Black Aluminum Case with Ink Sport  Loop - Apple">
            <a:extLst>
              <a:ext uri="{FF2B5EF4-FFF2-40B4-BE49-F238E27FC236}">
                <a16:creationId xmlns:a16="http://schemas.microsoft.com/office/drawing/2014/main" id="{14B6A7F1-80F5-B2BA-E4B8-FD4BEB16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8" b="1"/>
          <a:stretch/>
        </p:blipFill>
        <p:spPr bwMode="auto">
          <a:xfrm>
            <a:off x="229987" y="4800824"/>
            <a:ext cx="1905342" cy="19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tored Apple MacBook Air 11.6&quot; Laptop Intel Core i5-4260U 1.4GHz 4GB  128GB SSD MD711LLB (Refurbished) - Walmart.com">
            <a:extLst>
              <a:ext uri="{FF2B5EF4-FFF2-40B4-BE49-F238E27FC236}">
                <a16:creationId xmlns:a16="http://schemas.microsoft.com/office/drawing/2014/main" id="{D1845BA7-F098-87F2-DA96-956E64F5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8" b="3751"/>
          <a:stretch/>
        </p:blipFill>
        <p:spPr bwMode="auto">
          <a:xfrm>
            <a:off x="2889955" y="4814755"/>
            <a:ext cx="2572138" cy="19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1CFE1-BCDE-48BD-DA1C-7CDB9D38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</a:rPr>
              <a:t>Hypotheses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+mn-lt"/>
              </a:rPr>
              <a:t>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+mn-lt"/>
              </a:rPr>
              <a:t>Testing</a:t>
            </a:r>
            <a:endParaRPr lang="en-US" sz="4000" b="1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FB1FC02-A423-7135-E548-23764D716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91682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23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49BC6-AC9D-D794-EFF2-96A3573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</a:t>
            </a:r>
            <a:endParaRPr lang="en-US" sz="40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76FD6DC-AE22-48FF-241F-BA38F291E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9510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48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8F94B-63B8-831D-616C-5C80E59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b="1" kern="1200" dirty="0">
                <a:latin typeface="+mj-lt"/>
                <a:ea typeface="+mj-ea"/>
                <a:cs typeface="+mj-cs"/>
              </a:rPr>
              <a:t>Weekly average stats</a:t>
            </a:r>
            <a:br>
              <a:rPr lang="en-US" sz="5100" b="1" kern="1200" dirty="0">
                <a:latin typeface="+mj-lt"/>
                <a:ea typeface="+mj-ea"/>
                <a:cs typeface="+mj-cs"/>
              </a:rPr>
            </a:b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86A65-C1C8-7FB7-83A9-5FBE0296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476422"/>
            <a:ext cx="10118598" cy="22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F6E7311-50B8-0833-FA07-204692D8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32" y="1456802"/>
            <a:ext cx="5287764" cy="38433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AA0F-8125-1CE0-FE25-E14EFB56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13" y="2470684"/>
            <a:ext cx="4921571" cy="3825657"/>
          </a:xfrm>
        </p:spPr>
        <p:txBody>
          <a:bodyPr anchor="t"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Step 3 </a:t>
            </a:r>
          </a:p>
          <a:p>
            <a:pPr lvl="1"/>
            <a:r>
              <a:rPr lang="en-US" sz="3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Test </a:t>
            </a:r>
            <a:r>
              <a:rPr lang="en-US" sz="3000" dirty="0">
                <a:solidFill>
                  <a:schemeClr val="tx1">
                    <a:alpha val="80000"/>
                  </a:schemeClr>
                </a:solidFill>
                <a:effectLst/>
              </a:rPr>
              <a:t>Statistic</a:t>
            </a:r>
          </a:p>
          <a:p>
            <a:pPr lvl="2"/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T = -5.7147</a:t>
            </a:r>
          </a:p>
          <a:p>
            <a:pPr lvl="2"/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P-Value = 0.0001556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Step 4 </a:t>
            </a:r>
          </a:p>
          <a:p>
            <a:pPr lvl="1"/>
            <a:r>
              <a:rPr lang="en-US" sz="3000" dirty="0">
                <a:solidFill>
                  <a:schemeClr val="tx1">
                    <a:alpha val="80000"/>
                  </a:schemeClr>
                </a:solidFill>
                <a:effectLst/>
              </a:rPr>
              <a:t>Using a significance level of</a:t>
            </a:r>
            <a:r>
              <a:rPr lang="en-US" sz="3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alpha val="80000"/>
                  </a:schemeClr>
                </a:solidFill>
                <a:effectLst/>
              </a:rPr>
              <a:t>0.05, reject the null hypothesis,</a:t>
            </a:r>
            <a:endParaRPr lang="en-US" sz="3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5BCA8-2426-BBB8-CB19-95B27C964E44}"/>
              </a:ext>
            </a:extLst>
          </p:cNvPr>
          <p:cNvSpPr txBox="1"/>
          <p:nvPr/>
        </p:nvSpPr>
        <p:spPr>
          <a:xfrm>
            <a:off x="1912691" y="1456802"/>
            <a:ext cx="330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T-test result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12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FDF3-AB2C-BE92-CE11-446D7BFD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+mn-lt"/>
              </a:rPr>
              <a:t>CONCLUSION Stats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2130-60BF-3806-6679-ADBD4A66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991689" cy="43590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Welch Two Sample T-test output shows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t-value</a:t>
            </a:r>
            <a:r>
              <a:rPr lang="en-US" sz="2400" dirty="0"/>
              <a:t>: -5.7147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Degrees of freedom (</a:t>
            </a:r>
            <a:r>
              <a:rPr lang="en-US" sz="2400" b="1" dirty="0" err="1"/>
              <a:t>df</a:t>
            </a:r>
            <a:r>
              <a:rPr lang="en-US" sz="2400" b="1" dirty="0"/>
              <a:t>)</a:t>
            </a:r>
            <a:r>
              <a:rPr lang="en-US" sz="2400" dirty="0"/>
              <a:t>: 10.603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p-value</a:t>
            </a:r>
            <a:r>
              <a:rPr lang="en-US" sz="2400" dirty="0"/>
              <a:t>: 0.0001556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Confidence interval</a:t>
            </a:r>
            <a:r>
              <a:rPr lang="en-US" sz="2400" dirty="0"/>
              <a:t>: (-2.1760651, -0.9619349)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Mean of Weekdays Sleep</a:t>
            </a:r>
            <a:r>
              <a:rPr lang="en-US" sz="2400" dirty="0"/>
              <a:t>: 6.519333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Mean of Weekends Sleep</a:t>
            </a:r>
            <a:r>
              <a:rPr lang="en-US" sz="2400" dirty="0"/>
              <a:t>: 8.088333 hours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DCA0-B696-591A-9440-A1CE1C39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48186"/>
            <a:ext cx="6155141" cy="35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333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Sleep Patterns Analysis</vt:lpstr>
      <vt:lpstr>Sleep Patterns Analysis</vt:lpstr>
      <vt:lpstr>Research Question</vt:lpstr>
      <vt:lpstr>PowerPoint Presentation</vt:lpstr>
      <vt:lpstr>Hypotheses Testing</vt:lpstr>
      <vt:lpstr>Variable</vt:lpstr>
      <vt:lpstr>Weekly average stats </vt:lpstr>
      <vt:lpstr>PowerPoint Presentation</vt:lpstr>
      <vt:lpstr>CONCLUSION Stats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T</dc:creator>
  <cp:lastModifiedBy>Yo T</cp:lastModifiedBy>
  <cp:revision>1</cp:revision>
  <dcterms:created xsi:type="dcterms:W3CDTF">2024-12-10T04:14:00Z</dcterms:created>
  <dcterms:modified xsi:type="dcterms:W3CDTF">2024-12-12T22:48:28Z</dcterms:modified>
</cp:coreProperties>
</file>