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5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F3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5037CC-D7CA-49EE-A70B-51BC1F39980E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4D9C1-59F1-47D3-845A-C21F95A91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34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A8B10-5F40-405C-8E11-2454D4348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BCB4E1-C890-4BE3-9178-0182CC1CBB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01517-41DE-414B-9616-2C3095C3A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EEF7-500C-45F5-88DC-30D26E79C588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AA6F7-7B3A-4C5E-96D9-E845199FE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C5290-C3E5-4E8B-906E-49660432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1F76-ACAE-4A16-83A4-88DFD6D6F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22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6F78E-E622-4849-90C6-B825134A4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1B7C6F-A2FF-4C3A-AF1E-7B26FCDAD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7A7D3-BB6C-41F8-BAE5-83A5B8DE7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EEF7-500C-45F5-88DC-30D26E79C588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104FB-D631-4BB6-9691-4BB7604D4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A964F-A356-451A-9155-910F24667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1F76-ACAE-4A16-83A4-88DFD6D6F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83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AE78B6-1C14-47B6-9857-D5F4158826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255C7-A277-4B1C-BDD9-2D297203D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96B30-6B71-4277-8D8A-F9079BA44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EEF7-500C-45F5-88DC-30D26E79C588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163A2-CE04-43D4-B312-0FEBD626A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A9394-3233-4EFF-BD61-DEC304F1C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1F76-ACAE-4A16-83A4-88DFD6D6F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33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A2BCC-3F98-4281-B1B3-86C9E2C8A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AB7CF-79DE-4975-998B-8DEAFA819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4E787-DBFB-429D-A0A9-C5C20D5D5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EEF7-500C-45F5-88DC-30D26E79C588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35A9D-0F03-437C-B6D1-A60A48FB6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F4CB7-5568-413C-8400-180C0E650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1F76-ACAE-4A16-83A4-88DFD6D6F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02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B9222-4D12-4360-880C-E7DEDC697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5EA58-EA32-47A0-A0FC-3048120C4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E5E14-15DA-47EE-BED0-07CAEE79F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EEF7-500C-45F5-88DC-30D26E79C588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08F7D-6F41-4EE1-9152-71D35DFB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D6C21-BAD3-4994-BA0A-E215F719D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1F76-ACAE-4A16-83A4-88DFD6D6F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63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62063-0C8C-4A7B-8768-F882B43E3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45BBE-55CD-437A-8E50-10C53D5681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600770-F8EB-460C-A547-B075FABC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3D795B-BE87-4E9E-AC70-B3DAB16AA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EEF7-500C-45F5-88DC-30D26E79C588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B5B89C-391E-4959-A18C-7451DCFE3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EB47D-E40A-49CD-BEFE-D9A348F28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1F76-ACAE-4A16-83A4-88DFD6D6F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885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5E37E-956A-4218-9AA1-83D66A4D6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18753-D1A6-44B9-B2F8-BC11B0F6C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B874D2-7EDB-489D-AC8C-EEC09C252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9419BD-9456-4854-8F6A-F781386684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0BBB34-6A68-4EB9-9BAA-5DFDB585F3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0C761D-E7EA-48BA-8AC2-D3F1D000B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EEF7-500C-45F5-88DC-30D26E79C588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A1BFEB-EEAC-4F61-8986-83946CCF0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21BE4D-292C-4749-9F61-95FF3BC48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1F76-ACAE-4A16-83A4-88DFD6D6F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62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5B753-0551-4FC7-9EF4-AEF9FA6F1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31F632-DA93-4725-B0AE-FD99576ED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EEF7-500C-45F5-88DC-30D26E79C588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806EE2-7AF7-47C2-A5BF-09234AC65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4E9D06-6A0C-4DAC-B481-311B697E3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1F76-ACAE-4A16-83A4-88DFD6D6F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78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430F98-6C98-4B2F-A617-A099E0EB5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EEF7-500C-45F5-88DC-30D26E79C588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0D82EA-52CA-4D18-8396-2E0402FDC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86CECD-66C6-4EB7-BABC-EBBF77552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1F76-ACAE-4A16-83A4-88DFD6D6F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8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D9224-C0EC-4BA0-A9E2-1ED7021B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A4623-6701-4938-B192-ED97811CE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9BF992-8A9E-42FD-A31F-CCDBB11AE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3F6FC7-2A0A-405D-9486-AF771627E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EEF7-500C-45F5-88DC-30D26E79C588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9A39AE-7428-4807-99CC-AB5721DE6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624347-650C-4601-BB46-C8D55AC84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1F76-ACAE-4A16-83A4-88DFD6D6F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37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8E600-C562-4306-9932-0D2A18E45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FA3C93-A491-47E3-983C-6F7AEAD7A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CBD2CF-C3F8-4CBF-80B9-9F66E8C84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A92F3-EE7B-49CB-A691-61E441039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EEF7-500C-45F5-88DC-30D26E79C588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3C1C5-46B1-497A-88A9-D028B57E8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219F78-EAE3-4FA9-8C15-8892654A3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1F76-ACAE-4A16-83A4-88DFD6D6F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80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A51795-3FD0-4643-9672-18738A0E1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E4F63-6BF8-4013-A89A-D107C239B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50D08-E103-4FA2-990D-BE32996E89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EEEF7-500C-45F5-88DC-30D26E79C588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EF8D9-B6A8-4ED4-84D9-0DE01057D8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6033F-AEC4-4D53-9B18-BBD0B11AF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D1F76-ACAE-4A16-83A4-88DFD6D6F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365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github.com/yonatan2206/Data-science-projec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vagalume.com.br/" TargetMode="Externa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B426E-25B2-4AA2-B838-FA4CE37BB3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93838"/>
            <a:ext cx="9144000" cy="10969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lgerian" panose="04020705040A02060702" pitchFamily="82" charset="0"/>
              </a:rPr>
              <a:t>Music Genre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6796EF-6512-41CE-9E71-C4C2078CD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4675" y="3157537"/>
            <a:ext cx="5962650" cy="54292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lgerian" panose="04020705040A02060702" pitchFamily="82" charset="0"/>
                <a:cs typeface="Aldhabi" panose="020B0604020202020204" pitchFamily="2" charset="-78"/>
              </a:rPr>
              <a:t>Data science final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EA2F0D-C531-42D3-B56F-7A98CD880343}"/>
              </a:ext>
            </a:extLst>
          </p:cNvPr>
          <p:cNvSpPr txBox="1"/>
          <p:nvPr/>
        </p:nvSpPr>
        <p:spPr>
          <a:xfrm>
            <a:off x="10004166" y="5657671"/>
            <a:ext cx="3114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GITHUB</a:t>
            </a:r>
            <a:endParaRPr lang="en-US" dirty="0"/>
          </a:p>
          <a:p>
            <a:endParaRPr lang="en-US" dirty="0"/>
          </a:p>
          <a:p>
            <a:r>
              <a:rPr lang="en-US" dirty="0"/>
              <a:t>Jonathan Haddad</a:t>
            </a:r>
          </a:p>
          <a:p>
            <a:endParaRPr lang="en-US" dirty="0"/>
          </a:p>
        </p:txBody>
      </p:sp>
      <p:pic>
        <p:nvPicPr>
          <p:cNvPr id="8" name="Picture 7" descr="A picture containing text, night sky&#10;&#10;Description automatically generated">
            <a:extLst>
              <a:ext uri="{FF2B5EF4-FFF2-40B4-BE49-F238E27FC236}">
                <a16:creationId xmlns:a16="http://schemas.microsoft.com/office/drawing/2014/main" id="{A3FBF6FE-C8B6-488F-B98B-7E254783CB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837" y="4479926"/>
            <a:ext cx="5648325" cy="155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894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379B5-FFC0-4309-8D55-9D56A394E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069" y="505084"/>
            <a:ext cx="10515600" cy="665381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b="1" dirty="0"/>
              <a:t>Can computers understand words and sentences?</a:t>
            </a:r>
            <a:endParaRPr lang="en-US" sz="36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0AF32D-7829-4D1F-87ED-A0B318718DEF}"/>
              </a:ext>
            </a:extLst>
          </p:cNvPr>
          <p:cNvSpPr txBox="1"/>
          <p:nvPr/>
        </p:nvSpPr>
        <p:spPr>
          <a:xfrm>
            <a:off x="905069" y="1262360"/>
            <a:ext cx="10935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b="1" dirty="0">
                <a:latin typeface="+mj-lt"/>
              </a:rPr>
              <a:t>Can we predict the genre of a song based on his lyrics?</a:t>
            </a:r>
            <a:endParaRPr lang="en-US" sz="3600" b="1" dirty="0">
              <a:latin typeface="+mj-lt"/>
            </a:endParaRPr>
          </a:p>
        </p:txBody>
      </p:sp>
      <p:pic>
        <p:nvPicPr>
          <p:cNvPr id="28" name="Picture 27" descr="A picture containing text&#10;&#10;Description automatically generated">
            <a:extLst>
              <a:ext uri="{FF2B5EF4-FFF2-40B4-BE49-F238E27FC236}">
                <a16:creationId xmlns:a16="http://schemas.microsoft.com/office/drawing/2014/main" id="{610E64E6-EF44-4CEF-BCAA-4EDEEC8A6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737" y="4831448"/>
            <a:ext cx="1905000" cy="1905000"/>
          </a:xfrm>
          <a:prstGeom prst="rect">
            <a:avLst/>
          </a:prstGeom>
        </p:spPr>
      </p:pic>
      <p:pic>
        <p:nvPicPr>
          <p:cNvPr id="32" name="Picture 31" descr="Diagram&#10;&#10;Description automatically generated">
            <a:extLst>
              <a:ext uri="{FF2B5EF4-FFF2-40B4-BE49-F238E27FC236}">
                <a16:creationId xmlns:a16="http://schemas.microsoft.com/office/drawing/2014/main" id="{EC494AC2-E6AF-440D-B5DF-953A2F68C9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618" y="3041780"/>
            <a:ext cx="4243407" cy="3694668"/>
          </a:xfrm>
          <a:prstGeom prst="rect">
            <a:avLst/>
          </a:prstGeom>
        </p:spPr>
      </p:pic>
      <p:pic>
        <p:nvPicPr>
          <p:cNvPr id="26" name="Content Placeholder 25" descr="Text&#10;&#10;Description automatically generated">
            <a:extLst>
              <a:ext uri="{FF2B5EF4-FFF2-40B4-BE49-F238E27FC236}">
                <a16:creationId xmlns:a16="http://schemas.microsoft.com/office/drawing/2014/main" id="{163F0A87-072A-4FF0-81FC-FB74F8D6DA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" y="2417129"/>
            <a:ext cx="7624743" cy="2151856"/>
          </a:xfrm>
        </p:spPr>
      </p:pic>
    </p:spTree>
    <p:extLst>
      <p:ext uri="{BB962C8B-B14F-4D97-AF65-F5344CB8AC3E}">
        <p14:creationId xmlns:p14="http://schemas.microsoft.com/office/powerpoint/2010/main" val="3043903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2C73D-F887-4DC5-97FE-B1B510641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9314" y="1396289"/>
            <a:ext cx="4375586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                                </a:t>
            </a:r>
            <a:r>
              <a:rPr lang="en-US" b="1" kern="1200" dirty="0">
                <a:solidFill>
                  <a:schemeClr val="bg1"/>
                </a:solidFill>
                <a:latin typeface="Algerian" panose="04020705040A02060702" pitchFamily="82" charset="0"/>
              </a:rPr>
              <a:t>4 Genres  </a:t>
            </a: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0ED52484-C939-4951-85D6-79046BBC6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67397" cy="3481744"/>
          </a:xfrm>
          <a:custGeom>
            <a:avLst/>
            <a:gdLst>
              <a:gd name="connsiteX0" fmla="*/ 0 w 4067397"/>
              <a:gd name="connsiteY0" fmla="*/ 0 h 3481744"/>
              <a:gd name="connsiteX1" fmla="*/ 3741230 w 4067397"/>
              <a:gd name="connsiteY1" fmla="*/ 0 h 3481744"/>
              <a:gd name="connsiteX2" fmla="*/ 3789282 w 4067397"/>
              <a:gd name="connsiteY2" fmla="*/ 79096 h 3481744"/>
              <a:gd name="connsiteX3" fmla="*/ 4067397 w 4067397"/>
              <a:gd name="connsiteY3" fmla="*/ 1177456 h 3481744"/>
              <a:gd name="connsiteX4" fmla="*/ 1763109 w 4067397"/>
              <a:gd name="connsiteY4" fmla="*/ 3481744 h 3481744"/>
              <a:gd name="connsiteX5" fmla="*/ 133731 w 4067397"/>
              <a:gd name="connsiteY5" fmla="*/ 2806834 h 3481744"/>
              <a:gd name="connsiteX6" fmla="*/ 0 w 4067397"/>
              <a:gd name="connsiteY6" fmla="*/ 2659692 h 3481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7397" h="3481744">
                <a:moveTo>
                  <a:pt x="0" y="0"/>
                </a:moveTo>
                <a:lnTo>
                  <a:pt x="3741230" y="0"/>
                </a:lnTo>
                <a:lnTo>
                  <a:pt x="3789282" y="79096"/>
                </a:lnTo>
                <a:cubicBezTo>
                  <a:pt x="3966649" y="405598"/>
                  <a:pt x="4067397" y="779761"/>
                  <a:pt x="4067397" y="1177456"/>
                </a:cubicBezTo>
                <a:cubicBezTo>
                  <a:pt x="4067397" y="2450079"/>
                  <a:pt x="3035732" y="3481744"/>
                  <a:pt x="1763109" y="3481744"/>
                </a:cubicBezTo>
                <a:cubicBezTo>
                  <a:pt x="1126798" y="3481744"/>
                  <a:pt x="550726" y="3223828"/>
                  <a:pt x="133731" y="2806834"/>
                </a:cubicBezTo>
                <a:lnTo>
                  <a:pt x="0" y="2659692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23AC743-1CAC-4594-8F81-8E5C1E45B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5804" y="452999"/>
            <a:ext cx="2020824" cy="202082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Picture 18" descr="Icon&#10;&#10;Description automatically generated with medium confidence">
            <a:extLst>
              <a:ext uri="{FF2B5EF4-FFF2-40B4-BE49-F238E27FC236}">
                <a16:creationId xmlns:a16="http://schemas.microsoft.com/office/drawing/2014/main" id="{BA7BB50D-5A26-45DD-AD53-04DF9A7124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 r="-1" b="-1"/>
          <a:stretch/>
        </p:blipFill>
        <p:spPr>
          <a:xfrm>
            <a:off x="4700396" y="617591"/>
            <a:ext cx="1691640" cy="1691640"/>
          </a:xfrm>
          <a:custGeom>
            <a:avLst/>
            <a:gdLst/>
            <a:ahLst/>
            <a:cxnLst/>
            <a:rect l="l" t="t" r="r" b="b"/>
            <a:pathLst>
              <a:path w="1645920" h="1645920">
                <a:moveTo>
                  <a:pt x="822960" y="0"/>
                </a:moveTo>
                <a:cubicBezTo>
                  <a:pt x="1277468" y="0"/>
                  <a:pt x="1645920" y="368452"/>
                  <a:pt x="1645920" y="822960"/>
                </a:cubicBezTo>
                <a:cubicBezTo>
                  <a:pt x="1645920" y="1277468"/>
                  <a:pt x="1277468" y="1645920"/>
                  <a:pt x="822960" y="1645920"/>
                </a:cubicBezTo>
                <a:cubicBezTo>
                  <a:pt x="368452" y="1645920"/>
                  <a:pt x="0" y="1277468"/>
                  <a:pt x="0" y="822960"/>
                </a:cubicBezTo>
                <a:cubicBezTo>
                  <a:pt x="0" y="368452"/>
                  <a:pt x="368452" y="0"/>
                  <a:pt x="822960" y="0"/>
                </a:cubicBezTo>
                <a:close/>
              </a:path>
            </a:pathLst>
          </a:custGeom>
        </p:spPr>
      </p:pic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3DF8EA8C-4EAB-49EE-BBAB-78BE910D2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041056"/>
            <a:ext cx="3216344" cy="2816945"/>
          </a:xfrm>
          <a:custGeom>
            <a:avLst/>
            <a:gdLst>
              <a:gd name="connsiteX0" fmla="*/ 1360112 w 3216344"/>
              <a:gd name="connsiteY0" fmla="*/ 0 h 2816945"/>
              <a:gd name="connsiteX1" fmla="*/ 3216344 w 3216344"/>
              <a:gd name="connsiteY1" fmla="*/ 1856232 h 2816945"/>
              <a:gd name="connsiteX2" fmla="*/ 2992307 w 3216344"/>
              <a:gd name="connsiteY2" fmla="*/ 2741023 h 2816945"/>
              <a:gd name="connsiteX3" fmla="*/ 2946183 w 3216344"/>
              <a:gd name="connsiteY3" fmla="*/ 2816945 h 2816945"/>
              <a:gd name="connsiteX4" fmla="*/ 0 w 3216344"/>
              <a:gd name="connsiteY4" fmla="*/ 2816945 h 2816945"/>
              <a:gd name="connsiteX5" fmla="*/ 0 w 3216344"/>
              <a:gd name="connsiteY5" fmla="*/ 596005 h 2816945"/>
              <a:gd name="connsiteX6" fmla="*/ 47558 w 3216344"/>
              <a:gd name="connsiteY6" fmla="*/ 543678 h 2816945"/>
              <a:gd name="connsiteX7" fmla="*/ 1360112 w 3216344"/>
              <a:gd name="connsiteY7" fmla="*/ 0 h 2816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16344" h="2816945">
                <a:moveTo>
                  <a:pt x="1360112" y="0"/>
                </a:moveTo>
                <a:cubicBezTo>
                  <a:pt x="2385281" y="0"/>
                  <a:pt x="3216344" y="831063"/>
                  <a:pt x="3216344" y="1856232"/>
                </a:cubicBezTo>
                <a:cubicBezTo>
                  <a:pt x="3216344" y="2176598"/>
                  <a:pt x="3135186" y="2478007"/>
                  <a:pt x="2992307" y="2741023"/>
                </a:cubicBezTo>
                <a:lnTo>
                  <a:pt x="2946183" y="2816945"/>
                </a:lnTo>
                <a:lnTo>
                  <a:pt x="0" y="2816945"/>
                </a:lnTo>
                <a:lnTo>
                  <a:pt x="0" y="596005"/>
                </a:lnTo>
                <a:lnTo>
                  <a:pt x="47558" y="543678"/>
                </a:lnTo>
                <a:cubicBezTo>
                  <a:pt x="383470" y="207766"/>
                  <a:pt x="847528" y="0"/>
                  <a:pt x="1360112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9973AF05-1CBD-4B57-BB0F-EAEF9F8FB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0935" y="2871982"/>
            <a:ext cx="2834640" cy="2834640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63957EC-2FF8-40DD-A9D4-A3C7B5D2B0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" b="6"/>
          <a:stretch/>
        </p:blipFill>
        <p:spPr>
          <a:xfrm>
            <a:off x="3545527" y="3036574"/>
            <a:ext cx="2505456" cy="2505456"/>
          </a:xfrm>
          <a:custGeom>
            <a:avLst/>
            <a:gdLst/>
            <a:ahLst/>
            <a:cxnLst/>
            <a:rect l="l" t="t" r="r" b="b"/>
            <a:pathLst>
              <a:path w="2505456" h="2505456">
                <a:moveTo>
                  <a:pt x="1252728" y="0"/>
                </a:moveTo>
                <a:cubicBezTo>
                  <a:pt x="1944591" y="0"/>
                  <a:pt x="2505456" y="560865"/>
                  <a:pt x="2505456" y="1252728"/>
                </a:cubicBezTo>
                <a:cubicBezTo>
                  <a:pt x="2505456" y="1944591"/>
                  <a:pt x="1944591" y="2505456"/>
                  <a:pt x="1252728" y="2505456"/>
                </a:cubicBezTo>
                <a:cubicBezTo>
                  <a:pt x="560865" y="2505456"/>
                  <a:pt x="0" y="1944591"/>
                  <a:pt x="0" y="1252728"/>
                </a:cubicBezTo>
                <a:cubicBezTo>
                  <a:pt x="0" y="560865"/>
                  <a:pt x="560865" y="0"/>
                  <a:pt x="1252728" y="0"/>
                </a:cubicBezTo>
                <a:close/>
              </a:path>
            </a:pathLst>
          </a:custGeom>
        </p:spPr>
      </p:pic>
      <p:pic>
        <p:nvPicPr>
          <p:cNvPr id="11" name="Picture 10" descr="A person holding a sign&#10;&#10;Description automatically generated with low confidence">
            <a:extLst>
              <a:ext uri="{FF2B5EF4-FFF2-40B4-BE49-F238E27FC236}">
                <a16:creationId xmlns:a16="http://schemas.microsoft.com/office/drawing/2014/main" id="{F6BEC04F-24BC-4C86-9C42-1A3AAB3CC4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4" r="10885" b="1"/>
          <a:stretch/>
        </p:blipFill>
        <p:spPr>
          <a:xfrm>
            <a:off x="20" y="10"/>
            <a:ext cx="3904480" cy="3318836"/>
          </a:xfrm>
          <a:custGeom>
            <a:avLst/>
            <a:gdLst/>
            <a:ahLst/>
            <a:cxnLst/>
            <a:rect l="l" t="t" r="r" b="b"/>
            <a:pathLst>
              <a:path w="3904500" h="3318846">
                <a:moveTo>
                  <a:pt x="0" y="0"/>
                </a:moveTo>
                <a:lnTo>
                  <a:pt x="3550823" y="0"/>
                </a:lnTo>
                <a:lnTo>
                  <a:pt x="3646046" y="156742"/>
                </a:lnTo>
                <a:cubicBezTo>
                  <a:pt x="3810874" y="460163"/>
                  <a:pt x="3904500" y="807876"/>
                  <a:pt x="3904500" y="1177456"/>
                </a:cubicBezTo>
                <a:cubicBezTo>
                  <a:pt x="3904500" y="2360113"/>
                  <a:pt x="2945767" y="3318846"/>
                  <a:pt x="1763110" y="3318846"/>
                </a:cubicBezTo>
                <a:cubicBezTo>
                  <a:pt x="1097866" y="3318846"/>
                  <a:pt x="503472" y="3015497"/>
                  <a:pt x="110709" y="2539579"/>
                </a:cubicBezTo>
                <a:lnTo>
                  <a:pt x="0" y="2391530"/>
                </a:lnTo>
                <a:close/>
              </a:path>
            </a:pathLst>
          </a:custGeom>
        </p:spPr>
      </p:pic>
      <p:pic>
        <p:nvPicPr>
          <p:cNvPr id="9" name="Content Placeholder 8" descr="Logo&#10;&#10;Description automatically generated">
            <a:extLst>
              <a:ext uri="{FF2B5EF4-FFF2-40B4-BE49-F238E27FC236}">
                <a16:creationId xmlns:a16="http://schemas.microsoft.com/office/drawing/2014/main" id="{CEB04E8F-1657-4A51-9264-6CF371591CB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81" r="14007" b="-10"/>
          <a:stretch/>
        </p:blipFill>
        <p:spPr>
          <a:xfrm>
            <a:off x="1" y="4207014"/>
            <a:ext cx="3050387" cy="2654675"/>
          </a:xfrm>
          <a:custGeom>
            <a:avLst/>
            <a:gdLst/>
            <a:ahLst/>
            <a:cxnLst/>
            <a:rect l="l" t="t" r="r" b="b"/>
            <a:pathLst>
              <a:path w="3050387" h="2654675">
                <a:moveTo>
                  <a:pt x="1360112" y="0"/>
                </a:moveTo>
                <a:cubicBezTo>
                  <a:pt x="2293625" y="0"/>
                  <a:pt x="3050387" y="756762"/>
                  <a:pt x="3050387" y="1690275"/>
                </a:cubicBezTo>
                <a:cubicBezTo>
                  <a:pt x="3050387" y="2040343"/>
                  <a:pt x="2943967" y="2365554"/>
                  <a:pt x="2761715" y="2635324"/>
                </a:cubicBezTo>
                <a:lnTo>
                  <a:pt x="2747244" y="2654675"/>
                </a:lnTo>
                <a:lnTo>
                  <a:pt x="0" y="2654675"/>
                </a:lnTo>
                <a:lnTo>
                  <a:pt x="0" y="689742"/>
                </a:lnTo>
                <a:lnTo>
                  <a:pt x="55814" y="615103"/>
                </a:lnTo>
                <a:cubicBezTo>
                  <a:pt x="365835" y="239445"/>
                  <a:pt x="835011" y="0"/>
                  <a:pt x="1360112" y="0"/>
                </a:cubicBezTo>
                <a:close/>
              </a:path>
            </a:pathLst>
          </a:custGeom>
        </p:spPr>
      </p:pic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9E70D8B3-795A-4FF9-AC58-32AA502AD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7258" y="3429000"/>
            <a:ext cx="4757635" cy="2915815"/>
          </a:xfrm>
        </p:spPr>
        <p:txBody>
          <a:bodyPr anchor="t">
            <a:norm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My plan is to build a model that can classified a song from 4 different genres:</a:t>
            </a:r>
          </a:p>
          <a:p>
            <a:r>
              <a:rPr lang="en-GB" sz="2400" b="1" dirty="0">
                <a:solidFill>
                  <a:schemeClr val="bg1"/>
                </a:solidFill>
              </a:rPr>
              <a:t>Hip hop</a:t>
            </a:r>
          </a:p>
          <a:p>
            <a:r>
              <a:rPr lang="en-GB" sz="2400" b="1" dirty="0">
                <a:solidFill>
                  <a:schemeClr val="bg1"/>
                </a:solidFill>
              </a:rPr>
              <a:t>Rock</a:t>
            </a:r>
          </a:p>
          <a:p>
            <a:r>
              <a:rPr lang="en-GB" sz="2400" b="1" dirty="0">
                <a:solidFill>
                  <a:schemeClr val="bg1"/>
                </a:solidFill>
              </a:rPr>
              <a:t>Reggae</a:t>
            </a:r>
          </a:p>
          <a:p>
            <a:r>
              <a:rPr lang="en-GB" sz="2400" b="1" dirty="0">
                <a:solidFill>
                  <a:schemeClr val="bg1"/>
                </a:solidFill>
              </a:rPr>
              <a:t>soul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38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74873-2F5C-47ED-AE61-FBBC02B3B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</a:t>
            </a:r>
            <a:r>
              <a:rPr lang="en-US" b="1" dirty="0">
                <a:latin typeface="+mn-lt"/>
                <a:cs typeface="Aharoni" panose="02010803020104030203" pitchFamily="2" charset="-79"/>
              </a:rPr>
              <a:t>Getting the data</a:t>
            </a:r>
          </a:p>
        </p:txBody>
      </p:sp>
      <p:pic>
        <p:nvPicPr>
          <p:cNvPr id="9" name="Content Placeholder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3A59D5E-C666-4174-A4ED-CE7C95AD7F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499" y="1957388"/>
            <a:ext cx="8186531" cy="4810539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53BEB6-6E49-44DF-9140-6CD24D212B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650" y="1476790"/>
            <a:ext cx="8515350" cy="1017932"/>
          </a:xfrm>
          <a:prstGeom prst="rect">
            <a:avLst/>
          </a:prstGeom>
        </p:spPr>
      </p:pic>
      <p:pic>
        <p:nvPicPr>
          <p:cNvPr id="15" name="Picture 1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6D093DA-410A-412C-9186-0E5B060B99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921" y="3343343"/>
            <a:ext cx="3375079" cy="350830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E227D3-D500-4091-89B3-0E87611AB640}"/>
              </a:ext>
            </a:extLst>
          </p:cNvPr>
          <p:cNvSpPr txBox="1"/>
          <p:nvPr/>
        </p:nvSpPr>
        <p:spPr>
          <a:xfrm>
            <a:off x="238124" y="1476790"/>
            <a:ext cx="278130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 crawled the data from: </a:t>
            </a:r>
            <a:r>
              <a:rPr lang="en-GB" sz="2000" dirty="0">
                <a:hlinkClick r:id="rId5"/>
              </a:rPr>
              <a:t>www.vagalume.com.br</a:t>
            </a:r>
            <a:r>
              <a:rPr lang="en-GB" sz="2000" dirty="0"/>
              <a:t> .</a:t>
            </a:r>
            <a:endParaRPr lang="en-GB" sz="2400" dirty="0"/>
          </a:p>
          <a:p>
            <a:r>
              <a:rPr lang="en-GB" sz="2400" dirty="0"/>
              <a:t>A great website with plenty of lyrics.</a:t>
            </a:r>
          </a:p>
          <a:p>
            <a:endParaRPr lang="en-GB" sz="2400" dirty="0"/>
          </a:p>
          <a:p>
            <a:r>
              <a:rPr lang="en-GB" sz="2400" dirty="0"/>
              <a:t>I used “Requests” and “</a:t>
            </a:r>
            <a:r>
              <a:rPr lang="en-GB" sz="2400" dirty="0" err="1"/>
              <a:t>BeautifulSoup</a:t>
            </a:r>
            <a:r>
              <a:rPr lang="en-GB" sz="2400" dirty="0"/>
              <a:t>” from python libraries to crawl the data.</a:t>
            </a:r>
          </a:p>
          <a:p>
            <a:r>
              <a:rPr lang="en-GB" sz="2400" dirty="0"/>
              <a:t>After a couple of day I got close to 40,000 lyrics.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4124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E03C4AD-D172-481D-8DB0-647270A6985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12725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Data cleaning</a:t>
            </a:r>
            <a:endParaRPr lang="en-US" dirty="0"/>
          </a:p>
        </p:txBody>
      </p:sp>
      <p:pic>
        <p:nvPicPr>
          <p:cNvPr id="11" name="Picture 10" descr="A close-up of a document&#10;&#10;Description automatically generated with medium confidence">
            <a:extLst>
              <a:ext uri="{FF2B5EF4-FFF2-40B4-BE49-F238E27FC236}">
                <a16:creationId xmlns:a16="http://schemas.microsoft.com/office/drawing/2014/main" id="{CF3F7871-1C5D-4CD8-AE13-DE20932DC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877" y="192537"/>
            <a:ext cx="4600575" cy="3981450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734ABABE-8CB2-4EC2-B938-92C1178E5F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779" y="4855335"/>
            <a:ext cx="8829675" cy="18097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E95EF2D-FA9B-4DF0-BE37-2FAD7EABD8A3}"/>
              </a:ext>
            </a:extLst>
          </p:cNvPr>
          <p:cNvSpPr txBox="1"/>
          <p:nvPr/>
        </p:nvSpPr>
        <p:spPr>
          <a:xfrm>
            <a:off x="295275" y="1514475"/>
            <a:ext cx="580072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 had to do a lot of cleaning from the raw data: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Language recognition.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Removing stop words.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Removing punctuation.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Removing numbers.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Word lemmatization.</a:t>
            </a:r>
          </a:p>
          <a:p>
            <a:endParaRPr lang="en-US" dirty="0"/>
          </a:p>
        </p:txBody>
      </p:sp>
      <p:pic>
        <p:nvPicPr>
          <p:cNvPr id="14" name="Graphic 13" descr="Back with solid fill">
            <a:extLst>
              <a:ext uri="{FF2B5EF4-FFF2-40B4-BE49-F238E27FC236}">
                <a16:creationId xmlns:a16="http://schemas.microsoft.com/office/drawing/2014/main" id="{57406BC3-1068-432D-A8D0-D355BBA15C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7096619">
            <a:off x="4732136" y="2601749"/>
            <a:ext cx="1853082" cy="185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935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379B5-FFC0-4309-8D55-9D56A394ED3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9285" y="77755"/>
            <a:ext cx="6464300" cy="13223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latin typeface="+mn-lt"/>
              </a:rPr>
              <a:t>Visualization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8DE90618-D139-4249-964B-02ADCA422B5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5" y="3151982"/>
            <a:ext cx="10971213" cy="35480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DBF0D51-F358-4327-ACCB-B8F9BA2D9A3F}"/>
              </a:ext>
            </a:extLst>
          </p:cNvPr>
          <p:cNvSpPr txBox="1"/>
          <p:nvPr/>
        </p:nvSpPr>
        <p:spPr>
          <a:xfrm>
            <a:off x="166650" y="1400143"/>
            <a:ext cx="6463301" cy="3361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 could get some nice plots after cleaning the data.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We can see frequent words common to specific genres.</a:t>
            </a:r>
          </a:p>
        </p:txBody>
      </p:sp>
      <p:pic>
        <p:nvPicPr>
          <p:cNvPr id="7" name="Picture 6" descr="A picture containing text, newspaper&#10;&#10;Description automatically generated">
            <a:extLst>
              <a:ext uri="{FF2B5EF4-FFF2-40B4-BE49-F238E27FC236}">
                <a16:creationId xmlns:a16="http://schemas.microsoft.com/office/drawing/2014/main" id="{4ADD9C91-7FF1-47AF-957E-578506427F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805" y="555757"/>
            <a:ext cx="4563910" cy="481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360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379B5-FFC0-4309-8D55-9D56A394ED3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57537"/>
            <a:ext cx="9393238" cy="13303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                         </a:t>
            </a:r>
            <a:r>
              <a:rPr lang="en-US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Vectorization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F183E17F-C661-4164-8353-18096FB87B9B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6" y="1939925"/>
            <a:ext cx="5353380" cy="43436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D00FA7-B757-4208-B3C5-C6FECE075C40}"/>
              </a:ext>
            </a:extLst>
          </p:cNvPr>
          <p:cNvSpPr txBox="1"/>
          <p:nvPr/>
        </p:nvSpPr>
        <p:spPr>
          <a:xfrm>
            <a:off x="1137034" y="2198362"/>
            <a:ext cx="4958966" cy="391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To train the model first I had to vectorize the corpus.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As we can see each column is represented by a word in the corpus, and each cell represent the TF-IDF (Term Frequency — Inverse Document Frequency) of a specific word from the text.</a:t>
            </a:r>
          </a:p>
        </p:txBody>
      </p:sp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484D63C8-077A-457C-9C25-49ACC16045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034" y="4837315"/>
            <a:ext cx="4778574" cy="169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256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379B5-FFC0-4309-8D55-9D56A394ED3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609600"/>
            <a:ext cx="5338763" cy="13223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latin typeface="+mn-lt"/>
              </a:rPr>
              <a:t>Train and Test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931057-4D88-4527-BFA1-BE9694727C2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32" y="5035550"/>
            <a:ext cx="10779125" cy="1212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F71F69-5E98-4388-86FA-342ACC82EEB4}"/>
              </a:ext>
            </a:extLst>
          </p:cNvPr>
          <p:cNvSpPr txBox="1"/>
          <p:nvPr/>
        </p:nvSpPr>
        <p:spPr>
          <a:xfrm>
            <a:off x="1137034" y="2194101"/>
            <a:ext cx="4742771" cy="3983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I use the SGD Classifier to build the model. It is a linear classifier optimized by Stochastic Gradient Descent.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99A9EB9D-E1B5-48DF-A1E0-2767869BB8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82091"/>
            <a:ext cx="5643933" cy="349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916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379B5-FFC0-4309-8D55-9D56A394ED3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73225" y="281403"/>
            <a:ext cx="5338763" cy="13223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latin typeface="+mn-lt"/>
              </a:rPr>
              <a:t>Model prediction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2C1512-AB99-4F95-BF8A-B01093A95C8E}"/>
              </a:ext>
            </a:extLst>
          </p:cNvPr>
          <p:cNvSpPr txBox="1"/>
          <p:nvPr/>
        </p:nvSpPr>
        <p:spPr>
          <a:xfrm>
            <a:off x="486308" y="1931988"/>
            <a:ext cx="4742771" cy="3983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As we can see the overall accuracy is 0.68.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model classified quit well hip hop and reggae music.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Between rock and soul there are some tuning to do but the precision is still above average.</a:t>
            </a:r>
          </a:p>
        </p:txBody>
      </p:sp>
      <p:pic>
        <p:nvPicPr>
          <p:cNvPr id="13" name="Picture 12" descr="A picture containing text, receipt, screenshot&#10;&#10;Description automatically generated">
            <a:extLst>
              <a:ext uri="{FF2B5EF4-FFF2-40B4-BE49-F238E27FC236}">
                <a16:creationId xmlns:a16="http://schemas.microsoft.com/office/drawing/2014/main" id="{1D12F3BF-8667-4365-99F7-069549D25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867" y="4333875"/>
            <a:ext cx="5838825" cy="2447925"/>
          </a:xfrm>
          <a:prstGeom prst="rect">
            <a:avLst/>
          </a:prstGeom>
        </p:spPr>
      </p:pic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1D091930-7F61-4242-92A6-63478AE8CC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493" y="76200"/>
            <a:ext cx="4517199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252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279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Algerian</vt:lpstr>
      <vt:lpstr>Arial</vt:lpstr>
      <vt:lpstr>Calibri</vt:lpstr>
      <vt:lpstr>Calibri Light</vt:lpstr>
      <vt:lpstr>Office Theme</vt:lpstr>
      <vt:lpstr>Music Genre Classification</vt:lpstr>
      <vt:lpstr>Can computers understand words and sentences?</vt:lpstr>
      <vt:lpstr>                                4 Genres  </vt:lpstr>
      <vt:lpstr>                         Getting the data</vt:lpstr>
      <vt:lpstr>Data cleaning</vt:lpstr>
      <vt:lpstr>Visualization</vt:lpstr>
      <vt:lpstr>                              Vectorization </vt:lpstr>
      <vt:lpstr>Train and Test</vt:lpstr>
      <vt:lpstr>Model prediction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Genre Classification</dc:title>
  <dc:creator>Yonatan H</dc:creator>
  <cp:lastModifiedBy>Yonatan H</cp:lastModifiedBy>
  <cp:revision>14</cp:revision>
  <dcterms:created xsi:type="dcterms:W3CDTF">2022-01-21T17:07:59Z</dcterms:created>
  <dcterms:modified xsi:type="dcterms:W3CDTF">2022-01-25T14:37:06Z</dcterms:modified>
</cp:coreProperties>
</file>