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63" r:id="rId3"/>
    <p:sldId id="264" r:id="rId4"/>
    <p:sldId id="265" r:id="rId5"/>
    <p:sldId id="266" r:id="rId6"/>
    <p:sldId id="269" r:id="rId7"/>
    <p:sldId id="267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01"/>
    <a:srgbClr val="1CB7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62"/>
  </p:normalViewPr>
  <p:slideViewPr>
    <p:cSldViewPr snapToGrid="0" snapToObjects="1">
      <p:cViewPr varScale="1">
        <p:scale>
          <a:sx n="138" d="100"/>
          <a:sy n="138" d="100"/>
        </p:scale>
        <p:origin x="17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0260" y="3021787"/>
            <a:ext cx="9773120" cy="203606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0260" y="5057851"/>
            <a:ext cx="9773120" cy="814428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rgbClr val="FFC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9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2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52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9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0" cy="1189327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00147"/>
            <a:ext cx="10994760" cy="4479341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4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1" y="578507"/>
            <a:ext cx="7940660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598079"/>
            <a:ext cx="7940660" cy="4681415"/>
          </a:xfrm>
        </p:spPr>
        <p:txBody>
          <a:bodyPr/>
          <a:lstStyle>
            <a:lvl1pPr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5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6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0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1" cy="10180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24282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818181"/>
            <a:ext cx="5386917" cy="285049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24282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818181"/>
            <a:ext cx="5389033" cy="285049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8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7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6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8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eveloper.android.com/studio/debug/dev-option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eveloper.android.com/studio/index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פיתוח אפליקציות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באצעות אנדרואיד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יונתן גוונטר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114" y="3132151"/>
            <a:ext cx="3061252" cy="30612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4725" y="208233"/>
            <a:ext cx="417492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6000" b="1" cap="small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1CB71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Android</a:t>
            </a:r>
          </a:p>
          <a:p>
            <a:r>
              <a:rPr lang="en-US" sz="6000" b="1" cap="small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1CB71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453565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655" y="2063315"/>
            <a:ext cx="3823855" cy="3827710"/>
          </a:xfrm>
        </p:spPr>
        <p:txBody>
          <a:bodyPr>
            <a:normAutofit fontScale="40000" lnSpcReduction="20000"/>
          </a:bodyPr>
          <a:lstStyle/>
          <a:p>
            <a:pPr marL="0" indent="0" algn="r" rtl="1">
              <a:buNone/>
            </a:pPr>
            <a:r>
              <a:rPr lang="he-IL" dirty="0" smtClean="0"/>
              <a:t>ניבחר שם ליישום ואת ה</a:t>
            </a:r>
            <a:r>
              <a:rPr lang="en-US" dirty="0" smtClean="0"/>
              <a:t>package</a:t>
            </a:r>
            <a:r>
              <a:rPr lang="he-IL" dirty="0" smtClean="0"/>
              <a:t> שלו (המוכר לנו מפיתוח בשפת </a:t>
            </a:r>
            <a:r>
              <a:rPr lang="en-US" dirty="0" smtClean="0"/>
              <a:t>Java</a:t>
            </a:r>
            <a:r>
              <a:rPr lang="he-IL" dirty="0" smtClean="0"/>
              <a:t>). בנוסף נחבר מיקום לשמירת </a:t>
            </a:r>
            <a:r>
              <a:rPr lang="he-IL" dirty="0" err="1" smtClean="0"/>
              <a:t>הפרוייקט</a:t>
            </a:r>
            <a:r>
              <a:rPr lang="he-IL" dirty="0" smtClean="0"/>
              <a:t> (ניתן להשאיר את המיקום עם ברירת המחדל).</a:t>
            </a:r>
            <a:endParaRPr lang="en-US" dirty="0"/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r>
              <a:rPr lang="he-IL" dirty="0" smtClean="0"/>
              <a:t>יש צורך לבחור את שפת הפיתוח </a:t>
            </a:r>
            <a:r>
              <a:rPr lang="he-IL" dirty="0" err="1" smtClean="0"/>
              <a:t>לפרוייקט</a:t>
            </a:r>
            <a:r>
              <a:rPr lang="he-IL" dirty="0" smtClean="0"/>
              <a:t> מבין </a:t>
            </a:r>
            <a:r>
              <a:rPr lang="en-US" dirty="0" smtClean="0"/>
              <a:t>Java</a:t>
            </a:r>
            <a:r>
              <a:rPr lang="he-IL" dirty="0" smtClean="0"/>
              <a:t> ו</a:t>
            </a:r>
            <a:r>
              <a:rPr lang="en-US" dirty="0" err="1" smtClean="0"/>
              <a:t>Kotlin</a:t>
            </a:r>
            <a:r>
              <a:rPr lang="en-US" dirty="0" smtClean="0"/>
              <a:t> </a:t>
            </a:r>
            <a:r>
              <a:rPr lang="he-IL" dirty="0" smtClean="0"/>
              <a:t>. בדוגמה זו נבחר את </a:t>
            </a:r>
            <a:r>
              <a:rPr lang="en-US" dirty="0" smtClean="0"/>
              <a:t>Java</a:t>
            </a:r>
            <a:r>
              <a:rPr lang="he-IL" dirty="0" smtClean="0"/>
              <a:t>.</a:t>
            </a:r>
            <a:endParaRPr lang="en-US" dirty="0" smtClean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 smtClean="0"/>
              <a:t>לבסוף נבחר את ה</a:t>
            </a:r>
            <a:r>
              <a:rPr lang="en-US" dirty="0" smtClean="0"/>
              <a:t>SDK</a:t>
            </a:r>
            <a:r>
              <a:rPr lang="he-IL" dirty="0" smtClean="0"/>
              <a:t> המינימלי שנתמוך בו. יש להשתמש בשיקול דעת בבחירת גרסה מינימלית. ככל הגרסה נמוכה יותר ניתן להגיע לקהל רחב יותר (עד גבול מסוים) אבל תמיכה בהרבה גרסאות מסרבל את פיתוח </a:t>
            </a:r>
            <a:r>
              <a:rPr lang="he-IL" dirty="0" err="1" smtClean="0"/>
              <a:t>הפרוייקט</a:t>
            </a:r>
            <a:r>
              <a:rPr lang="he-IL" dirty="0" smtClean="0"/>
              <a:t> כי במספר מקומות יש התנהגויות שונות לגרסאות שונות ופיצ'רים חדשים שאולי נרצה להשתמש בהם שאינם קיימים בגרסאות ישנות יותר.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0" y="2064834"/>
            <a:ext cx="5356366" cy="397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7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6" y="5798225"/>
            <a:ext cx="9144000" cy="916615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en-US" dirty="0"/>
              <a:t> </a:t>
            </a:r>
            <a:r>
              <a:rPr lang="he-IL" dirty="0" smtClean="0"/>
              <a:t>הגענו למסך הפתיחה של </a:t>
            </a:r>
            <a:r>
              <a:rPr lang="he-IL" dirty="0" err="1" smtClean="0"/>
              <a:t>הפרוייקט</a:t>
            </a:r>
            <a:r>
              <a:rPr lang="he-IL" dirty="0" smtClean="0"/>
              <a:t> שעליו נדבר בהמשך.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55" y="1852654"/>
            <a:ext cx="7578435" cy="388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71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6" y="1852655"/>
            <a:ext cx="9144000" cy="3873890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נרצה להריץ את האפליקציה שאני בונים וקיימות לזה 2 אופציות נפוצות.</a:t>
            </a:r>
          </a:p>
          <a:p>
            <a:pPr marL="742950" indent="-742950" algn="r" rtl="1">
              <a:buFont typeface="+mj-lt"/>
              <a:buAutoNum type="arabicPeriod"/>
            </a:pPr>
            <a:r>
              <a:rPr lang="he-IL" dirty="0" smtClean="0"/>
              <a:t>פתיחת אפשרויות מפתחים במכשיר אנדרואיד ממשי ואישור ניתור באגים באמצעות </a:t>
            </a:r>
            <a:r>
              <a:rPr lang="en-US" dirty="0" smtClean="0"/>
              <a:t>USB</a:t>
            </a:r>
            <a:r>
              <a:rPr lang="he-IL" dirty="0" smtClean="0"/>
              <a:t>.</a:t>
            </a:r>
            <a:r>
              <a:rPr lang="he-IL" dirty="0"/>
              <a:t> </a:t>
            </a:r>
            <a:r>
              <a:rPr lang="he-IL" dirty="0" smtClean="0"/>
              <a:t>תהליך זה שונה ממכשיר למכשיר. למידע נוסף למכשירים שונים ניתן לעיין במסמך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developer.android.com/studio/debug/dev-options</a:t>
            </a:r>
            <a:endParaRPr lang="he-IL" sz="2800" dirty="0" smtClean="0"/>
          </a:p>
          <a:p>
            <a:pPr marL="742950" indent="-742950" algn="r" rtl="1">
              <a:buFont typeface="+mj-lt"/>
              <a:buAutoNum type="arabicPeriod"/>
            </a:pPr>
            <a:r>
              <a:rPr lang="he-IL" dirty="0" smtClean="0"/>
              <a:t>הרצת היישום בסימולטור ש</a:t>
            </a:r>
            <a:r>
              <a:rPr lang="en-US" dirty="0" smtClean="0"/>
              <a:t>Android Studio</a:t>
            </a:r>
            <a:r>
              <a:rPr lang="he-IL" dirty="0" smtClean="0"/>
              <a:t> מספקים.</a:t>
            </a:r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התקנת 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1056" y="5808059"/>
            <a:ext cx="9144000" cy="858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אני נתמקד כעת באופציה מספר 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6086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התקנת 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18328" y="1996081"/>
            <a:ext cx="6289964" cy="673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בסרגל הכלים שניתן לראות בצד ימין למעלה בחון ב</a:t>
            </a:r>
            <a:r>
              <a:rPr lang="en-US" dirty="0" smtClean="0"/>
              <a:t>Android Studio </a:t>
            </a:r>
            <a:r>
              <a:rPr lang="he-IL" dirty="0"/>
              <a:t> </a:t>
            </a:r>
            <a:r>
              <a:rPr lang="he-IL" dirty="0" smtClean="0"/>
              <a:t>נלחץ על כפתור ה</a:t>
            </a:r>
            <a:r>
              <a:rPr lang="en-US" dirty="0" smtClean="0"/>
              <a:t>AVD</a:t>
            </a:r>
            <a:r>
              <a:rPr lang="en-US" dirty="0"/>
              <a:t> </a:t>
            </a:r>
            <a:r>
              <a:rPr lang="en-US" dirty="0" smtClean="0"/>
              <a:t>Manager</a:t>
            </a:r>
            <a:r>
              <a:rPr lang="he-IL" dirty="0" smtClean="0"/>
              <a:t> (</a:t>
            </a:r>
            <a:r>
              <a:rPr lang="en-US" dirty="0" smtClean="0"/>
              <a:t>Android Virtual Device</a:t>
            </a:r>
            <a:r>
              <a:rPr lang="he-IL" dirty="0" smtClean="0"/>
              <a:t>)</a:t>
            </a:r>
            <a:endParaRPr lang="he-IL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34" y="2997727"/>
            <a:ext cx="7940675" cy="384879"/>
          </a:xfrm>
        </p:spPr>
      </p:pic>
      <p:sp>
        <p:nvSpPr>
          <p:cNvPr id="8" name="Rectangle 7"/>
          <p:cNvSpPr/>
          <p:nvPr/>
        </p:nvSpPr>
        <p:spPr>
          <a:xfrm>
            <a:off x="7887855" y="2997726"/>
            <a:ext cx="286328" cy="3256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428509" y="2487105"/>
            <a:ext cx="1546649" cy="51062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652655" y="2234074"/>
            <a:ext cx="2096654" cy="2530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2803382" y="3718679"/>
            <a:ext cx="5874327" cy="673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אז נלחץ על כפתור ליצירת מכשיר וירטואלי חדש (סימולטור)</a:t>
            </a:r>
            <a:endParaRPr lang="he-IL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184" y="4435880"/>
            <a:ext cx="32639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4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0619" y="1852654"/>
            <a:ext cx="4645892" cy="2176176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לסימולטור </a:t>
            </a:r>
            <a:r>
              <a:rPr lang="he-IL" dirty="0" err="1" smtClean="0"/>
              <a:t>לסמטרפון</a:t>
            </a:r>
            <a:r>
              <a:rPr lang="he-IL" dirty="0" smtClean="0"/>
              <a:t> נבחר את </a:t>
            </a:r>
            <a:r>
              <a:rPr lang="en-US" dirty="0" smtClean="0"/>
              <a:t>Phone</a:t>
            </a:r>
            <a:r>
              <a:rPr lang="he-IL" dirty="0" smtClean="0"/>
              <a:t> </a:t>
            </a:r>
            <a:r>
              <a:rPr lang="he-IL" dirty="0" err="1" smtClean="0"/>
              <a:t>באיזור</a:t>
            </a:r>
            <a:r>
              <a:rPr lang="he-IL" dirty="0" smtClean="0"/>
              <a:t> ה</a:t>
            </a:r>
            <a:r>
              <a:rPr lang="en-US" dirty="0" smtClean="0"/>
              <a:t>Category</a:t>
            </a:r>
            <a:r>
              <a:rPr lang="he-IL" dirty="0" smtClean="0"/>
              <a:t>. אז נבחר גדם מהאופציות הקיימות.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התקנת 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" y="1342032"/>
            <a:ext cx="4231998" cy="28348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513" y="3945451"/>
            <a:ext cx="4231998" cy="282806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-152056" y="4429766"/>
            <a:ext cx="4645892" cy="2176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נחבר מערכת הפעלה. בפעם הראשונה יהיה צורך להוריד אותי. ניתן לעשות זאת ע"י לחיצת הכפתור  </a:t>
            </a:r>
            <a:r>
              <a:rPr lang="en-US" dirty="0" smtClean="0"/>
              <a:t>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3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0619" y="1852654"/>
            <a:ext cx="4645892" cy="2176176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לבסוף נבחר שם לסימולטור.</a:t>
            </a:r>
          </a:p>
          <a:p>
            <a:pPr marL="0" indent="0" algn="r" rtl="1">
              <a:buNone/>
            </a:pPr>
            <a:r>
              <a:rPr lang="he-IL" dirty="0" smtClean="0"/>
              <a:t>בכל התהליך ניתן </a:t>
            </a:r>
            <a:r>
              <a:rPr lang="he-IL" dirty="0" err="1" smtClean="0"/>
              <a:t>לקסטם</a:t>
            </a:r>
            <a:r>
              <a:rPr lang="he-IL" dirty="0" smtClean="0"/>
              <a:t> להגדרות ספציפיות אך לרוב ברירות המחדל מספקות.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התקנת 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0" y="1342032"/>
            <a:ext cx="4230440" cy="283483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-152057" y="4429766"/>
            <a:ext cx="9628567" cy="8349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לאחר שייווצר המכשיר </a:t>
            </a:r>
            <a:r>
              <a:rPr lang="he-IL" dirty="0" err="1" smtClean="0"/>
              <a:t>הוירטואלי</a:t>
            </a:r>
            <a:r>
              <a:rPr lang="he-IL" dirty="0" smtClean="0"/>
              <a:t> יהיה ניתן להריץ את האפליקציה ע"י בחירת המכשיר ולחיצה על כפתור ההרצה.</a:t>
            </a:r>
            <a:endParaRPr lang="en-US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835" y="5665663"/>
            <a:ext cx="7940675" cy="38487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87455" y="5665663"/>
            <a:ext cx="286328" cy="3256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01818" y="5665664"/>
            <a:ext cx="1616364" cy="3552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/>
          <p:nvPr/>
        </p:nvCxnSpPr>
        <p:spPr>
          <a:xfrm rot="16200000" flipV="1">
            <a:off x="4826365" y="6054801"/>
            <a:ext cx="220947" cy="212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03055" y="6162592"/>
            <a:ext cx="210127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בחירת כשיר להרצה. אם נשאיר על ברירת המחדל, האופציות השונות יקפצו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3722255" y="5991068"/>
            <a:ext cx="1" cy="2072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45672" y="6262618"/>
            <a:ext cx="6562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smtClean="0">
                <a:solidFill>
                  <a:schemeClr val="bg1"/>
                </a:solidFill>
              </a:rPr>
              <a:t>כפתור ההרצה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25" name="Elbow Connector 24"/>
          <p:cNvCxnSpPr>
            <a:stCxn id="26" idx="0"/>
          </p:cNvCxnSpPr>
          <p:nvPr/>
        </p:nvCxnSpPr>
        <p:spPr>
          <a:xfrm rot="16200000" flipV="1">
            <a:off x="5738284" y="6120126"/>
            <a:ext cx="258117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39231" y="6249185"/>
            <a:ext cx="6562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כפתור </a:t>
            </a:r>
            <a:r>
              <a:rPr lang="he-IL" sz="1300" dirty="0" err="1" smtClean="0">
                <a:solidFill>
                  <a:schemeClr val="bg1"/>
                </a:solidFill>
              </a:rPr>
              <a:t>דיבאג</a:t>
            </a:r>
            <a:endParaRPr 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889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727" y="2063315"/>
            <a:ext cx="4719783" cy="3827710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 smtClean="0"/>
              <a:t>לאחר שייפתח הסימולטור, האפליקציה אוטומטית יתוקן עליו ויורץ.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התקנת </a:t>
            </a:r>
            <a:r>
              <a:rPr lang="he-IL" sz="4000" dirty="0" smtClean="0">
                <a:solidFill>
                  <a:srgbClr val="FFE701"/>
                </a:solidFill>
              </a:rPr>
              <a:t>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1" y="1089129"/>
            <a:ext cx="3171421" cy="555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7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dirty="0" smtClean="0"/>
              <a:t>תוכן עניינים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800" dirty="0" smtClean="0"/>
              <a:t>הקדמה</a:t>
            </a:r>
            <a:endParaRPr lang="en-US" sz="2800" dirty="0" smtClean="0"/>
          </a:p>
          <a:p>
            <a:pPr algn="r" rtl="1"/>
            <a:r>
              <a:rPr lang="he-IL" sz="2800" dirty="0" smtClean="0"/>
              <a:t>תקציר תהליך הבנייה של אפליקציית אנדרואיד</a:t>
            </a:r>
            <a:endParaRPr lang="en-US" sz="2800" dirty="0" smtClean="0"/>
          </a:p>
          <a:p>
            <a:pPr algn="r" rtl="1"/>
            <a:r>
              <a:rPr lang="he-IL" sz="2800" dirty="0" smtClean="0"/>
              <a:t>התקנת סביבת </a:t>
            </a:r>
            <a:r>
              <a:rPr lang="he-IL" sz="2800" dirty="0" smtClean="0"/>
              <a:t>העבודה</a:t>
            </a:r>
            <a:endParaRPr lang="he-IL" sz="2800" dirty="0" smtClean="0"/>
          </a:p>
          <a:p>
            <a:pPr algn="r" rtl="1"/>
            <a:r>
              <a:rPr lang="he-IL" sz="2800" dirty="0" smtClean="0"/>
              <a:t>הרכב הפרוייק</a:t>
            </a:r>
            <a:r>
              <a:rPr lang="he-IL" sz="2800" dirty="0">
                <a:solidFill>
                  <a:prstClr val="white"/>
                </a:solidFill>
              </a:rPr>
              <a:t>ט </a:t>
            </a:r>
            <a:r>
              <a:rPr lang="en-US" sz="1400" dirty="0">
                <a:solidFill>
                  <a:prstClr val="white"/>
                </a:solidFill>
              </a:rPr>
              <a:t>[manifest, </a:t>
            </a:r>
            <a:r>
              <a:rPr lang="en-US" sz="1400" dirty="0" err="1">
                <a:solidFill>
                  <a:prstClr val="white"/>
                </a:solidFill>
              </a:rPr>
              <a:t>gradle</a:t>
            </a:r>
            <a:r>
              <a:rPr lang="en-US" sz="1400" dirty="0">
                <a:solidFill>
                  <a:prstClr val="white"/>
                </a:solidFill>
              </a:rPr>
              <a:t>, res, </a:t>
            </a:r>
            <a:r>
              <a:rPr lang="en-US" sz="1400" dirty="0" smtClean="0">
                <a:solidFill>
                  <a:prstClr val="white"/>
                </a:solidFill>
              </a:rPr>
              <a:t>java, and </a:t>
            </a:r>
            <a:r>
              <a:rPr lang="en-US" sz="1400" smtClean="0">
                <a:solidFill>
                  <a:prstClr val="white"/>
                </a:solidFill>
              </a:rPr>
              <a:t>some windows like log cat]</a:t>
            </a:r>
            <a:endParaRPr lang="en-US" sz="2800" dirty="0" smtClean="0"/>
          </a:p>
          <a:p>
            <a:pPr algn="r" rtl="1"/>
            <a:r>
              <a:rPr lang="he-IL" sz="2800" dirty="0" smtClean="0"/>
              <a:t>עיצוב </a:t>
            </a:r>
            <a:r>
              <a:rPr lang="en-US" sz="2800" dirty="0" smtClean="0"/>
              <a:t>UI</a:t>
            </a:r>
            <a:r>
              <a:rPr lang="he-IL" sz="2800" dirty="0" smtClean="0"/>
              <a:t> באנדרואיד</a:t>
            </a:r>
          </a:p>
          <a:p>
            <a:pPr algn="r" rtl="1"/>
            <a:r>
              <a:rPr lang="he-IL" sz="2800" dirty="0" smtClean="0"/>
              <a:t>מרכיבים עיקריים בארכיטקטורת אנדרואיד </a:t>
            </a:r>
            <a:r>
              <a:rPr lang="en-US" sz="1400" dirty="0" smtClean="0">
                <a:solidFill>
                  <a:prstClr val="white"/>
                </a:solidFill>
              </a:rPr>
              <a:t>[activity, </a:t>
            </a:r>
            <a:r>
              <a:rPr lang="en-US" sz="1400" dirty="0" err="1" smtClean="0">
                <a:solidFill>
                  <a:prstClr val="white"/>
                </a:solidFill>
              </a:rPr>
              <a:t>fagment</a:t>
            </a:r>
            <a:r>
              <a:rPr lang="en-US" sz="1400" dirty="0" smtClean="0">
                <a:solidFill>
                  <a:prstClr val="white"/>
                </a:solidFill>
              </a:rPr>
              <a:t>, intent, broadcasting, services, content resolving/providing]</a:t>
            </a:r>
          </a:p>
          <a:p>
            <a:pPr algn="r" rtl="1"/>
            <a:r>
              <a:rPr lang="he-IL" sz="2800" dirty="0" smtClean="0"/>
              <a:t>פרוייקט קטן לדוגמה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314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 smtClean="0"/>
              <a:t>הקדמה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[some stuff about how it’s an operating system used in so many types of devices and applications and stuff]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0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468" y="578507"/>
            <a:ext cx="8125813" cy="763525"/>
          </a:xfrm>
        </p:spPr>
        <p:txBody>
          <a:bodyPr>
            <a:noAutofit/>
          </a:bodyPr>
          <a:lstStyle/>
          <a:p>
            <a:pPr algn="r" rtl="1"/>
            <a:r>
              <a:rPr lang="he-IL" sz="4000" dirty="0"/>
              <a:t>תקציר תהליך הבנייה של אפליקציית </a:t>
            </a:r>
            <a:r>
              <a:rPr lang="he-IL" sz="4000" dirty="0" smtClean="0"/>
              <a:t>אנדרואיד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[some stuff about compilation bytecode, elf and so 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7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סביבת העבודה העיקרית בה משתמשים לפיתוח אנדרואיד הינה </a:t>
            </a:r>
            <a:r>
              <a:rPr lang="en-US" dirty="0" smtClean="0"/>
              <a:t>Android Studio</a:t>
            </a:r>
            <a:r>
              <a:rPr lang="he-IL" dirty="0" smtClean="0"/>
              <a:t> מחברת </a:t>
            </a:r>
            <a:r>
              <a:rPr lang="en-US" dirty="0" err="1" smtClean="0"/>
              <a:t>JetBrains</a:t>
            </a:r>
            <a:r>
              <a:rPr lang="he-IL" dirty="0" smtClean="0"/>
              <a:t>.</a:t>
            </a:r>
          </a:p>
          <a:p>
            <a:pPr marL="0" indent="0" algn="r" rtl="1">
              <a:buNone/>
            </a:pPr>
            <a:r>
              <a:rPr lang="he-IL" dirty="0" smtClean="0"/>
              <a:t>זאת לא סביבת הפיתוח היחידה שהייתה בשימוש מאז תולדות פיתוח אנדרואיד לסמרטפונים. לדוגמה לפני </a:t>
            </a:r>
            <a:r>
              <a:rPr lang="en-US" dirty="0" smtClean="0"/>
              <a:t>Android Studio</a:t>
            </a:r>
            <a:r>
              <a:rPr lang="he-IL" dirty="0" smtClean="0"/>
              <a:t> היה נפוץ להשתמש ב</a:t>
            </a:r>
            <a:r>
              <a:rPr lang="en-US" dirty="0" smtClean="0"/>
              <a:t>Eclipse</a:t>
            </a:r>
            <a:r>
              <a:rPr lang="he-IL" dirty="0" smtClean="0"/>
              <a:t> עם </a:t>
            </a:r>
            <a:r>
              <a:rPr lang="en-US" dirty="0" smtClean="0"/>
              <a:t>plugins</a:t>
            </a:r>
            <a:r>
              <a:rPr lang="he-IL" dirty="0" smtClean="0"/>
              <a:t> יעודיות לפיתוח באנדרואיד.</a:t>
            </a:r>
          </a:p>
          <a:p>
            <a:pPr marL="0" indent="0" algn="r" rtl="1">
              <a:buNone/>
            </a:pPr>
            <a:r>
              <a:rPr lang="he-IL" dirty="0" smtClean="0"/>
              <a:t>אך כבר שנים רבות </a:t>
            </a:r>
            <a:r>
              <a:rPr lang="en-US" dirty="0" smtClean="0"/>
              <a:t>Android Studio</a:t>
            </a:r>
            <a:r>
              <a:rPr lang="he-IL" dirty="0" smtClean="0"/>
              <a:t> היא הסביבה העיקרית ורישמית לפיתוח אנדרואיד.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הקדמה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סביבת העבודה העיקרית בה משתמשים לפיתוח אנדרואיד הינה </a:t>
            </a:r>
            <a:r>
              <a:rPr lang="en-US" dirty="0" smtClean="0"/>
              <a:t>Android Studio</a:t>
            </a:r>
            <a:r>
              <a:rPr lang="he-IL" dirty="0" smtClean="0"/>
              <a:t> מחברת </a:t>
            </a:r>
            <a:r>
              <a:rPr lang="en-US" dirty="0" err="1" smtClean="0"/>
              <a:t>JetBrains</a:t>
            </a:r>
            <a:r>
              <a:rPr lang="he-IL" dirty="0" smtClean="0"/>
              <a:t>.</a:t>
            </a:r>
          </a:p>
          <a:p>
            <a:pPr marL="0" indent="0" algn="r" rtl="1">
              <a:buNone/>
            </a:pPr>
            <a:r>
              <a:rPr lang="he-IL" dirty="0" smtClean="0"/>
              <a:t>זאת לא סביבת הפיתוח היחידה שהייתה בשימוש מאז תולדות פיתוח אנדרואיד לסמרטפונים. לדוגמה לפני </a:t>
            </a:r>
            <a:r>
              <a:rPr lang="en-US" dirty="0" smtClean="0"/>
              <a:t>Android Studio</a:t>
            </a:r>
            <a:r>
              <a:rPr lang="he-IL" dirty="0" smtClean="0"/>
              <a:t> היה נפוץ להשתמש ב</a:t>
            </a:r>
            <a:r>
              <a:rPr lang="en-US" dirty="0" smtClean="0"/>
              <a:t>Eclipse</a:t>
            </a:r>
            <a:r>
              <a:rPr lang="he-IL" dirty="0" smtClean="0"/>
              <a:t> עם </a:t>
            </a:r>
            <a:r>
              <a:rPr lang="en-US" dirty="0" smtClean="0"/>
              <a:t>plugins</a:t>
            </a:r>
            <a:r>
              <a:rPr lang="he-IL" dirty="0" smtClean="0"/>
              <a:t> יעודיות לפיתוח באנדרואיד.</a:t>
            </a:r>
          </a:p>
          <a:p>
            <a:pPr marL="0" indent="0" algn="r" rtl="1">
              <a:buNone/>
            </a:pPr>
            <a:r>
              <a:rPr lang="he-IL" dirty="0" smtClean="0"/>
              <a:t>אך כבר שנים רבות </a:t>
            </a:r>
            <a:r>
              <a:rPr lang="en-US" dirty="0" smtClean="0"/>
              <a:t>Android Studio</a:t>
            </a:r>
            <a:r>
              <a:rPr lang="he-IL" dirty="0" smtClean="0"/>
              <a:t> היא הסביבה העיקרית ורישמית לפיתוח אנדרואיד.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הקדמה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32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ניתן להוריד את סביבת העבודה </a:t>
            </a:r>
            <a:r>
              <a:rPr lang="en-US" dirty="0" smtClean="0"/>
              <a:t>Android Studio</a:t>
            </a:r>
            <a:r>
              <a:rPr lang="he-IL" dirty="0"/>
              <a:t> </a:t>
            </a:r>
            <a:r>
              <a:rPr lang="he-IL" dirty="0" smtClean="0"/>
              <a:t>בחינם מהאתר</a:t>
            </a:r>
          </a:p>
          <a:p>
            <a:pPr marL="0" indent="0" algn="r" rtl="1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developer.android.com/studio/index.html</a:t>
            </a:r>
            <a:endParaRPr lang="he-IL" sz="2400" dirty="0" smtClean="0"/>
          </a:p>
          <a:p>
            <a:pPr marL="0" indent="0" algn="r" rtl="1">
              <a:buNone/>
            </a:pPr>
            <a:endParaRPr lang="he-IL" sz="2400" dirty="0"/>
          </a:p>
          <a:p>
            <a:pPr marL="0" indent="0" algn="r" rtl="1">
              <a:buNone/>
            </a:pPr>
            <a:r>
              <a:rPr lang="he-IL" sz="3730" dirty="0" smtClean="0"/>
              <a:t>את </a:t>
            </a:r>
            <a:r>
              <a:rPr lang="en-US" sz="3730" dirty="0" smtClean="0"/>
              <a:t>Android Studio</a:t>
            </a:r>
            <a:r>
              <a:rPr lang="he-IL" sz="3730" dirty="0" smtClean="0"/>
              <a:t> ניתן להתקין למערכות הפעלה רבות הכוללות </a:t>
            </a:r>
            <a:r>
              <a:rPr lang="en-US" sz="3730" dirty="0" smtClean="0"/>
              <a:t>Windows, Mac, Linux</a:t>
            </a:r>
          </a:p>
          <a:p>
            <a:pPr marL="0" indent="0" algn="r" rtl="1">
              <a:buNone/>
            </a:pPr>
            <a:r>
              <a:rPr lang="he-IL" sz="3730" dirty="0" smtClean="0"/>
              <a:t>לאחר ההורדה ההתקנה היא סדנטרתית.</a:t>
            </a:r>
            <a:endParaRPr lang="en-US" sz="373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הורדה והתקנה של </a:t>
            </a:r>
            <a:r>
              <a:rPr lang="en-US" sz="4000" dirty="0" smtClean="0">
                <a:solidFill>
                  <a:srgbClr val="FFE701"/>
                </a:solidFill>
              </a:rPr>
              <a:t>Android Studio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50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8" t="27282" r="32681" b="23983"/>
          <a:stretch/>
        </p:blipFill>
        <p:spPr>
          <a:xfrm>
            <a:off x="395423" y="3014597"/>
            <a:ext cx="1950618" cy="1337567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618" y="1852654"/>
            <a:ext cx="5506147" cy="340283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68076" y="5338852"/>
            <a:ext cx="7940660" cy="8545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sz="3730" dirty="0" smtClean="0"/>
              <a:t>מגיעים למסך הפתיח של </a:t>
            </a:r>
            <a:r>
              <a:rPr lang="en-US" sz="3730" dirty="0" smtClean="0"/>
              <a:t> Android Studio</a:t>
            </a:r>
          </a:p>
          <a:p>
            <a:pPr marL="0" indent="0" algn="r" rtl="1">
              <a:buFont typeface="Arial" pitchFamily="34" charset="0"/>
              <a:buNone/>
            </a:pPr>
            <a:r>
              <a:rPr lang="he-IL" sz="3730" dirty="0" smtClean="0"/>
              <a:t>ניתן ללחוץ על האופציה הראשונה ליצירת </a:t>
            </a:r>
            <a:r>
              <a:rPr lang="he-IL" sz="3730" dirty="0" err="1" smtClean="0"/>
              <a:t>פרוייקט</a:t>
            </a:r>
            <a:r>
              <a:rPr lang="he-IL" sz="3730" dirty="0" smtClean="0"/>
              <a:t> חדש</a:t>
            </a:r>
            <a:endParaRPr lang="en-US" sz="3730" dirty="0"/>
          </a:p>
        </p:txBody>
      </p:sp>
      <p:sp>
        <p:nvSpPr>
          <p:cNvPr id="9" name="Rectangle 8"/>
          <p:cNvSpPr/>
          <p:nvPr/>
        </p:nvSpPr>
        <p:spPr>
          <a:xfrm>
            <a:off x="4433462" y="3426691"/>
            <a:ext cx="1080655" cy="2493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5514117" y="2291420"/>
            <a:ext cx="2685308" cy="1283054"/>
          </a:xfrm>
          <a:prstGeom prst="bentConnector3">
            <a:avLst>
              <a:gd name="adj1" fmla="val 276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33298" y="2140499"/>
            <a:ext cx="15508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יצירת </a:t>
            </a:r>
            <a:r>
              <a:rPr lang="he-IL" sz="1300" dirty="0" err="1" smtClean="0">
                <a:solidFill>
                  <a:schemeClr val="bg1"/>
                </a:solidFill>
              </a:rPr>
              <a:t>פרוייטק</a:t>
            </a:r>
            <a:r>
              <a:rPr lang="he-IL" sz="1300" dirty="0" smtClean="0">
                <a:solidFill>
                  <a:schemeClr val="bg1"/>
                </a:solidFill>
              </a:rPr>
              <a:t> חדש</a:t>
            </a:r>
            <a:r>
              <a:rPr lang="he-IL" sz="1300" dirty="0">
                <a:solidFill>
                  <a:schemeClr val="bg1"/>
                </a:solidFill>
              </a:rPr>
              <a:t>ם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95070" y="2560457"/>
            <a:ext cx="15508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פתיחת </a:t>
            </a:r>
            <a:r>
              <a:rPr lang="he-IL" sz="1300" dirty="0" err="1" smtClean="0">
                <a:solidFill>
                  <a:schemeClr val="bg1"/>
                </a:solidFill>
              </a:rPr>
              <a:t>פרוייקט</a:t>
            </a:r>
            <a:r>
              <a:rPr lang="he-IL" sz="1300" dirty="0" smtClean="0">
                <a:solidFill>
                  <a:schemeClr val="bg1"/>
                </a:solidFill>
              </a:rPr>
              <a:t> קיים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23702" y="2953287"/>
            <a:ext cx="15508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פתיחת </a:t>
            </a:r>
            <a:r>
              <a:rPr lang="he-IL" sz="1300" dirty="0" err="1" smtClean="0">
                <a:solidFill>
                  <a:schemeClr val="bg1"/>
                </a:solidFill>
              </a:rPr>
              <a:t>פרוייקט</a:t>
            </a:r>
            <a:r>
              <a:rPr lang="he-IL" sz="1300" dirty="0" smtClean="0">
                <a:solidFill>
                  <a:schemeClr val="bg1"/>
                </a:solidFill>
              </a:rPr>
              <a:t> מ</a:t>
            </a:r>
            <a:r>
              <a:rPr lang="en-US" sz="1300" dirty="0" smtClean="0">
                <a:solidFill>
                  <a:schemeClr val="bg1"/>
                </a:solidFill>
              </a:rPr>
              <a:t>version control </a:t>
            </a:r>
            <a:r>
              <a:rPr lang="he-IL" sz="1300" dirty="0">
                <a:solidFill>
                  <a:schemeClr val="bg1"/>
                </a:solidFill>
              </a:rPr>
              <a:t> </a:t>
            </a:r>
            <a:r>
              <a:rPr lang="he-IL" sz="1300" dirty="0" smtClean="0">
                <a:solidFill>
                  <a:schemeClr val="bg1"/>
                </a:solidFill>
              </a:rPr>
              <a:t>כגון </a:t>
            </a:r>
            <a:r>
              <a:rPr lang="en-US" sz="1300" dirty="0" err="1" smtClean="0">
                <a:solidFill>
                  <a:schemeClr val="bg1"/>
                </a:solidFill>
              </a:rPr>
              <a:t>github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he-IL" sz="1300" dirty="0">
                <a:solidFill>
                  <a:schemeClr val="bg1"/>
                </a:solidFill>
              </a:rPr>
              <a:t> </a:t>
            </a:r>
            <a:r>
              <a:rPr lang="he-IL" sz="1300" dirty="0" smtClean="0">
                <a:solidFill>
                  <a:schemeClr val="bg1"/>
                </a:solidFill>
              </a:rPr>
              <a:t>ו </a:t>
            </a:r>
            <a:r>
              <a:rPr lang="en-US" sz="1300" dirty="0" err="1" smtClean="0">
                <a:solidFill>
                  <a:schemeClr val="bg1"/>
                </a:solidFill>
              </a:rPr>
              <a:t>bitbucket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>
          <a:xfrm flipV="1">
            <a:off x="5666517" y="2706651"/>
            <a:ext cx="2642648" cy="1066806"/>
          </a:xfrm>
          <a:prstGeom prst="bentConnector3">
            <a:avLst>
              <a:gd name="adj1" fmla="val 4825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5666517" y="3231354"/>
            <a:ext cx="2685308" cy="719466"/>
          </a:xfrm>
          <a:prstGeom prst="bentConnector3">
            <a:avLst>
              <a:gd name="adj1" fmla="val 9505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463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655" y="2063315"/>
            <a:ext cx="3823855" cy="3827710"/>
          </a:xfrm>
        </p:spPr>
        <p:txBody>
          <a:bodyPr>
            <a:normAutofit fontScale="62500" lnSpcReduction="20000"/>
          </a:bodyPr>
          <a:lstStyle/>
          <a:p>
            <a:pPr marL="0" indent="0" algn="r" rtl="1">
              <a:buNone/>
            </a:pPr>
            <a:r>
              <a:rPr lang="he-IL" dirty="0"/>
              <a:t>ניתן לבחור בין סביבת היישום. אנחנו נבחר את האופציה הראשונה </a:t>
            </a:r>
            <a:r>
              <a:rPr lang="en-US" dirty="0"/>
              <a:t>Phone and Tablet</a:t>
            </a:r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r>
              <a:rPr lang="he-IL" dirty="0" smtClean="0"/>
              <a:t>אז יש </a:t>
            </a:r>
            <a:r>
              <a:rPr lang="he-IL" dirty="0" smtClean="0"/>
              <a:t>לבחור בין מספר סוגי </a:t>
            </a:r>
            <a:r>
              <a:rPr lang="he-IL" dirty="0" err="1" smtClean="0"/>
              <a:t>טמפלייטים</a:t>
            </a:r>
            <a:r>
              <a:rPr lang="he-IL" dirty="0" smtClean="0"/>
              <a:t>.</a:t>
            </a:r>
            <a:endParaRPr lang="en-US" dirty="0" smtClean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 smtClean="0"/>
              <a:t>בדוגמה זו, נבחר את הבסיסי ביותר הבנוי שהינו </a:t>
            </a:r>
            <a:r>
              <a:rPr lang="en-US" dirty="0" smtClean="0"/>
              <a:t>Empty Activity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0" y="2063315"/>
            <a:ext cx="5356366" cy="397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92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659</Words>
  <Application>Microsoft Macintosh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Times New Roman</vt:lpstr>
      <vt:lpstr>Arial</vt:lpstr>
      <vt:lpstr>1_Office Theme</vt:lpstr>
      <vt:lpstr>פיתוח אפליקציות באצעות אנדרואיד</vt:lpstr>
      <vt:lpstr>תוכן עניינים</vt:lpstr>
      <vt:lpstr>הקדמה</vt:lpstr>
      <vt:lpstr>תקציר תהליך הבנייה של אפליקציית אנדרואיד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36</cp:revision>
  <dcterms:created xsi:type="dcterms:W3CDTF">2021-05-07T00:22:26Z</dcterms:created>
  <dcterms:modified xsi:type="dcterms:W3CDTF">2021-05-21T13:21:34Z</dcterms:modified>
</cp:coreProperties>
</file>