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80" d="100"/>
          <a:sy n="80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debug/dev-opti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5798225"/>
            <a:ext cx="9144000" cy="916615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he-IL" dirty="0" smtClean="0"/>
              <a:t>הגענו למסך הפתיחה של </a:t>
            </a:r>
            <a:r>
              <a:rPr lang="he-IL" dirty="0" err="1" smtClean="0"/>
              <a:t>הפרוייקט</a:t>
            </a:r>
            <a:r>
              <a:rPr lang="he-IL" dirty="0" smtClean="0"/>
              <a:t> שעליו נדבר בהמשך.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1852654"/>
            <a:ext cx="7578435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52655"/>
            <a:ext cx="9144000" cy="387389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נרצה להריץ את האפליקציה שאני בונים וקיימות לזה 2 אופציות נפוצות.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פתיחת אפשרויות מפתחים במכשיר אנדרואיד ממשי ואישור ניתור באגים באמצעות </a:t>
            </a:r>
            <a:r>
              <a:rPr lang="en-US" dirty="0" smtClean="0"/>
              <a:t>USB</a:t>
            </a:r>
            <a:r>
              <a:rPr lang="he-IL" dirty="0" smtClean="0"/>
              <a:t>.</a:t>
            </a:r>
            <a:r>
              <a:rPr lang="he-IL" dirty="0"/>
              <a:t> </a:t>
            </a:r>
            <a:r>
              <a:rPr lang="he-IL" dirty="0" smtClean="0"/>
              <a:t>תהליך זה שונה ממכשיר למכשיר. למידע נוסף למכשירים שונים ניתן לעיין במסמך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developer.android.com/studio/debug/dev-options</a:t>
            </a:r>
            <a:endParaRPr lang="he-IL" sz="28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הרצת היישום בסימולטור ש</a:t>
            </a:r>
            <a:r>
              <a:rPr lang="en-US" dirty="0" smtClean="0"/>
              <a:t>Android Studio</a:t>
            </a:r>
            <a:r>
              <a:rPr lang="he-IL" dirty="0" smtClean="0"/>
              <a:t> מספקים.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5808059"/>
            <a:ext cx="9144000" cy="8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אני נתמקד כעת באופציה מספר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0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8328" y="1996081"/>
            <a:ext cx="6289964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בסרגל הכלים שניתן לראות בצד ימין למעלה בחון ב</a:t>
            </a:r>
            <a:r>
              <a:rPr lang="en-US" dirty="0" smtClean="0"/>
              <a:t>Android Studio </a:t>
            </a:r>
            <a:r>
              <a:rPr lang="he-IL" dirty="0"/>
              <a:t> </a:t>
            </a:r>
            <a:r>
              <a:rPr lang="he-IL" dirty="0" smtClean="0"/>
              <a:t>נלחץ על כפתור ה</a:t>
            </a:r>
            <a:r>
              <a:rPr lang="en-US" dirty="0" smtClean="0"/>
              <a:t>AVD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r>
              <a:rPr lang="he-IL" dirty="0" smtClean="0"/>
              <a:t> (</a:t>
            </a:r>
            <a:r>
              <a:rPr lang="en-US" dirty="0" smtClean="0"/>
              <a:t>Android Virtual Device</a:t>
            </a:r>
            <a:r>
              <a:rPr lang="he-IL" dirty="0" smtClean="0"/>
              <a:t>)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4" y="2997727"/>
            <a:ext cx="7940675" cy="384879"/>
          </a:xfrm>
        </p:spPr>
      </p:pic>
      <p:sp>
        <p:nvSpPr>
          <p:cNvPr id="8" name="Rectangle 7"/>
          <p:cNvSpPr/>
          <p:nvPr/>
        </p:nvSpPr>
        <p:spPr>
          <a:xfrm>
            <a:off x="7887855" y="2997726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28509" y="2487105"/>
            <a:ext cx="1546649" cy="5106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52655" y="2234074"/>
            <a:ext cx="2096654" cy="2530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803382" y="3718679"/>
            <a:ext cx="5874327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אז נלחץ על כפתור ליצירת מכשיר וירטואלי חדש (סימולטור)</a:t>
            </a:r>
            <a:endParaRPr lang="he-I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84" y="4435880"/>
            <a:ext cx="326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לסימולטור </a:t>
            </a:r>
            <a:r>
              <a:rPr lang="he-IL" dirty="0" err="1" smtClean="0"/>
              <a:t>לסמטרפון</a:t>
            </a:r>
            <a:r>
              <a:rPr lang="he-IL" dirty="0" smtClean="0"/>
              <a:t> נבחר את </a:t>
            </a:r>
            <a:r>
              <a:rPr lang="en-US" dirty="0" smtClean="0"/>
              <a:t>Phone</a:t>
            </a:r>
            <a:r>
              <a:rPr lang="he-IL" dirty="0" smtClean="0"/>
              <a:t> </a:t>
            </a:r>
            <a:r>
              <a:rPr lang="he-IL" dirty="0" err="1" smtClean="0"/>
              <a:t>באיזור</a:t>
            </a:r>
            <a:r>
              <a:rPr lang="he-IL" dirty="0" smtClean="0"/>
              <a:t> ה</a:t>
            </a:r>
            <a:r>
              <a:rPr lang="en-US" dirty="0" smtClean="0"/>
              <a:t>Category</a:t>
            </a:r>
            <a:r>
              <a:rPr lang="he-IL" dirty="0" smtClean="0"/>
              <a:t>. אז נבחר גדם מהאופציות הקיימות.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" y="1342032"/>
            <a:ext cx="4231998" cy="2834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13" y="3945451"/>
            <a:ext cx="4231998" cy="28280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6" y="4429766"/>
            <a:ext cx="4645892" cy="2176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נחבר מערכת הפעלה. בפעם הראשונה יהיה צורך להוריד אותי. ניתן לעשות זאת ע"י לחיצת הכפתור  </a:t>
            </a:r>
            <a:r>
              <a:rPr lang="en-US" dirty="0" smtClean="0"/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לבסוף נבחר שם לסימולטור.</a:t>
            </a:r>
          </a:p>
          <a:p>
            <a:pPr marL="0" indent="0" algn="r" rtl="1">
              <a:buNone/>
            </a:pPr>
            <a:r>
              <a:rPr lang="he-IL" dirty="0" smtClean="0"/>
              <a:t>בכל התהליך ניתן </a:t>
            </a:r>
            <a:r>
              <a:rPr lang="he-IL" dirty="0" err="1" smtClean="0"/>
              <a:t>לקסטם</a:t>
            </a:r>
            <a:r>
              <a:rPr lang="he-IL" dirty="0" smtClean="0"/>
              <a:t> להגדרות ספציפיות אך לרוב ברירות המחדל מספקות.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" y="1342032"/>
            <a:ext cx="4230440" cy="283483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7" y="4429766"/>
            <a:ext cx="9628567" cy="834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לאחר שייווצר המכשיר </a:t>
            </a:r>
            <a:r>
              <a:rPr lang="he-IL" dirty="0" err="1" smtClean="0"/>
              <a:t>הוירטואלי</a:t>
            </a:r>
            <a:r>
              <a:rPr lang="he-IL" dirty="0" smtClean="0"/>
              <a:t> יהיה ניתן להריץ את האפליקציה ע"י בחירת המכשיר ולחיצה על כפתור ההרצה.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5" y="5665663"/>
            <a:ext cx="7940675" cy="3848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7455" y="5665663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1818" y="5665664"/>
            <a:ext cx="1616364" cy="3552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4826365" y="6054801"/>
            <a:ext cx="220947" cy="212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3055" y="6162592"/>
            <a:ext cx="2101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בחירת כשיר להרצה. אם נשאיר על ברירת המחדל, האופציות השונות יקפצו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722255" y="5991068"/>
            <a:ext cx="1" cy="207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5672" y="6262618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smtClean="0">
                <a:solidFill>
                  <a:schemeClr val="bg1"/>
                </a:solidFill>
              </a:rPr>
              <a:t>כפתור ההרצה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26" idx="0"/>
          </p:cNvCxnSpPr>
          <p:nvPr/>
        </p:nvCxnSpPr>
        <p:spPr>
          <a:xfrm rot="16200000" flipV="1">
            <a:off x="5738284" y="6120126"/>
            <a:ext cx="2581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231" y="6249185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כפתור </a:t>
            </a:r>
            <a:r>
              <a:rPr lang="he-IL" sz="1300" dirty="0" err="1" smtClean="0">
                <a:solidFill>
                  <a:schemeClr val="bg1"/>
                </a:solidFill>
              </a:rPr>
              <a:t>דיבאג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27" y="2063315"/>
            <a:ext cx="4719783" cy="382771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לאחר שייפתח הסימולטור, האפליקציה אוטומטית יתוקן עליו ויורץ.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</a:t>
            </a:r>
            <a:r>
              <a:rPr lang="he-IL" sz="4000" dirty="0" smtClean="0">
                <a:solidFill>
                  <a:srgbClr val="FFE701"/>
                </a:solidFill>
              </a:rPr>
              <a:t>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" y="1089129"/>
            <a:ext cx="3171421" cy="55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אזורים חשובים ב</a:t>
            </a:r>
            <a:r>
              <a:rPr lang="en-US" dirty="0" smtClean="0"/>
              <a:t>   Android Studio </a:t>
            </a:r>
          </a:p>
          <a:p>
            <a:pPr algn="r" rtl="1"/>
            <a:r>
              <a:rPr lang="he-IL" dirty="0" smtClean="0"/>
              <a:t>קובץ ה </a:t>
            </a:r>
            <a:r>
              <a:rPr lang="en-US" dirty="0" err="1" smtClean="0"/>
              <a:t>AndroidManifest</a:t>
            </a:r>
            <a:endParaRPr lang="en-US" dirty="0" smtClean="0"/>
          </a:p>
          <a:p>
            <a:pPr algn="r" rtl="1"/>
            <a:r>
              <a:rPr lang="he-IL" dirty="0" smtClean="0"/>
              <a:t>קבצי ה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res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תוכן עניינים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אזורים חשובים ב</a:t>
            </a:r>
            <a:r>
              <a:rPr lang="en-US" sz="4000" dirty="0" smtClean="0">
                <a:solidFill>
                  <a:srgbClr val="FFE701"/>
                </a:solidFill>
              </a:rPr>
              <a:t>Android Studio 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21" y="2042519"/>
            <a:ext cx="8182664" cy="42064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72506" y="2290619"/>
            <a:ext cx="6474694" cy="22544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4655" y="2567859"/>
            <a:ext cx="1277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החלון המרכזי בו ניתן לראות ולערוץ את קבצי </a:t>
            </a:r>
            <a:r>
              <a:rPr lang="he-IL" sz="1300" dirty="0" err="1" smtClean="0">
                <a:solidFill>
                  <a:schemeClr val="bg1"/>
                </a:solidFill>
              </a:rPr>
              <a:t>הפרוייקט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451" y="2290619"/>
            <a:ext cx="1487055" cy="2235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0000" y="2290619"/>
            <a:ext cx="125452" cy="452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1"/>
          </p:cNvCxnSpPr>
          <p:nvPr/>
        </p:nvCxnSpPr>
        <p:spPr>
          <a:xfrm rot="10800000">
            <a:off x="1017128" y="2516910"/>
            <a:ext cx="2428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64655" y="1803545"/>
            <a:ext cx="11453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Project Explorer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לבחור את צורת הצגת </a:t>
            </a:r>
            <a:r>
              <a:rPr lang="he-IL" sz="1100" dirty="0" err="1" smtClean="0">
                <a:solidFill>
                  <a:schemeClr val="bg1"/>
                </a:solidFill>
              </a:rPr>
              <a:t>הפרוייקט</a:t>
            </a:r>
            <a:r>
              <a:rPr lang="he-IL" sz="1100" dirty="0" smtClean="0">
                <a:solidFill>
                  <a:schemeClr val="bg1"/>
                </a:solidFill>
              </a:rPr>
              <a:t> (</a:t>
            </a:r>
            <a:r>
              <a:rPr lang="he-IL" sz="1100" dirty="0" err="1" smtClean="0">
                <a:solidFill>
                  <a:schemeClr val="bg1"/>
                </a:solidFill>
              </a:rPr>
              <a:t>הברירת</a:t>
            </a:r>
            <a:r>
              <a:rPr lang="he-IL" sz="1100" dirty="0" smtClean="0">
                <a:solidFill>
                  <a:schemeClr val="bg1"/>
                </a:solidFill>
              </a:rPr>
              <a:t> מחדל זה </a:t>
            </a:r>
            <a:r>
              <a:rPr lang="en-US" sz="1100" dirty="0" smtClean="0">
                <a:solidFill>
                  <a:schemeClr val="bg1"/>
                </a:solidFill>
              </a:rPr>
              <a:t>Android</a:t>
            </a:r>
            <a:r>
              <a:rPr lang="he-IL" sz="1100" dirty="0" smtClean="0">
                <a:solidFill>
                  <a:schemeClr val="bg1"/>
                </a:solidFill>
              </a:rPr>
              <a:t> שמחלק את הקבצים לצורה נוחה אך יש עוד כגון</a:t>
            </a:r>
            <a:r>
              <a:rPr lang="en-US" sz="1100" dirty="0" smtClean="0">
                <a:solidFill>
                  <a:schemeClr val="bg1"/>
                </a:solidFill>
              </a:rPr>
              <a:t> Project </a:t>
            </a:r>
            <a:r>
              <a:rPr lang="he-IL" sz="1100" dirty="0" smtClean="0">
                <a:solidFill>
                  <a:schemeClr val="bg1"/>
                </a:solidFill>
              </a:rPr>
              <a:t> שנותן תצוגה יותר </a:t>
            </a:r>
            <a:r>
              <a:rPr lang="he-IL" sz="1100" dirty="0" err="1" smtClean="0">
                <a:solidFill>
                  <a:schemeClr val="bg1"/>
                </a:solidFill>
              </a:rPr>
              <a:t>אמיתית</a:t>
            </a:r>
            <a:r>
              <a:rPr lang="he-IL" sz="1100" dirty="0" smtClean="0">
                <a:solidFill>
                  <a:schemeClr val="bg1"/>
                </a:solidFill>
              </a:rPr>
              <a:t> של </a:t>
            </a:r>
            <a:r>
              <a:rPr lang="he-IL" sz="1100" dirty="0" err="1" smtClean="0">
                <a:solidFill>
                  <a:schemeClr val="bg1"/>
                </a:solidFill>
              </a:rPr>
              <a:t>הרארכיית</a:t>
            </a:r>
            <a:r>
              <a:rPr lang="he-IL" sz="1100" dirty="0" smtClean="0">
                <a:solidFill>
                  <a:schemeClr val="bg1"/>
                </a:solidFill>
              </a:rPr>
              <a:t> הקבצים.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1" idx="1"/>
            <a:endCxn id="16" idx="3"/>
          </p:cNvCxnSpPr>
          <p:nvPr/>
        </p:nvCxnSpPr>
        <p:spPr>
          <a:xfrm rot="10800000">
            <a:off x="1080653" y="3034653"/>
            <a:ext cx="304799" cy="373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12291" y="6012873"/>
            <a:ext cx="461819" cy="101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85450" y="4545041"/>
            <a:ext cx="7961750" cy="1467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64655" y="4513217"/>
            <a:ext cx="11464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Logcat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לראות את הדפסי הלוגים במכשיר שנבחר אם אופציות סינון רבות (למשל ע"י אפליקציה </a:t>
            </a:r>
            <a:r>
              <a:rPr lang="he-IL" sz="1100" dirty="0" err="1" smtClean="0">
                <a:solidFill>
                  <a:schemeClr val="bg1"/>
                </a:solidFill>
              </a:rPr>
              <a:t>מסויימת</a:t>
            </a:r>
            <a:r>
              <a:rPr lang="he-IL" sz="1100" dirty="0" smtClean="0">
                <a:solidFill>
                  <a:schemeClr val="bg1"/>
                </a:solidFill>
              </a:rPr>
              <a:t> או ע"י הלוג). חשוב לזכור שבלשונית זו נראה גם את הדפסי השגיאות.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>
            <a:stCxn id="26" idx="1"/>
            <a:endCxn id="27" idx="3"/>
          </p:cNvCxnSpPr>
          <p:nvPr/>
        </p:nvCxnSpPr>
        <p:spPr>
          <a:xfrm rot="10800000" flipV="1">
            <a:off x="1081784" y="5278956"/>
            <a:ext cx="303667" cy="2960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5" idx="2"/>
          </p:cNvCxnSpPr>
          <p:nvPr/>
        </p:nvCxnSpPr>
        <p:spPr>
          <a:xfrm rot="5400000">
            <a:off x="1718008" y="5413592"/>
            <a:ext cx="324312" cy="172607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0943" y="1852654"/>
            <a:ext cx="2488338" cy="4426840"/>
          </a:xfrm>
        </p:spPr>
        <p:txBody>
          <a:bodyPr>
            <a:normAutofit fontScale="475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קובץ </a:t>
            </a:r>
            <a:r>
              <a:rPr lang="en-US" dirty="0" smtClean="0"/>
              <a:t>XML</a:t>
            </a:r>
            <a:r>
              <a:rPr lang="he-IL" dirty="0" smtClean="0"/>
              <a:t> המכיל את הגדרות האפליקציה.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יש בו מספר סוגי הגדרות שונות של האפליקצייה, בין היתר נכללים:</a:t>
            </a:r>
          </a:p>
          <a:p>
            <a:pPr algn="r" rtl="1"/>
            <a:r>
              <a:rPr lang="he-IL" dirty="0" smtClean="0"/>
              <a:t>אייקון</a:t>
            </a:r>
          </a:p>
          <a:p>
            <a:pPr algn="r" rtl="1"/>
            <a:r>
              <a:rPr lang="he-IL" dirty="0" smtClean="0"/>
              <a:t>כותרת</a:t>
            </a:r>
          </a:p>
          <a:p>
            <a:pPr algn="r" rtl="1"/>
            <a:r>
              <a:rPr lang="he-IL" dirty="0" smtClean="0"/>
              <a:t>הרשאות דרושות</a:t>
            </a:r>
          </a:p>
          <a:p>
            <a:pPr algn="r" rtl="1"/>
            <a:r>
              <a:rPr lang="en-US" dirty="0" smtClean="0"/>
              <a:t> activities</a:t>
            </a:r>
            <a:endParaRPr lang="he-IL" dirty="0" smtClean="0"/>
          </a:p>
          <a:p>
            <a:pPr algn="r" rtl="1"/>
            <a:r>
              <a:rPr lang="en-US" dirty="0" smtClean="0"/>
              <a:t>services</a:t>
            </a:r>
            <a:endParaRPr lang="he-IL" dirty="0" smtClean="0"/>
          </a:p>
          <a:p>
            <a:pPr algn="r" rtl="1"/>
            <a:r>
              <a:rPr lang="en-US" dirty="0" smtClean="0"/>
              <a:t>broadcast receivers</a:t>
            </a:r>
            <a:endParaRPr lang="he-IL" dirty="0" smtClean="0"/>
          </a:p>
          <a:p>
            <a:pPr algn="r" rtl="1"/>
            <a:r>
              <a:rPr lang="en-US" dirty="0" smtClean="0"/>
              <a:t>content providers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בדוגמה ניתן לראות דוגמה של קובץ</a:t>
            </a:r>
            <a:r>
              <a:rPr lang="en-US" dirty="0" smtClean="0"/>
              <a:t>Manifest </a:t>
            </a:r>
            <a:r>
              <a:rPr lang="he-IL" dirty="0" smtClean="0"/>
              <a:t> בסיסי על יישום הכולל </a:t>
            </a:r>
            <a:r>
              <a:rPr lang="en-US" dirty="0" smtClean="0"/>
              <a:t>activity</a:t>
            </a:r>
            <a:r>
              <a:rPr lang="he-IL" dirty="0"/>
              <a:t> </a:t>
            </a:r>
            <a:r>
              <a:rPr lang="he-IL" dirty="0" smtClean="0"/>
              <a:t>בודד.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4000" dirty="0" err="1">
                <a:solidFill>
                  <a:srgbClr val="FFE701"/>
                </a:solidFill>
              </a:rPr>
              <a:t>קובץ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ה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AndroidManifest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3" y="1852654"/>
            <a:ext cx="5360651" cy="3341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219" y="2253673"/>
            <a:ext cx="812799" cy="193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83170" y="3883893"/>
            <a:ext cx="2703445" cy="835528"/>
          </a:xfrm>
          <a:prstGeom prst="bentConnector3">
            <a:avLst>
              <a:gd name="adj1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90568" y="4091291"/>
            <a:ext cx="2441053" cy="683129"/>
          </a:xfrm>
          <a:prstGeom prst="bentConnector3">
            <a:avLst>
              <a:gd name="adj1" fmla="val 16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6243" y="5589767"/>
            <a:ext cx="2241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אייקון האפליקצייה. </a:t>
            </a:r>
            <a:r>
              <a:rPr lang="he-IL" sz="1100" dirty="0" smtClean="0">
                <a:solidFill>
                  <a:schemeClr val="bg1"/>
                </a:solidFill>
              </a:rPr>
              <a:t>ניתן להגדיר גרסה רגילה וגרסה למכשירים אשר משתמשים באייקונים מעוגלים.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נהוג שתמונת/ות של אייקון האפליקצייה יימצא בתיקיית </a:t>
            </a:r>
            <a:r>
              <a:rPr lang="en-US" sz="1100" dirty="0" err="1" smtClean="0">
                <a:solidFill>
                  <a:schemeClr val="bg1"/>
                </a:solidFill>
              </a:rPr>
              <a:t>mipmap</a:t>
            </a:r>
            <a:r>
              <a:rPr lang="he-IL" sz="1100" dirty="0" smtClean="0">
                <a:solidFill>
                  <a:schemeClr val="bg1"/>
                </a:solidFill>
              </a:rPr>
              <a:t> אשר נמצא בתיקיית </a:t>
            </a:r>
            <a:r>
              <a:rPr lang="en-US" sz="1100" dirty="0" smtClean="0">
                <a:solidFill>
                  <a:schemeClr val="bg1"/>
                </a:solidFill>
              </a:rPr>
              <a:t>res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3032485" y="3582682"/>
            <a:ext cx="3198363" cy="2195263"/>
          </a:xfrm>
          <a:prstGeom prst="bentConnector3">
            <a:avLst>
              <a:gd name="adj1" fmla="val 27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81948" y="6241179"/>
            <a:ext cx="2241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כותרת האפליקצייה הלקוחה מקובץ </a:t>
            </a:r>
            <a:r>
              <a:rPr lang="en-US" sz="1100" dirty="0" smtClean="0">
                <a:solidFill>
                  <a:schemeClr val="bg1"/>
                </a:solidFill>
              </a:rPr>
              <a:t>strings </a:t>
            </a:r>
            <a:r>
              <a:rPr lang="he-IL" sz="1100" dirty="0" smtClean="0">
                <a:solidFill>
                  <a:schemeClr val="bg1"/>
                </a:solidFill>
              </a:rPr>
              <a:t> (</a:t>
            </a:r>
            <a:r>
              <a:rPr lang="he-IL" sz="1100" dirty="0" smtClean="0">
                <a:solidFill>
                  <a:schemeClr val="bg1"/>
                </a:solidFill>
              </a:rPr>
              <a:t>נרחיב בהמשך)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93354" y="3520026"/>
            <a:ext cx="3529436" cy="8372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26" idx="2"/>
          </p:cNvCxnSpPr>
          <p:nvPr/>
        </p:nvCxnSpPr>
        <p:spPr>
          <a:xfrm rot="16200000" flipH="1">
            <a:off x="3161114" y="4854272"/>
            <a:ext cx="9939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1604" y="5340953"/>
            <a:ext cx="22415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הגדרת </a:t>
            </a:r>
            <a:r>
              <a:rPr lang="en-US" sz="1100" dirty="0" smtClean="0">
                <a:solidFill>
                  <a:schemeClr val="bg1"/>
                </a:solidFill>
              </a:rPr>
              <a:t>activity</a:t>
            </a:r>
            <a:r>
              <a:rPr lang="he-IL" sz="1100" dirty="0" smtClean="0">
                <a:solidFill>
                  <a:schemeClr val="bg1"/>
                </a:solidFill>
              </a:rPr>
              <a:t> ראשי שמחלקת ה</a:t>
            </a:r>
            <a:r>
              <a:rPr lang="en-US" sz="1100" dirty="0" smtClean="0">
                <a:solidFill>
                  <a:schemeClr val="bg1"/>
                </a:solidFill>
              </a:rPr>
              <a:t>Java</a:t>
            </a:r>
            <a:r>
              <a:rPr lang="he-IL" sz="1100" dirty="0" smtClean="0">
                <a:solidFill>
                  <a:schemeClr val="bg1"/>
                </a:solidFill>
              </a:rPr>
              <a:t> המתאימה לו נקראת </a:t>
            </a:r>
            <a:r>
              <a:rPr lang="en-US" sz="1100" dirty="0" err="1" smtClean="0">
                <a:solidFill>
                  <a:schemeClr val="bg1"/>
                </a:solidFill>
              </a:rPr>
              <a:t>MainActivity</a:t>
            </a:r>
            <a:r>
              <a:rPr lang="he-IL" sz="1100" dirty="0" smtClean="0">
                <a:solidFill>
                  <a:schemeClr val="bg1"/>
                </a:solidFill>
              </a:rPr>
              <a:t>. </a:t>
            </a:r>
            <a:r>
              <a:rPr lang="he-IL" sz="1100" smtClean="0">
                <a:solidFill>
                  <a:schemeClr val="bg1"/>
                </a:solidFill>
              </a:rPr>
              <a:t>(נפרט </a:t>
            </a:r>
            <a:r>
              <a:rPr lang="he-IL" sz="1100" dirty="0" smtClean="0">
                <a:solidFill>
                  <a:schemeClr val="bg1"/>
                </a:solidFill>
              </a:rPr>
              <a:t>בהמשך)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692" y="5258250"/>
            <a:ext cx="5020226" cy="11440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en-US" dirty="0" smtClean="0"/>
              <a:t>[some text about the </a:t>
            </a:r>
            <a:r>
              <a:rPr lang="en-US" dirty="0" err="1" smtClean="0"/>
              <a:t>gradle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קבצי ה </a:t>
            </a:r>
            <a:r>
              <a:rPr lang="he-IL" sz="4000" dirty="0" err="1">
                <a:solidFill>
                  <a:srgbClr val="FFE701"/>
                </a:solidFill>
              </a:rPr>
              <a:t>gradle</a:t>
            </a:r>
            <a:r>
              <a:rPr lang="he-IL" sz="4000" dirty="0">
                <a:solidFill>
                  <a:srgbClr val="FFE70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9" y="1791112"/>
            <a:ext cx="6640355" cy="33997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674" y="2198254"/>
            <a:ext cx="1431646" cy="2606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smtClean="0"/>
              <a:t>[some text about the gradle]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העבודה</a:t>
            </a:r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</a:t>
            </a:r>
            <a:r>
              <a:rPr lang="en-US" sz="1400" dirty="0" smtClean="0">
                <a:solidFill>
                  <a:prstClr val="white"/>
                </a:solidFill>
              </a:rPr>
              <a:t>java, and some windows like log cat]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באנדרואיד</a:t>
            </a:r>
            <a:r>
              <a:rPr lang="en-US" sz="2800" dirty="0" smtClean="0"/>
              <a:t> </a:t>
            </a:r>
            <a:r>
              <a:rPr lang="en-US" sz="1400" dirty="0" smtClean="0"/>
              <a:t>[include simple events]</a:t>
            </a:r>
            <a:r>
              <a:rPr lang="en-US" sz="2800" dirty="0" smtClean="0"/>
              <a:t> </a:t>
            </a:r>
            <a:endParaRPr lang="he-IL" sz="2800" dirty="0" smtClean="0"/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4" y="1485509"/>
            <a:ext cx="2046334" cy="21158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264" y="2156065"/>
            <a:ext cx="2046334" cy="11440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6182" y="2156064"/>
            <a:ext cx="6788727" cy="424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all the things that are in the res folder. Mention </a:t>
            </a:r>
            <a:r>
              <a:rPr lang="en-US" dirty="0" err="1" smtClean="0"/>
              <a:t>drawable</a:t>
            </a:r>
            <a:r>
              <a:rPr lang="en-US" dirty="0" smtClean="0"/>
              <a:t> and </a:t>
            </a:r>
            <a:r>
              <a:rPr lang="en-US" dirty="0" err="1" smtClean="0"/>
              <a:t>mipmap</a:t>
            </a:r>
            <a:r>
              <a:rPr lang="en-US" dirty="0" smtClean="0"/>
              <a:t> here along with things that may be added like </a:t>
            </a:r>
            <a:r>
              <a:rPr lang="en-US" dirty="0" err="1" smtClean="0"/>
              <a:t>anim</a:t>
            </a:r>
            <a:r>
              <a:rPr lang="en-US" dirty="0" smtClean="0"/>
              <a:t>, xml, raw,</a:t>
            </a:r>
            <a:r>
              <a:rPr lang="mr-IN" dirty="0" smtClean="0"/>
              <a:t>…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" y="1791112"/>
            <a:ext cx="6626871" cy="33997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37382" y="2088650"/>
            <a:ext cx="812800" cy="1465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layout options (not in depth, just the different tabs)]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4073" y="2641599"/>
            <a:ext cx="743527" cy="1662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" y="1823901"/>
            <a:ext cx="6626871" cy="3334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2809" y="2848176"/>
            <a:ext cx="613955" cy="3568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values xml files)]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java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4" y="1751848"/>
            <a:ext cx="2046334" cy="15831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264" y="2156065"/>
            <a:ext cx="2046334" cy="6056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6182" y="2156064"/>
            <a:ext cx="6788727" cy="424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the java folder, about how we are talking about the one that isn’t related to “test”. Like the root of a normal </a:t>
            </a:r>
            <a:r>
              <a:rPr lang="en-US" smtClean="0"/>
              <a:t>java project]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929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Mangal</vt:lpstr>
      <vt:lpstr>Arial</vt:lpstr>
      <vt:lpstr>Calibri</vt:lpstr>
      <vt:lpstr>Times New Roman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Yoni</cp:lastModifiedBy>
  <cp:revision>56</cp:revision>
  <dcterms:created xsi:type="dcterms:W3CDTF">2021-05-07T00:22:26Z</dcterms:created>
  <dcterms:modified xsi:type="dcterms:W3CDTF">2021-05-23T01:48:12Z</dcterms:modified>
</cp:coreProperties>
</file>