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3" r:id="rId3"/>
    <p:sldId id="264" r:id="rId4"/>
    <p:sldId id="265" r:id="rId5"/>
    <p:sldId id="269" r:id="rId6"/>
    <p:sldId id="267" r:id="rId7"/>
    <p:sldId id="26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01"/>
    <a:srgbClr val="1CB7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62"/>
  </p:normalViewPr>
  <p:slideViewPr>
    <p:cSldViewPr snapToGrid="0" snapToObjects="1">
      <p:cViewPr varScale="1">
        <p:scale>
          <a:sx n="80" d="100"/>
          <a:sy n="80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0260" y="3021787"/>
            <a:ext cx="9773120" cy="203606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0260" y="5057851"/>
            <a:ext cx="9773120" cy="814428"/>
          </a:xfrm>
          <a:noFill/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FFC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9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2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52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9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0" cy="1189327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00147"/>
            <a:ext cx="10994760" cy="4479341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4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1" y="578507"/>
            <a:ext cx="7940660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598079"/>
            <a:ext cx="7940660" cy="4681415"/>
          </a:xfrm>
        </p:spPr>
        <p:txBody>
          <a:bodyPr/>
          <a:lstStyle>
            <a:lvl1pPr>
              <a:defRPr sz="3733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5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6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0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1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4282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818181"/>
            <a:ext cx="5386917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4282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818181"/>
            <a:ext cx="5389033" cy="2850495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8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7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6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21-May-21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debug/dev-options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index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פיתוח אפליקציות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באצעות אנדרואיד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יונתן גוונטר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114" y="3132151"/>
            <a:ext cx="3061252" cy="30612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4725" y="208233"/>
            <a:ext cx="4174925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6000" b="1" cap="smal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1CB71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Android</a:t>
            </a:r>
          </a:p>
          <a:p>
            <a:r>
              <a:rPr lang="en-US" sz="6000" b="1" cap="small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1CB71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45356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6" y="5798225"/>
            <a:ext cx="9144000" cy="916615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en-US" dirty="0"/>
              <a:t> </a:t>
            </a:r>
            <a:r>
              <a:rPr lang="he-IL" dirty="0" smtClean="0"/>
              <a:t>הגענו למסך הפתיחה של </a:t>
            </a:r>
            <a:r>
              <a:rPr lang="he-IL" dirty="0" err="1" smtClean="0"/>
              <a:t>הפרוייקט</a:t>
            </a:r>
            <a:r>
              <a:rPr lang="he-IL" dirty="0" smtClean="0"/>
              <a:t> שעליו נדבר בהמשך.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455" y="1852654"/>
            <a:ext cx="7578435" cy="388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7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6" y="1852655"/>
            <a:ext cx="9144000" cy="387389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נרצה להריץ את האפליקציה שאני בונים וקיימות לזה 2 אופציות נפוצות.</a:t>
            </a:r>
          </a:p>
          <a:p>
            <a:pPr marL="742950" indent="-742950" algn="r" rtl="1">
              <a:buFont typeface="+mj-lt"/>
              <a:buAutoNum type="arabicPeriod"/>
            </a:pPr>
            <a:r>
              <a:rPr lang="he-IL" dirty="0" smtClean="0"/>
              <a:t>פתיחת אפשרויות מפתחים במכשיר אנדרואיד ממשי ואישור ניתור באגים באמצעות </a:t>
            </a:r>
            <a:r>
              <a:rPr lang="en-US" dirty="0" smtClean="0"/>
              <a:t>USB</a:t>
            </a:r>
            <a:r>
              <a:rPr lang="he-IL" dirty="0" smtClean="0"/>
              <a:t>.</a:t>
            </a:r>
            <a:r>
              <a:rPr lang="he-IL" dirty="0"/>
              <a:t> </a:t>
            </a:r>
            <a:r>
              <a:rPr lang="he-IL" dirty="0" smtClean="0"/>
              <a:t>תהליך זה שונה ממכשיר למכשיר. למידע נוסף למכשירים שונים ניתן לעיין במסמך </a:t>
            </a: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developer.android.com/studio/debug/dev-options</a:t>
            </a:r>
            <a:endParaRPr lang="he-IL" sz="2800" dirty="0" smtClean="0"/>
          </a:p>
          <a:p>
            <a:pPr marL="742950" indent="-742950" algn="r" rtl="1">
              <a:buFont typeface="+mj-lt"/>
              <a:buAutoNum type="arabicPeriod"/>
            </a:pPr>
            <a:r>
              <a:rPr lang="he-IL" dirty="0" smtClean="0"/>
              <a:t>הרצת היישום בסימולטור ש</a:t>
            </a:r>
            <a:r>
              <a:rPr lang="en-US" dirty="0" smtClean="0"/>
              <a:t>Android Studio</a:t>
            </a:r>
            <a:r>
              <a:rPr lang="he-IL" dirty="0" smtClean="0"/>
              <a:t> מספקים.</a:t>
            </a:r>
            <a:endParaRPr lang="he-I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1056" y="5808059"/>
            <a:ext cx="9144000" cy="858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אני נתמקד כעת באופציה מספר 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2608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18328" y="1996081"/>
            <a:ext cx="6289964" cy="673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בסרגל הכלים שניתן לראות בצד ימין למעלה בחון ב</a:t>
            </a:r>
            <a:r>
              <a:rPr lang="en-US" dirty="0" smtClean="0"/>
              <a:t>Android Studio </a:t>
            </a:r>
            <a:r>
              <a:rPr lang="he-IL" dirty="0"/>
              <a:t> </a:t>
            </a:r>
            <a:r>
              <a:rPr lang="he-IL" dirty="0" smtClean="0"/>
              <a:t>נלחץ על כפתור ה</a:t>
            </a:r>
            <a:r>
              <a:rPr lang="en-US" dirty="0" smtClean="0"/>
              <a:t>AVD</a:t>
            </a:r>
            <a:r>
              <a:rPr lang="en-US" dirty="0"/>
              <a:t> </a:t>
            </a:r>
            <a:r>
              <a:rPr lang="en-US" dirty="0" smtClean="0"/>
              <a:t>Manager</a:t>
            </a:r>
            <a:r>
              <a:rPr lang="he-IL" dirty="0" smtClean="0"/>
              <a:t> (</a:t>
            </a:r>
            <a:r>
              <a:rPr lang="en-US" dirty="0" smtClean="0"/>
              <a:t>Android Virtual Device</a:t>
            </a:r>
            <a:r>
              <a:rPr lang="he-IL" dirty="0" smtClean="0"/>
              <a:t>)</a:t>
            </a:r>
            <a:endParaRPr lang="he-IL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34" y="2997727"/>
            <a:ext cx="7940675" cy="384879"/>
          </a:xfrm>
        </p:spPr>
      </p:pic>
      <p:sp>
        <p:nvSpPr>
          <p:cNvPr id="8" name="Rectangle 7"/>
          <p:cNvSpPr/>
          <p:nvPr/>
        </p:nvSpPr>
        <p:spPr>
          <a:xfrm>
            <a:off x="7887855" y="2997726"/>
            <a:ext cx="286328" cy="3256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6428509" y="2487105"/>
            <a:ext cx="1546649" cy="51062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652655" y="2234074"/>
            <a:ext cx="2096654" cy="2530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2803382" y="3718679"/>
            <a:ext cx="5874327" cy="673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אז נלחץ על כפתור ליצירת מכשיר וירטואלי חדש (סימולטור)</a:t>
            </a:r>
            <a:endParaRPr lang="he-IL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184" y="4435880"/>
            <a:ext cx="32639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0619" y="1852654"/>
            <a:ext cx="4645892" cy="2176176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לסימולטור </a:t>
            </a:r>
            <a:r>
              <a:rPr lang="he-IL" dirty="0" err="1" smtClean="0"/>
              <a:t>לסמטרפון</a:t>
            </a:r>
            <a:r>
              <a:rPr lang="he-IL" dirty="0" smtClean="0"/>
              <a:t> נבחר את </a:t>
            </a:r>
            <a:r>
              <a:rPr lang="en-US" dirty="0" smtClean="0"/>
              <a:t>Phone</a:t>
            </a:r>
            <a:r>
              <a:rPr lang="he-IL" dirty="0" smtClean="0"/>
              <a:t> </a:t>
            </a:r>
            <a:r>
              <a:rPr lang="he-IL" dirty="0" err="1" smtClean="0"/>
              <a:t>באיזור</a:t>
            </a:r>
            <a:r>
              <a:rPr lang="he-IL" dirty="0" smtClean="0"/>
              <a:t> ה</a:t>
            </a:r>
            <a:r>
              <a:rPr lang="en-US" dirty="0" smtClean="0"/>
              <a:t>Category</a:t>
            </a:r>
            <a:r>
              <a:rPr lang="he-IL" dirty="0" smtClean="0"/>
              <a:t>. אז נבחר גדם מהאופציות הקיימות.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" y="1342032"/>
            <a:ext cx="4231998" cy="28348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513" y="3945451"/>
            <a:ext cx="4231998" cy="282806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-152056" y="4429766"/>
            <a:ext cx="4645892" cy="2176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נחבר מערכת הפעלה. בפעם הראשונה יהיה צורך להוריד אותי. ניתן לעשות זאת ע"י לחיצת הכפתור  </a:t>
            </a:r>
            <a:r>
              <a:rPr lang="en-US" dirty="0" smtClean="0"/>
              <a:t>Download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3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0619" y="1852654"/>
            <a:ext cx="4645892" cy="2176176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לבסוף נבחר שם לסימולטור.</a:t>
            </a:r>
          </a:p>
          <a:p>
            <a:pPr marL="0" indent="0" algn="r" rtl="1">
              <a:buNone/>
            </a:pPr>
            <a:r>
              <a:rPr lang="he-IL" dirty="0" smtClean="0"/>
              <a:t>בכל התהליך ניתן </a:t>
            </a:r>
            <a:r>
              <a:rPr lang="he-IL" dirty="0" err="1" smtClean="0"/>
              <a:t>לקסטם</a:t>
            </a:r>
            <a:r>
              <a:rPr lang="he-IL" dirty="0" smtClean="0"/>
              <a:t> להגדרות ספציפיות אך לרוב ברירות המחדל מספקות.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התקנת 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0" y="1342032"/>
            <a:ext cx="4230440" cy="283483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-152057" y="4429766"/>
            <a:ext cx="9628567" cy="8349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לאחר שייווצר המכשיר </a:t>
            </a:r>
            <a:r>
              <a:rPr lang="he-IL" dirty="0" err="1" smtClean="0"/>
              <a:t>הוירטואלי</a:t>
            </a:r>
            <a:r>
              <a:rPr lang="he-IL" dirty="0" smtClean="0"/>
              <a:t> יהיה ניתן להריץ את האפליקציה ע"י בחירת המכשיר ולחיצה על כפתור ההרצה.</a:t>
            </a:r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35" y="5665663"/>
            <a:ext cx="7940675" cy="38487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87455" y="5665663"/>
            <a:ext cx="286328" cy="3256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01818" y="5665664"/>
            <a:ext cx="1616364" cy="3552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/>
          <p:nvPr/>
        </p:nvCxnSpPr>
        <p:spPr>
          <a:xfrm rot="16200000" flipV="1">
            <a:off x="4826365" y="6054801"/>
            <a:ext cx="220947" cy="212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03055" y="6162592"/>
            <a:ext cx="21012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בחירת כשיר להרצה. אם נשאיר על ברירת המחדל, האופציות השונות יקפצו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3722255" y="5991068"/>
            <a:ext cx="1" cy="2072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45672" y="6262618"/>
            <a:ext cx="656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smtClean="0">
                <a:solidFill>
                  <a:schemeClr val="bg1"/>
                </a:solidFill>
              </a:rPr>
              <a:t>כפתור ההרצה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25" name="Elbow Connector 24"/>
          <p:cNvCxnSpPr>
            <a:stCxn id="26" idx="0"/>
          </p:cNvCxnSpPr>
          <p:nvPr/>
        </p:nvCxnSpPr>
        <p:spPr>
          <a:xfrm rot="16200000" flipV="1">
            <a:off x="5738284" y="6120126"/>
            <a:ext cx="258117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39231" y="6249185"/>
            <a:ext cx="656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כפתור </a:t>
            </a:r>
            <a:r>
              <a:rPr lang="he-IL" sz="1300" dirty="0" err="1" smtClean="0">
                <a:solidFill>
                  <a:schemeClr val="bg1"/>
                </a:solidFill>
              </a:rPr>
              <a:t>דיבאג</a:t>
            </a:r>
            <a:endParaRPr 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88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727" y="2063315"/>
            <a:ext cx="4719783" cy="3827710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dirty="0" smtClean="0"/>
              <a:t>לאחר שייפתח הסימולטור, האפליקציה אוטומטית יתוקן עליו ויורץ.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התקנת </a:t>
            </a:r>
            <a:r>
              <a:rPr lang="he-IL" sz="4000" dirty="0" smtClean="0">
                <a:solidFill>
                  <a:srgbClr val="FFE701"/>
                </a:solidFill>
              </a:rPr>
              <a:t>סימולטור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21" y="1089129"/>
            <a:ext cx="3171421" cy="555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 smtClean="0"/>
              <a:t>הפרוייקט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/>
              <a:t>אזורים חשובים ב</a:t>
            </a:r>
            <a:r>
              <a:rPr lang="en-US" dirty="0" smtClean="0"/>
              <a:t>   Android Studio </a:t>
            </a:r>
          </a:p>
          <a:p>
            <a:pPr algn="r" rtl="1"/>
            <a:r>
              <a:rPr lang="he-IL" dirty="0" smtClean="0"/>
              <a:t>קובץ ה </a:t>
            </a:r>
            <a:r>
              <a:rPr lang="en-US" dirty="0" err="1" smtClean="0"/>
              <a:t>AndroidManifest</a:t>
            </a:r>
            <a:endParaRPr lang="en-US" dirty="0" smtClean="0"/>
          </a:p>
          <a:p>
            <a:pPr algn="r" rtl="1"/>
            <a:r>
              <a:rPr lang="he-IL" dirty="0" smtClean="0"/>
              <a:t>קבצי ה</a:t>
            </a:r>
            <a:r>
              <a:rPr lang="en-US" dirty="0" smtClean="0"/>
              <a:t> </a:t>
            </a:r>
            <a:r>
              <a:rPr lang="en-US" dirty="0" err="1" smtClean="0"/>
              <a:t>gradle</a:t>
            </a:r>
            <a:r>
              <a:rPr lang="en-US" dirty="0" smtClean="0"/>
              <a:t> </a:t>
            </a:r>
          </a:p>
          <a:p>
            <a:pPr algn="r" rtl="1"/>
            <a:r>
              <a:rPr lang="he-IL" dirty="0" smtClean="0"/>
              <a:t>תיקיית </a:t>
            </a:r>
            <a:r>
              <a:rPr lang="en-US" dirty="0" smtClean="0"/>
              <a:t>res</a:t>
            </a:r>
          </a:p>
          <a:p>
            <a:pPr algn="r" rtl="1"/>
            <a:r>
              <a:rPr lang="he-IL" dirty="0" smtClean="0"/>
              <a:t>תיקיית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תוכן עניינים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90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/>
              <a:t>הפרוייקט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אזורים חשובים ב</a:t>
            </a:r>
            <a:r>
              <a:rPr lang="en-US" sz="4000" dirty="0" smtClean="0">
                <a:solidFill>
                  <a:srgbClr val="FFE701"/>
                </a:solidFill>
              </a:rPr>
              <a:t>Android Studio 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21" y="2042519"/>
            <a:ext cx="8182664" cy="42064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72506" y="2290619"/>
            <a:ext cx="6474694" cy="22544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84655" y="2567859"/>
            <a:ext cx="12777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החלון המרכזי בו ניתן לראות ולערוץ את קבצי </a:t>
            </a:r>
            <a:r>
              <a:rPr lang="he-IL" sz="1300" dirty="0" err="1" smtClean="0">
                <a:solidFill>
                  <a:schemeClr val="bg1"/>
                </a:solidFill>
              </a:rPr>
              <a:t>הפרוייקט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85451" y="2290619"/>
            <a:ext cx="1487055" cy="22351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60000" y="2290619"/>
            <a:ext cx="125452" cy="4525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Elbow Connector 12"/>
          <p:cNvCxnSpPr>
            <a:stCxn id="12" idx="1"/>
          </p:cNvCxnSpPr>
          <p:nvPr/>
        </p:nvCxnSpPr>
        <p:spPr>
          <a:xfrm rot="10800000">
            <a:off x="1017128" y="2516910"/>
            <a:ext cx="242872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-64655" y="1803545"/>
            <a:ext cx="114530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100" b="1" dirty="0" smtClean="0">
                <a:solidFill>
                  <a:schemeClr val="bg1"/>
                </a:solidFill>
              </a:rPr>
              <a:t>Project Explorer</a:t>
            </a:r>
          </a:p>
          <a:p>
            <a:pPr algn="r" rtl="1"/>
            <a:r>
              <a:rPr lang="he-IL" sz="1100" dirty="0" smtClean="0">
                <a:solidFill>
                  <a:schemeClr val="bg1"/>
                </a:solidFill>
              </a:rPr>
              <a:t>ניתן לבחור את צורת הצגת </a:t>
            </a:r>
            <a:r>
              <a:rPr lang="he-IL" sz="1100" dirty="0" err="1" smtClean="0">
                <a:solidFill>
                  <a:schemeClr val="bg1"/>
                </a:solidFill>
              </a:rPr>
              <a:t>הפרוייקט</a:t>
            </a:r>
            <a:r>
              <a:rPr lang="he-IL" sz="1100" dirty="0" smtClean="0">
                <a:solidFill>
                  <a:schemeClr val="bg1"/>
                </a:solidFill>
              </a:rPr>
              <a:t> (</a:t>
            </a:r>
            <a:r>
              <a:rPr lang="he-IL" sz="1100" dirty="0" err="1" smtClean="0">
                <a:solidFill>
                  <a:schemeClr val="bg1"/>
                </a:solidFill>
              </a:rPr>
              <a:t>הברירת</a:t>
            </a:r>
            <a:r>
              <a:rPr lang="he-IL" sz="1100" dirty="0" smtClean="0">
                <a:solidFill>
                  <a:schemeClr val="bg1"/>
                </a:solidFill>
              </a:rPr>
              <a:t> מחדל זה </a:t>
            </a:r>
            <a:r>
              <a:rPr lang="en-US" sz="1100" dirty="0" smtClean="0">
                <a:solidFill>
                  <a:schemeClr val="bg1"/>
                </a:solidFill>
              </a:rPr>
              <a:t>Android</a:t>
            </a:r>
            <a:r>
              <a:rPr lang="he-IL" sz="1100" dirty="0" smtClean="0">
                <a:solidFill>
                  <a:schemeClr val="bg1"/>
                </a:solidFill>
              </a:rPr>
              <a:t> שמחלק את הקבצים לצורה נוחה אך יש עוד כגון</a:t>
            </a:r>
            <a:r>
              <a:rPr lang="en-US" sz="1100" dirty="0" smtClean="0">
                <a:solidFill>
                  <a:schemeClr val="bg1"/>
                </a:solidFill>
              </a:rPr>
              <a:t> Project </a:t>
            </a:r>
            <a:r>
              <a:rPr lang="he-IL" sz="1100" dirty="0" smtClean="0">
                <a:solidFill>
                  <a:schemeClr val="bg1"/>
                </a:solidFill>
              </a:rPr>
              <a:t> שנותן תצוגה יותר </a:t>
            </a:r>
            <a:r>
              <a:rPr lang="he-IL" sz="1100" dirty="0" err="1" smtClean="0">
                <a:solidFill>
                  <a:schemeClr val="bg1"/>
                </a:solidFill>
              </a:rPr>
              <a:t>אמיתית</a:t>
            </a:r>
            <a:r>
              <a:rPr lang="he-IL" sz="1100" dirty="0" smtClean="0">
                <a:solidFill>
                  <a:schemeClr val="bg1"/>
                </a:solidFill>
              </a:rPr>
              <a:t> של </a:t>
            </a:r>
            <a:r>
              <a:rPr lang="he-IL" sz="1100" dirty="0" err="1" smtClean="0">
                <a:solidFill>
                  <a:schemeClr val="bg1"/>
                </a:solidFill>
              </a:rPr>
              <a:t>הרארכיית</a:t>
            </a:r>
            <a:r>
              <a:rPr lang="he-IL" sz="1100" dirty="0" smtClean="0">
                <a:solidFill>
                  <a:schemeClr val="bg1"/>
                </a:solidFill>
              </a:rPr>
              <a:t> הקבצים.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8" name="Elbow Connector 17"/>
          <p:cNvCxnSpPr>
            <a:stCxn id="11" idx="1"/>
            <a:endCxn id="16" idx="3"/>
          </p:cNvCxnSpPr>
          <p:nvPr/>
        </p:nvCxnSpPr>
        <p:spPr>
          <a:xfrm rot="10800000">
            <a:off x="1080653" y="3034653"/>
            <a:ext cx="304799" cy="3735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512291" y="6012873"/>
            <a:ext cx="461819" cy="101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85450" y="4545041"/>
            <a:ext cx="7961750" cy="14678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-64655" y="4513217"/>
            <a:ext cx="11464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100" b="1" dirty="0" smtClean="0">
                <a:solidFill>
                  <a:schemeClr val="bg1"/>
                </a:solidFill>
              </a:rPr>
              <a:t>Logcat</a:t>
            </a:r>
          </a:p>
          <a:p>
            <a:pPr algn="r" rtl="1"/>
            <a:r>
              <a:rPr lang="he-IL" sz="1100" dirty="0" smtClean="0">
                <a:solidFill>
                  <a:schemeClr val="bg1"/>
                </a:solidFill>
              </a:rPr>
              <a:t>ניתן לראות את הדפסי הלוגים במכשיר שנבחר אם אופציות סינון רבות (למשל ע"י אפליקציה </a:t>
            </a:r>
            <a:r>
              <a:rPr lang="he-IL" sz="1100" dirty="0" err="1" smtClean="0">
                <a:solidFill>
                  <a:schemeClr val="bg1"/>
                </a:solidFill>
              </a:rPr>
              <a:t>מסויימת</a:t>
            </a:r>
            <a:r>
              <a:rPr lang="he-IL" sz="1100" dirty="0" smtClean="0">
                <a:solidFill>
                  <a:schemeClr val="bg1"/>
                </a:solidFill>
              </a:rPr>
              <a:t> או ע"י הלוג). חשוב לזכור שבלשונית זו נראה גם את הדפסי השגיאות.</a:t>
            </a:r>
            <a:endParaRPr lang="en-US" sz="1100" dirty="0" smtClean="0">
              <a:solidFill>
                <a:schemeClr val="bg1"/>
              </a:solidFill>
            </a:endParaRPr>
          </a:p>
        </p:txBody>
      </p:sp>
      <p:cxnSp>
        <p:nvCxnSpPr>
          <p:cNvPr id="30" name="Elbow Connector 29"/>
          <p:cNvCxnSpPr>
            <a:stCxn id="26" idx="1"/>
            <a:endCxn id="27" idx="3"/>
          </p:cNvCxnSpPr>
          <p:nvPr/>
        </p:nvCxnSpPr>
        <p:spPr>
          <a:xfrm rot="10800000" flipV="1">
            <a:off x="1081784" y="5278956"/>
            <a:ext cx="303667" cy="2960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5" idx="2"/>
          </p:cNvCxnSpPr>
          <p:nvPr/>
        </p:nvCxnSpPr>
        <p:spPr>
          <a:xfrm rot="5400000">
            <a:off x="1718008" y="5413592"/>
            <a:ext cx="324312" cy="172607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07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 smtClean="0"/>
              <a:t>הפרוייקט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0943" y="1852654"/>
            <a:ext cx="2488338" cy="4426840"/>
          </a:xfrm>
        </p:spPr>
        <p:txBody>
          <a:bodyPr>
            <a:normAutofit fontScale="47500" lnSpcReduction="20000"/>
          </a:bodyPr>
          <a:lstStyle/>
          <a:p>
            <a:pPr marL="0" indent="0" algn="r" rtl="1">
              <a:buNone/>
            </a:pPr>
            <a:r>
              <a:rPr lang="he-IL" dirty="0" smtClean="0"/>
              <a:t>קובץ </a:t>
            </a:r>
            <a:r>
              <a:rPr lang="en-US" dirty="0" smtClean="0"/>
              <a:t>XML</a:t>
            </a:r>
            <a:r>
              <a:rPr lang="he-IL" dirty="0" smtClean="0"/>
              <a:t> המכיל את הגדרות האפליקציה.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יש בו מספר סוגי הגדרות שונות של האפליקצייה, בין היתר נכללים:</a:t>
            </a:r>
          </a:p>
          <a:p>
            <a:pPr algn="r" rtl="1"/>
            <a:r>
              <a:rPr lang="he-IL" dirty="0" smtClean="0"/>
              <a:t>אייקון</a:t>
            </a:r>
          </a:p>
          <a:p>
            <a:pPr algn="r" rtl="1"/>
            <a:r>
              <a:rPr lang="he-IL" dirty="0" smtClean="0"/>
              <a:t>כותרת</a:t>
            </a:r>
          </a:p>
          <a:p>
            <a:pPr algn="r" rtl="1"/>
            <a:r>
              <a:rPr lang="he-IL" dirty="0" smtClean="0"/>
              <a:t>הרשאות דרושות</a:t>
            </a:r>
          </a:p>
          <a:p>
            <a:pPr algn="r" rtl="1"/>
            <a:r>
              <a:rPr lang="en-US" dirty="0" smtClean="0"/>
              <a:t> activities</a:t>
            </a:r>
            <a:endParaRPr lang="he-IL" dirty="0" smtClean="0"/>
          </a:p>
          <a:p>
            <a:pPr algn="r" rtl="1"/>
            <a:r>
              <a:rPr lang="en-US" dirty="0" smtClean="0"/>
              <a:t>services</a:t>
            </a:r>
            <a:endParaRPr lang="he-IL" dirty="0" smtClean="0"/>
          </a:p>
          <a:p>
            <a:pPr algn="r" rtl="1"/>
            <a:r>
              <a:rPr lang="en-US" dirty="0" smtClean="0"/>
              <a:t>broadcast receivers</a:t>
            </a:r>
            <a:endParaRPr lang="he-IL" dirty="0" smtClean="0"/>
          </a:p>
          <a:p>
            <a:pPr algn="r" rtl="1"/>
            <a:r>
              <a:rPr lang="en-US" dirty="0" smtClean="0"/>
              <a:t>content providers</a:t>
            </a: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בדוגמה ניתן לראות דוגמה של קובץ</a:t>
            </a:r>
            <a:r>
              <a:rPr lang="en-US" dirty="0" smtClean="0"/>
              <a:t>Manifest </a:t>
            </a:r>
            <a:r>
              <a:rPr lang="he-IL" dirty="0" smtClean="0"/>
              <a:t> בסיסי על יישום הכולל </a:t>
            </a:r>
            <a:r>
              <a:rPr lang="en-US" dirty="0" smtClean="0"/>
              <a:t>activity</a:t>
            </a:r>
            <a:r>
              <a:rPr lang="he-IL" dirty="0"/>
              <a:t> </a:t>
            </a:r>
            <a:r>
              <a:rPr lang="he-IL" dirty="0" smtClean="0"/>
              <a:t>בודד.</a:t>
            </a:r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4000" dirty="0" err="1">
                <a:solidFill>
                  <a:srgbClr val="FFE701"/>
                </a:solidFill>
              </a:rPr>
              <a:t>קובץ</a:t>
            </a:r>
            <a:r>
              <a:rPr lang="en-US" sz="4000" dirty="0">
                <a:solidFill>
                  <a:srgbClr val="FFE701"/>
                </a:solidFill>
              </a:rPr>
              <a:t> </a:t>
            </a:r>
            <a:r>
              <a:rPr lang="en-US" sz="4000" dirty="0" err="1">
                <a:solidFill>
                  <a:srgbClr val="FFE701"/>
                </a:solidFill>
              </a:rPr>
              <a:t>ה</a:t>
            </a:r>
            <a:r>
              <a:rPr lang="en-US" sz="4000" dirty="0">
                <a:solidFill>
                  <a:srgbClr val="FFE701"/>
                </a:solidFill>
              </a:rPr>
              <a:t> </a:t>
            </a:r>
            <a:r>
              <a:rPr lang="en-US" sz="4000" dirty="0" err="1">
                <a:solidFill>
                  <a:srgbClr val="FFE701"/>
                </a:solidFill>
              </a:rPr>
              <a:t>AndroidManifest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43" y="1852654"/>
            <a:ext cx="5360651" cy="33410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0219" y="2253673"/>
            <a:ext cx="812799" cy="1939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/>
          <p:cNvCxnSpPr/>
          <p:nvPr/>
        </p:nvCxnSpPr>
        <p:spPr>
          <a:xfrm rot="5400000">
            <a:off x="83170" y="3883893"/>
            <a:ext cx="2703445" cy="835528"/>
          </a:xfrm>
          <a:prstGeom prst="bentConnector3">
            <a:avLst>
              <a:gd name="adj1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>
            <a:off x="290568" y="4091291"/>
            <a:ext cx="2441053" cy="683129"/>
          </a:xfrm>
          <a:prstGeom prst="bentConnector3">
            <a:avLst>
              <a:gd name="adj1" fmla="val 16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6243" y="5589767"/>
            <a:ext cx="22415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100" dirty="0" smtClean="0">
                <a:solidFill>
                  <a:schemeClr val="bg1"/>
                </a:solidFill>
              </a:rPr>
              <a:t>אייקון האפליקצייה. </a:t>
            </a:r>
            <a:r>
              <a:rPr lang="he-IL" sz="1100" dirty="0" smtClean="0">
                <a:solidFill>
                  <a:schemeClr val="bg1"/>
                </a:solidFill>
              </a:rPr>
              <a:t>ניתן להגדיר גרסה רגילה וגרסה למכשירים אשר משתמשים באייקונים מעוגלים.</a:t>
            </a:r>
          </a:p>
          <a:p>
            <a:pPr algn="r" rtl="1"/>
            <a:r>
              <a:rPr lang="he-IL" sz="1100" dirty="0" smtClean="0">
                <a:solidFill>
                  <a:schemeClr val="bg1"/>
                </a:solidFill>
              </a:rPr>
              <a:t>נהוג שתמונת/ות של אייקון האפליקצייה יימצא בתיקיית </a:t>
            </a:r>
            <a:r>
              <a:rPr lang="en-US" sz="1100" dirty="0" err="1" smtClean="0">
                <a:solidFill>
                  <a:schemeClr val="bg1"/>
                </a:solidFill>
              </a:rPr>
              <a:t>mipmap</a:t>
            </a:r>
            <a:r>
              <a:rPr lang="he-IL" sz="1100" dirty="0" smtClean="0">
                <a:solidFill>
                  <a:schemeClr val="bg1"/>
                </a:solidFill>
              </a:rPr>
              <a:t> אשר נמצא בתיקיית </a:t>
            </a:r>
            <a:r>
              <a:rPr lang="en-US" sz="1100" dirty="0" smtClean="0">
                <a:solidFill>
                  <a:schemeClr val="bg1"/>
                </a:solidFill>
              </a:rPr>
              <a:t>res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 rot="16200000" flipH="1">
            <a:off x="3032485" y="3582682"/>
            <a:ext cx="3198363" cy="2195263"/>
          </a:xfrm>
          <a:prstGeom prst="bentConnector3">
            <a:avLst>
              <a:gd name="adj1" fmla="val 27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81948" y="6241179"/>
            <a:ext cx="22415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100" dirty="0" smtClean="0">
                <a:solidFill>
                  <a:schemeClr val="bg1"/>
                </a:solidFill>
              </a:rPr>
              <a:t>כותרת האפליקצייה הלקוחה מקובץ </a:t>
            </a:r>
            <a:r>
              <a:rPr lang="en-US" sz="1100" dirty="0" smtClean="0">
                <a:solidFill>
                  <a:schemeClr val="bg1"/>
                </a:solidFill>
              </a:rPr>
              <a:t>strings </a:t>
            </a:r>
            <a:r>
              <a:rPr lang="he-IL" sz="1100" dirty="0" smtClean="0">
                <a:solidFill>
                  <a:schemeClr val="bg1"/>
                </a:solidFill>
              </a:rPr>
              <a:t> (</a:t>
            </a:r>
            <a:r>
              <a:rPr lang="he-IL" sz="1100" dirty="0" smtClean="0">
                <a:solidFill>
                  <a:schemeClr val="bg1"/>
                </a:solidFill>
              </a:rPr>
              <a:t>נרחיב בהמשך)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93354" y="3520026"/>
            <a:ext cx="3529436" cy="83728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26" idx="2"/>
          </p:cNvCxnSpPr>
          <p:nvPr/>
        </p:nvCxnSpPr>
        <p:spPr>
          <a:xfrm rot="16200000" flipH="1">
            <a:off x="3161114" y="4854272"/>
            <a:ext cx="993917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51604" y="5340953"/>
            <a:ext cx="22415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100" dirty="0" smtClean="0">
                <a:solidFill>
                  <a:schemeClr val="bg1"/>
                </a:solidFill>
              </a:rPr>
              <a:t>הגדרת </a:t>
            </a:r>
            <a:r>
              <a:rPr lang="en-US" sz="1100" dirty="0" smtClean="0">
                <a:solidFill>
                  <a:schemeClr val="bg1"/>
                </a:solidFill>
              </a:rPr>
              <a:t>activity</a:t>
            </a:r>
            <a:r>
              <a:rPr lang="he-IL" sz="1100" dirty="0" smtClean="0">
                <a:solidFill>
                  <a:schemeClr val="bg1"/>
                </a:solidFill>
              </a:rPr>
              <a:t> ראשי שמחלקת ה</a:t>
            </a:r>
            <a:r>
              <a:rPr lang="en-US" sz="1100" dirty="0" smtClean="0">
                <a:solidFill>
                  <a:schemeClr val="bg1"/>
                </a:solidFill>
              </a:rPr>
              <a:t>Java</a:t>
            </a:r>
            <a:r>
              <a:rPr lang="he-IL" sz="1100" dirty="0" smtClean="0">
                <a:solidFill>
                  <a:schemeClr val="bg1"/>
                </a:solidFill>
              </a:rPr>
              <a:t> המתאימה לו נקראת </a:t>
            </a:r>
            <a:r>
              <a:rPr lang="en-US" sz="1100" dirty="0" err="1" smtClean="0">
                <a:solidFill>
                  <a:schemeClr val="bg1"/>
                </a:solidFill>
              </a:rPr>
              <a:t>MainActivity</a:t>
            </a:r>
            <a:r>
              <a:rPr lang="he-IL" sz="1100" dirty="0" smtClean="0">
                <a:solidFill>
                  <a:schemeClr val="bg1"/>
                </a:solidFill>
              </a:rPr>
              <a:t>. (נפרט בהמשך)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69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 smtClean="0"/>
              <a:t>הפרוייקט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19" y="5412723"/>
            <a:ext cx="9409343" cy="1144076"/>
          </a:xfrm>
        </p:spPr>
        <p:txBody>
          <a:bodyPr>
            <a:normAutofit fontScale="32500" lnSpcReduction="20000"/>
          </a:bodyPr>
          <a:lstStyle/>
          <a:p>
            <a:pPr marL="0" indent="0" algn="r" rtl="1">
              <a:buNone/>
            </a:pPr>
            <a:r>
              <a:rPr lang="he-IL" dirty="0" smtClean="0"/>
              <a:t>קובץ ה</a:t>
            </a:r>
            <a:r>
              <a:rPr lang="en-US" dirty="0" err="1" smtClean="0"/>
              <a:t>gradle</a:t>
            </a:r>
            <a:r>
              <a:rPr lang="he-IL" dirty="0"/>
              <a:t> </a:t>
            </a:r>
            <a:r>
              <a:rPr lang="he-IL" dirty="0" smtClean="0"/>
              <a:t>ברמת המודול מכיל את ההגדות לאפליקציה (ה</a:t>
            </a:r>
            <a:r>
              <a:rPr lang="en-US" dirty="0" err="1" smtClean="0"/>
              <a:t>defaultConfig</a:t>
            </a:r>
            <a:r>
              <a:rPr lang="he-IL" dirty="0" smtClean="0"/>
              <a:t>) למשל </a:t>
            </a:r>
            <a:r>
              <a:rPr lang="he-IL" dirty="0"/>
              <a:t>ה</a:t>
            </a:r>
            <a:r>
              <a:rPr lang="en-US" dirty="0"/>
              <a:t>SDK</a:t>
            </a:r>
            <a:r>
              <a:rPr lang="he-IL" dirty="0"/>
              <a:t> המינימום ומטרה, מספר גרסה </a:t>
            </a:r>
            <a:r>
              <a:rPr lang="he-IL" dirty="0" smtClean="0"/>
              <a:t>(מספר שלם), </a:t>
            </a:r>
            <a:r>
              <a:rPr lang="he-IL" dirty="0"/>
              <a:t>שם גרסה </a:t>
            </a:r>
            <a:r>
              <a:rPr lang="he-IL" dirty="0" smtClean="0"/>
              <a:t>(טקסט) ואת המזהה של האפליקצייה (בטלפון ובחנות של גוגל והינו בכרירת מחדש ה</a:t>
            </a:r>
            <a:r>
              <a:rPr lang="en-US" dirty="0" smtClean="0"/>
              <a:t>package</a:t>
            </a:r>
            <a:r>
              <a:rPr lang="he-IL" dirty="0" smtClean="0"/>
              <a:t> שבחרנו בבפתיחת הפרוייקט). בגרסאות מתקדמות יותר נראה ב</a:t>
            </a:r>
            <a:r>
              <a:rPr lang="en-US" dirty="0" err="1" smtClean="0"/>
              <a:t>compileOptions</a:t>
            </a:r>
            <a:r>
              <a:rPr lang="he-IL" dirty="0"/>
              <a:t> </a:t>
            </a:r>
            <a:r>
              <a:rPr lang="he-IL" dirty="0" smtClean="0"/>
              <a:t>את ההגרה שמשתמשים ב</a:t>
            </a:r>
            <a:r>
              <a:rPr lang="en-US" dirty="0" smtClean="0"/>
              <a:t> Java 8</a:t>
            </a:r>
            <a:r>
              <a:rPr lang="he-IL" dirty="0" smtClean="0"/>
              <a:t>לגרסת </a:t>
            </a:r>
            <a:r>
              <a:rPr lang="en-US" dirty="0" smtClean="0"/>
              <a:t>Java</a:t>
            </a:r>
            <a:r>
              <a:rPr lang="he-IL" dirty="0" smtClean="0"/>
              <a:t>. והחלק שנמצא בשימוש הרחב ביותר, התלויות של האליקצייה. האזור ה</a:t>
            </a:r>
            <a:r>
              <a:rPr lang="en-US" dirty="0" smtClean="0"/>
              <a:t>dependencies</a:t>
            </a:r>
            <a:r>
              <a:rPr lang="he-IL" dirty="0" smtClean="0"/>
              <a:t> אנחנו רואים קישורים ל</a:t>
            </a:r>
            <a:r>
              <a:rPr lang="en-US" dirty="0" smtClean="0"/>
              <a:t>repositories</a:t>
            </a:r>
            <a:r>
              <a:rPr lang="he-IL" dirty="0"/>
              <a:t> </a:t>
            </a:r>
            <a:r>
              <a:rPr lang="he-IL" dirty="0" smtClean="0"/>
              <a:t>או נתיבים מקומיים לקיבצי מקור נוספים שרצה שאינם נכללים ה</a:t>
            </a:r>
            <a:r>
              <a:rPr lang="en-US" dirty="0" smtClean="0"/>
              <a:t>SDK</a:t>
            </a:r>
            <a:r>
              <a:rPr lang="he-IL" dirty="0" smtClean="0"/>
              <a:t> של </a:t>
            </a:r>
            <a:r>
              <a:rPr lang="en-US" dirty="0" smtClean="0"/>
              <a:t>Android </a:t>
            </a:r>
            <a:r>
              <a:rPr lang="he-IL" dirty="0" smtClean="0"/>
              <a:t> או </a:t>
            </a:r>
            <a:r>
              <a:rPr lang="en-US" dirty="0" smtClean="0"/>
              <a:t>Java</a:t>
            </a:r>
            <a:r>
              <a:rPr lang="he-IL" dirty="0"/>
              <a:t> </a:t>
            </a:r>
            <a:r>
              <a:rPr lang="he-IL" dirty="0" smtClean="0"/>
              <a:t>שנרה לצרף לפרוייקט לצורץ הפיתוח. דוגמאות נפוצות לתלויות כנ"ל הם </a:t>
            </a:r>
            <a:r>
              <a:rPr lang="en-US" dirty="0" err="1" smtClean="0"/>
              <a:t>refrofit</a:t>
            </a:r>
            <a:r>
              <a:rPr lang="he-IL" dirty="0"/>
              <a:t> </a:t>
            </a:r>
            <a:r>
              <a:rPr lang="he-IL" dirty="0" smtClean="0"/>
              <a:t>לתקשורת ו </a:t>
            </a:r>
            <a:r>
              <a:rPr lang="en-US" dirty="0" smtClean="0"/>
              <a:t>glide</a:t>
            </a:r>
            <a:r>
              <a:rPr lang="he-IL" dirty="0" smtClean="0"/>
              <a:t> ועבודה עם תמונות. לבסוף בחלק העליון נראה קישור ל</a:t>
            </a:r>
            <a:r>
              <a:rPr lang="en-US" dirty="0" smtClean="0"/>
              <a:t>plugin</a:t>
            </a:r>
            <a:r>
              <a:rPr lang="he-IL" dirty="0" smtClean="0"/>
              <a:t> של </a:t>
            </a:r>
            <a:r>
              <a:rPr lang="en-US" dirty="0" smtClean="0"/>
              <a:t>android</a:t>
            </a:r>
            <a:r>
              <a:rPr lang="he-IL" dirty="0" smtClean="0"/>
              <a:t>. שם יש את הגדרות וברירות מחדש של תהליך הבנייה של </a:t>
            </a:r>
            <a:r>
              <a:rPr lang="en-US" dirty="0" err="1" smtClean="0"/>
              <a:t>gradle</a:t>
            </a:r>
            <a:r>
              <a:rPr lang="he-IL" dirty="0"/>
              <a:t> פ</a:t>
            </a:r>
            <a:r>
              <a:rPr lang="he-IL" dirty="0" smtClean="0"/>
              <a:t>רוייקטים של אנדרואיד.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קבצי ה </a:t>
            </a:r>
            <a:r>
              <a:rPr lang="he-IL" sz="4000" dirty="0" err="1">
                <a:solidFill>
                  <a:srgbClr val="FFE701"/>
                </a:solidFill>
              </a:rPr>
              <a:t>gradle</a:t>
            </a:r>
            <a:r>
              <a:rPr lang="he-IL" sz="4000" dirty="0">
                <a:solidFill>
                  <a:srgbClr val="FFE701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7" y="1910380"/>
            <a:ext cx="6515068" cy="33355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7821" y="2309568"/>
            <a:ext cx="1368586" cy="2606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607534" y="2156065"/>
            <a:ext cx="2926080" cy="2964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sz="1050" dirty="0" smtClean="0"/>
              <a:t>קיבצי ה</a:t>
            </a:r>
            <a:r>
              <a:rPr lang="en-US" sz="1050" dirty="0" err="1" smtClean="0"/>
              <a:t>Gradle</a:t>
            </a:r>
            <a:r>
              <a:rPr lang="he-IL" sz="1050" dirty="0"/>
              <a:t> </a:t>
            </a:r>
            <a:r>
              <a:rPr lang="he-IL" sz="1050" dirty="0" smtClean="0"/>
              <a:t>הינם קבצי הגדרה לבניית אפליקצייה הכתובות השפת </a:t>
            </a:r>
            <a:r>
              <a:rPr lang="en-US" sz="1050" dirty="0" smtClean="0"/>
              <a:t>groovy</a:t>
            </a:r>
            <a:r>
              <a:rPr lang="he-IL" sz="1050" dirty="0" smtClean="0"/>
              <a:t>. </a:t>
            </a:r>
          </a:p>
          <a:p>
            <a:pPr marL="0" indent="0" algn="r" rtl="1">
              <a:buFont typeface="Arial" pitchFamily="34" charset="0"/>
              <a:buNone/>
            </a:pPr>
            <a:r>
              <a:rPr lang="he-IL" sz="1050" dirty="0" smtClean="0"/>
              <a:t>הם כוללים את תהליך הבנייה עצמה, את התלויות לבניית האפליקצייה, הגדרות שונות של האפליקצייה</a:t>
            </a:r>
            <a:endParaRPr lang="en-US" sz="1050" dirty="0" smtClean="0"/>
          </a:p>
          <a:p>
            <a:pPr marL="0" indent="0" algn="r" rtl="1">
              <a:buFont typeface="Arial" pitchFamily="34" charset="0"/>
              <a:buNone/>
            </a:pPr>
            <a:r>
              <a:rPr lang="he-IL" sz="1050" dirty="0" smtClean="0"/>
              <a:t>כברירת מחדל </a:t>
            </a:r>
            <a:r>
              <a:rPr lang="en-US" sz="1050" dirty="0" smtClean="0"/>
              <a:t>Android Studio</a:t>
            </a:r>
            <a:r>
              <a:rPr lang="he-IL" sz="1050" dirty="0" smtClean="0"/>
              <a:t> מייצר שני קבצי </a:t>
            </a:r>
            <a:r>
              <a:rPr lang="en-US" sz="1050" dirty="0" err="1" smtClean="0"/>
              <a:t>gradle</a:t>
            </a:r>
            <a:r>
              <a:rPr lang="he-IL" sz="1050" dirty="0"/>
              <a:t> </a:t>
            </a:r>
            <a:r>
              <a:rPr lang="he-IL" sz="1050" dirty="0" smtClean="0"/>
              <a:t>עיקריים בשם </a:t>
            </a:r>
            <a:r>
              <a:rPr lang="en-US" sz="1050" dirty="0" err="1" smtClean="0"/>
              <a:t>build.gradle</a:t>
            </a:r>
            <a:r>
              <a:rPr lang="he-IL" sz="1050" dirty="0"/>
              <a:t> </a:t>
            </a:r>
            <a:r>
              <a:rPr lang="he-IL" sz="1050" dirty="0" smtClean="0"/>
              <a:t>שאחריים על הגדרות הפרוייקט (</a:t>
            </a:r>
            <a:r>
              <a:rPr lang="en-US" sz="1050" dirty="0" smtClean="0"/>
              <a:t>Project:…</a:t>
            </a:r>
            <a:r>
              <a:rPr lang="he-IL" sz="1050" dirty="0" smtClean="0"/>
              <a:t>) ומודול (</a:t>
            </a:r>
            <a:r>
              <a:rPr lang="en-US" sz="1050" dirty="0" smtClean="0"/>
              <a:t>Module:…</a:t>
            </a:r>
            <a:r>
              <a:rPr lang="he-IL" sz="1050" dirty="0" smtClean="0"/>
              <a:t>).</a:t>
            </a:r>
          </a:p>
          <a:p>
            <a:pPr marL="0" indent="0" algn="r" rtl="1">
              <a:buFont typeface="Arial" pitchFamily="34" charset="0"/>
              <a:buNone/>
            </a:pPr>
            <a:endParaRPr lang="he-IL" sz="1050" dirty="0" smtClean="0"/>
          </a:p>
          <a:p>
            <a:pPr marL="0" indent="0" algn="r" rtl="1">
              <a:buNone/>
            </a:pPr>
            <a:r>
              <a:rPr lang="he-IL" sz="1050" dirty="0"/>
              <a:t>קובץ ה</a:t>
            </a:r>
            <a:r>
              <a:rPr lang="en-US" sz="1050" dirty="0" err="1"/>
              <a:t>gradle</a:t>
            </a:r>
            <a:r>
              <a:rPr lang="he-IL" sz="1050" dirty="0"/>
              <a:t> ברמת הפרוייקט אחראי על הגדרות של כל הפרוייקט (לכל תתי הפרוייקטים/מודולים). נראהשם את  התלויות של ה פרוייקט שמגדיר ה</a:t>
            </a:r>
            <a:r>
              <a:rPr lang="en-US" sz="1050" dirty="0" err="1"/>
              <a:t>classpaths</a:t>
            </a:r>
            <a:r>
              <a:rPr lang="he-IL" sz="1050" dirty="0"/>
              <a:t> השונים</a:t>
            </a:r>
            <a:r>
              <a:rPr lang="en-US" sz="1050" dirty="0"/>
              <a:t> </a:t>
            </a:r>
            <a:r>
              <a:rPr lang="he-IL" sz="1050" dirty="0"/>
              <a:t>כגון את הגדרת הגרסת ה</a:t>
            </a:r>
            <a:r>
              <a:rPr lang="en-US" sz="1050" dirty="0" err="1"/>
              <a:t>gradle</a:t>
            </a:r>
            <a:r>
              <a:rPr lang="he-IL" sz="1050" dirty="0"/>
              <a:t> כמו שניתן לראות בתמונה. בנוסף נראה את ה</a:t>
            </a:r>
            <a:r>
              <a:rPr lang="en-US" sz="1050" dirty="0"/>
              <a:t>repositories</a:t>
            </a:r>
            <a:r>
              <a:rPr lang="he-IL" sz="1050" dirty="0"/>
              <a:t> בו </a:t>
            </a:r>
            <a:r>
              <a:rPr lang="en-US" sz="1050" dirty="0" err="1"/>
              <a:t>gradle</a:t>
            </a:r>
            <a:r>
              <a:rPr lang="he-IL" sz="1050" dirty="0"/>
              <a:t> יחפש את תלויות השונות (שלרוב בקובל של המודול). כברירת מחדל הקובץ מוגדר כך שיחפש ב</a:t>
            </a:r>
            <a:r>
              <a:rPr lang="en-US" sz="1050" dirty="0"/>
              <a:t>repositories</a:t>
            </a:r>
            <a:r>
              <a:rPr lang="he-IL" sz="1050" dirty="0"/>
              <a:t> של </a:t>
            </a:r>
            <a:r>
              <a:rPr lang="en-US" sz="1050" dirty="0"/>
              <a:t> google</a:t>
            </a:r>
            <a:r>
              <a:rPr lang="he-IL" sz="1050" dirty="0"/>
              <a:t> ו </a:t>
            </a:r>
            <a:r>
              <a:rPr lang="en-US" sz="1050" dirty="0" err="1"/>
              <a:t>jcenter</a:t>
            </a:r>
            <a:r>
              <a:rPr lang="he-IL" sz="1050" dirty="0"/>
              <a:t> – אוספים של הגדרות תוספים שניתן להגדית כתלות לפרוייקט ואז להשתמש בהם בפיתוח הפרוייקט. נבצע שינויים לקובץ זה רק לעיתים רחוקות.</a:t>
            </a:r>
          </a:p>
          <a:p>
            <a:pPr marL="0" indent="0" algn="r" rtl="1">
              <a:buFont typeface="Arial" pitchFamily="34" charset="0"/>
              <a:buNone/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6494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he-IL" dirty="0" smtClean="0"/>
              <a:t>תוכן עניינים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800" dirty="0" smtClean="0"/>
              <a:t>הקדמה</a:t>
            </a:r>
            <a:endParaRPr lang="en-US" sz="2800" dirty="0" smtClean="0"/>
          </a:p>
          <a:p>
            <a:pPr algn="r" rtl="1"/>
            <a:r>
              <a:rPr lang="he-IL" sz="2800" dirty="0" smtClean="0"/>
              <a:t>תקציר תהליך הבנייה של אפליקציית אנדרואיד</a:t>
            </a:r>
            <a:endParaRPr lang="en-US" sz="2800" dirty="0" smtClean="0"/>
          </a:p>
          <a:p>
            <a:pPr algn="r" rtl="1"/>
            <a:r>
              <a:rPr lang="he-IL" sz="2800" dirty="0" smtClean="0"/>
              <a:t>התקנת סביבת העבודה</a:t>
            </a:r>
          </a:p>
          <a:p>
            <a:pPr algn="r" rtl="1"/>
            <a:r>
              <a:rPr lang="he-IL" sz="2800" dirty="0" smtClean="0"/>
              <a:t>הרכב הפרוייק</a:t>
            </a:r>
            <a:r>
              <a:rPr lang="he-IL" sz="2800" dirty="0">
                <a:solidFill>
                  <a:prstClr val="white"/>
                </a:solidFill>
              </a:rPr>
              <a:t>ט </a:t>
            </a:r>
            <a:r>
              <a:rPr lang="en-US" sz="1400" dirty="0">
                <a:solidFill>
                  <a:prstClr val="white"/>
                </a:solidFill>
              </a:rPr>
              <a:t>[manifest, </a:t>
            </a:r>
            <a:r>
              <a:rPr lang="en-US" sz="1400" dirty="0" err="1">
                <a:solidFill>
                  <a:prstClr val="white"/>
                </a:solidFill>
              </a:rPr>
              <a:t>gradle</a:t>
            </a:r>
            <a:r>
              <a:rPr lang="en-US" sz="1400" dirty="0">
                <a:solidFill>
                  <a:prstClr val="white"/>
                </a:solidFill>
              </a:rPr>
              <a:t>, res, </a:t>
            </a:r>
            <a:r>
              <a:rPr lang="en-US" sz="1400" dirty="0" smtClean="0">
                <a:solidFill>
                  <a:prstClr val="white"/>
                </a:solidFill>
              </a:rPr>
              <a:t>java, and some windows like log cat]</a:t>
            </a:r>
            <a:endParaRPr lang="en-US" sz="2800" dirty="0" smtClean="0"/>
          </a:p>
          <a:p>
            <a:pPr algn="r" rtl="1"/>
            <a:r>
              <a:rPr lang="he-IL" sz="2800" dirty="0" smtClean="0"/>
              <a:t>עיצוב </a:t>
            </a:r>
            <a:r>
              <a:rPr lang="en-US" sz="2800" dirty="0" smtClean="0"/>
              <a:t>UI</a:t>
            </a:r>
            <a:r>
              <a:rPr lang="he-IL" sz="2800" dirty="0" smtClean="0"/>
              <a:t> באנדרואיד</a:t>
            </a:r>
            <a:r>
              <a:rPr lang="en-US" sz="2800" dirty="0" smtClean="0"/>
              <a:t> </a:t>
            </a:r>
            <a:r>
              <a:rPr lang="en-US" sz="1400" dirty="0" smtClean="0"/>
              <a:t>[include simple events]</a:t>
            </a:r>
            <a:r>
              <a:rPr lang="en-US" sz="2800" dirty="0" smtClean="0"/>
              <a:t> </a:t>
            </a:r>
            <a:endParaRPr lang="he-IL" sz="2800" dirty="0" smtClean="0"/>
          </a:p>
          <a:p>
            <a:pPr algn="r" rtl="1"/>
            <a:r>
              <a:rPr lang="he-IL" sz="2800" dirty="0" smtClean="0"/>
              <a:t>מרכיבים עיקריים בארכיטקטורת אנדרואיד </a:t>
            </a:r>
            <a:r>
              <a:rPr lang="en-US" sz="1400" dirty="0" smtClean="0">
                <a:solidFill>
                  <a:prstClr val="white"/>
                </a:solidFill>
              </a:rPr>
              <a:t>[activity, </a:t>
            </a:r>
            <a:r>
              <a:rPr lang="en-US" sz="1400" dirty="0" err="1" smtClean="0">
                <a:solidFill>
                  <a:prstClr val="white"/>
                </a:solidFill>
              </a:rPr>
              <a:t>fagment</a:t>
            </a:r>
            <a:r>
              <a:rPr lang="en-US" sz="1400" dirty="0" smtClean="0">
                <a:solidFill>
                  <a:prstClr val="white"/>
                </a:solidFill>
              </a:rPr>
              <a:t>, intent, broadcasting, services, content resolving/providing]</a:t>
            </a:r>
          </a:p>
          <a:p>
            <a:pPr algn="r" rtl="1"/>
            <a:r>
              <a:rPr lang="he-IL" sz="2800" dirty="0" smtClean="0"/>
              <a:t>פרוייקט קטן לדוגמה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314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 smtClean="0"/>
              <a:t>הפרוייקט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תיקיית </a:t>
            </a:r>
            <a:r>
              <a:rPr lang="he-IL" sz="4000" dirty="0" err="1">
                <a:solidFill>
                  <a:srgbClr val="FFE701"/>
                </a:solidFill>
              </a:rPr>
              <a:t>res</a:t>
            </a:r>
            <a:endParaRPr lang="he-IL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64" y="1485509"/>
            <a:ext cx="2046334" cy="21158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9264" y="2156065"/>
            <a:ext cx="2046334" cy="11440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86182" y="2156064"/>
            <a:ext cx="6788727" cy="424473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תיקיית </a:t>
            </a:r>
            <a:r>
              <a:rPr lang="en-US" dirty="0" smtClean="0"/>
              <a:t>res</a:t>
            </a:r>
            <a:r>
              <a:rPr lang="he-IL" dirty="0" smtClean="0"/>
              <a:t> היא התיקייה שמכיל את כלל המשאבים השונים שאינם קיבצי מקור של קוד </a:t>
            </a:r>
            <a:r>
              <a:rPr lang="he-IL" dirty="0"/>
              <a:t>(</a:t>
            </a:r>
            <a:r>
              <a:rPr lang="en-US" dirty="0" smtClean="0"/>
              <a:t>res</a:t>
            </a:r>
            <a:r>
              <a:rPr lang="he-IL" dirty="0" smtClean="0"/>
              <a:t> זה קיצור של </a:t>
            </a:r>
            <a:r>
              <a:rPr lang="en-US" dirty="0" smtClean="0"/>
              <a:t>resources</a:t>
            </a:r>
            <a:r>
              <a:rPr lang="he-IL" dirty="0" smtClean="0"/>
              <a:t>). </a:t>
            </a:r>
            <a:r>
              <a:rPr lang="he-IL" dirty="0"/>
              <a:t>ה</a:t>
            </a:r>
            <a:r>
              <a:rPr lang="he-IL" dirty="0" smtClean="0"/>
              <a:t>תיקיות הקיימות ב</a:t>
            </a:r>
            <a:r>
              <a:rPr lang="en-US" dirty="0" smtClean="0"/>
              <a:t>res</a:t>
            </a:r>
            <a:r>
              <a:rPr lang="he-IL" dirty="0" smtClean="0"/>
              <a:t> מכילים בעיקר קבצי </a:t>
            </a:r>
            <a:r>
              <a:rPr lang="en-US" dirty="0" smtClean="0"/>
              <a:t>XML</a:t>
            </a:r>
            <a:r>
              <a:rPr lang="he-IL" dirty="0" smtClean="0"/>
              <a:t> או מדיה.</a:t>
            </a:r>
            <a:r>
              <a:rPr lang="he-IL" dirty="0" smtClean="0"/>
              <a:t> בתיקיות אליו  קיימות תמונות המופיעות באפליקציה (</a:t>
            </a:r>
            <a:r>
              <a:rPr lang="he-IL" dirty="0" smtClean="0"/>
              <a:t>בתיקיית </a:t>
            </a:r>
            <a:r>
              <a:rPr lang="en-US" dirty="0" err="1" smtClean="0"/>
              <a:t>drawable</a:t>
            </a:r>
            <a:r>
              <a:rPr lang="he-IL" dirty="0" smtClean="0"/>
              <a:t>). אייקונים (בתיקיית </a:t>
            </a:r>
            <a:r>
              <a:rPr lang="en-US" dirty="0" err="1" smtClean="0"/>
              <a:t>mipmap</a:t>
            </a:r>
            <a:r>
              <a:rPr lang="he-IL" dirty="0" smtClean="0"/>
              <a:t>) ועוד הרבה שניתן גם להוסיף על התיקיות שנוצרו </a:t>
            </a:r>
            <a:r>
              <a:rPr lang="he-IL" smtClean="0"/>
              <a:t>כברירת מחדל, </a:t>
            </a:r>
            <a:r>
              <a:rPr lang="he-IL" dirty="0" smtClean="0"/>
              <a:t>למשל תיקיית </a:t>
            </a:r>
            <a:r>
              <a:rPr lang="en-US" dirty="0" err="1" smtClean="0"/>
              <a:t>anim</a:t>
            </a:r>
            <a:r>
              <a:rPr lang="he-IL" dirty="0"/>
              <a:t> </a:t>
            </a:r>
            <a:r>
              <a:rPr lang="he-IL" dirty="0" smtClean="0"/>
              <a:t>לקיבצי אנימציות (בצורת </a:t>
            </a:r>
            <a:r>
              <a:rPr lang="en-US" dirty="0" smtClean="0"/>
              <a:t>XML</a:t>
            </a:r>
            <a:r>
              <a:rPr lang="he-IL" dirty="0" smtClean="0"/>
              <a:t>) או תיקיית </a:t>
            </a:r>
            <a:r>
              <a:rPr lang="en-US" dirty="0" smtClean="0"/>
              <a:t>raw</a:t>
            </a:r>
            <a:r>
              <a:rPr lang="he-IL" dirty="0" smtClean="0"/>
              <a:t> שמיועד לקיבצי אודיאו ווידאו.</a:t>
            </a:r>
          </a:p>
          <a:p>
            <a:pPr marL="0" indent="0" algn="r" rtl="1">
              <a:buFont typeface="Arial" pitchFamily="34" charset="0"/>
              <a:buNone/>
            </a:pPr>
            <a:r>
              <a:rPr lang="he-IL" dirty="0" smtClean="0"/>
              <a:t>שתי התיקיות הכי נפוצות בזמן הפיתוח הם תיקיות </a:t>
            </a:r>
            <a:r>
              <a:rPr lang="en-US" dirty="0" smtClean="0"/>
              <a:t>layout </a:t>
            </a:r>
            <a:r>
              <a:rPr lang="he-IL" dirty="0"/>
              <a:t> </a:t>
            </a:r>
            <a:r>
              <a:rPr lang="he-IL" dirty="0" smtClean="0"/>
              <a:t>ו </a:t>
            </a:r>
            <a:r>
              <a:rPr lang="en-US" dirty="0" smtClean="0"/>
              <a:t>values</a:t>
            </a:r>
            <a:r>
              <a:rPr lang="he-IL" dirty="0" smtClean="0"/>
              <a:t> אשר נגיע אליהם בשקפים הבאים.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5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 smtClean="0"/>
              <a:t>הפרוייקט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תיקיית </a:t>
            </a:r>
            <a:r>
              <a:rPr lang="he-IL" sz="4000" dirty="0" err="1">
                <a:solidFill>
                  <a:srgbClr val="FFE701"/>
                </a:solidFill>
              </a:rPr>
              <a:t>res</a:t>
            </a:r>
            <a:endParaRPr lang="he-IL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1" y="1791112"/>
            <a:ext cx="6626871" cy="33997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37382" y="2088650"/>
            <a:ext cx="812800" cy="1465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62029" y="2156065"/>
            <a:ext cx="2784762" cy="114407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en-US" dirty="0" smtClean="0"/>
              <a:t>[some text about layout options (not in depth, just the different tabs)]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4073" y="2641599"/>
            <a:ext cx="743527" cy="1662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7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 smtClean="0"/>
              <a:t>הפרוייקט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תיקיית </a:t>
            </a:r>
            <a:r>
              <a:rPr lang="he-IL" sz="4000" dirty="0" err="1">
                <a:solidFill>
                  <a:srgbClr val="FFE701"/>
                </a:solidFill>
              </a:rPr>
              <a:t>res</a:t>
            </a:r>
            <a:endParaRPr lang="he-IL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1" y="1823901"/>
            <a:ext cx="6626871" cy="33341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2809" y="2848176"/>
            <a:ext cx="613955" cy="35684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62029" y="2156065"/>
            <a:ext cx="2784762" cy="114407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en-US" dirty="0" smtClean="0"/>
              <a:t>[some text about values xml files)]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5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הרכב </a:t>
            </a:r>
            <a:r>
              <a:rPr lang="he-IL" dirty="0" err="1" smtClean="0"/>
              <a:t>הפרוייקט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תיקיית </a:t>
            </a:r>
            <a:r>
              <a:rPr lang="he-IL" sz="4000" dirty="0" err="1">
                <a:solidFill>
                  <a:srgbClr val="FFE701"/>
                </a:solidFill>
              </a:rPr>
              <a:t>java</a:t>
            </a:r>
            <a:endParaRPr lang="he-IL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64" y="1751848"/>
            <a:ext cx="2046334" cy="158319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9264" y="2156065"/>
            <a:ext cx="2046334" cy="6056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86182" y="2156064"/>
            <a:ext cx="6788727" cy="4244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en-US" dirty="0" smtClean="0"/>
              <a:t>[some text about the java folder, about how we are talking about the one that isn’t related to “test”. Like the root of a normal </a:t>
            </a:r>
            <a:r>
              <a:rPr lang="en-US" smtClean="0"/>
              <a:t>java project]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6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 smtClean="0"/>
              <a:t>הקדמה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[some stuff about how it’s an operating system used in so many types of devices and applications and stuff]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468" y="578507"/>
            <a:ext cx="8125813" cy="763525"/>
          </a:xfrm>
        </p:spPr>
        <p:txBody>
          <a:bodyPr>
            <a:noAutofit/>
          </a:bodyPr>
          <a:lstStyle/>
          <a:p>
            <a:pPr algn="r" rtl="1"/>
            <a:r>
              <a:rPr lang="he-IL" sz="4000" dirty="0"/>
              <a:t>תקציר תהליך הבנייה של אפליקציית </a:t>
            </a:r>
            <a:r>
              <a:rPr lang="he-IL" sz="4000" dirty="0" smtClean="0"/>
              <a:t>אנדרואיד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 smtClean="0"/>
              <a:t>[some stuff about compilation bytecode, elf and so 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סביבת העבודה העיקרית בה משתמשים לפיתוח אנדרואיד הינה </a:t>
            </a:r>
            <a:r>
              <a:rPr lang="en-US" dirty="0" smtClean="0"/>
              <a:t>Android Studio</a:t>
            </a:r>
            <a:r>
              <a:rPr lang="he-IL" dirty="0" smtClean="0"/>
              <a:t> מחברת </a:t>
            </a:r>
            <a:r>
              <a:rPr lang="en-US" dirty="0" err="1" smtClean="0"/>
              <a:t>JetBrains</a:t>
            </a:r>
            <a:r>
              <a:rPr lang="he-IL" dirty="0" smtClean="0"/>
              <a:t>.</a:t>
            </a:r>
          </a:p>
          <a:p>
            <a:pPr marL="0" indent="0" algn="r" rtl="1">
              <a:buNone/>
            </a:pPr>
            <a:r>
              <a:rPr lang="he-IL" dirty="0" smtClean="0"/>
              <a:t>זאת לא סביבת הפיתוח היחידה שהייתה בשימוש מאז תולדות פיתוח אנדרואיד לסמרטפונים. לדוגמה לפני </a:t>
            </a:r>
            <a:r>
              <a:rPr lang="en-US" dirty="0" smtClean="0"/>
              <a:t>Android Studio</a:t>
            </a:r>
            <a:r>
              <a:rPr lang="he-IL" dirty="0" smtClean="0"/>
              <a:t> היה נפוץ להשתמש ב</a:t>
            </a:r>
            <a:r>
              <a:rPr lang="en-US" dirty="0" smtClean="0"/>
              <a:t>Eclipse</a:t>
            </a:r>
            <a:r>
              <a:rPr lang="he-IL" dirty="0" smtClean="0"/>
              <a:t> עם </a:t>
            </a:r>
            <a:r>
              <a:rPr lang="en-US" dirty="0" smtClean="0"/>
              <a:t>plugins</a:t>
            </a:r>
            <a:r>
              <a:rPr lang="he-IL" dirty="0" smtClean="0"/>
              <a:t> יעודיות לפיתוח באנדרואיד.</a:t>
            </a:r>
          </a:p>
          <a:p>
            <a:pPr marL="0" indent="0" algn="r" rtl="1">
              <a:buNone/>
            </a:pPr>
            <a:r>
              <a:rPr lang="he-IL" dirty="0" smtClean="0"/>
              <a:t>אך כבר שנים רבות </a:t>
            </a:r>
            <a:r>
              <a:rPr lang="en-US" dirty="0" smtClean="0"/>
              <a:t>Android Studio</a:t>
            </a:r>
            <a:r>
              <a:rPr lang="he-IL" dirty="0" smtClean="0"/>
              <a:t> היא הסביבה העיקרית ורישמית לפיתוח אנדרואיד.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הקדמה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3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852654"/>
            <a:ext cx="7940660" cy="4426840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he-IL" dirty="0" smtClean="0"/>
              <a:t>ניתן להוריד את סביבת העבודה </a:t>
            </a:r>
            <a:r>
              <a:rPr lang="en-US" dirty="0" smtClean="0"/>
              <a:t>Android Studio</a:t>
            </a:r>
            <a:r>
              <a:rPr lang="he-IL" dirty="0"/>
              <a:t> </a:t>
            </a:r>
            <a:r>
              <a:rPr lang="he-IL" dirty="0" smtClean="0"/>
              <a:t>בחינם מהאתר</a:t>
            </a:r>
          </a:p>
          <a:p>
            <a:pPr marL="0" indent="0" algn="r" rtl="1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developer.android.com/studio/index.html</a:t>
            </a:r>
            <a:endParaRPr lang="he-IL" sz="2400" dirty="0" smtClean="0"/>
          </a:p>
          <a:p>
            <a:pPr marL="0" indent="0" algn="r" rtl="1">
              <a:buNone/>
            </a:pPr>
            <a:endParaRPr lang="he-IL" sz="2400" dirty="0"/>
          </a:p>
          <a:p>
            <a:pPr marL="0" indent="0" algn="r" rtl="1">
              <a:buNone/>
            </a:pPr>
            <a:r>
              <a:rPr lang="he-IL" sz="3730" dirty="0" smtClean="0"/>
              <a:t>את </a:t>
            </a:r>
            <a:r>
              <a:rPr lang="en-US" sz="3730" dirty="0" smtClean="0"/>
              <a:t>Android Studio</a:t>
            </a:r>
            <a:r>
              <a:rPr lang="he-IL" sz="3730" dirty="0" smtClean="0"/>
              <a:t> ניתן להתקין למערכות הפעלה רבות הכוללות </a:t>
            </a:r>
            <a:r>
              <a:rPr lang="en-US" sz="3730" dirty="0" smtClean="0"/>
              <a:t>Windows, Mac, Linux</a:t>
            </a:r>
          </a:p>
          <a:p>
            <a:pPr marL="0" indent="0" algn="r" rtl="1">
              <a:buNone/>
            </a:pPr>
            <a:r>
              <a:rPr lang="he-IL" sz="3730" dirty="0" smtClean="0"/>
              <a:t>לאחר ההורדה ההתקנה היא סדנטרתית.</a:t>
            </a:r>
            <a:endParaRPr lang="en-US" sz="373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הורדה והתקנה של </a:t>
            </a:r>
            <a:r>
              <a:rPr lang="en-US" sz="4000" dirty="0" smtClean="0">
                <a:solidFill>
                  <a:srgbClr val="FFE701"/>
                </a:solidFill>
              </a:rPr>
              <a:t>Android Studio</a:t>
            </a:r>
            <a:endParaRPr lang="en-US" sz="4000" dirty="0">
              <a:solidFill>
                <a:srgbClr val="FFE7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50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88" t="27282" r="32681" b="23983"/>
          <a:stretch/>
        </p:blipFill>
        <p:spPr>
          <a:xfrm>
            <a:off x="395423" y="3014597"/>
            <a:ext cx="1950618" cy="1337567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 smtClean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618" y="1852654"/>
            <a:ext cx="5506147" cy="3402837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68076" y="5338852"/>
            <a:ext cx="7940660" cy="8545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Font typeface="Arial" pitchFamily="34" charset="0"/>
              <a:buNone/>
            </a:pPr>
            <a:r>
              <a:rPr lang="he-IL" sz="3730" dirty="0" smtClean="0"/>
              <a:t>מגיעים למסך הפתיח של </a:t>
            </a:r>
            <a:r>
              <a:rPr lang="en-US" sz="3730" dirty="0" smtClean="0"/>
              <a:t> Android Studio</a:t>
            </a:r>
          </a:p>
          <a:p>
            <a:pPr marL="0" indent="0" algn="r" rtl="1">
              <a:buFont typeface="Arial" pitchFamily="34" charset="0"/>
              <a:buNone/>
            </a:pPr>
            <a:r>
              <a:rPr lang="he-IL" sz="3730" dirty="0" smtClean="0"/>
              <a:t>ניתן ללחוץ על האופציה הראשונה ליצירת </a:t>
            </a:r>
            <a:r>
              <a:rPr lang="he-IL" sz="3730" dirty="0" err="1" smtClean="0"/>
              <a:t>פרוייקט</a:t>
            </a:r>
            <a:r>
              <a:rPr lang="he-IL" sz="3730" dirty="0" smtClean="0"/>
              <a:t> חדש</a:t>
            </a:r>
            <a:endParaRPr lang="en-US" sz="3730" dirty="0"/>
          </a:p>
        </p:txBody>
      </p:sp>
      <p:sp>
        <p:nvSpPr>
          <p:cNvPr id="9" name="Rectangle 8"/>
          <p:cNvSpPr/>
          <p:nvPr/>
        </p:nvSpPr>
        <p:spPr>
          <a:xfrm>
            <a:off x="4433462" y="3426691"/>
            <a:ext cx="1080655" cy="2493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5514117" y="2291420"/>
            <a:ext cx="2685308" cy="1283054"/>
          </a:xfrm>
          <a:prstGeom prst="bentConnector3">
            <a:avLst>
              <a:gd name="adj1" fmla="val 2764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133298" y="2140499"/>
            <a:ext cx="15508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יצירת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פרוייטק</a:t>
            </a:r>
            <a:r>
              <a:rPr lang="he-IL" sz="1300" dirty="0" smtClean="0">
                <a:solidFill>
                  <a:schemeClr val="bg1"/>
                </a:solidFill>
              </a:rPr>
              <a:t> חדש</a:t>
            </a:r>
            <a:r>
              <a:rPr lang="he-IL" sz="1300" dirty="0">
                <a:solidFill>
                  <a:schemeClr val="bg1"/>
                </a:solidFill>
              </a:rPr>
              <a:t>ם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95070" y="2560457"/>
            <a:ext cx="15508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פתיחת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פרוייקט</a:t>
            </a:r>
            <a:r>
              <a:rPr lang="he-IL" sz="1300" dirty="0" smtClean="0">
                <a:solidFill>
                  <a:schemeClr val="bg1"/>
                </a:solidFill>
              </a:rPr>
              <a:t> קיים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23702" y="2953287"/>
            <a:ext cx="15508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300" dirty="0" smtClean="0">
                <a:solidFill>
                  <a:schemeClr val="bg1"/>
                </a:solidFill>
              </a:rPr>
              <a:t>פתיחת </a:t>
            </a:r>
            <a:r>
              <a:rPr lang="he-IL" sz="1300" dirty="0" err="1" smtClean="0">
                <a:solidFill>
                  <a:schemeClr val="bg1"/>
                </a:solidFill>
              </a:rPr>
              <a:t>פרוייקט</a:t>
            </a:r>
            <a:r>
              <a:rPr lang="he-IL" sz="1300" dirty="0" smtClean="0">
                <a:solidFill>
                  <a:schemeClr val="bg1"/>
                </a:solidFill>
              </a:rPr>
              <a:t> מ</a:t>
            </a:r>
            <a:r>
              <a:rPr lang="en-US" sz="1300" dirty="0" smtClean="0">
                <a:solidFill>
                  <a:schemeClr val="bg1"/>
                </a:solidFill>
              </a:rPr>
              <a:t>version control </a:t>
            </a:r>
            <a:r>
              <a:rPr lang="he-IL" sz="1300" dirty="0">
                <a:solidFill>
                  <a:schemeClr val="bg1"/>
                </a:solidFill>
              </a:rPr>
              <a:t> </a:t>
            </a:r>
            <a:r>
              <a:rPr lang="he-IL" sz="1300" dirty="0" smtClean="0">
                <a:solidFill>
                  <a:schemeClr val="bg1"/>
                </a:solidFill>
              </a:rPr>
              <a:t>כגון </a:t>
            </a:r>
            <a:r>
              <a:rPr lang="en-US" sz="1300" dirty="0" err="1" smtClean="0">
                <a:solidFill>
                  <a:schemeClr val="bg1"/>
                </a:solidFill>
              </a:rPr>
              <a:t>github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he-IL" sz="1300" dirty="0">
                <a:solidFill>
                  <a:schemeClr val="bg1"/>
                </a:solidFill>
              </a:rPr>
              <a:t> </a:t>
            </a:r>
            <a:r>
              <a:rPr lang="he-IL" sz="1300" dirty="0" smtClean="0">
                <a:solidFill>
                  <a:schemeClr val="bg1"/>
                </a:solidFill>
              </a:rPr>
              <a:t>ו </a:t>
            </a:r>
            <a:r>
              <a:rPr lang="en-US" sz="1300" dirty="0" err="1" smtClean="0">
                <a:solidFill>
                  <a:schemeClr val="bg1"/>
                </a:solidFill>
              </a:rPr>
              <a:t>bitbucket</a:t>
            </a:r>
            <a:endParaRPr lang="en-US" sz="1300" dirty="0">
              <a:solidFill>
                <a:schemeClr val="bg1"/>
              </a:solidFill>
            </a:endParaRPr>
          </a:p>
        </p:txBody>
      </p:sp>
      <p:cxnSp>
        <p:nvCxnSpPr>
          <p:cNvPr id="16" name="Elbow Connector 15"/>
          <p:cNvCxnSpPr/>
          <p:nvPr/>
        </p:nvCxnSpPr>
        <p:spPr>
          <a:xfrm flipV="1">
            <a:off x="5666517" y="2706651"/>
            <a:ext cx="2642648" cy="1066806"/>
          </a:xfrm>
          <a:prstGeom prst="bentConnector3">
            <a:avLst>
              <a:gd name="adj1" fmla="val 4825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5666517" y="3231354"/>
            <a:ext cx="2685308" cy="719466"/>
          </a:xfrm>
          <a:prstGeom prst="bentConnector3">
            <a:avLst>
              <a:gd name="adj1" fmla="val 9505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46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655" y="2063315"/>
            <a:ext cx="3823855" cy="3827710"/>
          </a:xfrm>
        </p:spPr>
        <p:txBody>
          <a:bodyPr>
            <a:normAutofit fontScale="62500" lnSpcReduction="20000"/>
          </a:bodyPr>
          <a:lstStyle/>
          <a:p>
            <a:pPr marL="0" indent="0" algn="r" rtl="1">
              <a:buNone/>
            </a:pPr>
            <a:r>
              <a:rPr lang="he-IL" dirty="0"/>
              <a:t>ניתן לבחור בין סביבת היישום. אנחנו נבחר את האופציה הראשונה </a:t>
            </a:r>
            <a:r>
              <a:rPr lang="en-US" dirty="0"/>
              <a:t>Phone and Tablet</a:t>
            </a:r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אז יש לבחור בין מספר סוגי </a:t>
            </a:r>
            <a:r>
              <a:rPr lang="he-IL" dirty="0" err="1" smtClean="0"/>
              <a:t>טמפלייטים</a:t>
            </a:r>
            <a:r>
              <a:rPr lang="he-IL" dirty="0" smtClean="0"/>
              <a:t>.</a:t>
            </a:r>
            <a:endParaRPr lang="en-US" dirty="0" smtClean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בדוגמה זו, נבחר את הבסיסי ביותר הבנוי שהינו </a:t>
            </a:r>
            <a:r>
              <a:rPr lang="en-US" dirty="0" smtClean="0"/>
              <a:t>Empty Activity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0" y="2063315"/>
            <a:ext cx="5356366" cy="397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he-IL" dirty="0"/>
              <a:t>התקנת סביבת </a:t>
            </a:r>
            <a:r>
              <a:rPr lang="he-IL" dirty="0" smtClean="0"/>
              <a:t>העבודה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2655" y="2063315"/>
            <a:ext cx="3823855" cy="3827710"/>
          </a:xfrm>
        </p:spPr>
        <p:txBody>
          <a:bodyPr>
            <a:normAutofit fontScale="40000" lnSpcReduction="20000"/>
          </a:bodyPr>
          <a:lstStyle/>
          <a:p>
            <a:pPr marL="0" indent="0" algn="r" rtl="1">
              <a:buNone/>
            </a:pPr>
            <a:r>
              <a:rPr lang="he-IL" dirty="0" smtClean="0"/>
              <a:t>ניבחר שם ליישום ואת ה</a:t>
            </a:r>
            <a:r>
              <a:rPr lang="en-US" dirty="0" smtClean="0"/>
              <a:t>package</a:t>
            </a:r>
            <a:r>
              <a:rPr lang="he-IL" dirty="0" smtClean="0"/>
              <a:t> שלו (המוכר לנו מפיתוח בשפת </a:t>
            </a:r>
            <a:r>
              <a:rPr lang="en-US" dirty="0" smtClean="0"/>
              <a:t>Java</a:t>
            </a:r>
            <a:r>
              <a:rPr lang="he-IL" dirty="0" smtClean="0"/>
              <a:t>). בנוסף נחבר מיקום לשמירת </a:t>
            </a:r>
            <a:r>
              <a:rPr lang="he-IL" dirty="0" err="1" smtClean="0"/>
              <a:t>הפרוייקט</a:t>
            </a:r>
            <a:r>
              <a:rPr lang="he-IL" dirty="0" smtClean="0"/>
              <a:t> (ניתן להשאיר את המיקום עם ברירת המחדל).</a:t>
            </a:r>
            <a:endParaRPr lang="en-US" dirty="0"/>
          </a:p>
          <a:p>
            <a:pPr marL="0" indent="0" algn="r" rtl="1">
              <a:buNone/>
            </a:pP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יש צורך לבחור את שפת הפיתוח </a:t>
            </a:r>
            <a:r>
              <a:rPr lang="he-IL" dirty="0" err="1" smtClean="0"/>
              <a:t>לפרוייקט</a:t>
            </a:r>
            <a:r>
              <a:rPr lang="he-IL" dirty="0" smtClean="0"/>
              <a:t> מבין </a:t>
            </a:r>
            <a:r>
              <a:rPr lang="en-US" dirty="0" smtClean="0"/>
              <a:t>Java</a:t>
            </a:r>
            <a:r>
              <a:rPr lang="he-IL" dirty="0" smtClean="0"/>
              <a:t> ו</a:t>
            </a:r>
            <a:r>
              <a:rPr lang="en-US" dirty="0" err="1" smtClean="0"/>
              <a:t>Kotlin</a:t>
            </a:r>
            <a:r>
              <a:rPr lang="en-US" dirty="0" smtClean="0"/>
              <a:t> </a:t>
            </a:r>
            <a:r>
              <a:rPr lang="he-IL" dirty="0" smtClean="0"/>
              <a:t>. בדוגמה זו נבחר את </a:t>
            </a:r>
            <a:r>
              <a:rPr lang="en-US" dirty="0" smtClean="0"/>
              <a:t>Java</a:t>
            </a:r>
            <a:r>
              <a:rPr lang="he-IL" dirty="0" smtClean="0"/>
              <a:t>.</a:t>
            </a:r>
            <a:endParaRPr lang="en-US" dirty="0" smtClean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 smtClean="0"/>
              <a:t>לבסוף נבחר את ה</a:t>
            </a:r>
            <a:r>
              <a:rPr lang="en-US" dirty="0" smtClean="0"/>
              <a:t>SDK</a:t>
            </a:r>
            <a:r>
              <a:rPr lang="he-IL" dirty="0" smtClean="0"/>
              <a:t> המינימלי שנתמוך בו. יש להשתמש בשיקול דעת בבחירת גרסה מינימלית. ככל הגרסה נמוכה יותר ניתן להגיע לקהל רחב יותר (עד גבול מסוים) אבל תמיכה בהרבה גרסאות מסרבל את פיתוח </a:t>
            </a:r>
            <a:r>
              <a:rPr lang="he-IL" dirty="0" err="1" smtClean="0"/>
              <a:t>הפרוייקט</a:t>
            </a:r>
            <a:r>
              <a:rPr lang="he-IL" dirty="0" smtClean="0"/>
              <a:t> כי במספר מקומות יש התנהגויות שונות לגרסאות שונות ופיצ'רים חדשים שאולי נרצה להשתמש בהם שאינם קיימים בגרסאות ישנות יותר.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98621" y="1089129"/>
            <a:ext cx="7376537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4800" kern="1200"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solidFill>
                  <a:srgbClr val="FFE701"/>
                </a:solidFill>
              </a:rPr>
              <a:t>פתיחת הסביבה</a:t>
            </a:r>
            <a:endParaRPr lang="en-US" sz="4000" dirty="0">
              <a:solidFill>
                <a:srgbClr val="FFE70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10" y="2064834"/>
            <a:ext cx="5356366" cy="39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1253</Words>
  <Application>Microsoft Office PowerPoint</Application>
  <PresentationFormat>Widescreen</PresentationFormat>
  <Paragraphs>129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 New Roman</vt:lpstr>
      <vt:lpstr>1_Office Theme</vt:lpstr>
      <vt:lpstr>פיתוח אפליקציות באצעות אנדרואיד</vt:lpstr>
      <vt:lpstr>תוכן עניינים</vt:lpstr>
      <vt:lpstr>הקדמה</vt:lpstr>
      <vt:lpstr>תקציר תהליך הבנייה של אפליקציית אנדרואיד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התקנת סביבת העבודה</vt:lpstr>
      <vt:lpstr>הרכב הפרוייקט</vt:lpstr>
      <vt:lpstr>הרכב הפרוייקט</vt:lpstr>
      <vt:lpstr>הרכב הפרוייקט</vt:lpstr>
      <vt:lpstr>הרכב הפרוייקט</vt:lpstr>
      <vt:lpstr>הרכב הפרוייקט</vt:lpstr>
      <vt:lpstr>הרכב הפרוייקט</vt:lpstr>
      <vt:lpstr>הרכב הפרוייקט</vt:lpstr>
      <vt:lpstr>הרכב הפרוייקט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Yoni</cp:lastModifiedBy>
  <cp:revision>66</cp:revision>
  <dcterms:created xsi:type="dcterms:W3CDTF">2021-05-07T00:22:26Z</dcterms:created>
  <dcterms:modified xsi:type="dcterms:W3CDTF">2021-05-23T02:30:18Z</dcterms:modified>
</cp:coreProperties>
</file>