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  <p:sldId id="264" r:id="rId4"/>
    <p:sldId id="265" r:id="rId5"/>
    <p:sldId id="269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1"/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2"/>
  </p:normalViewPr>
  <p:slideViewPr>
    <p:cSldViewPr snapToGrid="0" snapToObjects="1">
      <p:cViewPr varScale="1">
        <p:scale>
          <a:sx n="138" d="100"/>
          <a:sy n="138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debug/dev-option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5798225"/>
            <a:ext cx="9144000" cy="916615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en-US" dirty="0"/>
              <a:t> </a:t>
            </a:r>
            <a:r>
              <a:rPr lang="he-IL" dirty="0" smtClean="0"/>
              <a:t>הגענו למסך הפתיחה של </a:t>
            </a:r>
            <a:r>
              <a:rPr lang="he-IL" dirty="0" err="1" smtClean="0"/>
              <a:t>הפרוייקט</a:t>
            </a:r>
            <a:r>
              <a:rPr lang="he-IL" dirty="0" smtClean="0"/>
              <a:t> שעליו נדבר בהמשך.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5" y="1852654"/>
            <a:ext cx="7578435" cy="38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852655"/>
            <a:ext cx="9144000" cy="387389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נרצה להריץ את האפליקציה שאני בונים וקיימות לזה 2 אופציות נפוצות.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פתיחת אפשרויות מפתחים במכשיר אנדרואיד ממשי ואישור ניתור באגים באמצעות </a:t>
            </a:r>
            <a:r>
              <a:rPr lang="en-US" dirty="0" smtClean="0"/>
              <a:t>USB</a:t>
            </a:r>
            <a:r>
              <a:rPr lang="he-IL" dirty="0" smtClean="0"/>
              <a:t>.</a:t>
            </a:r>
            <a:r>
              <a:rPr lang="he-IL" dirty="0"/>
              <a:t> </a:t>
            </a:r>
            <a:r>
              <a:rPr lang="he-IL" dirty="0" smtClean="0"/>
              <a:t>תהליך זה שונה ממכשיר למכשיר. למידע נוסף למכשירים שונים ניתן לעיין במסמך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developer.android.com/studio/debug/dev-options</a:t>
            </a:r>
            <a:endParaRPr lang="he-IL" sz="2800" dirty="0" smtClean="0"/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הרצת היישום בסימולטור ש</a:t>
            </a:r>
            <a:r>
              <a:rPr lang="en-US" dirty="0" smtClean="0"/>
              <a:t>Android Studio</a:t>
            </a:r>
            <a:r>
              <a:rPr lang="he-IL" dirty="0" smtClean="0"/>
              <a:t> מספקים.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056" y="5808059"/>
            <a:ext cx="9144000" cy="85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אני נתמקד כעת באופציה מספר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608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18328" y="1996081"/>
            <a:ext cx="6289964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בסרגל הכלים שניתן לראות בצד ימין למעלה בחון ב</a:t>
            </a:r>
            <a:r>
              <a:rPr lang="en-US" dirty="0" smtClean="0"/>
              <a:t>Android Studio </a:t>
            </a:r>
            <a:r>
              <a:rPr lang="he-IL" dirty="0"/>
              <a:t> </a:t>
            </a:r>
            <a:r>
              <a:rPr lang="he-IL" dirty="0" smtClean="0"/>
              <a:t>נלחץ על כפתור ה</a:t>
            </a:r>
            <a:r>
              <a:rPr lang="en-US" dirty="0" smtClean="0"/>
              <a:t>AVD</a:t>
            </a:r>
            <a:r>
              <a:rPr lang="en-US" dirty="0"/>
              <a:t> </a:t>
            </a:r>
            <a:r>
              <a:rPr lang="en-US" dirty="0" smtClean="0"/>
              <a:t>Manager</a:t>
            </a:r>
            <a:r>
              <a:rPr lang="he-IL" dirty="0" smtClean="0"/>
              <a:t> (</a:t>
            </a:r>
            <a:r>
              <a:rPr lang="en-US" dirty="0" smtClean="0"/>
              <a:t>Android Virtual Device</a:t>
            </a:r>
            <a:r>
              <a:rPr lang="he-IL" dirty="0" smtClean="0"/>
              <a:t>)</a:t>
            </a:r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34" y="2997727"/>
            <a:ext cx="7940675" cy="384879"/>
          </a:xfrm>
        </p:spPr>
      </p:pic>
      <p:sp>
        <p:nvSpPr>
          <p:cNvPr id="8" name="Rectangle 7"/>
          <p:cNvSpPr/>
          <p:nvPr/>
        </p:nvSpPr>
        <p:spPr>
          <a:xfrm>
            <a:off x="7887855" y="2997726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28509" y="2487105"/>
            <a:ext cx="1546649" cy="51062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52655" y="2234074"/>
            <a:ext cx="2096654" cy="2530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803382" y="3718679"/>
            <a:ext cx="5874327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אז נלחץ על כפתור ליצירת מכשיר וירטואלי חדש (סימולטור)</a:t>
            </a:r>
            <a:endParaRPr lang="he-IL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84" y="4435880"/>
            <a:ext cx="3263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לסימולטור </a:t>
            </a:r>
            <a:r>
              <a:rPr lang="he-IL" dirty="0" err="1" smtClean="0"/>
              <a:t>לסמטרפון</a:t>
            </a:r>
            <a:r>
              <a:rPr lang="he-IL" dirty="0" smtClean="0"/>
              <a:t> נבחר את </a:t>
            </a:r>
            <a:r>
              <a:rPr lang="en-US" dirty="0" smtClean="0"/>
              <a:t>Phone</a:t>
            </a:r>
            <a:r>
              <a:rPr lang="he-IL" dirty="0" smtClean="0"/>
              <a:t> </a:t>
            </a:r>
            <a:r>
              <a:rPr lang="he-IL" dirty="0" err="1" smtClean="0"/>
              <a:t>באיזור</a:t>
            </a:r>
            <a:r>
              <a:rPr lang="he-IL" dirty="0" smtClean="0"/>
              <a:t> ה</a:t>
            </a:r>
            <a:r>
              <a:rPr lang="en-US" dirty="0" smtClean="0"/>
              <a:t>Category</a:t>
            </a:r>
            <a:r>
              <a:rPr lang="he-IL" dirty="0" smtClean="0"/>
              <a:t>. אז נבחר גדם מהאופציות הקיימות.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" y="1342032"/>
            <a:ext cx="4231998" cy="2834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13" y="3945451"/>
            <a:ext cx="4231998" cy="282806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6" y="4429766"/>
            <a:ext cx="4645892" cy="2176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נחבר מערכת הפעלה. בפעם הראשונה יהיה צורך להוריד אותי. ניתן לעשות זאת ע"י לחיצת הכפתור  </a:t>
            </a:r>
            <a:r>
              <a:rPr lang="en-US" dirty="0" smtClean="0"/>
              <a:t>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3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לבסוף נבחר שם לסימולטור.</a:t>
            </a:r>
          </a:p>
          <a:p>
            <a:pPr marL="0" indent="0" algn="r" rtl="1">
              <a:buNone/>
            </a:pPr>
            <a:r>
              <a:rPr lang="he-IL" dirty="0" smtClean="0"/>
              <a:t>בכל התהליך ניתן </a:t>
            </a:r>
            <a:r>
              <a:rPr lang="he-IL" dirty="0" err="1" smtClean="0"/>
              <a:t>לקסטם</a:t>
            </a:r>
            <a:r>
              <a:rPr lang="he-IL" dirty="0" smtClean="0"/>
              <a:t> להגדרות ספציפיות אך לרוב ברירות המחדל מספקות.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" y="1342032"/>
            <a:ext cx="4230440" cy="283483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7" y="4429766"/>
            <a:ext cx="9628567" cy="834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לאחר שייווצר המכשיר </a:t>
            </a:r>
            <a:r>
              <a:rPr lang="he-IL" dirty="0" err="1" smtClean="0"/>
              <a:t>הוירטואלי</a:t>
            </a:r>
            <a:r>
              <a:rPr lang="he-IL" dirty="0" smtClean="0"/>
              <a:t> יהיה ניתן להריץ את האפליקציה ע"י בחירת המכשיר ולחיצה על כפתור ההרצה.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5" y="5665663"/>
            <a:ext cx="7940675" cy="3848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87455" y="5665663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01818" y="5665664"/>
            <a:ext cx="1616364" cy="3552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4826365" y="6054801"/>
            <a:ext cx="220947" cy="212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3055" y="6162592"/>
            <a:ext cx="21012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בחירת כשיר להרצה. אם נשאיר על ברירת המחדל, האופציות השונות יקפצו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722255" y="5991068"/>
            <a:ext cx="1" cy="207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5672" y="6262618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smtClean="0">
                <a:solidFill>
                  <a:schemeClr val="bg1"/>
                </a:solidFill>
              </a:rPr>
              <a:t>כפתור ההרצה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25" name="Elbow Connector 24"/>
          <p:cNvCxnSpPr>
            <a:stCxn id="26" idx="0"/>
          </p:cNvCxnSpPr>
          <p:nvPr/>
        </p:nvCxnSpPr>
        <p:spPr>
          <a:xfrm rot="16200000" flipV="1">
            <a:off x="5738284" y="6120126"/>
            <a:ext cx="25811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9231" y="6249185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כפתור </a:t>
            </a:r>
            <a:r>
              <a:rPr lang="he-IL" sz="1300" dirty="0" err="1" smtClean="0">
                <a:solidFill>
                  <a:schemeClr val="bg1"/>
                </a:solidFill>
              </a:rPr>
              <a:t>דיבאג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8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727" y="2063315"/>
            <a:ext cx="4719783" cy="382771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לאחר שייפתח הסימולטור, האפליקציה אוטומטית יתוקן עליו ויורץ.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</a:t>
            </a:r>
            <a:r>
              <a:rPr lang="he-IL" sz="4000" dirty="0" smtClean="0">
                <a:solidFill>
                  <a:srgbClr val="FFE701"/>
                </a:solidFill>
              </a:rPr>
              <a:t>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" y="1089129"/>
            <a:ext cx="3171421" cy="55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7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אזורים חשובים ב</a:t>
            </a:r>
            <a:r>
              <a:rPr lang="en-US" dirty="0" smtClean="0"/>
              <a:t>   Android Studio </a:t>
            </a:r>
          </a:p>
          <a:p>
            <a:pPr algn="r" rtl="1"/>
            <a:r>
              <a:rPr lang="he-IL" dirty="0" smtClean="0"/>
              <a:t>קובץ ה </a:t>
            </a:r>
            <a:r>
              <a:rPr lang="en-US" dirty="0" err="1" smtClean="0"/>
              <a:t>AndroidManifest</a:t>
            </a:r>
            <a:endParaRPr lang="en-US" dirty="0" smtClean="0"/>
          </a:p>
          <a:p>
            <a:pPr algn="r" rtl="1"/>
            <a:r>
              <a:rPr lang="he-IL" dirty="0" smtClean="0"/>
              <a:t>קבצי ה</a:t>
            </a:r>
            <a:r>
              <a:rPr lang="en-US" dirty="0" smtClean="0"/>
              <a:t>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</a:p>
          <a:p>
            <a:pPr algn="r" rtl="1"/>
            <a:r>
              <a:rPr lang="he-IL" dirty="0" smtClean="0"/>
              <a:t>תיקיית </a:t>
            </a:r>
            <a:r>
              <a:rPr lang="en-US" dirty="0" smtClean="0"/>
              <a:t>res</a:t>
            </a:r>
          </a:p>
          <a:p>
            <a:pPr algn="r" rtl="1"/>
            <a:r>
              <a:rPr lang="he-IL" dirty="0" smtClean="0"/>
              <a:t>תיקיית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תוכן עניינים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0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אזורים חשובים ב</a:t>
            </a:r>
            <a:r>
              <a:rPr lang="en-US" sz="4000" dirty="0" smtClean="0">
                <a:solidFill>
                  <a:srgbClr val="FFE701"/>
                </a:solidFill>
              </a:rPr>
              <a:t>Android Studio 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21" y="2042519"/>
            <a:ext cx="8182664" cy="42064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72506" y="2290619"/>
            <a:ext cx="6474694" cy="22544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4655" y="2567859"/>
            <a:ext cx="1277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החלון המרכזי בו ניתן לראות ולערוץ את קבצי </a:t>
            </a:r>
            <a:r>
              <a:rPr lang="he-IL" sz="1300" dirty="0" err="1" smtClean="0">
                <a:solidFill>
                  <a:schemeClr val="bg1"/>
                </a:solidFill>
              </a:rPr>
              <a:t>הפרוייקט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5451" y="2290619"/>
            <a:ext cx="1487055" cy="22351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60000" y="2290619"/>
            <a:ext cx="125452" cy="452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2" idx="1"/>
          </p:cNvCxnSpPr>
          <p:nvPr/>
        </p:nvCxnSpPr>
        <p:spPr>
          <a:xfrm rot="10800000">
            <a:off x="1017128" y="2516910"/>
            <a:ext cx="24287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64655" y="1803545"/>
            <a:ext cx="11453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100" b="1" dirty="0" smtClean="0">
                <a:solidFill>
                  <a:schemeClr val="bg1"/>
                </a:solidFill>
              </a:rPr>
              <a:t>Project Explorer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ניתן לבחור את צורת הצגת </a:t>
            </a:r>
            <a:r>
              <a:rPr lang="he-IL" sz="1100" dirty="0" err="1" smtClean="0">
                <a:solidFill>
                  <a:schemeClr val="bg1"/>
                </a:solidFill>
              </a:rPr>
              <a:t>הפרוייקט</a:t>
            </a:r>
            <a:r>
              <a:rPr lang="he-IL" sz="1100" dirty="0" smtClean="0">
                <a:solidFill>
                  <a:schemeClr val="bg1"/>
                </a:solidFill>
              </a:rPr>
              <a:t> (</a:t>
            </a:r>
            <a:r>
              <a:rPr lang="he-IL" sz="1100" dirty="0" err="1" smtClean="0">
                <a:solidFill>
                  <a:schemeClr val="bg1"/>
                </a:solidFill>
              </a:rPr>
              <a:t>הברירת</a:t>
            </a:r>
            <a:r>
              <a:rPr lang="he-IL" sz="1100" dirty="0" smtClean="0">
                <a:solidFill>
                  <a:schemeClr val="bg1"/>
                </a:solidFill>
              </a:rPr>
              <a:t> מחדל זה </a:t>
            </a:r>
            <a:r>
              <a:rPr lang="en-US" sz="1100" dirty="0" smtClean="0">
                <a:solidFill>
                  <a:schemeClr val="bg1"/>
                </a:solidFill>
              </a:rPr>
              <a:t>Android</a:t>
            </a:r>
            <a:r>
              <a:rPr lang="he-IL" sz="1100" dirty="0" smtClean="0">
                <a:solidFill>
                  <a:schemeClr val="bg1"/>
                </a:solidFill>
              </a:rPr>
              <a:t> שמחלק את הקבצים לצורה נוחה אך יש עוד כגון</a:t>
            </a:r>
            <a:r>
              <a:rPr lang="en-US" sz="1100" dirty="0" smtClean="0">
                <a:solidFill>
                  <a:schemeClr val="bg1"/>
                </a:solidFill>
              </a:rPr>
              <a:t> Project </a:t>
            </a:r>
            <a:r>
              <a:rPr lang="he-IL" sz="1100" dirty="0" smtClean="0">
                <a:solidFill>
                  <a:schemeClr val="bg1"/>
                </a:solidFill>
              </a:rPr>
              <a:t> שנותן תצוגה יותר </a:t>
            </a:r>
            <a:r>
              <a:rPr lang="he-IL" sz="1100" dirty="0" err="1" smtClean="0">
                <a:solidFill>
                  <a:schemeClr val="bg1"/>
                </a:solidFill>
              </a:rPr>
              <a:t>אמיתית</a:t>
            </a:r>
            <a:r>
              <a:rPr lang="he-IL" sz="1100" dirty="0" smtClean="0">
                <a:solidFill>
                  <a:schemeClr val="bg1"/>
                </a:solidFill>
              </a:rPr>
              <a:t> של </a:t>
            </a:r>
            <a:r>
              <a:rPr lang="he-IL" sz="1100" dirty="0" err="1" smtClean="0">
                <a:solidFill>
                  <a:schemeClr val="bg1"/>
                </a:solidFill>
              </a:rPr>
              <a:t>הרארכיית</a:t>
            </a:r>
            <a:r>
              <a:rPr lang="he-IL" sz="1100" dirty="0" smtClean="0">
                <a:solidFill>
                  <a:schemeClr val="bg1"/>
                </a:solidFill>
              </a:rPr>
              <a:t> הקבצים.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>
            <a:stCxn id="11" idx="1"/>
            <a:endCxn id="16" idx="3"/>
          </p:cNvCxnSpPr>
          <p:nvPr/>
        </p:nvCxnSpPr>
        <p:spPr>
          <a:xfrm rot="10800000">
            <a:off x="1080653" y="3034653"/>
            <a:ext cx="304799" cy="3735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12291" y="6012873"/>
            <a:ext cx="461819" cy="101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85450" y="4545041"/>
            <a:ext cx="7961750" cy="1467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-64655" y="4513217"/>
            <a:ext cx="11464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100" b="1" dirty="0" smtClean="0">
                <a:solidFill>
                  <a:schemeClr val="bg1"/>
                </a:solidFill>
              </a:rPr>
              <a:t>Logcat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ניתן לראות את הדפסי הלוגים במכשיר שנבחר אם אופציות סינון רבות (למשל ע"י אפליקציה </a:t>
            </a:r>
            <a:r>
              <a:rPr lang="he-IL" sz="1100" dirty="0" err="1" smtClean="0">
                <a:solidFill>
                  <a:schemeClr val="bg1"/>
                </a:solidFill>
              </a:rPr>
              <a:t>מסויימת</a:t>
            </a:r>
            <a:r>
              <a:rPr lang="he-IL" sz="1100" dirty="0" smtClean="0">
                <a:solidFill>
                  <a:schemeClr val="bg1"/>
                </a:solidFill>
              </a:rPr>
              <a:t> או ע"י הלוג). חשוב לזכור שבלשונית זו נראה גם את הדפסי השגיאות.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29"/>
          <p:cNvCxnSpPr>
            <a:stCxn id="26" idx="1"/>
            <a:endCxn id="27" idx="3"/>
          </p:cNvCxnSpPr>
          <p:nvPr/>
        </p:nvCxnSpPr>
        <p:spPr>
          <a:xfrm rot="10800000" flipV="1">
            <a:off x="1081784" y="5278956"/>
            <a:ext cx="303667" cy="2960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5" idx="2"/>
          </p:cNvCxnSpPr>
          <p:nvPr/>
        </p:nvCxnSpPr>
        <p:spPr>
          <a:xfrm rot="5400000">
            <a:off x="1718008" y="5413592"/>
            <a:ext cx="324312" cy="172607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7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הקדמה</a:t>
            </a:r>
            <a:endParaRPr lang="en-US" sz="2800" dirty="0" smtClean="0"/>
          </a:p>
          <a:p>
            <a:pPr algn="r" rtl="1"/>
            <a:r>
              <a:rPr lang="he-IL" sz="2800" dirty="0" smtClean="0"/>
              <a:t>תקציר תהליך הבנייה של אפליקציית אנדרואיד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התקנת סביבת </a:t>
            </a:r>
            <a:r>
              <a:rPr lang="he-IL" sz="2800" dirty="0" smtClean="0"/>
              <a:t>העבודה</a:t>
            </a:r>
            <a:endParaRPr lang="he-IL" sz="2800" dirty="0" smtClean="0"/>
          </a:p>
          <a:p>
            <a:pPr algn="r" rtl="1"/>
            <a:r>
              <a:rPr lang="he-IL" sz="2800" dirty="0" smtClean="0"/>
              <a:t>הרכב הפרוייק</a:t>
            </a:r>
            <a:r>
              <a:rPr lang="he-IL" sz="2800" dirty="0">
                <a:solidFill>
                  <a:prstClr val="white"/>
                </a:solidFill>
              </a:rPr>
              <a:t>ט </a:t>
            </a:r>
            <a:r>
              <a:rPr lang="en-US" sz="1400" dirty="0">
                <a:solidFill>
                  <a:prstClr val="white"/>
                </a:solidFill>
              </a:rPr>
              <a:t>[manifest, </a:t>
            </a:r>
            <a:r>
              <a:rPr lang="en-US" sz="1400" dirty="0" err="1">
                <a:solidFill>
                  <a:prstClr val="white"/>
                </a:solidFill>
              </a:rPr>
              <a:t>gradle</a:t>
            </a:r>
            <a:r>
              <a:rPr lang="en-US" sz="1400" dirty="0">
                <a:solidFill>
                  <a:prstClr val="white"/>
                </a:solidFill>
              </a:rPr>
              <a:t>, res, </a:t>
            </a:r>
            <a:r>
              <a:rPr lang="en-US" sz="1400" dirty="0" smtClean="0">
                <a:solidFill>
                  <a:prstClr val="white"/>
                </a:solidFill>
              </a:rPr>
              <a:t>java, and some windows like log cat]</a:t>
            </a:r>
            <a:endParaRPr lang="en-US" sz="2800" dirty="0" smtClean="0"/>
          </a:p>
          <a:p>
            <a:pPr algn="r" rtl="1"/>
            <a:r>
              <a:rPr lang="he-IL" sz="2800" dirty="0" smtClean="0"/>
              <a:t>עיצוב </a:t>
            </a:r>
            <a:r>
              <a:rPr lang="en-US" sz="2800" dirty="0" smtClean="0"/>
              <a:t>UI</a:t>
            </a:r>
            <a:r>
              <a:rPr lang="he-IL" sz="2800" dirty="0" smtClean="0"/>
              <a:t> </a:t>
            </a:r>
            <a:r>
              <a:rPr lang="he-IL" sz="2800" dirty="0" smtClean="0"/>
              <a:t>באנדרואיד</a:t>
            </a:r>
            <a:r>
              <a:rPr lang="en-US" sz="2800" dirty="0" smtClean="0"/>
              <a:t> </a:t>
            </a:r>
            <a:r>
              <a:rPr lang="en-US" sz="1400" dirty="0" smtClean="0"/>
              <a:t>[include simple events]</a:t>
            </a:r>
            <a:r>
              <a:rPr lang="en-US" sz="2800" dirty="0" smtClean="0"/>
              <a:t> </a:t>
            </a:r>
            <a:endParaRPr lang="he-IL" sz="2800" dirty="0" smtClean="0"/>
          </a:p>
          <a:p>
            <a:pPr algn="r" rtl="1"/>
            <a:r>
              <a:rPr lang="he-IL" sz="2800" dirty="0" smtClean="0"/>
              <a:t>מרכיבים עיקריים בארכיטקטורת אנדרואיד </a:t>
            </a:r>
            <a:r>
              <a:rPr lang="en-US" sz="1400" dirty="0" smtClean="0">
                <a:solidFill>
                  <a:prstClr val="white"/>
                </a:solidFill>
              </a:rPr>
              <a:t>[activity, </a:t>
            </a:r>
            <a:r>
              <a:rPr lang="en-US" sz="1400" dirty="0" err="1" smtClean="0">
                <a:solidFill>
                  <a:prstClr val="white"/>
                </a:solidFill>
              </a:rPr>
              <a:t>fagment</a:t>
            </a:r>
            <a:r>
              <a:rPr lang="en-US" sz="1400" dirty="0" smtClean="0">
                <a:solidFill>
                  <a:prstClr val="white"/>
                </a:solidFill>
              </a:rPr>
              <a:t>, intent, broadcasting, services, content resolving/providing]</a:t>
            </a:r>
          </a:p>
          <a:p>
            <a:pPr algn="r" rtl="1"/>
            <a:r>
              <a:rPr lang="he-IL" sz="2800" dirty="0" smtClean="0"/>
              <a:t>פרוייקט קטן לדוגמה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how it’s an operating system used in so many types of devices and applications and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578507"/>
            <a:ext cx="8125813" cy="763525"/>
          </a:xfrm>
        </p:spPr>
        <p:txBody>
          <a:bodyPr>
            <a:noAutofit/>
          </a:bodyPr>
          <a:lstStyle/>
          <a:p>
            <a:pPr algn="r" rtl="1"/>
            <a:r>
              <a:rPr lang="he-IL" sz="4000" dirty="0"/>
              <a:t>תקציר תהליך הבנייה של אפליקציית </a:t>
            </a:r>
            <a:r>
              <a:rPr lang="he-IL" sz="4000" dirty="0" smtClean="0"/>
              <a:t>אנדרואיד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compilation bytecode, elf and so 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ניתן להוריד את סביבת העבודה </a:t>
            </a:r>
            <a:r>
              <a:rPr lang="en-US" dirty="0" smtClean="0"/>
              <a:t>Android Studio</a:t>
            </a:r>
            <a:r>
              <a:rPr lang="he-IL" dirty="0"/>
              <a:t> </a:t>
            </a:r>
            <a:r>
              <a:rPr lang="he-IL" dirty="0" smtClean="0"/>
              <a:t>בחינם מהאתר</a:t>
            </a:r>
          </a:p>
          <a:p>
            <a:pPr marL="0" indent="0" algn="r" rtl="1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developer.android.com/studio/index.html</a:t>
            </a:r>
            <a:endParaRPr lang="he-IL" sz="2400" dirty="0" smtClean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3730" dirty="0" smtClean="0"/>
              <a:t>את </a:t>
            </a:r>
            <a:r>
              <a:rPr lang="en-US" sz="3730" dirty="0" smtClean="0"/>
              <a:t>Android Studio</a:t>
            </a:r>
            <a:r>
              <a:rPr lang="he-IL" sz="3730" dirty="0" smtClean="0"/>
              <a:t> ניתן להתקין למערכות הפעלה רבות הכוללות </a:t>
            </a:r>
            <a:r>
              <a:rPr lang="en-US" sz="3730" dirty="0" smtClean="0"/>
              <a:t>Windows, Mac, Linux</a:t>
            </a:r>
          </a:p>
          <a:p>
            <a:pPr marL="0" indent="0" algn="r" rtl="1">
              <a:buNone/>
            </a:pPr>
            <a:r>
              <a:rPr lang="he-IL" sz="3730" dirty="0" smtClean="0"/>
              <a:t>לאחר ההורדה ההתקנה היא סדנטרתית.</a:t>
            </a:r>
            <a:endParaRPr lang="en-US" sz="373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8" t="27282" r="32681" b="23983"/>
          <a:stretch/>
        </p:blipFill>
        <p:spPr>
          <a:xfrm>
            <a:off x="395423" y="3014597"/>
            <a:ext cx="1950618" cy="133756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18" y="1852654"/>
            <a:ext cx="5506147" cy="340283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8076" y="5338852"/>
            <a:ext cx="7940660" cy="854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מגיעים למסך הפתיח של </a:t>
            </a:r>
            <a:r>
              <a:rPr lang="en-US" sz="3730" dirty="0" smtClean="0"/>
              <a:t> Android Studio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ניתן ללחוץ על האופציה הראשונה ליצירת </a:t>
            </a:r>
            <a:r>
              <a:rPr lang="he-IL" sz="3730" dirty="0" err="1" smtClean="0"/>
              <a:t>פרוייקט</a:t>
            </a:r>
            <a:r>
              <a:rPr lang="he-IL" sz="3730" dirty="0" smtClean="0"/>
              <a:t> חדש</a:t>
            </a:r>
            <a:endParaRPr lang="en-US" sz="3730" dirty="0"/>
          </a:p>
        </p:txBody>
      </p:sp>
      <p:sp>
        <p:nvSpPr>
          <p:cNvPr id="9" name="Rectangle 8"/>
          <p:cNvSpPr/>
          <p:nvPr/>
        </p:nvSpPr>
        <p:spPr>
          <a:xfrm>
            <a:off x="4433462" y="3426691"/>
            <a:ext cx="1080655" cy="2493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5514117" y="2291420"/>
            <a:ext cx="2685308" cy="1283054"/>
          </a:xfrm>
          <a:prstGeom prst="bentConnector3">
            <a:avLst>
              <a:gd name="adj1" fmla="val 276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33298" y="2140499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יצירת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פרוייטק</a:t>
            </a:r>
            <a:r>
              <a:rPr lang="he-IL" sz="1300" dirty="0" smtClean="0">
                <a:solidFill>
                  <a:schemeClr val="bg1"/>
                </a:solidFill>
              </a:rPr>
              <a:t> חדש</a:t>
            </a:r>
            <a:r>
              <a:rPr lang="he-IL" sz="1300" dirty="0">
                <a:solidFill>
                  <a:schemeClr val="bg1"/>
                </a:solidFill>
              </a:rPr>
              <a:t>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5070" y="2560457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קיים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3702" y="2953287"/>
            <a:ext cx="15508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מ</a:t>
            </a:r>
            <a:r>
              <a:rPr lang="en-US" sz="1300" dirty="0" smtClean="0">
                <a:solidFill>
                  <a:schemeClr val="bg1"/>
                </a:solidFill>
              </a:rPr>
              <a:t>version control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כגון </a:t>
            </a:r>
            <a:r>
              <a:rPr lang="en-US" sz="1300" dirty="0" err="1" smtClean="0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ו </a:t>
            </a:r>
            <a:r>
              <a:rPr lang="en-US" sz="1300" dirty="0" err="1" smtClean="0">
                <a:solidFill>
                  <a:schemeClr val="bg1"/>
                </a:solidFill>
              </a:rPr>
              <a:t>bitbucket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5666517" y="2706651"/>
            <a:ext cx="2642648" cy="1066806"/>
          </a:xfrm>
          <a:prstGeom prst="bentConnector3">
            <a:avLst>
              <a:gd name="adj1" fmla="val 4825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5666517" y="3231354"/>
            <a:ext cx="2685308" cy="719466"/>
          </a:xfrm>
          <a:prstGeom prst="bentConnector3">
            <a:avLst>
              <a:gd name="adj1" fmla="val 95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6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62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ניתן לבחור בין סביבת היישום. אנחנו נבחר את האופציה הראשונה </a:t>
            </a:r>
            <a:r>
              <a:rPr lang="en-US" dirty="0"/>
              <a:t>Phone and Tablet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אז יש </a:t>
            </a:r>
            <a:r>
              <a:rPr lang="he-IL" dirty="0" smtClean="0"/>
              <a:t>לבחור בין מספר סוגי </a:t>
            </a:r>
            <a:r>
              <a:rPr lang="he-IL" dirty="0" err="1" smtClean="0"/>
              <a:t>טמפלייטים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בדוגמה זו, נבחר את הבסיסי ביותר הבנוי שהינו </a:t>
            </a:r>
            <a:r>
              <a:rPr lang="en-US" dirty="0" smtClean="0"/>
              <a:t>Empty Activity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3315"/>
            <a:ext cx="5356366" cy="39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400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ניבחר שם ליישום ואת ה</a:t>
            </a:r>
            <a:r>
              <a:rPr lang="en-US" dirty="0" smtClean="0"/>
              <a:t>package</a:t>
            </a:r>
            <a:r>
              <a:rPr lang="he-IL" dirty="0" smtClean="0"/>
              <a:t> שלו (המוכר לנו מפיתוח בשפת </a:t>
            </a:r>
            <a:r>
              <a:rPr lang="en-US" dirty="0" smtClean="0"/>
              <a:t>Java</a:t>
            </a:r>
            <a:r>
              <a:rPr lang="he-IL" dirty="0" smtClean="0"/>
              <a:t>). בנוסף נחבר מיקום לשמירת </a:t>
            </a:r>
            <a:r>
              <a:rPr lang="he-IL" dirty="0" err="1" smtClean="0"/>
              <a:t>הפרוייקט</a:t>
            </a:r>
            <a:r>
              <a:rPr lang="he-IL" dirty="0" smtClean="0"/>
              <a:t> (ניתן להשאיר את המיקום עם ברירת המחדל).</a:t>
            </a:r>
            <a:endParaRPr lang="en-US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יש צורך לבחור את שפת הפיתוח </a:t>
            </a:r>
            <a:r>
              <a:rPr lang="he-IL" dirty="0" err="1" smtClean="0"/>
              <a:t>לפרוייקט</a:t>
            </a:r>
            <a:r>
              <a:rPr lang="he-IL" dirty="0" smtClean="0"/>
              <a:t> מבין </a:t>
            </a:r>
            <a:r>
              <a:rPr lang="en-US" dirty="0" smtClean="0"/>
              <a:t>Java</a:t>
            </a:r>
            <a:r>
              <a:rPr lang="he-IL" dirty="0" smtClean="0"/>
              <a:t> ו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he-IL" dirty="0" smtClean="0"/>
              <a:t>. בדוגמה זו נבחר את </a:t>
            </a:r>
            <a:r>
              <a:rPr lang="en-US" dirty="0" smtClean="0"/>
              <a:t>Java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לבסוף נבחר את ה</a:t>
            </a:r>
            <a:r>
              <a:rPr lang="en-US" dirty="0" smtClean="0"/>
              <a:t>SDK</a:t>
            </a:r>
            <a:r>
              <a:rPr lang="he-IL" dirty="0" smtClean="0"/>
              <a:t> המינימלי שנתמוך בו. יש להשתמש בשיקול דעת בבחירת גרסה מינימלית. ככל הגרסה נמוכה יותר ניתן להגיע לקהל רחב יותר (עד גבול מסוים) אבל תמיכה בהרבה גרסאות מסרבל את פיתוח </a:t>
            </a:r>
            <a:r>
              <a:rPr lang="he-IL" dirty="0" err="1" smtClean="0"/>
              <a:t>הפרוייקט</a:t>
            </a:r>
            <a:r>
              <a:rPr lang="he-IL" dirty="0" smtClean="0"/>
              <a:t> כי במספר מקומות יש התנהגויות שונות לגרסאות שונות ופיצ'רים חדשים שאולי נרצה להשתמש בהם שאינם קיימים בגרסאות ישנות יותר.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4834"/>
            <a:ext cx="5356366" cy="39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7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703</Words>
  <Application>Microsoft Macintosh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Times New Roman</vt:lpstr>
      <vt:lpstr>Arial</vt:lpstr>
      <vt:lpstr>1_Office Theme</vt:lpstr>
      <vt:lpstr>פיתוח אפליקציות באצעות אנדרואיד</vt:lpstr>
      <vt:lpstr>תוכן עניינים</vt:lpstr>
      <vt:lpstr>הקדמה</vt:lpstr>
      <vt:lpstr>תקציר תהליך הבנייה של אפליקציית אנדרואיד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הרכב הפרוייקט</vt:lpstr>
      <vt:lpstr>הרכב הפרוייקט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43</cp:revision>
  <dcterms:created xsi:type="dcterms:W3CDTF">2021-05-07T00:22:26Z</dcterms:created>
  <dcterms:modified xsi:type="dcterms:W3CDTF">2021-05-21T14:07:54Z</dcterms:modified>
</cp:coreProperties>
</file>