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63" r:id="rId3"/>
    <p:sldId id="264" r:id="rId4"/>
    <p:sldId id="265" r:id="rId5"/>
    <p:sldId id="269" r:id="rId6"/>
    <p:sldId id="267"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01"/>
    <a:srgbClr val="1CB7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662"/>
  </p:normalViewPr>
  <p:slideViewPr>
    <p:cSldViewPr snapToGrid="0" snapToObjects="1">
      <p:cViewPr varScale="1">
        <p:scale>
          <a:sx n="80" d="100"/>
          <a:sy n="80" d="100"/>
        </p:scale>
        <p:origin x="1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0260" y="3021787"/>
            <a:ext cx="9773120" cy="20360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820260" y="5057851"/>
            <a:ext cx="9773120" cy="814428"/>
          </a:xfrm>
          <a:noFill/>
        </p:spPr>
        <p:txBody>
          <a:bodyPr>
            <a:normAutofit/>
          </a:bodyPr>
          <a:lstStyle>
            <a:lvl1pPr marL="0" indent="0" algn="l">
              <a:buNone/>
              <a:defRPr sz="3733" b="0" i="0">
                <a:solidFill>
                  <a:srgbClr val="FFC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3679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933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2295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1699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0" cy="1189327"/>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800147"/>
            <a:ext cx="10994760" cy="4479341"/>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866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7"/>
            <a:ext cx="7940660" cy="763525"/>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598079"/>
            <a:ext cx="7940660"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7905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4266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0430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1" cy="1018033"/>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15839" y="224282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715839" y="281818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96001" y="224282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6" name="Content Placeholder 5"/>
          <p:cNvSpPr>
            <a:spLocks noGrp="1"/>
          </p:cNvSpPr>
          <p:nvPr>
            <p:ph sz="quarter" idx="4"/>
          </p:nvPr>
        </p:nvSpPr>
        <p:spPr>
          <a:xfrm>
            <a:off x="6096001" y="281818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21-May-21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9358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21-May-21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018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358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1966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21-May-21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98858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studio/debug/dev-option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פיתוח אפליקציות</a:t>
            </a:r>
            <a:r>
              <a:rPr lang="en-US" dirty="0" smtClean="0"/>
              <a:t/>
            </a:r>
            <a:br>
              <a:rPr lang="en-US" dirty="0" smtClean="0"/>
            </a:br>
            <a:r>
              <a:rPr lang="he-IL" dirty="0" smtClean="0"/>
              <a:t>באצעות אנדרואיד</a:t>
            </a:r>
            <a:endParaRPr lang="en-US" dirty="0"/>
          </a:p>
        </p:txBody>
      </p:sp>
      <p:sp>
        <p:nvSpPr>
          <p:cNvPr id="3" name="Subtitle 2"/>
          <p:cNvSpPr>
            <a:spLocks noGrp="1"/>
          </p:cNvSpPr>
          <p:nvPr>
            <p:ph type="subTitle" idx="1"/>
          </p:nvPr>
        </p:nvSpPr>
        <p:spPr/>
        <p:txBody>
          <a:bodyPr/>
          <a:lstStyle/>
          <a:p>
            <a:r>
              <a:rPr lang="he-IL" dirty="0" smtClean="0"/>
              <a:t>יונתן גוונטר</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114" y="3132151"/>
            <a:ext cx="3061252" cy="3061252"/>
          </a:xfrm>
          <a:prstGeom prst="rect">
            <a:avLst/>
          </a:prstGeom>
        </p:spPr>
      </p:pic>
      <p:sp>
        <p:nvSpPr>
          <p:cNvPr id="8" name="Rectangle 7"/>
          <p:cNvSpPr/>
          <p:nvPr/>
        </p:nvSpPr>
        <p:spPr>
          <a:xfrm>
            <a:off x="374725" y="208233"/>
            <a:ext cx="4174925" cy="1938992"/>
          </a:xfrm>
          <a:prstGeom prst="rect">
            <a:avLst/>
          </a:prstGeom>
          <a:noFill/>
        </p:spPr>
        <p:txBody>
          <a:bodyPr wrap="none" lIns="91440" tIns="45720" rIns="91440" bIns="45720">
            <a:spAutoFit/>
          </a:bodyPr>
          <a:lstStyle/>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Android</a:t>
            </a:r>
          </a:p>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Development</a:t>
            </a:r>
          </a:p>
        </p:txBody>
      </p:sp>
    </p:spTree>
    <p:extLst>
      <p:ext uri="{BB962C8B-B14F-4D97-AF65-F5344CB8AC3E}">
        <p14:creationId xmlns:p14="http://schemas.microsoft.com/office/powerpoint/2010/main" val="145356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5798225"/>
            <a:ext cx="9144000" cy="916615"/>
          </a:xfrm>
        </p:spPr>
        <p:txBody>
          <a:bodyPr>
            <a:normAutofit fontScale="85000" lnSpcReduction="10000"/>
          </a:bodyPr>
          <a:lstStyle/>
          <a:p>
            <a:pPr marL="0" indent="0" algn="r" rtl="1">
              <a:buNone/>
            </a:pPr>
            <a:r>
              <a:rPr lang="en-US" dirty="0"/>
              <a:t> </a:t>
            </a:r>
            <a:r>
              <a:rPr lang="he-IL" dirty="0" smtClean="0"/>
              <a:t>הגענו למסך הפתיחה של </a:t>
            </a:r>
            <a:r>
              <a:rPr lang="he-IL" dirty="0" err="1" smtClean="0"/>
              <a:t>הפרוייקט</a:t>
            </a:r>
            <a:r>
              <a:rPr lang="he-IL" dirty="0" smtClean="0"/>
              <a:t> שעליו נדבר בהמשך.</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455" y="1852654"/>
            <a:ext cx="7578435" cy="3882022"/>
          </a:xfrm>
          <a:prstGeom prst="rect">
            <a:avLst/>
          </a:prstGeom>
        </p:spPr>
      </p:pic>
    </p:spTree>
    <p:extLst>
      <p:ext uri="{BB962C8B-B14F-4D97-AF65-F5344CB8AC3E}">
        <p14:creationId xmlns:p14="http://schemas.microsoft.com/office/powerpoint/2010/main" val="1009471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1852655"/>
            <a:ext cx="9144000" cy="3873890"/>
          </a:xfrm>
        </p:spPr>
        <p:txBody>
          <a:bodyPr>
            <a:normAutofit fontScale="85000" lnSpcReduction="10000"/>
          </a:bodyPr>
          <a:lstStyle/>
          <a:p>
            <a:pPr marL="0" indent="0" algn="r" rtl="1">
              <a:buNone/>
            </a:pPr>
            <a:r>
              <a:rPr lang="he-IL" dirty="0" smtClean="0"/>
              <a:t>נרצה להריץ את האפליקציה שאני בונים וקיימות לזה 2 אופציות נפוצות.</a:t>
            </a:r>
          </a:p>
          <a:p>
            <a:pPr marL="742950" indent="-742950" algn="r" rtl="1">
              <a:buFont typeface="+mj-lt"/>
              <a:buAutoNum type="arabicPeriod"/>
            </a:pPr>
            <a:r>
              <a:rPr lang="he-IL" dirty="0" smtClean="0"/>
              <a:t>פתיחת אפשרויות מפתחים במכשיר אנדרואיד ממשי ואישור ניתור באגים באמצעות </a:t>
            </a:r>
            <a:r>
              <a:rPr lang="en-US" dirty="0" smtClean="0"/>
              <a:t>USB</a:t>
            </a:r>
            <a:r>
              <a:rPr lang="he-IL" dirty="0" smtClean="0"/>
              <a:t>.</a:t>
            </a:r>
            <a:r>
              <a:rPr lang="he-IL" dirty="0"/>
              <a:t> </a:t>
            </a:r>
            <a:r>
              <a:rPr lang="he-IL" dirty="0" smtClean="0"/>
              <a:t>תהליך זה שונה ממכשיר למכשיר. למידע נוסף למכשירים שונים ניתן לעיין במסמך </a:t>
            </a:r>
            <a:r>
              <a:rPr lang="en-US" sz="2800" dirty="0">
                <a:hlinkClick r:id="rId2"/>
              </a:rPr>
              <a:t>https://</a:t>
            </a:r>
            <a:r>
              <a:rPr lang="en-US" sz="2800" dirty="0" smtClean="0">
                <a:hlinkClick r:id="rId2"/>
              </a:rPr>
              <a:t>developer.android.com/studio/debug/dev-options</a:t>
            </a:r>
            <a:endParaRPr lang="he-IL" sz="2800" dirty="0" smtClean="0"/>
          </a:p>
          <a:p>
            <a:pPr marL="742950" indent="-742950" algn="r" rtl="1">
              <a:buFont typeface="+mj-lt"/>
              <a:buAutoNum type="arabicPeriod"/>
            </a:pPr>
            <a:r>
              <a:rPr lang="he-IL" dirty="0" smtClean="0"/>
              <a:t>הרצת היישום בסימולטור ש</a:t>
            </a:r>
            <a:r>
              <a:rPr lang="en-US" dirty="0" smtClean="0"/>
              <a:t>Android Studio</a:t>
            </a:r>
            <a:r>
              <a:rPr lang="he-IL" dirty="0" smtClean="0"/>
              <a:t> מספקים.</a:t>
            </a:r>
            <a:endParaRPr lang="he-IL"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471056" y="5808059"/>
            <a:ext cx="9144000" cy="858218"/>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אני נתמקד כעת באופציה מספר 2</a:t>
            </a:r>
            <a:endParaRPr lang="he-IL" dirty="0"/>
          </a:p>
        </p:txBody>
      </p:sp>
    </p:spTree>
    <p:extLst>
      <p:ext uri="{BB962C8B-B14F-4D97-AF65-F5344CB8AC3E}">
        <p14:creationId xmlns:p14="http://schemas.microsoft.com/office/powerpoint/2010/main" val="152608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2318328" y="1996081"/>
            <a:ext cx="6289964" cy="67322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בסרגל הכלים שניתן לראות בצד ימין למעלה בחון ב</a:t>
            </a:r>
            <a:r>
              <a:rPr lang="en-US" dirty="0" smtClean="0"/>
              <a:t>Android Studio </a:t>
            </a:r>
            <a:r>
              <a:rPr lang="he-IL" dirty="0"/>
              <a:t> </a:t>
            </a:r>
            <a:r>
              <a:rPr lang="he-IL" dirty="0" smtClean="0"/>
              <a:t>נלחץ על כפתור ה</a:t>
            </a:r>
            <a:r>
              <a:rPr lang="en-US" dirty="0" smtClean="0"/>
              <a:t>AVD</a:t>
            </a:r>
            <a:r>
              <a:rPr lang="en-US" dirty="0"/>
              <a:t> </a:t>
            </a:r>
            <a:r>
              <a:rPr lang="en-US" dirty="0" smtClean="0"/>
              <a:t>Manager</a:t>
            </a:r>
            <a:r>
              <a:rPr lang="he-IL" dirty="0" smtClean="0"/>
              <a:t> (</a:t>
            </a:r>
            <a:r>
              <a:rPr lang="en-US" dirty="0" smtClean="0"/>
              <a:t>Android Virtual Device</a:t>
            </a:r>
            <a:r>
              <a:rPr lang="he-IL" dirty="0" smtClean="0"/>
              <a:t>)</a:t>
            </a:r>
            <a:endParaRPr lang="he-IL"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034" y="2997727"/>
            <a:ext cx="7940675" cy="384879"/>
          </a:xfrm>
        </p:spPr>
      </p:pic>
      <p:sp>
        <p:nvSpPr>
          <p:cNvPr id="8" name="Rectangle 7"/>
          <p:cNvSpPr/>
          <p:nvPr/>
        </p:nvSpPr>
        <p:spPr>
          <a:xfrm>
            <a:off x="7887855" y="2997726"/>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Straight Connector 25"/>
          <p:cNvCxnSpPr/>
          <p:nvPr/>
        </p:nvCxnSpPr>
        <p:spPr>
          <a:xfrm>
            <a:off x="6428509" y="2487105"/>
            <a:ext cx="1546649" cy="51062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652655" y="2234074"/>
            <a:ext cx="2096654" cy="2530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Content Placeholder 2"/>
          <p:cNvSpPr txBox="1">
            <a:spLocks/>
          </p:cNvSpPr>
          <p:nvPr/>
        </p:nvSpPr>
        <p:spPr>
          <a:xfrm>
            <a:off x="2803382" y="3718679"/>
            <a:ext cx="5874327" cy="673228"/>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אז נלחץ על כפתור ליצירת מכשיר וירטואלי חדש (סימולטור)</a:t>
            </a:r>
            <a:endParaRPr lang="he-IL"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184" y="4435880"/>
            <a:ext cx="3263900" cy="584200"/>
          </a:xfrm>
          <a:prstGeom prst="rect">
            <a:avLst/>
          </a:prstGeom>
        </p:spPr>
      </p:pic>
    </p:spTree>
    <p:extLst>
      <p:ext uri="{BB962C8B-B14F-4D97-AF65-F5344CB8AC3E}">
        <p14:creationId xmlns:p14="http://schemas.microsoft.com/office/powerpoint/2010/main" val="253604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92500" lnSpcReduction="10000"/>
          </a:bodyPr>
          <a:lstStyle/>
          <a:p>
            <a:pPr marL="0" indent="0" algn="r" rtl="1">
              <a:buNone/>
            </a:pPr>
            <a:r>
              <a:rPr lang="he-IL" dirty="0" smtClean="0"/>
              <a:t>לסימולטור </a:t>
            </a:r>
            <a:r>
              <a:rPr lang="he-IL" dirty="0" err="1" smtClean="0"/>
              <a:t>לסמטרפון</a:t>
            </a:r>
            <a:r>
              <a:rPr lang="he-IL" dirty="0" smtClean="0"/>
              <a:t> נבחר את </a:t>
            </a:r>
            <a:r>
              <a:rPr lang="en-US" dirty="0" smtClean="0"/>
              <a:t>Phone</a:t>
            </a:r>
            <a:r>
              <a:rPr lang="he-IL" dirty="0" smtClean="0"/>
              <a:t> </a:t>
            </a:r>
            <a:r>
              <a:rPr lang="he-IL" dirty="0" err="1" smtClean="0"/>
              <a:t>באיזור</a:t>
            </a:r>
            <a:r>
              <a:rPr lang="he-IL" dirty="0" smtClean="0"/>
              <a:t> ה</a:t>
            </a:r>
            <a:r>
              <a:rPr lang="en-US" dirty="0" smtClean="0"/>
              <a:t>Category</a:t>
            </a:r>
            <a:r>
              <a:rPr lang="he-IL" dirty="0" smtClean="0"/>
              <a:t>. אז נבחר גדם מהאופציות הקיימות.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1" y="1342032"/>
            <a:ext cx="4231998" cy="28348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513" y="3945451"/>
            <a:ext cx="4231998" cy="2828065"/>
          </a:xfrm>
          <a:prstGeom prst="rect">
            <a:avLst/>
          </a:prstGeom>
        </p:spPr>
      </p:pic>
      <p:sp>
        <p:nvSpPr>
          <p:cNvPr id="8" name="Content Placeholder 2"/>
          <p:cNvSpPr txBox="1">
            <a:spLocks/>
          </p:cNvSpPr>
          <p:nvPr/>
        </p:nvSpPr>
        <p:spPr>
          <a:xfrm>
            <a:off x="-152056" y="4429766"/>
            <a:ext cx="4645892" cy="2176176"/>
          </a:xfrm>
          <a:prstGeom prst="rect">
            <a:avLst/>
          </a:prstGeom>
        </p:spPr>
        <p:txBody>
          <a:bodyPr vert="horz" lIns="91440" tIns="45720" rIns="91440" bIns="45720" rtlCol="0">
            <a:normAutofit fontScale="85000" lnSpcReduction="1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נחבר מערכת הפעלה. בפעם הראשונה יהיה צורך להוריד אותי. ניתן לעשות זאת ע"י לחיצת הכפתור  </a:t>
            </a:r>
            <a:r>
              <a:rPr lang="en-US" dirty="0" smtClean="0"/>
              <a:t>Download</a:t>
            </a:r>
            <a:endParaRPr lang="en-US" dirty="0"/>
          </a:p>
        </p:txBody>
      </p:sp>
    </p:spTree>
    <p:extLst>
      <p:ext uri="{BB962C8B-B14F-4D97-AF65-F5344CB8AC3E}">
        <p14:creationId xmlns:p14="http://schemas.microsoft.com/office/powerpoint/2010/main" val="1857532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85000" lnSpcReduction="10000"/>
          </a:bodyPr>
          <a:lstStyle/>
          <a:p>
            <a:pPr marL="0" indent="0" algn="r" rtl="1">
              <a:buNone/>
            </a:pPr>
            <a:r>
              <a:rPr lang="he-IL" dirty="0" smtClean="0"/>
              <a:t>לבסוף נבחר שם לסימולטור.</a:t>
            </a:r>
          </a:p>
          <a:p>
            <a:pPr marL="0" indent="0" algn="r" rtl="1">
              <a:buNone/>
            </a:pPr>
            <a:r>
              <a:rPr lang="he-IL" dirty="0" smtClean="0"/>
              <a:t>בכל התהליך ניתן </a:t>
            </a:r>
            <a:r>
              <a:rPr lang="he-IL" dirty="0" err="1" smtClean="0"/>
              <a:t>לקסטם</a:t>
            </a:r>
            <a:r>
              <a:rPr lang="he-IL" dirty="0" smtClean="0"/>
              <a:t> להגדרות ספציפיות אך לרוב ברירות המחדל מספקות.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0" y="1342032"/>
            <a:ext cx="4230440" cy="2834831"/>
          </a:xfrm>
          <a:prstGeom prst="rect">
            <a:avLst/>
          </a:prstGeom>
        </p:spPr>
      </p:pic>
      <p:sp>
        <p:nvSpPr>
          <p:cNvPr id="8" name="Content Placeholder 2"/>
          <p:cNvSpPr txBox="1">
            <a:spLocks/>
          </p:cNvSpPr>
          <p:nvPr/>
        </p:nvSpPr>
        <p:spPr>
          <a:xfrm>
            <a:off x="-152057" y="4429766"/>
            <a:ext cx="9628567" cy="834961"/>
          </a:xfrm>
          <a:prstGeom prst="rect">
            <a:avLst/>
          </a:prstGeom>
        </p:spPr>
        <p:txBody>
          <a:bodyPr vert="horz" lIns="91440" tIns="45720" rIns="91440" bIns="45720" rtlCol="0">
            <a:normAutofit fontScale="7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לאחר שייווצר המכשיר </a:t>
            </a:r>
            <a:r>
              <a:rPr lang="he-IL" dirty="0" err="1" smtClean="0"/>
              <a:t>הוירטואלי</a:t>
            </a:r>
            <a:r>
              <a:rPr lang="he-IL" dirty="0" smtClean="0"/>
              <a:t> יהיה ניתן להריץ את האפליקציה ע"י בחירת המכשיר ולחיצה על כפתור ההרצה.</a:t>
            </a:r>
            <a:endParaRPr lang="en-US"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835" y="5665663"/>
            <a:ext cx="7940675" cy="384879"/>
          </a:xfrm>
          <a:prstGeom prst="rect">
            <a:avLst/>
          </a:prstGeom>
        </p:spPr>
      </p:pic>
      <p:sp>
        <p:nvSpPr>
          <p:cNvPr id="10" name="Rectangle 9"/>
          <p:cNvSpPr/>
          <p:nvPr/>
        </p:nvSpPr>
        <p:spPr>
          <a:xfrm>
            <a:off x="4687455" y="5665663"/>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3001818" y="5665664"/>
            <a:ext cx="1616364" cy="355254"/>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Elbow Connector 11"/>
          <p:cNvCxnSpPr/>
          <p:nvPr/>
        </p:nvCxnSpPr>
        <p:spPr>
          <a:xfrm rot="16200000" flipV="1">
            <a:off x="4826365" y="6054801"/>
            <a:ext cx="220947" cy="21243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3055" y="6162592"/>
            <a:ext cx="2101274" cy="692497"/>
          </a:xfrm>
          <a:prstGeom prst="rect">
            <a:avLst/>
          </a:prstGeom>
          <a:noFill/>
        </p:spPr>
        <p:txBody>
          <a:bodyPr wrap="square" rtlCol="0">
            <a:spAutoFit/>
          </a:bodyPr>
          <a:lstStyle/>
          <a:p>
            <a:pPr algn="r" rtl="1"/>
            <a:r>
              <a:rPr lang="he-IL" sz="1300" dirty="0" smtClean="0">
                <a:solidFill>
                  <a:schemeClr val="bg1"/>
                </a:solidFill>
              </a:rPr>
              <a:t>בחירת כשיר להרצה. אם נשאיר על ברירת המחדל, האופציות השונות יקפצו</a:t>
            </a:r>
            <a:endParaRPr lang="en-US" sz="1300" dirty="0">
              <a:solidFill>
                <a:schemeClr val="bg1"/>
              </a:solidFill>
            </a:endParaRPr>
          </a:p>
        </p:txBody>
      </p:sp>
      <p:cxnSp>
        <p:nvCxnSpPr>
          <p:cNvPr id="17" name="Straight Connector 16"/>
          <p:cNvCxnSpPr/>
          <p:nvPr/>
        </p:nvCxnSpPr>
        <p:spPr>
          <a:xfrm flipH="1" flipV="1">
            <a:off x="3722255" y="5991068"/>
            <a:ext cx="1" cy="207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5672" y="6262618"/>
            <a:ext cx="656221" cy="492443"/>
          </a:xfrm>
          <a:prstGeom prst="rect">
            <a:avLst/>
          </a:prstGeom>
          <a:noFill/>
        </p:spPr>
        <p:txBody>
          <a:bodyPr wrap="square" rtlCol="0">
            <a:spAutoFit/>
          </a:bodyPr>
          <a:lstStyle/>
          <a:p>
            <a:pPr algn="r" rtl="1"/>
            <a:r>
              <a:rPr lang="he-IL" sz="1300" smtClean="0">
                <a:solidFill>
                  <a:schemeClr val="bg1"/>
                </a:solidFill>
              </a:rPr>
              <a:t>כפתור ההרצה</a:t>
            </a:r>
            <a:endParaRPr lang="en-US" sz="1300" dirty="0">
              <a:solidFill>
                <a:schemeClr val="bg1"/>
              </a:solidFill>
            </a:endParaRPr>
          </a:p>
        </p:txBody>
      </p:sp>
      <p:cxnSp>
        <p:nvCxnSpPr>
          <p:cNvPr id="25" name="Elbow Connector 24"/>
          <p:cNvCxnSpPr>
            <a:stCxn id="26" idx="0"/>
          </p:cNvCxnSpPr>
          <p:nvPr/>
        </p:nvCxnSpPr>
        <p:spPr>
          <a:xfrm rot="16200000" flipV="1">
            <a:off x="5738284" y="6120126"/>
            <a:ext cx="2581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39231" y="6249185"/>
            <a:ext cx="656221" cy="492443"/>
          </a:xfrm>
          <a:prstGeom prst="rect">
            <a:avLst/>
          </a:prstGeom>
          <a:noFill/>
        </p:spPr>
        <p:txBody>
          <a:bodyPr wrap="square" rtlCol="0">
            <a:spAutoFit/>
          </a:bodyPr>
          <a:lstStyle/>
          <a:p>
            <a:pPr algn="r" rtl="1"/>
            <a:r>
              <a:rPr lang="he-IL" sz="1300" dirty="0" smtClean="0">
                <a:solidFill>
                  <a:schemeClr val="bg1"/>
                </a:solidFill>
              </a:rPr>
              <a:t>כפתור </a:t>
            </a:r>
            <a:r>
              <a:rPr lang="he-IL" sz="1300" dirty="0" err="1" smtClean="0">
                <a:solidFill>
                  <a:schemeClr val="bg1"/>
                </a:solidFill>
              </a:rPr>
              <a:t>דיבאג</a:t>
            </a:r>
            <a:endParaRPr lang="en-US" sz="1300" dirty="0">
              <a:solidFill>
                <a:schemeClr val="bg1"/>
              </a:solidFill>
            </a:endParaRPr>
          </a:p>
        </p:txBody>
      </p:sp>
    </p:spTree>
    <p:extLst>
      <p:ext uri="{BB962C8B-B14F-4D97-AF65-F5344CB8AC3E}">
        <p14:creationId xmlns:p14="http://schemas.microsoft.com/office/powerpoint/2010/main" val="201388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56727" y="2063315"/>
            <a:ext cx="4719783" cy="3827710"/>
          </a:xfrm>
        </p:spPr>
        <p:txBody>
          <a:bodyPr>
            <a:normAutofit/>
          </a:bodyPr>
          <a:lstStyle/>
          <a:p>
            <a:pPr marL="0" indent="0" algn="r" rtl="1">
              <a:buNone/>
            </a:pPr>
            <a:r>
              <a:rPr lang="he-IL" dirty="0" smtClean="0"/>
              <a:t>לאחר שייפתח הסימולטור, האפליקציה אוטומטית יתוקן עליו ויורץ.</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a:t>
            </a:r>
            <a:r>
              <a:rPr lang="he-IL" sz="4000" dirty="0" smtClean="0">
                <a:solidFill>
                  <a:srgbClr val="FFE701"/>
                </a:solidFill>
              </a:rPr>
              <a:t>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21" y="1089129"/>
            <a:ext cx="3171421" cy="5551596"/>
          </a:xfrm>
          <a:prstGeom prst="rect">
            <a:avLst/>
          </a:prstGeom>
        </p:spPr>
      </p:pic>
    </p:spTree>
    <p:extLst>
      <p:ext uri="{BB962C8B-B14F-4D97-AF65-F5344CB8AC3E}">
        <p14:creationId xmlns:p14="http://schemas.microsoft.com/office/powerpoint/2010/main" val="1728174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אזורים חשובים ב</a:t>
            </a:r>
            <a:r>
              <a:rPr lang="en-US" dirty="0" smtClean="0"/>
              <a:t>   Android Studio </a:t>
            </a:r>
          </a:p>
          <a:p>
            <a:pPr algn="r" rtl="1"/>
            <a:r>
              <a:rPr lang="he-IL" dirty="0" smtClean="0"/>
              <a:t>קובץ ה </a:t>
            </a:r>
            <a:r>
              <a:rPr lang="en-US" dirty="0" err="1" smtClean="0"/>
              <a:t>AndroidManifest</a:t>
            </a:r>
            <a:endParaRPr lang="en-US" dirty="0" smtClean="0"/>
          </a:p>
          <a:p>
            <a:pPr algn="r" rtl="1"/>
            <a:r>
              <a:rPr lang="he-IL" dirty="0" smtClean="0"/>
              <a:t>קבצי ה</a:t>
            </a:r>
            <a:r>
              <a:rPr lang="en-US" dirty="0" smtClean="0"/>
              <a:t> </a:t>
            </a:r>
            <a:r>
              <a:rPr lang="en-US" dirty="0" err="1" smtClean="0"/>
              <a:t>gradle</a:t>
            </a:r>
            <a:r>
              <a:rPr lang="en-US" dirty="0" smtClean="0"/>
              <a:t> </a:t>
            </a:r>
          </a:p>
          <a:p>
            <a:pPr algn="r" rtl="1"/>
            <a:r>
              <a:rPr lang="he-IL" dirty="0" smtClean="0"/>
              <a:t>תיקיית </a:t>
            </a:r>
            <a:r>
              <a:rPr lang="en-US" dirty="0" smtClean="0"/>
              <a:t>res</a:t>
            </a:r>
          </a:p>
          <a:p>
            <a:pPr algn="r" rtl="1"/>
            <a:r>
              <a:rPr lang="he-IL" dirty="0" smtClean="0"/>
              <a:t>תיקיית </a:t>
            </a:r>
            <a:r>
              <a:rPr lang="en-US" dirty="0" smtClean="0"/>
              <a:t>java</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152090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אזורים חשובים ב</a:t>
            </a:r>
            <a:r>
              <a:rPr lang="en-US" sz="4000" dirty="0" smtClean="0">
                <a:solidFill>
                  <a:srgbClr val="FFE701"/>
                </a:solidFill>
              </a:rPr>
              <a:t>Android Studio </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1" y="2042519"/>
            <a:ext cx="8182664" cy="4206401"/>
          </a:xfrm>
          <a:prstGeom prst="rect">
            <a:avLst/>
          </a:prstGeom>
        </p:spPr>
      </p:pic>
      <p:sp>
        <p:nvSpPr>
          <p:cNvPr id="8" name="Rectangle 7"/>
          <p:cNvSpPr/>
          <p:nvPr/>
        </p:nvSpPr>
        <p:spPr>
          <a:xfrm>
            <a:off x="2872506" y="2290619"/>
            <a:ext cx="6474694" cy="225442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7684655" y="2567859"/>
            <a:ext cx="1277713" cy="892552"/>
          </a:xfrm>
          <a:prstGeom prst="rect">
            <a:avLst/>
          </a:prstGeom>
          <a:noFill/>
        </p:spPr>
        <p:txBody>
          <a:bodyPr wrap="square" rtlCol="0">
            <a:spAutoFit/>
          </a:bodyPr>
          <a:lstStyle/>
          <a:p>
            <a:pPr algn="r" rtl="1"/>
            <a:r>
              <a:rPr lang="he-IL" sz="1300" dirty="0" smtClean="0">
                <a:solidFill>
                  <a:schemeClr val="bg1"/>
                </a:solidFill>
              </a:rPr>
              <a:t>החלון המרכזי בו ניתן לראות ולערוץ את קבצי </a:t>
            </a:r>
            <a:r>
              <a:rPr lang="he-IL" sz="1300" dirty="0" err="1" smtClean="0">
                <a:solidFill>
                  <a:schemeClr val="bg1"/>
                </a:solidFill>
              </a:rPr>
              <a:t>הפרוייקט</a:t>
            </a:r>
            <a:endParaRPr lang="en-US" sz="1300" dirty="0">
              <a:solidFill>
                <a:schemeClr val="bg1"/>
              </a:solidFill>
            </a:endParaRPr>
          </a:p>
        </p:txBody>
      </p:sp>
      <p:sp>
        <p:nvSpPr>
          <p:cNvPr id="11" name="Rectangle 10"/>
          <p:cNvSpPr/>
          <p:nvPr/>
        </p:nvSpPr>
        <p:spPr>
          <a:xfrm>
            <a:off x="1385451" y="2290619"/>
            <a:ext cx="1487055" cy="223519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1260000" y="2290619"/>
            <a:ext cx="125452" cy="45258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Elbow Connector 12"/>
          <p:cNvCxnSpPr>
            <a:stCxn id="12" idx="1"/>
          </p:cNvCxnSpPr>
          <p:nvPr/>
        </p:nvCxnSpPr>
        <p:spPr>
          <a:xfrm rot="10800000">
            <a:off x="1017128" y="2516910"/>
            <a:ext cx="242872"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655" y="1803545"/>
            <a:ext cx="1145307" cy="2462213"/>
          </a:xfrm>
          <a:prstGeom prst="rect">
            <a:avLst/>
          </a:prstGeom>
          <a:noFill/>
        </p:spPr>
        <p:txBody>
          <a:bodyPr wrap="square" rtlCol="0">
            <a:spAutoFit/>
          </a:bodyPr>
          <a:lstStyle/>
          <a:p>
            <a:pPr algn="r" rtl="1"/>
            <a:r>
              <a:rPr lang="en-US" sz="1100" b="1" dirty="0" smtClean="0">
                <a:solidFill>
                  <a:schemeClr val="bg1"/>
                </a:solidFill>
              </a:rPr>
              <a:t>Project Explorer</a:t>
            </a:r>
          </a:p>
          <a:p>
            <a:pPr algn="r" rtl="1"/>
            <a:r>
              <a:rPr lang="he-IL" sz="1100" dirty="0" smtClean="0">
                <a:solidFill>
                  <a:schemeClr val="bg1"/>
                </a:solidFill>
              </a:rPr>
              <a:t>ניתן לבחור את צורת הצגת </a:t>
            </a:r>
            <a:r>
              <a:rPr lang="he-IL" sz="1100" dirty="0" err="1" smtClean="0">
                <a:solidFill>
                  <a:schemeClr val="bg1"/>
                </a:solidFill>
              </a:rPr>
              <a:t>הפרוייקט</a:t>
            </a:r>
            <a:r>
              <a:rPr lang="he-IL" sz="1100" dirty="0" smtClean="0">
                <a:solidFill>
                  <a:schemeClr val="bg1"/>
                </a:solidFill>
              </a:rPr>
              <a:t> (</a:t>
            </a:r>
            <a:r>
              <a:rPr lang="he-IL" sz="1100" dirty="0" err="1" smtClean="0">
                <a:solidFill>
                  <a:schemeClr val="bg1"/>
                </a:solidFill>
              </a:rPr>
              <a:t>הברירת</a:t>
            </a:r>
            <a:r>
              <a:rPr lang="he-IL" sz="1100" dirty="0" smtClean="0">
                <a:solidFill>
                  <a:schemeClr val="bg1"/>
                </a:solidFill>
              </a:rPr>
              <a:t> מחדל זה </a:t>
            </a:r>
            <a:r>
              <a:rPr lang="en-US" sz="1100" dirty="0" smtClean="0">
                <a:solidFill>
                  <a:schemeClr val="bg1"/>
                </a:solidFill>
              </a:rPr>
              <a:t>Android</a:t>
            </a:r>
            <a:r>
              <a:rPr lang="he-IL" sz="1100" dirty="0" smtClean="0">
                <a:solidFill>
                  <a:schemeClr val="bg1"/>
                </a:solidFill>
              </a:rPr>
              <a:t> שמחלק את הקבצים לצורה נוחה אך יש עוד כגון</a:t>
            </a:r>
            <a:r>
              <a:rPr lang="en-US" sz="1100" dirty="0" smtClean="0">
                <a:solidFill>
                  <a:schemeClr val="bg1"/>
                </a:solidFill>
              </a:rPr>
              <a:t> Project </a:t>
            </a:r>
            <a:r>
              <a:rPr lang="he-IL" sz="1100" dirty="0" smtClean="0">
                <a:solidFill>
                  <a:schemeClr val="bg1"/>
                </a:solidFill>
              </a:rPr>
              <a:t> שנותן תצוגה יותר </a:t>
            </a:r>
            <a:r>
              <a:rPr lang="he-IL" sz="1100" dirty="0" err="1" smtClean="0">
                <a:solidFill>
                  <a:schemeClr val="bg1"/>
                </a:solidFill>
              </a:rPr>
              <a:t>אמיתית</a:t>
            </a:r>
            <a:r>
              <a:rPr lang="he-IL" sz="1100" dirty="0" smtClean="0">
                <a:solidFill>
                  <a:schemeClr val="bg1"/>
                </a:solidFill>
              </a:rPr>
              <a:t> של </a:t>
            </a:r>
            <a:r>
              <a:rPr lang="he-IL" sz="1100" dirty="0" err="1" smtClean="0">
                <a:solidFill>
                  <a:schemeClr val="bg1"/>
                </a:solidFill>
              </a:rPr>
              <a:t>הרארכיית</a:t>
            </a:r>
            <a:r>
              <a:rPr lang="he-IL" sz="1100" dirty="0" smtClean="0">
                <a:solidFill>
                  <a:schemeClr val="bg1"/>
                </a:solidFill>
              </a:rPr>
              <a:t> הקבצים.</a:t>
            </a:r>
            <a:endParaRPr lang="en-US" sz="1100" dirty="0">
              <a:solidFill>
                <a:schemeClr val="bg1"/>
              </a:solidFill>
            </a:endParaRPr>
          </a:p>
        </p:txBody>
      </p:sp>
      <p:cxnSp>
        <p:nvCxnSpPr>
          <p:cNvPr id="18" name="Elbow Connector 17"/>
          <p:cNvCxnSpPr>
            <a:stCxn id="11" idx="1"/>
            <a:endCxn id="16" idx="3"/>
          </p:cNvCxnSpPr>
          <p:nvPr/>
        </p:nvCxnSpPr>
        <p:spPr>
          <a:xfrm rot="10800000">
            <a:off x="1080653" y="3034653"/>
            <a:ext cx="304799" cy="3735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512291" y="6012873"/>
            <a:ext cx="461819" cy="10160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1385450" y="4545041"/>
            <a:ext cx="7961750" cy="146783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4655" y="4513217"/>
            <a:ext cx="1146438" cy="2123658"/>
          </a:xfrm>
          <a:prstGeom prst="rect">
            <a:avLst/>
          </a:prstGeom>
          <a:noFill/>
        </p:spPr>
        <p:txBody>
          <a:bodyPr wrap="square" rtlCol="0">
            <a:spAutoFit/>
          </a:bodyPr>
          <a:lstStyle/>
          <a:p>
            <a:pPr algn="r" rtl="1"/>
            <a:r>
              <a:rPr lang="en-US" sz="1100" b="1" dirty="0" smtClean="0">
                <a:solidFill>
                  <a:schemeClr val="bg1"/>
                </a:solidFill>
              </a:rPr>
              <a:t>Logcat</a:t>
            </a:r>
          </a:p>
          <a:p>
            <a:pPr algn="r" rtl="1"/>
            <a:r>
              <a:rPr lang="he-IL" sz="1100" dirty="0" smtClean="0">
                <a:solidFill>
                  <a:schemeClr val="bg1"/>
                </a:solidFill>
              </a:rPr>
              <a:t>ניתן לראות את הדפסי הלוגים במכשיר שנבחר אם אופציות סינון רבות (למשל ע"י אפליקציה </a:t>
            </a:r>
            <a:r>
              <a:rPr lang="he-IL" sz="1100" dirty="0" err="1" smtClean="0">
                <a:solidFill>
                  <a:schemeClr val="bg1"/>
                </a:solidFill>
              </a:rPr>
              <a:t>מסויימת</a:t>
            </a:r>
            <a:r>
              <a:rPr lang="he-IL" sz="1100" dirty="0" smtClean="0">
                <a:solidFill>
                  <a:schemeClr val="bg1"/>
                </a:solidFill>
              </a:rPr>
              <a:t> או ע"י הלוג). חשוב לזכור שבלשונית זו נראה גם את הדפסי השגיאות.</a:t>
            </a:r>
            <a:endParaRPr lang="en-US" sz="1100" dirty="0" smtClean="0">
              <a:solidFill>
                <a:schemeClr val="bg1"/>
              </a:solidFill>
            </a:endParaRPr>
          </a:p>
        </p:txBody>
      </p:sp>
      <p:cxnSp>
        <p:nvCxnSpPr>
          <p:cNvPr id="30" name="Elbow Connector 29"/>
          <p:cNvCxnSpPr>
            <a:stCxn id="26" idx="1"/>
            <a:endCxn id="27" idx="3"/>
          </p:cNvCxnSpPr>
          <p:nvPr/>
        </p:nvCxnSpPr>
        <p:spPr>
          <a:xfrm rot="10800000" flipV="1">
            <a:off x="1081784" y="5278956"/>
            <a:ext cx="303667" cy="29608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5" idx="2"/>
          </p:cNvCxnSpPr>
          <p:nvPr/>
        </p:nvCxnSpPr>
        <p:spPr>
          <a:xfrm rot="5400000">
            <a:off x="1718008" y="5413592"/>
            <a:ext cx="324312" cy="172607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7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6050943" y="1852654"/>
            <a:ext cx="2488338" cy="4426840"/>
          </a:xfrm>
        </p:spPr>
        <p:txBody>
          <a:bodyPr>
            <a:normAutofit fontScale="47500" lnSpcReduction="20000"/>
          </a:bodyPr>
          <a:lstStyle/>
          <a:p>
            <a:pPr marL="0" indent="0" algn="r" rtl="1">
              <a:buNone/>
            </a:pPr>
            <a:r>
              <a:rPr lang="he-IL" dirty="0" smtClean="0"/>
              <a:t>קובץ </a:t>
            </a:r>
            <a:r>
              <a:rPr lang="en-US" dirty="0" smtClean="0"/>
              <a:t>XML</a:t>
            </a:r>
            <a:r>
              <a:rPr lang="he-IL" dirty="0" smtClean="0"/>
              <a:t> המכיל את הגדרות האפליקציה.</a:t>
            </a:r>
          </a:p>
          <a:p>
            <a:pPr marL="0" indent="0" algn="r" rtl="1">
              <a:buNone/>
            </a:pPr>
            <a:endParaRPr lang="he-IL" dirty="0"/>
          </a:p>
          <a:p>
            <a:pPr marL="0" indent="0" algn="r" rtl="1">
              <a:buNone/>
            </a:pPr>
            <a:r>
              <a:rPr lang="he-IL" dirty="0" smtClean="0"/>
              <a:t>יש בו מספר סוגי הגדרות שונות של האפליקצייה, בין היתר נכללים:</a:t>
            </a:r>
          </a:p>
          <a:p>
            <a:pPr algn="r" rtl="1"/>
            <a:r>
              <a:rPr lang="he-IL" dirty="0" smtClean="0"/>
              <a:t>אייקון</a:t>
            </a:r>
          </a:p>
          <a:p>
            <a:pPr algn="r" rtl="1"/>
            <a:r>
              <a:rPr lang="he-IL" dirty="0" smtClean="0"/>
              <a:t>כותרת</a:t>
            </a:r>
          </a:p>
          <a:p>
            <a:pPr algn="r" rtl="1"/>
            <a:r>
              <a:rPr lang="he-IL" dirty="0" smtClean="0"/>
              <a:t>הרשאות דרושות</a:t>
            </a:r>
          </a:p>
          <a:p>
            <a:pPr algn="r" rtl="1"/>
            <a:r>
              <a:rPr lang="en-US" dirty="0" smtClean="0"/>
              <a:t> activities</a:t>
            </a:r>
            <a:endParaRPr lang="he-IL" dirty="0" smtClean="0"/>
          </a:p>
          <a:p>
            <a:pPr algn="r" rtl="1"/>
            <a:r>
              <a:rPr lang="en-US" dirty="0" smtClean="0"/>
              <a:t>services</a:t>
            </a:r>
            <a:endParaRPr lang="he-IL" dirty="0" smtClean="0"/>
          </a:p>
          <a:p>
            <a:pPr algn="r" rtl="1"/>
            <a:r>
              <a:rPr lang="en-US" dirty="0" smtClean="0"/>
              <a:t>broadcast receivers</a:t>
            </a:r>
            <a:endParaRPr lang="he-IL" dirty="0" smtClean="0"/>
          </a:p>
          <a:p>
            <a:pPr algn="r" rtl="1"/>
            <a:r>
              <a:rPr lang="en-US" dirty="0" smtClean="0"/>
              <a:t>content providers</a:t>
            </a:r>
            <a:endParaRPr lang="he-IL" dirty="0" smtClean="0"/>
          </a:p>
          <a:p>
            <a:pPr marL="0" indent="0" algn="r" rtl="1">
              <a:buNone/>
            </a:pPr>
            <a:r>
              <a:rPr lang="he-IL" dirty="0" smtClean="0"/>
              <a:t>בדוגמה ניתן לראות דוגמה של קובץ</a:t>
            </a:r>
            <a:r>
              <a:rPr lang="en-US" dirty="0" smtClean="0"/>
              <a:t>Manifest </a:t>
            </a:r>
            <a:r>
              <a:rPr lang="he-IL" dirty="0" smtClean="0"/>
              <a:t> בסיסי על יישום הכולל </a:t>
            </a:r>
            <a:r>
              <a:rPr lang="en-US" dirty="0" smtClean="0"/>
              <a:t>activity</a:t>
            </a:r>
            <a:r>
              <a:rPr lang="he-IL" dirty="0"/>
              <a:t> </a:t>
            </a:r>
            <a:r>
              <a:rPr lang="he-IL" dirty="0" smtClean="0"/>
              <a:t>בודד.</a:t>
            </a: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err="1">
                <a:solidFill>
                  <a:srgbClr val="FFE701"/>
                </a:solidFill>
              </a:rPr>
              <a:t>קובץ</a:t>
            </a:r>
            <a:r>
              <a:rPr lang="en-US" sz="4000" dirty="0">
                <a:solidFill>
                  <a:srgbClr val="FFE701"/>
                </a:solidFill>
              </a:rPr>
              <a:t> </a:t>
            </a:r>
            <a:r>
              <a:rPr lang="en-US" sz="4000" dirty="0" err="1">
                <a:solidFill>
                  <a:srgbClr val="FFE701"/>
                </a:solidFill>
              </a:rPr>
              <a:t>ה</a:t>
            </a:r>
            <a:r>
              <a:rPr lang="en-US" sz="4000" dirty="0">
                <a:solidFill>
                  <a:srgbClr val="FFE701"/>
                </a:solidFill>
              </a:rPr>
              <a:t> </a:t>
            </a:r>
            <a:r>
              <a:rPr lang="en-US" sz="4000" dirty="0" err="1">
                <a:solidFill>
                  <a:srgbClr val="FFE701"/>
                </a:solidFill>
              </a:rPr>
              <a:t>AndroidManifest</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1852654"/>
            <a:ext cx="5360651" cy="3341088"/>
          </a:xfrm>
          <a:prstGeom prst="rect">
            <a:avLst/>
          </a:prstGeom>
        </p:spPr>
      </p:pic>
      <p:sp>
        <p:nvSpPr>
          <p:cNvPr id="6" name="Rectangle 5"/>
          <p:cNvSpPr/>
          <p:nvPr/>
        </p:nvSpPr>
        <p:spPr>
          <a:xfrm>
            <a:off x="360219" y="2253673"/>
            <a:ext cx="812799" cy="19396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Elbow Connector 6"/>
          <p:cNvCxnSpPr/>
          <p:nvPr/>
        </p:nvCxnSpPr>
        <p:spPr>
          <a:xfrm rot="5400000">
            <a:off x="83170" y="3883893"/>
            <a:ext cx="2703445" cy="835528"/>
          </a:xfrm>
          <a:prstGeom prst="bentConnector3">
            <a:avLst>
              <a:gd name="adj1"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290568" y="4091291"/>
            <a:ext cx="2441053" cy="683129"/>
          </a:xfrm>
          <a:prstGeom prst="bentConnector3">
            <a:avLst>
              <a:gd name="adj1" fmla="val 16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6243" y="5589767"/>
            <a:ext cx="2241543" cy="1107996"/>
          </a:xfrm>
          <a:prstGeom prst="rect">
            <a:avLst/>
          </a:prstGeom>
          <a:noFill/>
        </p:spPr>
        <p:txBody>
          <a:bodyPr wrap="square" rtlCol="0">
            <a:spAutoFit/>
          </a:bodyPr>
          <a:lstStyle/>
          <a:p>
            <a:pPr algn="r" rtl="1"/>
            <a:r>
              <a:rPr lang="he-IL" sz="1100" dirty="0" smtClean="0">
                <a:solidFill>
                  <a:schemeClr val="bg1"/>
                </a:solidFill>
              </a:rPr>
              <a:t>אייקון האפליקצייה. </a:t>
            </a:r>
            <a:r>
              <a:rPr lang="he-IL" sz="1100" dirty="0" smtClean="0">
                <a:solidFill>
                  <a:schemeClr val="bg1"/>
                </a:solidFill>
              </a:rPr>
              <a:t>ניתן להגדיר גרסה רגילה וגרסה למכשירים אשר משתמשים באייקונים מעוגלים.</a:t>
            </a:r>
          </a:p>
          <a:p>
            <a:pPr algn="r" rtl="1"/>
            <a:r>
              <a:rPr lang="he-IL" sz="1100" dirty="0" smtClean="0">
                <a:solidFill>
                  <a:schemeClr val="bg1"/>
                </a:solidFill>
              </a:rPr>
              <a:t>נהוג שתמונת/ות של אייקון האפליקצייה יימצא בתיקיית </a:t>
            </a:r>
            <a:r>
              <a:rPr lang="en-US" sz="1100" dirty="0" err="1" smtClean="0">
                <a:solidFill>
                  <a:schemeClr val="bg1"/>
                </a:solidFill>
              </a:rPr>
              <a:t>mipmap</a:t>
            </a:r>
            <a:r>
              <a:rPr lang="he-IL" sz="1100" dirty="0" smtClean="0">
                <a:solidFill>
                  <a:schemeClr val="bg1"/>
                </a:solidFill>
              </a:rPr>
              <a:t> אשר נמצא בתיקיית </a:t>
            </a:r>
            <a:r>
              <a:rPr lang="en-US" sz="1100" dirty="0" smtClean="0">
                <a:solidFill>
                  <a:schemeClr val="bg1"/>
                </a:solidFill>
              </a:rPr>
              <a:t>res</a:t>
            </a:r>
            <a:endParaRPr lang="en-US" sz="1100" dirty="0">
              <a:solidFill>
                <a:schemeClr val="bg1"/>
              </a:solidFill>
            </a:endParaRPr>
          </a:p>
        </p:txBody>
      </p:sp>
      <p:cxnSp>
        <p:nvCxnSpPr>
          <p:cNvPr id="20" name="Elbow Connector 19"/>
          <p:cNvCxnSpPr/>
          <p:nvPr/>
        </p:nvCxnSpPr>
        <p:spPr>
          <a:xfrm rot="16200000" flipH="1">
            <a:off x="3032485" y="3582682"/>
            <a:ext cx="3198363" cy="2195263"/>
          </a:xfrm>
          <a:prstGeom prst="bentConnector3">
            <a:avLst>
              <a:gd name="adj1" fmla="val 27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1948" y="6241179"/>
            <a:ext cx="2241543" cy="430887"/>
          </a:xfrm>
          <a:prstGeom prst="rect">
            <a:avLst/>
          </a:prstGeom>
          <a:noFill/>
        </p:spPr>
        <p:txBody>
          <a:bodyPr wrap="square" rtlCol="0">
            <a:spAutoFit/>
          </a:bodyPr>
          <a:lstStyle/>
          <a:p>
            <a:pPr algn="r" rtl="1"/>
            <a:r>
              <a:rPr lang="he-IL" sz="1100" dirty="0" smtClean="0">
                <a:solidFill>
                  <a:schemeClr val="bg1"/>
                </a:solidFill>
              </a:rPr>
              <a:t>כותרת האפליקצייה הלקוחה מקובץ </a:t>
            </a:r>
            <a:r>
              <a:rPr lang="en-US" sz="1100" dirty="0" smtClean="0">
                <a:solidFill>
                  <a:schemeClr val="bg1"/>
                </a:solidFill>
              </a:rPr>
              <a:t>strings </a:t>
            </a:r>
            <a:r>
              <a:rPr lang="he-IL" sz="1100" dirty="0" smtClean="0">
                <a:solidFill>
                  <a:schemeClr val="bg1"/>
                </a:solidFill>
              </a:rPr>
              <a:t> (</a:t>
            </a:r>
            <a:r>
              <a:rPr lang="he-IL" sz="1100" dirty="0" smtClean="0">
                <a:solidFill>
                  <a:schemeClr val="bg1"/>
                </a:solidFill>
              </a:rPr>
              <a:t>נרחיב בהמשך)</a:t>
            </a:r>
            <a:endParaRPr lang="en-US" sz="1100" dirty="0">
              <a:solidFill>
                <a:schemeClr val="bg1"/>
              </a:solidFill>
            </a:endParaRPr>
          </a:p>
        </p:txBody>
      </p:sp>
      <p:sp>
        <p:nvSpPr>
          <p:cNvPr id="26" name="Rectangle 25"/>
          <p:cNvSpPr/>
          <p:nvPr/>
        </p:nvSpPr>
        <p:spPr>
          <a:xfrm>
            <a:off x="1893354" y="3520026"/>
            <a:ext cx="3529436" cy="83728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Elbow Connector 27"/>
          <p:cNvCxnSpPr>
            <a:stCxn id="26" idx="2"/>
          </p:cNvCxnSpPr>
          <p:nvPr/>
        </p:nvCxnSpPr>
        <p:spPr>
          <a:xfrm rot="16200000" flipH="1">
            <a:off x="3161114" y="4854272"/>
            <a:ext cx="9939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51604" y="5340953"/>
            <a:ext cx="2241543" cy="600164"/>
          </a:xfrm>
          <a:prstGeom prst="rect">
            <a:avLst/>
          </a:prstGeom>
          <a:noFill/>
        </p:spPr>
        <p:txBody>
          <a:bodyPr wrap="square" rtlCol="0">
            <a:spAutoFit/>
          </a:bodyPr>
          <a:lstStyle/>
          <a:p>
            <a:pPr algn="r" rtl="1"/>
            <a:r>
              <a:rPr lang="he-IL" sz="1100" dirty="0" smtClean="0">
                <a:solidFill>
                  <a:schemeClr val="bg1"/>
                </a:solidFill>
              </a:rPr>
              <a:t>הגדרת </a:t>
            </a:r>
            <a:r>
              <a:rPr lang="en-US" sz="1100" dirty="0" smtClean="0">
                <a:solidFill>
                  <a:schemeClr val="bg1"/>
                </a:solidFill>
              </a:rPr>
              <a:t>activity</a:t>
            </a:r>
            <a:r>
              <a:rPr lang="he-IL" sz="1100" dirty="0" smtClean="0">
                <a:solidFill>
                  <a:schemeClr val="bg1"/>
                </a:solidFill>
              </a:rPr>
              <a:t> ראשי שמחלקת ה</a:t>
            </a:r>
            <a:r>
              <a:rPr lang="en-US" sz="1100" dirty="0" smtClean="0">
                <a:solidFill>
                  <a:schemeClr val="bg1"/>
                </a:solidFill>
              </a:rPr>
              <a:t>Java</a:t>
            </a:r>
            <a:r>
              <a:rPr lang="he-IL" sz="1100" dirty="0" smtClean="0">
                <a:solidFill>
                  <a:schemeClr val="bg1"/>
                </a:solidFill>
              </a:rPr>
              <a:t> המתאימה לו נקראת </a:t>
            </a:r>
            <a:r>
              <a:rPr lang="en-US" sz="1100" dirty="0" err="1" smtClean="0">
                <a:solidFill>
                  <a:schemeClr val="bg1"/>
                </a:solidFill>
              </a:rPr>
              <a:t>MainActivity</a:t>
            </a:r>
            <a:r>
              <a:rPr lang="he-IL" sz="1100" dirty="0" smtClean="0">
                <a:solidFill>
                  <a:schemeClr val="bg1"/>
                </a:solidFill>
              </a:rPr>
              <a:t>. (נפרט בהמשך)</a:t>
            </a:r>
            <a:endParaRPr lang="en-US" sz="1100" dirty="0">
              <a:solidFill>
                <a:schemeClr val="bg1"/>
              </a:solidFill>
            </a:endParaRPr>
          </a:p>
        </p:txBody>
      </p:sp>
    </p:spTree>
    <p:extLst>
      <p:ext uri="{BB962C8B-B14F-4D97-AF65-F5344CB8AC3E}">
        <p14:creationId xmlns:p14="http://schemas.microsoft.com/office/powerpoint/2010/main" val="63769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116319" y="5412723"/>
            <a:ext cx="9409343" cy="1144076"/>
          </a:xfrm>
        </p:spPr>
        <p:txBody>
          <a:bodyPr>
            <a:normAutofit fontScale="32500" lnSpcReduction="20000"/>
          </a:bodyPr>
          <a:lstStyle/>
          <a:p>
            <a:pPr marL="0" indent="0" algn="r" rtl="1">
              <a:buNone/>
            </a:pPr>
            <a:r>
              <a:rPr lang="he-IL" dirty="0" smtClean="0"/>
              <a:t>קובץ ה</a:t>
            </a:r>
            <a:r>
              <a:rPr lang="en-US" dirty="0" err="1" smtClean="0"/>
              <a:t>gradle</a:t>
            </a:r>
            <a:r>
              <a:rPr lang="he-IL" dirty="0"/>
              <a:t> </a:t>
            </a:r>
            <a:r>
              <a:rPr lang="he-IL" dirty="0" smtClean="0"/>
              <a:t>ברמת המודול מכיל את ההגדות לאפליקציה (ה</a:t>
            </a:r>
            <a:r>
              <a:rPr lang="en-US" dirty="0" err="1" smtClean="0"/>
              <a:t>defaultConfig</a:t>
            </a:r>
            <a:r>
              <a:rPr lang="he-IL" dirty="0" smtClean="0"/>
              <a:t>) למשל </a:t>
            </a:r>
            <a:r>
              <a:rPr lang="he-IL" dirty="0"/>
              <a:t>ה</a:t>
            </a:r>
            <a:r>
              <a:rPr lang="en-US" dirty="0"/>
              <a:t>SDK</a:t>
            </a:r>
            <a:r>
              <a:rPr lang="he-IL" dirty="0"/>
              <a:t> המינימום ומטרה, מספר גרסה </a:t>
            </a:r>
            <a:r>
              <a:rPr lang="he-IL" dirty="0" smtClean="0"/>
              <a:t>(מספר שלם), </a:t>
            </a:r>
            <a:r>
              <a:rPr lang="he-IL" dirty="0"/>
              <a:t>שם גרסה </a:t>
            </a:r>
            <a:r>
              <a:rPr lang="he-IL" dirty="0" smtClean="0"/>
              <a:t>(טקסט) ואת המזהה של האפליקצייה (בטלפון ובחנות של גוגל והינו בכרירת מחדש ה</a:t>
            </a:r>
            <a:r>
              <a:rPr lang="en-US" dirty="0" smtClean="0"/>
              <a:t>package</a:t>
            </a:r>
            <a:r>
              <a:rPr lang="he-IL" dirty="0" smtClean="0"/>
              <a:t> שבחרנו בבפתיחת הפרוייקט). בגרסאות מתקדמות יותר נראה ב</a:t>
            </a:r>
            <a:r>
              <a:rPr lang="en-US" dirty="0" err="1" smtClean="0"/>
              <a:t>compileOptions</a:t>
            </a:r>
            <a:r>
              <a:rPr lang="he-IL" dirty="0"/>
              <a:t> </a:t>
            </a:r>
            <a:r>
              <a:rPr lang="he-IL" dirty="0" smtClean="0"/>
              <a:t>את ההגרה שמשתמשים ב</a:t>
            </a:r>
            <a:r>
              <a:rPr lang="en-US" dirty="0" smtClean="0"/>
              <a:t> Java 8</a:t>
            </a:r>
            <a:r>
              <a:rPr lang="he-IL" dirty="0" smtClean="0"/>
              <a:t>לגרסת </a:t>
            </a:r>
            <a:r>
              <a:rPr lang="en-US" dirty="0" smtClean="0"/>
              <a:t>Java</a:t>
            </a:r>
            <a:r>
              <a:rPr lang="he-IL" dirty="0" smtClean="0"/>
              <a:t>. והחלק שנמצא בשימוש הרחב ביותר, התלויות של האליקצייה. האזור ה</a:t>
            </a:r>
            <a:r>
              <a:rPr lang="en-US" dirty="0" smtClean="0"/>
              <a:t>dependencies</a:t>
            </a:r>
            <a:r>
              <a:rPr lang="he-IL" dirty="0" smtClean="0"/>
              <a:t> אנחנו רואים קישורים ל</a:t>
            </a:r>
            <a:r>
              <a:rPr lang="en-US" dirty="0" smtClean="0"/>
              <a:t>repositories</a:t>
            </a:r>
            <a:r>
              <a:rPr lang="he-IL" dirty="0"/>
              <a:t> </a:t>
            </a:r>
            <a:r>
              <a:rPr lang="he-IL" dirty="0" smtClean="0"/>
              <a:t>או נתיבים מקומיים לקיבצי מקור נוספים שרצה שאינם נכללים ה</a:t>
            </a:r>
            <a:r>
              <a:rPr lang="en-US" dirty="0" smtClean="0"/>
              <a:t>SDK</a:t>
            </a:r>
            <a:r>
              <a:rPr lang="he-IL" dirty="0" smtClean="0"/>
              <a:t> של </a:t>
            </a:r>
            <a:r>
              <a:rPr lang="en-US" dirty="0" smtClean="0"/>
              <a:t>Android </a:t>
            </a:r>
            <a:r>
              <a:rPr lang="he-IL" dirty="0" smtClean="0"/>
              <a:t> או </a:t>
            </a:r>
            <a:r>
              <a:rPr lang="en-US" dirty="0" smtClean="0"/>
              <a:t>Java</a:t>
            </a:r>
            <a:r>
              <a:rPr lang="he-IL" dirty="0"/>
              <a:t> </a:t>
            </a:r>
            <a:r>
              <a:rPr lang="he-IL" dirty="0" smtClean="0"/>
              <a:t>שנרה לצרף לפרוייקט לצורץ הפיתוח. דוגמאות נפוצות לתלויות כנ"ל הם </a:t>
            </a:r>
            <a:r>
              <a:rPr lang="en-US" dirty="0" err="1" smtClean="0"/>
              <a:t>refrofit</a:t>
            </a:r>
            <a:r>
              <a:rPr lang="he-IL" dirty="0"/>
              <a:t> </a:t>
            </a:r>
            <a:r>
              <a:rPr lang="he-IL" dirty="0" smtClean="0"/>
              <a:t>לתקשורת ו </a:t>
            </a:r>
            <a:r>
              <a:rPr lang="en-US" dirty="0" smtClean="0"/>
              <a:t>glide</a:t>
            </a:r>
            <a:r>
              <a:rPr lang="he-IL" dirty="0" smtClean="0"/>
              <a:t> ועבודה עם תמונות. לבסוף בחלק העליון נראה קישור ל</a:t>
            </a:r>
            <a:r>
              <a:rPr lang="en-US" dirty="0" smtClean="0"/>
              <a:t>plugin</a:t>
            </a:r>
            <a:r>
              <a:rPr lang="he-IL" dirty="0" smtClean="0"/>
              <a:t> של </a:t>
            </a:r>
            <a:r>
              <a:rPr lang="en-US" dirty="0" smtClean="0"/>
              <a:t>android</a:t>
            </a:r>
            <a:r>
              <a:rPr lang="he-IL" dirty="0" smtClean="0"/>
              <a:t>. שם יש את הגדרות וברירות מחדש של תהליך הבנייה של </a:t>
            </a:r>
            <a:r>
              <a:rPr lang="en-US" dirty="0" err="1" smtClean="0"/>
              <a:t>gradle</a:t>
            </a:r>
            <a:r>
              <a:rPr lang="he-IL" dirty="0"/>
              <a:t> פ</a:t>
            </a:r>
            <a:r>
              <a:rPr lang="he-IL" dirty="0" smtClean="0"/>
              <a:t>רוייקטים של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קבצי ה </a:t>
            </a:r>
            <a:r>
              <a:rPr lang="he-IL" sz="4000" dirty="0" err="1">
                <a:solidFill>
                  <a:srgbClr val="FFE701"/>
                </a:solidFill>
              </a:rPr>
              <a:t>gradle</a:t>
            </a:r>
            <a:r>
              <a:rPr lang="he-IL" sz="4000" dirty="0">
                <a:solidFill>
                  <a:srgbClr val="FFE701"/>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7" y="1910380"/>
            <a:ext cx="6515068" cy="3335579"/>
          </a:xfrm>
          <a:prstGeom prst="rect">
            <a:avLst/>
          </a:prstGeom>
        </p:spPr>
      </p:pic>
      <p:sp>
        <p:nvSpPr>
          <p:cNvPr id="6" name="Rectangle 5"/>
          <p:cNvSpPr/>
          <p:nvPr/>
        </p:nvSpPr>
        <p:spPr>
          <a:xfrm>
            <a:off x="197821" y="2309568"/>
            <a:ext cx="1368586" cy="26065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07534" y="2156065"/>
            <a:ext cx="2926080" cy="2964575"/>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1050" dirty="0" smtClean="0"/>
              <a:t>קיבצי ה</a:t>
            </a:r>
            <a:r>
              <a:rPr lang="en-US" sz="1050" dirty="0" err="1" smtClean="0"/>
              <a:t>Gradle</a:t>
            </a:r>
            <a:r>
              <a:rPr lang="he-IL" sz="1050" dirty="0"/>
              <a:t> </a:t>
            </a:r>
            <a:r>
              <a:rPr lang="he-IL" sz="1050" dirty="0" smtClean="0"/>
              <a:t>הינם קבצי הגדרה לבניית אפליקצייה הכתובות השפת </a:t>
            </a:r>
            <a:r>
              <a:rPr lang="en-US" sz="1050" dirty="0" smtClean="0"/>
              <a:t>groovy</a:t>
            </a:r>
            <a:r>
              <a:rPr lang="he-IL" sz="1050" dirty="0" smtClean="0"/>
              <a:t>. </a:t>
            </a:r>
          </a:p>
          <a:p>
            <a:pPr marL="0" indent="0" algn="r" rtl="1">
              <a:buFont typeface="Arial" pitchFamily="34" charset="0"/>
              <a:buNone/>
            </a:pPr>
            <a:r>
              <a:rPr lang="he-IL" sz="1050" dirty="0" smtClean="0"/>
              <a:t>הם כוללים את תהליך הבנייה עצמה, את התלויות לבניית האפליקצייה, הגדרות שונות של האפליקצייה</a:t>
            </a:r>
            <a:endParaRPr lang="en-US" sz="1050" dirty="0" smtClean="0"/>
          </a:p>
          <a:p>
            <a:pPr marL="0" indent="0" algn="r" rtl="1">
              <a:buFont typeface="Arial" pitchFamily="34" charset="0"/>
              <a:buNone/>
            </a:pPr>
            <a:r>
              <a:rPr lang="he-IL" sz="1050" dirty="0" smtClean="0"/>
              <a:t>כברירת מחדל </a:t>
            </a:r>
            <a:r>
              <a:rPr lang="en-US" sz="1050" dirty="0" smtClean="0"/>
              <a:t>Android Studio</a:t>
            </a:r>
            <a:r>
              <a:rPr lang="he-IL" sz="1050" dirty="0" smtClean="0"/>
              <a:t> מייצר שני קבצי </a:t>
            </a:r>
            <a:r>
              <a:rPr lang="en-US" sz="1050" dirty="0" err="1" smtClean="0"/>
              <a:t>gradle</a:t>
            </a:r>
            <a:r>
              <a:rPr lang="he-IL" sz="1050" dirty="0"/>
              <a:t> </a:t>
            </a:r>
            <a:r>
              <a:rPr lang="he-IL" sz="1050" dirty="0" smtClean="0"/>
              <a:t>עיקריים בשם </a:t>
            </a:r>
            <a:r>
              <a:rPr lang="en-US" sz="1050" dirty="0" err="1" smtClean="0"/>
              <a:t>build.gradle</a:t>
            </a:r>
            <a:r>
              <a:rPr lang="he-IL" sz="1050" dirty="0"/>
              <a:t> </a:t>
            </a:r>
            <a:r>
              <a:rPr lang="he-IL" sz="1050" dirty="0" smtClean="0"/>
              <a:t>שאחריים על הגדרות הפרוייקט (</a:t>
            </a:r>
            <a:r>
              <a:rPr lang="en-US" sz="1050" dirty="0" smtClean="0"/>
              <a:t>Project:…</a:t>
            </a:r>
            <a:r>
              <a:rPr lang="he-IL" sz="1050" dirty="0" smtClean="0"/>
              <a:t>) ומודול (</a:t>
            </a:r>
            <a:r>
              <a:rPr lang="en-US" sz="1050" dirty="0" smtClean="0"/>
              <a:t>Module:…</a:t>
            </a:r>
            <a:r>
              <a:rPr lang="he-IL" sz="1050" dirty="0" smtClean="0"/>
              <a:t>).</a:t>
            </a:r>
          </a:p>
          <a:p>
            <a:pPr marL="0" indent="0" algn="r" rtl="1">
              <a:buFont typeface="Arial" pitchFamily="34" charset="0"/>
              <a:buNone/>
            </a:pPr>
            <a:endParaRPr lang="he-IL" sz="1050" dirty="0" smtClean="0"/>
          </a:p>
          <a:p>
            <a:pPr marL="0" indent="0" algn="r" rtl="1">
              <a:buNone/>
            </a:pPr>
            <a:r>
              <a:rPr lang="he-IL" sz="1050" dirty="0"/>
              <a:t>קובץ ה</a:t>
            </a:r>
            <a:r>
              <a:rPr lang="en-US" sz="1050" dirty="0" err="1"/>
              <a:t>gradle</a:t>
            </a:r>
            <a:r>
              <a:rPr lang="he-IL" sz="1050" dirty="0"/>
              <a:t> ברמת הפרוייקט אחראי על הגדרות של כל הפרוייקט (לכל תתי הפרוייקטים/מודולים). נראהשם את  התלויות של ה פרוייקט שמגדיר ה</a:t>
            </a:r>
            <a:r>
              <a:rPr lang="en-US" sz="1050" dirty="0" err="1"/>
              <a:t>classpaths</a:t>
            </a:r>
            <a:r>
              <a:rPr lang="he-IL" sz="1050" dirty="0"/>
              <a:t> השונים</a:t>
            </a:r>
            <a:r>
              <a:rPr lang="en-US" sz="1050" dirty="0"/>
              <a:t> </a:t>
            </a:r>
            <a:r>
              <a:rPr lang="he-IL" sz="1050" dirty="0"/>
              <a:t>כגון את הגדרת הגרסת ה</a:t>
            </a:r>
            <a:r>
              <a:rPr lang="en-US" sz="1050" dirty="0" err="1"/>
              <a:t>gradle</a:t>
            </a:r>
            <a:r>
              <a:rPr lang="he-IL" sz="1050" dirty="0"/>
              <a:t> כמו שניתן לראות בתמונה. בנוסף נראה את ה</a:t>
            </a:r>
            <a:r>
              <a:rPr lang="en-US" sz="1050" dirty="0"/>
              <a:t>repositories</a:t>
            </a:r>
            <a:r>
              <a:rPr lang="he-IL" sz="1050" dirty="0"/>
              <a:t> בו </a:t>
            </a:r>
            <a:r>
              <a:rPr lang="en-US" sz="1050" dirty="0" err="1"/>
              <a:t>gradle</a:t>
            </a:r>
            <a:r>
              <a:rPr lang="he-IL" sz="1050" dirty="0"/>
              <a:t> יחפש את תלויות השונות (שלרוב בקובל של המודול). כברירת מחדל הקובץ מוגדר כך שיחפש ב</a:t>
            </a:r>
            <a:r>
              <a:rPr lang="en-US" sz="1050" dirty="0"/>
              <a:t>repositories</a:t>
            </a:r>
            <a:r>
              <a:rPr lang="he-IL" sz="1050" dirty="0"/>
              <a:t> של </a:t>
            </a:r>
            <a:r>
              <a:rPr lang="en-US" sz="1050" dirty="0"/>
              <a:t> google</a:t>
            </a:r>
            <a:r>
              <a:rPr lang="he-IL" sz="1050" dirty="0"/>
              <a:t> ו </a:t>
            </a:r>
            <a:r>
              <a:rPr lang="en-US" sz="1050" dirty="0" err="1"/>
              <a:t>jcenter</a:t>
            </a:r>
            <a:r>
              <a:rPr lang="he-IL" sz="1050" dirty="0"/>
              <a:t> – אוספים של הגדרות תוספים שניתן להגדית כתלות לפרוייקט ואז להשתמש בהם בפיתוח הפרוייקט. נבצע שינויים לקובץ זה רק לעיתים רחוקות.</a:t>
            </a:r>
          </a:p>
          <a:p>
            <a:pPr marL="0" indent="0" algn="r" rtl="1">
              <a:buFont typeface="Arial" pitchFamily="34" charset="0"/>
              <a:buNone/>
            </a:pPr>
            <a:endParaRPr lang="en-US" sz="1050" dirty="0"/>
          </a:p>
        </p:txBody>
      </p:sp>
      <p:sp>
        <p:nvSpPr>
          <p:cNvPr id="8" name="Content Placeholder 2"/>
          <p:cNvSpPr txBox="1">
            <a:spLocks/>
          </p:cNvSpPr>
          <p:nvPr/>
        </p:nvSpPr>
        <p:spPr>
          <a:xfrm>
            <a:off x="124271" y="6445128"/>
            <a:ext cx="9409343" cy="556870"/>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הערה: לאחר שינוי באחד מקיבצי ה</a:t>
            </a:r>
            <a:r>
              <a:rPr lang="en-US" dirty="0" err="1" smtClean="0"/>
              <a:t>gradle</a:t>
            </a:r>
            <a:r>
              <a:rPr lang="he-IL" dirty="0"/>
              <a:t> </a:t>
            </a:r>
            <a:r>
              <a:rPr lang="he-IL" dirty="0" smtClean="0"/>
              <a:t>יש צורך ללחוץ על כפתור ה</a:t>
            </a:r>
            <a:r>
              <a:rPr lang="en-US" dirty="0" smtClean="0"/>
              <a:t>sync</a:t>
            </a:r>
            <a:r>
              <a:rPr lang="he-IL" dirty="0" smtClean="0"/>
              <a:t> שתופיע למעלה.</a:t>
            </a:r>
            <a:endParaRPr lang="en-US" dirty="0"/>
          </a:p>
        </p:txBody>
      </p:sp>
    </p:spTree>
    <p:extLst>
      <p:ext uri="{BB962C8B-B14F-4D97-AF65-F5344CB8AC3E}">
        <p14:creationId xmlns:p14="http://schemas.microsoft.com/office/powerpoint/2010/main" val="166494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he-IL" dirty="0" smtClean="0"/>
              <a:t>תוכן עניינים</a:t>
            </a:r>
            <a:endParaRPr lang="en-US" dirty="0"/>
          </a:p>
        </p:txBody>
      </p:sp>
      <p:sp>
        <p:nvSpPr>
          <p:cNvPr id="3" name="Content Placeholder 2"/>
          <p:cNvSpPr>
            <a:spLocks noGrp="1"/>
          </p:cNvSpPr>
          <p:nvPr>
            <p:ph idx="1"/>
          </p:nvPr>
        </p:nvSpPr>
        <p:spPr/>
        <p:txBody>
          <a:bodyPr>
            <a:normAutofit/>
          </a:bodyPr>
          <a:lstStyle/>
          <a:p>
            <a:pPr algn="r" rtl="1"/>
            <a:r>
              <a:rPr lang="he-IL" sz="2800" dirty="0" smtClean="0"/>
              <a:t>הקדמה</a:t>
            </a:r>
            <a:endParaRPr lang="en-US" sz="2800" dirty="0" smtClean="0"/>
          </a:p>
          <a:p>
            <a:pPr algn="r" rtl="1"/>
            <a:r>
              <a:rPr lang="he-IL" sz="2800" dirty="0" smtClean="0"/>
              <a:t>תקציר תהליך הבנייה של אפליקציית אנדרואיד</a:t>
            </a:r>
            <a:endParaRPr lang="en-US" sz="2800" dirty="0" smtClean="0"/>
          </a:p>
          <a:p>
            <a:pPr algn="r" rtl="1"/>
            <a:r>
              <a:rPr lang="he-IL" sz="2800" dirty="0" smtClean="0"/>
              <a:t>התקנת סביבת העבודה</a:t>
            </a:r>
          </a:p>
          <a:p>
            <a:pPr algn="r" rtl="1"/>
            <a:r>
              <a:rPr lang="he-IL" sz="2800" dirty="0" smtClean="0"/>
              <a:t>הרכב הפרוייק</a:t>
            </a:r>
            <a:r>
              <a:rPr lang="he-IL" sz="2800" dirty="0">
                <a:solidFill>
                  <a:prstClr val="white"/>
                </a:solidFill>
              </a:rPr>
              <a:t>ט </a:t>
            </a:r>
            <a:r>
              <a:rPr lang="en-US" sz="1400" dirty="0">
                <a:solidFill>
                  <a:prstClr val="white"/>
                </a:solidFill>
              </a:rPr>
              <a:t>[manifest, </a:t>
            </a:r>
            <a:r>
              <a:rPr lang="en-US" sz="1400" dirty="0" err="1">
                <a:solidFill>
                  <a:prstClr val="white"/>
                </a:solidFill>
              </a:rPr>
              <a:t>gradle</a:t>
            </a:r>
            <a:r>
              <a:rPr lang="en-US" sz="1400" dirty="0">
                <a:solidFill>
                  <a:prstClr val="white"/>
                </a:solidFill>
              </a:rPr>
              <a:t>, res, </a:t>
            </a:r>
            <a:r>
              <a:rPr lang="en-US" sz="1400" dirty="0" smtClean="0">
                <a:solidFill>
                  <a:prstClr val="white"/>
                </a:solidFill>
              </a:rPr>
              <a:t>java, and some windows like log cat]</a:t>
            </a:r>
            <a:endParaRPr lang="en-US" sz="2800" dirty="0" smtClean="0"/>
          </a:p>
          <a:p>
            <a:pPr algn="r" rtl="1"/>
            <a:r>
              <a:rPr lang="he-IL" sz="2800" dirty="0" smtClean="0"/>
              <a:t>עיצוב </a:t>
            </a:r>
            <a:r>
              <a:rPr lang="en-US" sz="2800" dirty="0" smtClean="0"/>
              <a:t>UI</a:t>
            </a:r>
            <a:r>
              <a:rPr lang="he-IL" sz="2800" dirty="0" smtClean="0"/>
              <a:t> באנדרואיד</a:t>
            </a:r>
            <a:r>
              <a:rPr lang="en-US" sz="2800" dirty="0" smtClean="0"/>
              <a:t> </a:t>
            </a:r>
            <a:r>
              <a:rPr lang="en-US" sz="1400" dirty="0" smtClean="0"/>
              <a:t>[include simple events]</a:t>
            </a:r>
            <a:r>
              <a:rPr lang="en-US" sz="2800" dirty="0" smtClean="0"/>
              <a:t> </a:t>
            </a:r>
            <a:endParaRPr lang="he-IL" sz="2800" dirty="0" smtClean="0"/>
          </a:p>
          <a:p>
            <a:pPr algn="r" rtl="1"/>
            <a:r>
              <a:rPr lang="he-IL" sz="2800" dirty="0" smtClean="0"/>
              <a:t>מרכיבים עיקריים בארכיטקטורת אנדרואיד </a:t>
            </a:r>
            <a:r>
              <a:rPr lang="en-US" sz="1400" dirty="0" smtClean="0">
                <a:solidFill>
                  <a:prstClr val="white"/>
                </a:solidFill>
              </a:rPr>
              <a:t>[activity, </a:t>
            </a:r>
            <a:r>
              <a:rPr lang="en-US" sz="1400" dirty="0" err="1" smtClean="0">
                <a:solidFill>
                  <a:prstClr val="white"/>
                </a:solidFill>
              </a:rPr>
              <a:t>fagment</a:t>
            </a:r>
            <a:r>
              <a:rPr lang="en-US" sz="1400" dirty="0" smtClean="0">
                <a:solidFill>
                  <a:prstClr val="white"/>
                </a:solidFill>
              </a:rPr>
              <a:t>, intent, broadcasting, services, content resolving/providing]</a:t>
            </a:r>
          </a:p>
          <a:p>
            <a:pPr algn="r" rtl="1"/>
            <a:r>
              <a:rPr lang="he-IL" sz="2800" dirty="0" smtClean="0"/>
              <a:t>פרוייקט קטן לדוגמה</a:t>
            </a:r>
            <a:endParaRPr lang="en-US" sz="2800" dirty="0"/>
          </a:p>
        </p:txBody>
      </p:sp>
    </p:spTree>
    <p:extLst>
      <p:ext uri="{BB962C8B-B14F-4D97-AF65-F5344CB8AC3E}">
        <p14:creationId xmlns:p14="http://schemas.microsoft.com/office/powerpoint/2010/main" val="3213140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485509"/>
            <a:ext cx="2046334" cy="2115870"/>
          </a:xfrm>
          <a:prstGeom prst="rect">
            <a:avLst/>
          </a:prstGeom>
        </p:spPr>
      </p:pic>
      <p:sp>
        <p:nvSpPr>
          <p:cNvPr id="6" name="Rectangle 5"/>
          <p:cNvSpPr/>
          <p:nvPr/>
        </p:nvSpPr>
        <p:spPr>
          <a:xfrm>
            <a:off x="259264" y="2156065"/>
            <a:ext cx="2046334" cy="114407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393344" y="2156064"/>
            <a:ext cx="6981566" cy="4244735"/>
          </a:xfrm>
          <a:prstGeom prst="rect">
            <a:avLst/>
          </a:prstGeom>
        </p:spPr>
        <p:txBody>
          <a:bodyPr vert="horz" lIns="91440" tIns="45720" rIns="91440" bIns="45720" rtlCol="0">
            <a:normAutofit fontScale="55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a:t>
            </a:r>
            <a:r>
              <a:rPr lang="en-US" dirty="0" smtClean="0"/>
              <a:t>res</a:t>
            </a:r>
            <a:r>
              <a:rPr lang="he-IL" dirty="0" smtClean="0"/>
              <a:t> היא התיקייה שמכיל את כלל המשאבים השונים שאינם קיבצי מקור לוגיים </a:t>
            </a:r>
            <a:r>
              <a:rPr lang="he-IL" dirty="0" smtClean="0"/>
              <a:t>(</a:t>
            </a:r>
            <a:r>
              <a:rPr lang="en-US" dirty="0" smtClean="0"/>
              <a:t>res</a:t>
            </a:r>
            <a:r>
              <a:rPr lang="he-IL" dirty="0" smtClean="0"/>
              <a:t> זה קיצור של </a:t>
            </a:r>
            <a:r>
              <a:rPr lang="en-US" dirty="0" smtClean="0"/>
              <a:t>resources</a:t>
            </a:r>
            <a:r>
              <a:rPr lang="he-IL" dirty="0" smtClean="0"/>
              <a:t>). </a:t>
            </a:r>
            <a:r>
              <a:rPr lang="he-IL" dirty="0"/>
              <a:t>ה</a:t>
            </a:r>
            <a:r>
              <a:rPr lang="he-IL" dirty="0" smtClean="0"/>
              <a:t>תיקיות הקיימות ב</a:t>
            </a:r>
            <a:r>
              <a:rPr lang="en-US" dirty="0" smtClean="0"/>
              <a:t>res</a:t>
            </a:r>
            <a:r>
              <a:rPr lang="he-IL" dirty="0" smtClean="0"/>
              <a:t> מכילים בעיקר קבצי </a:t>
            </a:r>
            <a:r>
              <a:rPr lang="en-US" dirty="0" smtClean="0"/>
              <a:t>XML</a:t>
            </a:r>
            <a:r>
              <a:rPr lang="he-IL" dirty="0" smtClean="0"/>
              <a:t> או מדיה.</a:t>
            </a:r>
            <a:r>
              <a:rPr lang="he-IL" dirty="0" smtClean="0"/>
              <a:t> בתיקיות אליו  קיימות תמונות המופיעות באפליקציה (</a:t>
            </a:r>
            <a:r>
              <a:rPr lang="he-IL" dirty="0" smtClean="0"/>
              <a:t>בתיקיית </a:t>
            </a:r>
            <a:r>
              <a:rPr lang="en-US" dirty="0" err="1" smtClean="0"/>
              <a:t>drawable</a:t>
            </a:r>
            <a:r>
              <a:rPr lang="he-IL" dirty="0" smtClean="0"/>
              <a:t>). אייקונים (בתיקיית </a:t>
            </a:r>
            <a:r>
              <a:rPr lang="en-US" dirty="0" err="1" smtClean="0"/>
              <a:t>mipmap</a:t>
            </a:r>
            <a:r>
              <a:rPr lang="he-IL" dirty="0" smtClean="0"/>
              <a:t>) ועוד הרבה שניתן גם להוסיף על התיקיות שנוצרו כברירת מחדל, למשל תיקיית </a:t>
            </a:r>
            <a:r>
              <a:rPr lang="en-US" dirty="0" err="1" smtClean="0"/>
              <a:t>anim</a:t>
            </a:r>
            <a:r>
              <a:rPr lang="he-IL" dirty="0"/>
              <a:t> </a:t>
            </a:r>
            <a:r>
              <a:rPr lang="he-IL" dirty="0" smtClean="0"/>
              <a:t>לקיבצי אנימציות (בצורת </a:t>
            </a:r>
            <a:r>
              <a:rPr lang="en-US" dirty="0" smtClean="0"/>
              <a:t>XML</a:t>
            </a:r>
            <a:r>
              <a:rPr lang="he-IL" dirty="0" smtClean="0"/>
              <a:t>) או תיקיית </a:t>
            </a:r>
            <a:r>
              <a:rPr lang="en-US" dirty="0" smtClean="0"/>
              <a:t>raw</a:t>
            </a:r>
            <a:r>
              <a:rPr lang="he-IL" dirty="0" smtClean="0"/>
              <a:t> שמיועד לקיבצי אודיאו ווידאו.</a:t>
            </a:r>
          </a:p>
          <a:p>
            <a:pPr marL="0" indent="0" algn="r" rtl="1">
              <a:buFont typeface="Arial" pitchFamily="34" charset="0"/>
              <a:buNone/>
            </a:pPr>
            <a:r>
              <a:rPr lang="he-IL" dirty="0" smtClean="0"/>
              <a:t>שתי התיקיות הכי נפוצות בזמן הפיתוח הם תיקיות </a:t>
            </a:r>
            <a:r>
              <a:rPr lang="en-US" dirty="0" smtClean="0"/>
              <a:t>layout </a:t>
            </a:r>
            <a:r>
              <a:rPr lang="he-IL" dirty="0"/>
              <a:t> </a:t>
            </a:r>
            <a:r>
              <a:rPr lang="he-IL" dirty="0" smtClean="0"/>
              <a:t>ו </a:t>
            </a:r>
            <a:r>
              <a:rPr lang="en-US" dirty="0" smtClean="0"/>
              <a:t>values</a:t>
            </a:r>
            <a:r>
              <a:rPr lang="he-IL" dirty="0" smtClean="0"/>
              <a:t> אשר נגיע אליהם בשקפים הבאים. </a:t>
            </a:r>
            <a:endParaRPr lang="en-US" dirty="0" smtClean="0"/>
          </a:p>
          <a:p>
            <a:pPr marL="0" indent="0" algn="r" rtl="1">
              <a:buFont typeface="Arial" pitchFamily="34" charset="0"/>
              <a:buNone/>
            </a:pPr>
            <a:r>
              <a:rPr lang="he-IL" dirty="0" smtClean="0"/>
              <a:t>ניתן להפנות להגדרות השונות שבתיקיית </a:t>
            </a:r>
            <a:r>
              <a:rPr lang="en-US" dirty="0" smtClean="0"/>
              <a:t>res</a:t>
            </a:r>
            <a:r>
              <a:rPr lang="he-IL" dirty="0" smtClean="0"/>
              <a:t> ע"י</a:t>
            </a:r>
            <a:r>
              <a:rPr lang="en-US" dirty="0" smtClean="0"/>
              <a:t>  </a:t>
            </a:r>
            <a:r>
              <a:rPr lang="he-IL" dirty="0" smtClean="0"/>
              <a:t>@ בקבצי </a:t>
            </a:r>
            <a:r>
              <a:rPr lang="en-US" dirty="0" smtClean="0"/>
              <a:t>XML</a:t>
            </a:r>
            <a:r>
              <a:rPr lang="he-IL" dirty="0" smtClean="0"/>
              <a:t> (לדוגמה </a:t>
            </a:r>
            <a:r>
              <a:rPr lang="en-US" dirty="0" smtClean="0"/>
              <a:t>@</a:t>
            </a:r>
            <a:r>
              <a:rPr lang="en-US" dirty="0" err="1" smtClean="0"/>
              <a:t>mipmap</a:t>
            </a:r>
            <a:r>
              <a:rPr lang="en-US" dirty="0" smtClean="0"/>
              <a:t>/</a:t>
            </a:r>
            <a:r>
              <a:rPr lang="en-US" dirty="0" err="1" smtClean="0"/>
              <a:t>ic_launcher</a:t>
            </a:r>
            <a:r>
              <a:rPr lang="he-IL" dirty="0" smtClean="0"/>
              <a:t> הנמצא ה</a:t>
            </a:r>
            <a:r>
              <a:rPr lang="en-US" dirty="0" smtClean="0"/>
              <a:t>manifest</a:t>
            </a:r>
            <a:r>
              <a:rPr lang="he-IL" dirty="0" smtClean="0"/>
              <a:t> שמפנה לאייקון האפליקציה) או ע"י גישה סטטית למחלקת </a:t>
            </a:r>
            <a:r>
              <a:rPr lang="en-US" dirty="0" smtClean="0"/>
              <a:t>R</a:t>
            </a:r>
            <a:r>
              <a:rPr lang="he-IL" dirty="0" smtClean="0"/>
              <a:t> בקיבצי </a:t>
            </a:r>
            <a:r>
              <a:rPr lang="en-US" dirty="0" smtClean="0"/>
              <a:t>Java</a:t>
            </a:r>
            <a:r>
              <a:rPr lang="he-IL" dirty="0" smtClean="0"/>
              <a:t> או קיבצי קוד מקור לוגיים אחרים באפליקציה (לדוגמה </a:t>
            </a:r>
            <a:r>
              <a:rPr lang="en-US" dirty="0" err="1" smtClean="0"/>
              <a:t>R.layout.activity_main</a:t>
            </a:r>
            <a:r>
              <a:rPr lang="he-IL" dirty="0" smtClean="0"/>
              <a:t> הנמצא המחלקה </a:t>
            </a:r>
            <a:r>
              <a:rPr lang="en-US" dirty="0" err="1" smtClean="0"/>
              <a:t>MainActivity</a:t>
            </a:r>
            <a:r>
              <a:rPr lang="he-IL" dirty="0"/>
              <a:t> </a:t>
            </a:r>
            <a:r>
              <a:rPr lang="he-IL" dirty="0" smtClean="0"/>
              <a:t>בדוגמה שלנו).</a:t>
            </a:r>
            <a:endParaRPr lang="en-US" dirty="0"/>
          </a:p>
        </p:txBody>
      </p:sp>
    </p:spTree>
    <p:extLst>
      <p:ext uri="{BB962C8B-B14F-4D97-AF65-F5344CB8AC3E}">
        <p14:creationId xmlns:p14="http://schemas.microsoft.com/office/powerpoint/2010/main" val="1327159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791112"/>
            <a:ext cx="6626871" cy="3399723"/>
          </a:xfrm>
          <a:prstGeom prst="rect">
            <a:avLst/>
          </a:prstGeom>
        </p:spPr>
      </p:pic>
      <p:sp>
        <p:nvSpPr>
          <p:cNvPr id="6" name="Rectangle 5"/>
          <p:cNvSpPr/>
          <p:nvPr/>
        </p:nvSpPr>
        <p:spPr>
          <a:xfrm>
            <a:off x="5837382" y="2088650"/>
            <a:ext cx="812800" cy="14655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862029" y="2156065"/>
            <a:ext cx="2703390" cy="322696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בתיקיית </a:t>
            </a:r>
            <a:r>
              <a:rPr lang="en-US" dirty="0" smtClean="0"/>
              <a:t>layout</a:t>
            </a:r>
            <a:r>
              <a:rPr lang="he-IL" dirty="0" smtClean="0"/>
              <a:t> הנמצא תחת תיקיית </a:t>
            </a:r>
            <a:r>
              <a:rPr lang="en-US" dirty="0" smtClean="0"/>
              <a:t>res</a:t>
            </a:r>
            <a:r>
              <a:rPr lang="he-IL" dirty="0" smtClean="0"/>
              <a:t> קיימות קיבצי </a:t>
            </a:r>
            <a:r>
              <a:rPr lang="en-US" dirty="0" smtClean="0"/>
              <a:t>XML</a:t>
            </a:r>
            <a:r>
              <a:rPr lang="he-IL" dirty="0" smtClean="0"/>
              <a:t> המגדירות את נראות המסכים ואלמנטים שונים באפליקצייה.</a:t>
            </a:r>
          </a:p>
          <a:p>
            <a:pPr marL="0" indent="0" algn="r" rtl="1">
              <a:buFont typeface="Arial" pitchFamily="34" charset="0"/>
              <a:buNone/>
            </a:pPr>
            <a:r>
              <a:rPr lang="he-IL" dirty="0" smtClean="0"/>
              <a:t>קבצים אלו יכולים להיות הגדרות של מסכים שלמים (</a:t>
            </a:r>
            <a:r>
              <a:rPr lang="en-US" dirty="0" smtClean="0"/>
              <a:t>activities</a:t>
            </a:r>
            <a:r>
              <a:rPr lang="he-IL" dirty="0" smtClean="0"/>
              <a:t>), </a:t>
            </a:r>
            <a:r>
              <a:rPr lang="he-IL" dirty="0" smtClean="0"/>
              <a:t>או אלמנטי </a:t>
            </a:r>
            <a:r>
              <a:rPr lang="en-US" dirty="0" smtClean="0"/>
              <a:t>UI</a:t>
            </a:r>
            <a:r>
              <a:rPr lang="he-IL" dirty="0" smtClean="0"/>
              <a:t> יותר קטנים כגון הגדרת בתנית של שורה שתופיע שוב ושוב ברשימה, חלק ממסך (</a:t>
            </a:r>
            <a:r>
              <a:rPr lang="en-US" dirty="0" smtClean="0"/>
              <a:t>fragment</a:t>
            </a:r>
            <a:r>
              <a:rPr lang="he-IL" dirty="0" smtClean="0"/>
              <a:t>), פופאפ (</a:t>
            </a:r>
            <a:r>
              <a:rPr lang="en-US" dirty="0" smtClean="0"/>
              <a:t>dialog/alert dialog</a:t>
            </a:r>
            <a:r>
              <a:rPr lang="he-IL" dirty="0" smtClean="0"/>
              <a:t>) ועוד.</a:t>
            </a:r>
            <a:endParaRPr lang="en-US" dirty="0"/>
          </a:p>
        </p:txBody>
      </p:sp>
      <p:sp>
        <p:nvSpPr>
          <p:cNvPr id="11" name="Rectangle 10"/>
          <p:cNvSpPr/>
          <p:nvPr/>
        </p:nvSpPr>
        <p:spPr>
          <a:xfrm>
            <a:off x="374073" y="2641599"/>
            <a:ext cx="743527" cy="16625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Content Placeholder 2"/>
          <p:cNvSpPr txBox="1">
            <a:spLocks/>
          </p:cNvSpPr>
          <p:nvPr/>
        </p:nvSpPr>
        <p:spPr>
          <a:xfrm>
            <a:off x="123061" y="5383033"/>
            <a:ext cx="9442358" cy="1058848"/>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ניתן לראות את הקבצים שבונים </a:t>
            </a:r>
            <a:r>
              <a:rPr lang="en-US" dirty="0" smtClean="0"/>
              <a:t>UI</a:t>
            </a:r>
            <a:r>
              <a:rPr lang="he-IL" dirty="0" smtClean="0"/>
              <a:t> באחד משולשה אופנים. קוד מקור (</a:t>
            </a:r>
            <a:r>
              <a:rPr lang="en-US" dirty="0" smtClean="0"/>
              <a:t>code</a:t>
            </a:r>
            <a:r>
              <a:rPr lang="he-IL" dirty="0" smtClean="0"/>
              <a:t>), עיצוב</a:t>
            </a:r>
            <a:r>
              <a:rPr lang="en-US" dirty="0" smtClean="0"/>
              <a:t> </a:t>
            </a:r>
            <a:r>
              <a:rPr lang="he-IL" dirty="0" smtClean="0"/>
              <a:t> </a:t>
            </a:r>
            <a:r>
              <a:rPr lang="en-US" dirty="0" smtClean="0"/>
              <a:t>(design)</a:t>
            </a:r>
            <a:r>
              <a:rPr lang="he-IL" dirty="0" smtClean="0"/>
              <a:t> או שנים/מחולק </a:t>
            </a:r>
            <a:r>
              <a:rPr lang="en-US" dirty="0" smtClean="0"/>
              <a:t>(split)</a:t>
            </a:r>
            <a:r>
              <a:rPr lang="he-IL" dirty="0" smtClean="0"/>
              <a:t>. ניתן לבחור בין האופציות לתצוגת ע"י לחיצת אחת מהאופציות בפינה בצד ימין למעלה. </a:t>
            </a:r>
            <a:endParaRPr lang="en-US" dirty="0"/>
          </a:p>
        </p:txBody>
      </p:sp>
    </p:spTree>
    <p:extLst>
      <p:ext uri="{BB962C8B-B14F-4D97-AF65-F5344CB8AC3E}">
        <p14:creationId xmlns:p14="http://schemas.microsoft.com/office/powerpoint/2010/main" val="1704570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823901"/>
            <a:ext cx="6626871" cy="3334144"/>
          </a:xfrm>
          <a:prstGeom prst="rect">
            <a:avLst/>
          </a:prstGeom>
        </p:spPr>
      </p:pic>
      <p:sp>
        <p:nvSpPr>
          <p:cNvPr id="6" name="Rectangle 5"/>
          <p:cNvSpPr/>
          <p:nvPr/>
        </p:nvSpPr>
        <p:spPr>
          <a:xfrm>
            <a:off x="392809" y="2848176"/>
            <a:ext cx="613955" cy="35684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87047" y="1823901"/>
            <a:ext cx="2934469" cy="309974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sz="1050" dirty="0"/>
              <a:t>בתיקיית </a:t>
            </a:r>
            <a:r>
              <a:rPr lang="en-US" sz="1050" dirty="0" smtClean="0"/>
              <a:t>values</a:t>
            </a:r>
            <a:r>
              <a:rPr lang="he-IL" sz="1050" dirty="0" smtClean="0"/>
              <a:t> </a:t>
            </a:r>
            <a:r>
              <a:rPr lang="he-IL" sz="1050" dirty="0"/>
              <a:t>הנמצא תחת תיקיית </a:t>
            </a:r>
            <a:r>
              <a:rPr lang="en-US" sz="1050" dirty="0"/>
              <a:t>res</a:t>
            </a:r>
            <a:r>
              <a:rPr lang="he-IL" sz="1050" dirty="0"/>
              <a:t> קיימות קיבצי </a:t>
            </a:r>
            <a:r>
              <a:rPr lang="en-US" sz="1050" dirty="0"/>
              <a:t>XML</a:t>
            </a:r>
            <a:r>
              <a:rPr lang="he-IL" sz="1050" dirty="0"/>
              <a:t> המגדירות </a:t>
            </a:r>
            <a:r>
              <a:rPr lang="he-IL" sz="1050" dirty="0" smtClean="0"/>
              <a:t>ערכים נלווים לאפליקציה. 4 דוגמאות לקצבים אילו הינם הקבצים: </a:t>
            </a:r>
            <a:r>
              <a:rPr lang="en-US" sz="1050" dirty="0" smtClean="0"/>
              <a:t>strings, </a:t>
            </a:r>
            <a:r>
              <a:rPr lang="en-US" sz="1050" dirty="0" err="1" smtClean="0"/>
              <a:t>dimens</a:t>
            </a:r>
            <a:r>
              <a:rPr lang="en-US" sz="1050" dirty="0" smtClean="0"/>
              <a:t>, colors, themes.</a:t>
            </a:r>
            <a:endParaRPr lang="he-IL" sz="1050" dirty="0" smtClean="0"/>
          </a:p>
          <a:p>
            <a:pPr marL="0" indent="0" algn="r" rtl="1">
              <a:buNone/>
            </a:pPr>
            <a:r>
              <a:rPr lang="he-IL" sz="1050" dirty="0" smtClean="0"/>
              <a:t>בקבצים בתיקייה זאת יש אותו סגנון, שם ההגרה במאפיין </a:t>
            </a:r>
            <a:r>
              <a:rPr lang="en-US" sz="1050" dirty="0" smtClean="0"/>
              <a:t>name</a:t>
            </a:r>
            <a:r>
              <a:rPr lang="he-IL" sz="1050" dirty="0" smtClean="0"/>
              <a:t> של תגית של סוג ההגדרה, והערך בין התגית הפותחת לסוגרת.</a:t>
            </a:r>
            <a:endParaRPr lang="en-US" sz="1050" dirty="0" smtClean="0"/>
          </a:p>
          <a:p>
            <a:pPr marL="0" indent="0" algn="r" rtl="1">
              <a:buNone/>
            </a:pPr>
            <a:r>
              <a:rPr lang="en-US" sz="1050" dirty="0" smtClean="0"/>
              <a:t>strings</a:t>
            </a:r>
            <a:r>
              <a:rPr lang="he-IL" sz="1050" dirty="0"/>
              <a:t> </a:t>
            </a:r>
            <a:r>
              <a:rPr lang="he-IL" sz="1050" dirty="0" smtClean="0"/>
              <a:t>– קובץ </a:t>
            </a:r>
            <a:r>
              <a:rPr lang="en-US" sz="1050" dirty="0" smtClean="0"/>
              <a:t>XML</a:t>
            </a:r>
            <a:r>
              <a:rPr lang="he-IL" sz="1050" dirty="0" smtClean="0"/>
              <a:t> המכיל בתוכו את הטקסטים בשונים שנשים באפליקציה. טוב לשמור את הטסקטים בקובץ נפרד גם לצורך תרגום לשפות שונות וגם לצורך שימוש חוזר.</a:t>
            </a:r>
          </a:p>
          <a:p>
            <a:pPr marL="0" indent="0" algn="r" rtl="1">
              <a:buNone/>
            </a:pPr>
            <a:r>
              <a:rPr lang="he-IL" sz="1050" dirty="0" smtClean="0"/>
              <a:t>התגית הרלוונטית - </a:t>
            </a:r>
            <a:r>
              <a:rPr lang="en-US" sz="1050" dirty="0" smtClean="0"/>
              <a:t>&lt;string&gt;</a:t>
            </a:r>
            <a:endParaRPr lang="he-IL" sz="1050" dirty="0" smtClean="0"/>
          </a:p>
          <a:p>
            <a:pPr marL="0" indent="0" algn="r" rtl="1">
              <a:buNone/>
            </a:pPr>
            <a:r>
              <a:rPr lang="en-US" sz="1050" dirty="0" err="1" smtClean="0"/>
              <a:t>dimens</a:t>
            </a:r>
            <a:r>
              <a:rPr lang="en-US" sz="1050" dirty="0" smtClean="0"/>
              <a:t> </a:t>
            </a:r>
            <a:r>
              <a:rPr lang="he-IL" sz="1050" dirty="0" smtClean="0"/>
              <a:t> - קובץ </a:t>
            </a:r>
            <a:r>
              <a:rPr lang="en-US" sz="1050" dirty="0" smtClean="0"/>
              <a:t>XML</a:t>
            </a:r>
            <a:r>
              <a:rPr lang="he-IL" sz="1050" dirty="0" smtClean="0"/>
              <a:t> המכיל גדלים של רכיבי </a:t>
            </a:r>
            <a:r>
              <a:rPr lang="en-US" sz="1050" dirty="0" smtClean="0"/>
              <a:t>UI</a:t>
            </a:r>
            <a:r>
              <a:rPr lang="he-IL" sz="1050" dirty="0" smtClean="0"/>
              <a:t> שונים כגון כפתורים ותיבות טקסט. בפיתוח אדרואיד. בעיקר בפיתוח אנדרואיד נשתמש ב2 יחידות מדידה שהינם </a:t>
            </a:r>
            <a:r>
              <a:rPr lang="en-US" sz="1050" dirty="0" err="1" smtClean="0"/>
              <a:t>dp</a:t>
            </a:r>
            <a:r>
              <a:rPr lang="he-IL" sz="1050" dirty="0"/>
              <a:t> </a:t>
            </a:r>
            <a:r>
              <a:rPr lang="he-IL" sz="1050" dirty="0" smtClean="0"/>
              <a:t>(</a:t>
            </a:r>
            <a:r>
              <a:rPr lang="en-US" sz="1050" dirty="0" smtClean="0"/>
              <a:t>density independent pixel</a:t>
            </a:r>
            <a:r>
              <a:rPr lang="he-IL" sz="1050" dirty="0" smtClean="0"/>
              <a:t> להגדרת גודל של אלמט כך שיתאים את עצמו למסכים עם רזולוציות שונות) ו</a:t>
            </a:r>
            <a:r>
              <a:rPr lang="en-US" sz="1050" dirty="0" smtClean="0"/>
              <a:t> </a:t>
            </a:r>
            <a:r>
              <a:rPr lang="en-US" sz="1050" dirty="0" err="1" smtClean="0"/>
              <a:t>sp</a:t>
            </a:r>
            <a:r>
              <a:rPr lang="en-US" sz="1050" dirty="0" smtClean="0"/>
              <a:t> </a:t>
            </a:r>
            <a:r>
              <a:rPr lang="he-IL" sz="1050" dirty="0" smtClean="0"/>
              <a:t> (</a:t>
            </a:r>
            <a:r>
              <a:rPr lang="en-US" sz="1050" dirty="0" smtClean="0"/>
              <a:t>scalable independent pixel</a:t>
            </a:r>
            <a:r>
              <a:rPr lang="he-IL" sz="1050" dirty="0" smtClean="0"/>
              <a:t> דומה ל</a:t>
            </a:r>
            <a:r>
              <a:rPr lang="en-US" sz="1050" dirty="0" err="1" smtClean="0"/>
              <a:t>dp</a:t>
            </a:r>
            <a:r>
              <a:rPr lang="he-IL" sz="1050" dirty="0"/>
              <a:t> </a:t>
            </a:r>
            <a:r>
              <a:rPr lang="he-IL" sz="1050" dirty="0" smtClean="0"/>
              <a:t>אך מתחשב להגדרות גולל גופן במכיר ולכן בשימוש להגדרות של גודל טקסטים). קיימות יחידות נוספות כמו </a:t>
            </a:r>
            <a:r>
              <a:rPr lang="en-US" sz="1050" dirty="0" err="1" smtClean="0"/>
              <a:t>px</a:t>
            </a:r>
            <a:r>
              <a:rPr lang="en-US" sz="1050" dirty="0"/>
              <a:t> </a:t>
            </a:r>
            <a:r>
              <a:rPr lang="en-US" sz="1050" dirty="0" smtClean="0"/>
              <a:t>– pixel</a:t>
            </a:r>
            <a:r>
              <a:rPr lang="he-IL" sz="1050" dirty="0" smtClean="0"/>
              <a:t> אבל מומלץ לא להשתמש בשהם כדי לשמור על ריספונסיביות לרזולוציות וגודלי מסך שונים.</a:t>
            </a:r>
            <a:endParaRPr lang="he-IL" sz="1050" dirty="0"/>
          </a:p>
        </p:txBody>
      </p:sp>
      <p:sp>
        <p:nvSpPr>
          <p:cNvPr id="9" name="Content Placeholder 2"/>
          <p:cNvSpPr txBox="1">
            <a:spLocks/>
          </p:cNvSpPr>
          <p:nvPr/>
        </p:nvSpPr>
        <p:spPr>
          <a:xfrm>
            <a:off x="123061" y="5565914"/>
            <a:ext cx="9498455" cy="834886"/>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sz="1050" dirty="0" smtClean="0"/>
              <a:t>colors</a:t>
            </a:r>
            <a:r>
              <a:rPr lang="he-IL" sz="1050" dirty="0" smtClean="0"/>
              <a:t> – צבעים שונים שנשתמש בהם שאפליקציה בסגנון </a:t>
            </a:r>
            <a:r>
              <a:rPr lang="en-US" sz="1050" dirty="0" smtClean="0"/>
              <a:t>hexadecimal code</a:t>
            </a:r>
            <a:r>
              <a:rPr lang="he-IL" sz="1050" dirty="0" smtClean="0"/>
              <a:t>.</a:t>
            </a:r>
          </a:p>
          <a:p>
            <a:pPr marL="0" indent="0" algn="r" rtl="1">
              <a:buFont typeface="Arial" pitchFamily="34" charset="0"/>
              <a:buNone/>
            </a:pPr>
            <a:r>
              <a:rPr lang="en-US" sz="1050" dirty="0" smtClean="0"/>
              <a:t>themes</a:t>
            </a:r>
            <a:r>
              <a:rPr lang="he-IL" sz="1050" dirty="0" smtClean="0"/>
              <a:t> – הגדרות סגנונות שלמים עבור אלמנטים מסויימים למשל ניתן להגדית במקום אחד שכל כפתור שיש לו את ה</a:t>
            </a:r>
            <a:r>
              <a:rPr lang="en-US" sz="1050" dirty="0" smtClean="0"/>
              <a:t>style</a:t>
            </a:r>
            <a:r>
              <a:rPr lang="he-IL" sz="1050" dirty="0" smtClean="0"/>
              <a:t> של </a:t>
            </a:r>
            <a:r>
              <a:rPr lang="en-US" sz="1050" dirty="0" err="1" smtClean="0"/>
              <a:t>blue_big</a:t>
            </a:r>
            <a:r>
              <a:rPr lang="he-IL" sz="1050" dirty="0"/>
              <a:t> </a:t>
            </a:r>
            <a:r>
              <a:rPr lang="he-IL" sz="1050" dirty="0" smtClean="0"/>
              <a:t>יהיה עם צבע רקע כחול, צבע טקסט לבן, גודל גופן מסויים וכן האלה.</a:t>
            </a:r>
          </a:p>
          <a:p>
            <a:pPr marL="0" indent="0" algn="r" rtl="1">
              <a:buFont typeface="Arial" pitchFamily="34" charset="0"/>
              <a:buNone/>
            </a:pPr>
            <a:r>
              <a:rPr lang="he-IL" sz="1050" dirty="0" smtClean="0"/>
              <a:t>נשים לב שימוש בקבצים אילו אינו הכרחי, ניתן לראות ישירות במקום הרלוונטי את הערך הרצוי, אבל מומלץ להשתמש בהם במיוחד עם ערכים שחוזרים על עצמם לעורך האפליקצייה ושאולי רצה לשנות את כולם במקום אחד במקום לעבור על כל המקומות שיש בהם שימוש ולשנות אחד אחד.</a:t>
            </a:r>
            <a:endParaRPr lang="en-US" sz="1050" dirty="0"/>
          </a:p>
        </p:txBody>
      </p:sp>
    </p:spTree>
    <p:extLst>
      <p:ext uri="{BB962C8B-B14F-4D97-AF65-F5344CB8AC3E}">
        <p14:creationId xmlns:p14="http://schemas.microsoft.com/office/powerpoint/2010/main" val="1872650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java</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751848"/>
            <a:ext cx="2046334" cy="1583191"/>
          </a:xfrm>
          <a:prstGeom prst="rect">
            <a:avLst/>
          </a:prstGeom>
        </p:spPr>
      </p:pic>
      <p:sp>
        <p:nvSpPr>
          <p:cNvPr id="6" name="Rectangle 5"/>
          <p:cNvSpPr/>
          <p:nvPr/>
        </p:nvSpPr>
        <p:spPr>
          <a:xfrm>
            <a:off x="259264" y="2156065"/>
            <a:ext cx="2046334" cy="605608"/>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586182" y="2156064"/>
            <a:ext cx="6788727" cy="4244735"/>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dirty="0" smtClean="0"/>
              <a:t>[some text about the java folder, about how we are talking about the one that isn’t related to “test”. Like the root of a normal java project]</a:t>
            </a:r>
            <a:endParaRPr lang="en-US" dirty="0"/>
          </a:p>
        </p:txBody>
      </p:sp>
    </p:spTree>
    <p:extLst>
      <p:ext uri="{BB962C8B-B14F-4D97-AF65-F5344CB8AC3E}">
        <p14:creationId xmlns:p14="http://schemas.microsoft.com/office/powerpoint/2010/main" val="1868763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smtClean="0"/>
              <a:t>הקדמה</a:t>
            </a:r>
            <a:endParaRPr lang="en-US" dirty="0"/>
          </a:p>
        </p:txBody>
      </p:sp>
      <p:sp>
        <p:nvSpPr>
          <p:cNvPr id="3" name="Content Placeholder 2"/>
          <p:cNvSpPr>
            <a:spLocks noGrp="1"/>
          </p:cNvSpPr>
          <p:nvPr>
            <p:ph idx="1"/>
          </p:nvPr>
        </p:nvSpPr>
        <p:spPr/>
        <p:txBody>
          <a:bodyPr/>
          <a:lstStyle/>
          <a:p>
            <a:pPr algn="r" rtl="1"/>
            <a:r>
              <a:rPr lang="en-US" dirty="0" smtClean="0"/>
              <a:t>[some stuff about how it’s an operating system used in so many types of devices and applications and stuff]</a:t>
            </a:r>
            <a:endParaRPr lang="en-US" dirty="0"/>
          </a:p>
        </p:txBody>
      </p:sp>
    </p:spTree>
    <p:extLst>
      <p:ext uri="{BB962C8B-B14F-4D97-AF65-F5344CB8AC3E}">
        <p14:creationId xmlns:p14="http://schemas.microsoft.com/office/powerpoint/2010/main" val="1520106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68" y="578507"/>
            <a:ext cx="8125813" cy="763525"/>
          </a:xfrm>
        </p:spPr>
        <p:txBody>
          <a:bodyPr>
            <a:noAutofit/>
          </a:bodyPr>
          <a:lstStyle/>
          <a:p>
            <a:pPr algn="r" rtl="1"/>
            <a:r>
              <a:rPr lang="he-IL" sz="4000" dirty="0"/>
              <a:t>תקציר תהליך הבנייה של אפליקציית </a:t>
            </a:r>
            <a:r>
              <a:rPr lang="he-IL" sz="4000" dirty="0" smtClean="0"/>
              <a:t>אנדרואיד</a:t>
            </a:r>
            <a:endParaRPr lang="en-US" sz="4000" dirty="0"/>
          </a:p>
        </p:txBody>
      </p:sp>
      <p:sp>
        <p:nvSpPr>
          <p:cNvPr id="3" name="Content Placeholder 2"/>
          <p:cNvSpPr>
            <a:spLocks noGrp="1"/>
          </p:cNvSpPr>
          <p:nvPr>
            <p:ph idx="1"/>
          </p:nvPr>
        </p:nvSpPr>
        <p:spPr/>
        <p:txBody>
          <a:bodyPr/>
          <a:lstStyle/>
          <a:p>
            <a:pPr algn="r" rtl="1"/>
            <a:r>
              <a:rPr lang="en-US" dirty="0" smtClean="0"/>
              <a:t>[some stuff about compilation bytecode, elf and so on]</a:t>
            </a:r>
            <a:endParaRPr lang="en-US" dirty="0"/>
          </a:p>
        </p:txBody>
      </p:sp>
    </p:spTree>
    <p:extLst>
      <p:ext uri="{BB962C8B-B14F-4D97-AF65-F5344CB8AC3E}">
        <p14:creationId xmlns:p14="http://schemas.microsoft.com/office/powerpoint/2010/main" val="2821175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fontScale="85000" lnSpcReduction="10000"/>
          </a:bodyPr>
          <a:lstStyle/>
          <a:p>
            <a:pPr marL="0" indent="0" algn="r" rtl="1">
              <a:buNone/>
            </a:pPr>
            <a:r>
              <a:rPr lang="he-IL" dirty="0" smtClean="0"/>
              <a:t>סביבת העבודה העיקרית בה משתמשים לפיתוח אנדרואיד הינה </a:t>
            </a:r>
            <a:r>
              <a:rPr lang="en-US" dirty="0" smtClean="0"/>
              <a:t>Android Studio</a:t>
            </a:r>
            <a:r>
              <a:rPr lang="he-IL" dirty="0" smtClean="0"/>
              <a:t> מחברת </a:t>
            </a:r>
            <a:r>
              <a:rPr lang="en-US" dirty="0" err="1" smtClean="0"/>
              <a:t>JetBrains</a:t>
            </a:r>
            <a:r>
              <a:rPr lang="he-IL" dirty="0" smtClean="0"/>
              <a:t>.</a:t>
            </a:r>
          </a:p>
          <a:p>
            <a:pPr marL="0" indent="0" algn="r" rtl="1">
              <a:buNone/>
            </a:pPr>
            <a:r>
              <a:rPr lang="he-IL" dirty="0" smtClean="0"/>
              <a:t>זאת לא סביבת הפיתוח היחידה שהייתה בשימוש מאז תולדות פיתוח אנדרואיד לסמרטפונים. לדוגמה לפני </a:t>
            </a:r>
            <a:r>
              <a:rPr lang="en-US" dirty="0" smtClean="0"/>
              <a:t>Android Studio</a:t>
            </a:r>
            <a:r>
              <a:rPr lang="he-IL" dirty="0" smtClean="0"/>
              <a:t> היה נפוץ להשתמש ב</a:t>
            </a:r>
            <a:r>
              <a:rPr lang="en-US" dirty="0" smtClean="0"/>
              <a:t>Eclipse</a:t>
            </a:r>
            <a:r>
              <a:rPr lang="he-IL" dirty="0" smtClean="0"/>
              <a:t> עם </a:t>
            </a:r>
            <a:r>
              <a:rPr lang="en-US" dirty="0" smtClean="0"/>
              <a:t>plugins</a:t>
            </a:r>
            <a:r>
              <a:rPr lang="he-IL" dirty="0" smtClean="0"/>
              <a:t> יעודיות לפיתוח באנדרואיד.</a:t>
            </a:r>
          </a:p>
          <a:p>
            <a:pPr marL="0" indent="0" algn="r" rtl="1">
              <a:buNone/>
            </a:pPr>
            <a:r>
              <a:rPr lang="he-IL" dirty="0" smtClean="0"/>
              <a:t>אך כבר שנים רבות </a:t>
            </a:r>
            <a:r>
              <a:rPr lang="en-US" dirty="0" smtClean="0"/>
              <a:t>Android Studio</a:t>
            </a:r>
            <a:r>
              <a:rPr lang="he-IL" dirty="0" smtClean="0"/>
              <a:t> היא הסביבה העיקרית ורישמית לפיתוח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81732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lnSpcReduction="10000"/>
          </a:bodyPr>
          <a:lstStyle/>
          <a:p>
            <a:pPr marL="0" indent="0" algn="r" rtl="1">
              <a:buNone/>
            </a:pPr>
            <a:r>
              <a:rPr lang="he-IL" dirty="0" smtClean="0"/>
              <a:t>ניתן להוריד את סביבת העבודה </a:t>
            </a:r>
            <a:r>
              <a:rPr lang="en-US" dirty="0" smtClean="0"/>
              <a:t>Android Studio</a:t>
            </a:r>
            <a:r>
              <a:rPr lang="he-IL" dirty="0"/>
              <a:t> </a:t>
            </a:r>
            <a:r>
              <a:rPr lang="he-IL" dirty="0" smtClean="0"/>
              <a:t>בחינם מהאתר</a:t>
            </a:r>
          </a:p>
          <a:p>
            <a:pPr marL="0" indent="0" algn="r" rtl="1">
              <a:buNone/>
            </a:pPr>
            <a:r>
              <a:rPr lang="en-US" sz="2400" dirty="0">
                <a:hlinkClick r:id="rId2"/>
              </a:rPr>
              <a:t>https://</a:t>
            </a:r>
            <a:r>
              <a:rPr lang="en-US" sz="2400" dirty="0" smtClean="0">
                <a:hlinkClick r:id="rId2"/>
              </a:rPr>
              <a:t>developer.android.com/studio/index.html</a:t>
            </a:r>
            <a:endParaRPr lang="he-IL" sz="2400" dirty="0" smtClean="0"/>
          </a:p>
          <a:p>
            <a:pPr marL="0" indent="0" algn="r" rtl="1">
              <a:buNone/>
            </a:pPr>
            <a:endParaRPr lang="he-IL" sz="2400" dirty="0"/>
          </a:p>
          <a:p>
            <a:pPr marL="0" indent="0" algn="r" rtl="1">
              <a:buNone/>
            </a:pPr>
            <a:r>
              <a:rPr lang="he-IL" sz="3730" dirty="0" smtClean="0"/>
              <a:t>את </a:t>
            </a:r>
            <a:r>
              <a:rPr lang="en-US" sz="3730" dirty="0" smtClean="0"/>
              <a:t>Android Studio</a:t>
            </a:r>
            <a:r>
              <a:rPr lang="he-IL" sz="3730" dirty="0" smtClean="0"/>
              <a:t> ניתן להתקין למערכות הפעלה רבות הכוללות </a:t>
            </a:r>
            <a:r>
              <a:rPr lang="en-US" sz="3730" dirty="0" smtClean="0"/>
              <a:t>Windows, Mac, Linux</a:t>
            </a:r>
          </a:p>
          <a:p>
            <a:pPr marL="0" indent="0" algn="r" rtl="1">
              <a:buNone/>
            </a:pPr>
            <a:r>
              <a:rPr lang="he-IL" sz="3730" dirty="0" smtClean="0"/>
              <a:t>לאחר ההורדה ההתקנה היא סדנטרתית.</a:t>
            </a:r>
            <a:endParaRPr lang="en-US" sz="3730"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הורדה והתקנה של </a:t>
            </a:r>
            <a:r>
              <a:rPr lang="en-US" sz="4000" dirty="0" smtClean="0">
                <a:solidFill>
                  <a:srgbClr val="FFE701"/>
                </a:solidFill>
              </a:rPr>
              <a:t>Android Studio</a:t>
            </a:r>
            <a:endParaRPr lang="en-US" sz="4000" dirty="0">
              <a:solidFill>
                <a:srgbClr val="FFE701"/>
              </a:solidFill>
            </a:endParaRPr>
          </a:p>
        </p:txBody>
      </p:sp>
    </p:spTree>
    <p:extLst>
      <p:ext uri="{BB962C8B-B14F-4D97-AF65-F5344CB8AC3E}">
        <p14:creationId xmlns:p14="http://schemas.microsoft.com/office/powerpoint/2010/main" val="2943503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1988" t="27282" r="32681" b="23983"/>
          <a:stretch/>
        </p:blipFill>
        <p:spPr>
          <a:xfrm>
            <a:off x="395423" y="3014597"/>
            <a:ext cx="1950618" cy="1337567"/>
          </a:xfrm>
        </p:spPr>
      </p:pic>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פתיחת הסביבה</a:t>
            </a:r>
            <a:endParaRPr lang="en-US" sz="4000" dirty="0">
              <a:solidFill>
                <a:srgbClr val="FFE70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618" y="1852654"/>
            <a:ext cx="5506147" cy="3402837"/>
          </a:xfrm>
          <a:prstGeom prst="rect">
            <a:avLst/>
          </a:prstGeom>
        </p:spPr>
      </p:pic>
      <p:sp>
        <p:nvSpPr>
          <p:cNvPr id="8" name="Content Placeholder 2"/>
          <p:cNvSpPr txBox="1">
            <a:spLocks/>
          </p:cNvSpPr>
          <p:nvPr/>
        </p:nvSpPr>
        <p:spPr>
          <a:xfrm>
            <a:off x="968076" y="5338852"/>
            <a:ext cx="7940660" cy="854521"/>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3730" dirty="0" smtClean="0"/>
              <a:t>מגיעים למסך הפתיח של </a:t>
            </a:r>
            <a:r>
              <a:rPr lang="en-US" sz="3730" dirty="0" smtClean="0"/>
              <a:t> Android Studio</a:t>
            </a:r>
          </a:p>
          <a:p>
            <a:pPr marL="0" indent="0" algn="r" rtl="1">
              <a:buFont typeface="Arial" pitchFamily="34" charset="0"/>
              <a:buNone/>
            </a:pPr>
            <a:r>
              <a:rPr lang="he-IL" sz="3730" dirty="0" smtClean="0"/>
              <a:t>ניתן ללחוץ על האופציה הראשונה ליצירת </a:t>
            </a:r>
            <a:r>
              <a:rPr lang="he-IL" sz="3730" dirty="0" err="1" smtClean="0"/>
              <a:t>פרוייקט</a:t>
            </a:r>
            <a:r>
              <a:rPr lang="he-IL" sz="3730" dirty="0" smtClean="0"/>
              <a:t> חדש</a:t>
            </a:r>
            <a:endParaRPr lang="en-US" sz="3730" dirty="0"/>
          </a:p>
        </p:txBody>
      </p:sp>
      <p:sp>
        <p:nvSpPr>
          <p:cNvPr id="9" name="Rectangle 8"/>
          <p:cNvSpPr/>
          <p:nvPr/>
        </p:nvSpPr>
        <p:spPr>
          <a:xfrm>
            <a:off x="4433462" y="3426691"/>
            <a:ext cx="1080655" cy="24938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Elbow Connector 10"/>
          <p:cNvCxnSpPr/>
          <p:nvPr/>
        </p:nvCxnSpPr>
        <p:spPr>
          <a:xfrm flipV="1">
            <a:off x="5514117" y="2291420"/>
            <a:ext cx="2685308" cy="1283054"/>
          </a:xfrm>
          <a:prstGeom prst="bentConnector3">
            <a:avLst>
              <a:gd name="adj1" fmla="val 2764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33298" y="2140499"/>
            <a:ext cx="1550876" cy="292388"/>
          </a:xfrm>
          <a:prstGeom prst="rect">
            <a:avLst/>
          </a:prstGeom>
          <a:noFill/>
        </p:spPr>
        <p:txBody>
          <a:bodyPr wrap="square" rtlCol="0">
            <a:spAutoFit/>
          </a:bodyPr>
          <a:lstStyle/>
          <a:p>
            <a:pPr algn="r" rtl="1"/>
            <a:r>
              <a:rPr lang="he-IL" sz="1300" dirty="0" smtClean="0">
                <a:solidFill>
                  <a:schemeClr val="bg1"/>
                </a:solidFill>
              </a:rPr>
              <a:t>יצירת </a:t>
            </a:r>
            <a:r>
              <a:rPr lang="he-IL" sz="1300" dirty="0" err="1" smtClean="0">
                <a:solidFill>
                  <a:schemeClr val="bg1"/>
                </a:solidFill>
              </a:rPr>
              <a:t>פרוייטק</a:t>
            </a:r>
            <a:r>
              <a:rPr lang="he-IL" sz="1300" dirty="0" smtClean="0">
                <a:solidFill>
                  <a:schemeClr val="bg1"/>
                </a:solidFill>
              </a:rPr>
              <a:t> חדש</a:t>
            </a:r>
            <a:r>
              <a:rPr lang="he-IL" sz="1300" dirty="0">
                <a:solidFill>
                  <a:schemeClr val="bg1"/>
                </a:solidFill>
              </a:rPr>
              <a:t>ם</a:t>
            </a:r>
            <a:endParaRPr lang="en-US" sz="1300" dirty="0">
              <a:solidFill>
                <a:schemeClr val="bg1"/>
              </a:solidFill>
            </a:endParaRPr>
          </a:p>
        </p:txBody>
      </p:sp>
      <p:sp>
        <p:nvSpPr>
          <p:cNvPr id="13" name="TextBox 12"/>
          <p:cNvSpPr txBox="1"/>
          <p:nvPr/>
        </p:nvSpPr>
        <p:spPr>
          <a:xfrm>
            <a:off x="8195070" y="2560457"/>
            <a:ext cx="1550876" cy="292388"/>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קיים</a:t>
            </a:r>
            <a:endParaRPr lang="en-US" sz="1300" dirty="0">
              <a:solidFill>
                <a:schemeClr val="bg1"/>
              </a:solidFill>
            </a:endParaRPr>
          </a:p>
        </p:txBody>
      </p:sp>
      <p:sp>
        <p:nvSpPr>
          <p:cNvPr id="14" name="TextBox 13"/>
          <p:cNvSpPr txBox="1"/>
          <p:nvPr/>
        </p:nvSpPr>
        <p:spPr>
          <a:xfrm>
            <a:off x="8123702" y="2953287"/>
            <a:ext cx="1550876" cy="892552"/>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מ</a:t>
            </a:r>
            <a:r>
              <a:rPr lang="en-US" sz="1300" dirty="0" smtClean="0">
                <a:solidFill>
                  <a:schemeClr val="bg1"/>
                </a:solidFill>
              </a:rPr>
              <a:t>version control </a:t>
            </a:r>
            <a:r>
              <a:rPr lang="he-IL" sz="1300" dirty="0">
                <a:solidFill>
                  <a:schemeClr val="bg1"/>
                </a:solidFill>
              </a:rPr>
              <a:t> </a:t>
            </a:r>
            <a:r>
              <a:rPr lang="he-IL" sz="1300" dirty="0" smtClean="0">
                <a:solidFill>
                  <a:schemeClr val="bg1"/>
                </a:solidFill>
              </a:rPr>
              <a:t>כגון </a:t>
            </a:r>
            <a:r>
              <a:rPr lang="en-US" sz="1300" dirty="0" err="1" smtClean="0">
                <a:solidFill>
                  <a:schemeClr val="bg1"/>
                </a:solidFill>
              </a:rPr>
              <a:t>github</a:t>
            </a:r>
            <a:r>
              <a:rPr lang="en-US" sz="1300" dirty="0">
                <a:solidFill>
                  <a:schemeClr val="bg1"/>
                </a:solidFill>
              </a:rPr>
              <a:t> </a:t>
            </a:r>
            <a:r>
              <a:rPr lang="he-IL" sz="1300" dirty="0">
                <a:solidFill>
                  <a:schemeClr val="bg1"/>
                </a:solidFill>
              </a:rPr>
              <a:t> </a:t>
            </a:r>
            <a:r>
              <a:rPr lang="he-IL" sz="1300" dirty="0" smtClean="0">
                <a:solidFill>
                  <a:schemeClr val="bg1"/>
                </a:solidFill>
              </a:rPr>
              <a:t>ו </a:t>
            </a:r>
            <a:r>
              <a:rPr lang="en-US" sz="1300" dirty="0" err="1" smtClean="0">
                <a:solidFill>
                  <a:schemeClr val="bg1"/>
                </a:solidFill>
              </a:rPr>
              <a:t>bitbucket</a:t>
            </a:r>
            <a:endParaRPr lang="en-US" sz="1300" dirty="0">
              <a:solidFill>
                <a:schemeClr val="bg1"/>
              </a:solidFill>
            </a:endParaRPr>
          </a:p>
        </p:txBody>
      </p:sp>
      <p:cxnSp>
        <p:nvCxnSpPr>
          <p:cNvPr id="16" name="Elbow Connector 15"/>
          <p:cNvCxnSpPr/>
          <p:nvPr/>
        </p:nvCxnSpPr>
        <p:spPr>
          <a:xfrm flipV="1">
            <a:off x="5666517" y="2706651"/>
            <a:ext cx="2642648" cy="1066806"/>
          </a:xfrm>
          <a:prstGeom prst="bentConnector3">
            <a:avLst>
              <a:gd name="adj1" fmla="val 482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5666517" y="3231354"/>
            <a:ext cx="2685308" cy="719466"/>
          </a:xfrm>
          <a:prstGeom prst="bentConnector3">
            <a:avLst>
              <a:gd name="adj1" fmla="val 9505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6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62500" lnSpcReduction="20000"/>
          </a:bodyPr>
          <a:lstStyle/>
          <a:p>
            <a:pPr marL="0" indent="0" algn="r" rtl="1">
              <a:buNone/>
            </a:pPr>
            <a:r>
              <a:rPr lang="he-IL" dirty="0"/>
              <a:t>ניתן לבחור בין סביבת היישום. אנחנו נבחר את האופציה הראשונה </a:t>
            </a:r>
            <a:r>
              <a:rPr lang="en-US" dirty="0"/>
              <a:t>Phone and Tablet</a:t>
            </a:r>
          </a:p>
          <a:p>
            <a:pPr marL="0" indent="0" algn="r" rtl="1">
              <a:buNone/>
            </a:pPr>
            <a:endParaRPr lang="he-IL" dirty="0" smtClean="0"/>
          </a:p>
          <a:p>
            <a:pPr marL="0" indent="0" algn="r" rtl="1">
              <a:buNone/>
            </a:pPr>
            <a:r>
              <a:rPr lang="he-IL" dirty="0" smtClean="0"/>
              <a:t>אז יש לבחור בין מספר סוגי </a:t>
            </a:r>
            <a:r>
              <a:rPr lang="he-IL" dirty="0" err="1" smtClean="0"/>
              <a:t>טמפלייטים</a:t>
            </a:r>
            <a:r>
              <a:rPr lang="he-IL" dirty="0" smtClean="0"/>
              <a:t>.</a:t>
            </a:r>
            <a:endParaRPr lang="en-US" dirty="0" smtClean="0"/>
          </a:p>
          <a:p>
            <a:pPr marL="0" indent="0" algn="r" rtl="1">
              <a:buNone/>
            </a:pPr>
            <a:endParaRPr lang="he-IL" dirty="0"/>
          </a:p>
          <a:p>
            <a:pPr marL="0" indent="0" algn="r" rtl="1">
              <a:buNone/>
            </a:pPr>
            <a:r>
              <a:rPr lang="he-IL" dirty="0" smtClean="0"/>
              <a:t>בדוגמה זו, נבחר את הבסיסי ביותר הבנוי שהינו </a:t>
            </a:r>
            <a:r>
              <a:rPr lang="en-US" dirty="0" smtClean="0"/>
              <a:t>Empty Activity</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3315"/>
            <a:ext cx="5356366" cy="3977267"/>
          </a:xfrm>
          <a:prstGeom prst="rect">
            <a:avLst/>
          </a:prstGeom>
        </p:spPr>
      </p:pic>
    </p:spTree>
    <p:extLst>
      <p:ext uri="{BB962C8B-B14F-4D97-AF65-F5344CB8AC3E}">
        <p14:creationId xmlns:p14="http://schemas.microsoft.com/office/powerpoint/2010/main" val="35246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40000" lnSpcReduction="20000"/>
          </a:bodyPr>
          <a:lstStyle/>
          <a:p>
            <a:pPr marL="0" indent="0" algn="r" rtl="1">
              <a:buNone/>
            </a:pPr>
            <a:r>
              <a:rPr lang="he-IL" dirty="0" smtClean="0"/>
              <a:t>ניבחר שם ליישום ואת ה</a:t>
            </a:r>
            <a:r>
              <a:rPr lang="en-US" dirty="0" smtClean="0"/>
              <a:t>package</a:t>
            </a:r>
            <a:r>
              <a:rPr lang="he-IL" dirty="0" smtClean="0"/>
              <a:t> שלו (המוכר לנו מפיתוח בשפת </a:t>
            </a:r>
            <a:r>
              <a:rPr lang="en-US" dirty="0" smtClean="0"/>
              <a:t>Java</a:t>
            </a:r>
            <a:r>
              <a:rPr lang="he-IL" dirty="0" smtClean="0"/>
              <a:t>). בנוסף נחבר מיקום לשמירת </a:t>
            </a:r>
            <a:r>
              <a:rPr lang="he-IL" dirty="0" err="1" smtClean="0"/>
              <a:t>הפרוייקט</a:t>
            </a:r>
            <a:r>
              <a:rPr lang="he-IL" dirty="0" smtClean="0"/>
              <a:t> (ניתן להשאיר את המיקום עם ברירת המחדל).</a:t>
            </a:r>
            <a:endParaRPr lang="en-US" dirty="0"/>
          </a:p>
          <a:p>
            <a:pPr marL="0" indent="0" algn="r" rtl="1">
              <a:buNone/>
            </a:pPr>
            <a:endParaRPr lang="he-IL" dirty="0" smtClean="0"/>
          </a:p>
          <a:p>
            <a:pPr marL="0" indent="0" algn="r" rtl="1">
              <a:buNone/>
            </a:pPr>
            <a:r>
              <a:rPr lang="he-IL" dirty="0" smtClean="0"/>
              <a:t>יש צורך לבחור את שפת הפיתוח </a:t>
            </a:r>
            <a:r>
              <a:rPr lang="he-IL" dirty="0" err="1" smtClean="0"/>
              <a:t>לפרוייקט</a:t>
            </a:r>
            <a:r>
              <a:rPr lang="he-IL" dirty="0" smtClean="0"/>
              <a:t> מבין </a:t>
            </a:r>
            <a:r>
              <a:rPr lang="en-US" dirty="0" smtClean="0"/>
              <a:t>Java</a:t>
            </a:r>
            <a:r>
              <a:rPr lang="he-IL" dirty="0" smtClean="0"/>
              <a:t> ו</a:t>
            </a:r>
            <a:r>
              <a:rPr lang="en-US" dirty="0" err="1" smtClean="0"/>
              <a:t>Kotlin</a:t>
            </a:r>
            <a:r>
              <a:rPr lang="en-US" dirty="0" smtClean="0"/>
              <a:t> </a:t>
            </a:r>
            <a:r>
              <a:rPr lang="he-IL" dirty="0" smtClean="0"/>
              <a:t>. בדוגמה זו נבחר את </a:t>
            </a:r>
            <a:r>
              <a:rPr lang="en-US" dirty="0" smtClean="0"/>
              <a:t>Java</a:t>
            </a:r>
            <a:r>
              <a:rPr lang="he-IL" dirty="0" smtClean="0"/>
              <a:t>.</a:t>
            </a:r>
            <a:endParaRPr lang="en-US" dirty="0" smtClean="0"/>
          </a:p>
          <a:p>
            <a:pPr marL="0" indent="0" algn="r" rtl="1">
              <a:buNone/>
            </a:pPr>
            <a:endParaRPr lang="he-IL" dirty="0"/>
          </a:p>
          <a:p>
            <a:pPr marL="0" indent="0" algn="r" rtl="1">
              <a:buNone/>
            </a:pPr>
            <a:r>
              <a:rPr lang="he-IL" dirty="0" smtClean="0"/>
              <a:t>לבסוף נבחר את ה</a:t>
            </a:r>
            <a:r>
              <a:rPr lang="en-US" dirty="0" smtClean="0"/>
              <a:t>SDK</a:t>
            </a:r>
            <a:r>
              <a:rPr lang="he-IL" dirty="0" smtClean="0"/>
              <a:t> המינימלי שנתמוך בו. יש להשתמש בשיקול דעת בבחירת גרסה מינימלית. ככל הגרסה נמוכה יותר ניתן להגיע לקהל רחב יותר (עד גבול מסוים) אבל תמיכה בהרבה גרסאות מסרבל את פיתוח </a:t>
            </a:r>
            <a:r>
              <a:rPr lang="he-IL" dirty="0" err="1" smtClean="0"/>
              <a:t>הפרוייקט</a:t>
            </a:r>
            <a:r>
              <a:rPr lang="he-IL" dirty="0" smtClean="0"/>
              <a:t> כי במספר מקומות יש התנהגויות שונות לגרסאות שונות ופיצ'רים חדשים שאולי נרצה להשתמש בהם שאינם קיימים בגרסאות ישנות יותר.</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4834"/>
            <a:ext cx="5356366" cy="3974228"/>
          </a:xfrm>
          <a:prstGeom prst="rect">
            <a:avLst/>
          </a:prstGeom>
        </p:spPr>
      </p:pic>
    </p:spTree>
    <p:extLst>
      <p:ext uri="{BB962C8B-B14F-4D97-AF65-F5344CB8AC3E}">
        <p14:creationId xmlns:p14="http://schemas.microsoft.com/office/powerpoint/2010/main" val="204557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2435</TotalTime>
  <Words>1655</Words>
  <Application>Microsoft Office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1_Office Theme</vt:lpstr>
      <vt:lpstr>פיתוח אפליקציות באצעות אנדרואיד</vt:lpstr>
      <vt:lpstr>תוכן עניינים</vt:lpstr>
      <vt:lpstr>הקדמה</vt:lpstr>
      <vt:lpstr>תקציר תהליך הבנייה של אפליקציית אנדרואיד</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Yoni</cp:lastModifiedBy>
  <cp:revision>72</cp:revision>
  <dcterms:created xsi:type="dcterms:W3CDTF">2021-05-07T00:22:26Z</dcterms:created>
  <dcterms:modified xsi:type="dcterms:W3CDTF">2021-05-23T03:05:05Z</dcterms:modified>
</cp:coreProperties>
</file>