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63" r:id="rId3"/>
    <p:sldId id="264" r:id="rId4"/>
    <p:sldId id="265" r:id="rId5"/>
    <p:sldId id="269" r:id="rId6"/>
    <p:sldId id="267" r:id="rId7"/>
    <p:sldId id="268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701"/>
    <a:srgbClr val="1CB7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8"/>
    <p:restoredTop sz="94662"/>
  </p:normalViewPr>
  <p:slideViewPr>
    <p:cSldViewPr snapToGrid="0" snapToObjects="1">
      <p:cViewPr varScale="1">
        <p:scale>
          <a:sx n="138" d="100"/>
          <a:sy n="138" d="100"/>
        </p:scale>
        <p:origin x="17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20260" y="3021787"/>
            <a:ext cx="9773120" cy="203606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0260" y="5057851"/>
            <a:ext cx="9773120" cy="814428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3733" b="0" i="0">
                <a:solidFill>
                  <a:srgbClr val="FFC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93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2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52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97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171294"/>
            <a:ext cx="10994760" cy="1189327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00147"/>
            <a:ext cx="10994760" cy="4479341"/>
          </a:xfrm>
        </p:spPr>
        <p:txBody>
          <a:bodyPr/>
          <a:lstStyle>
            <a:lvl1pPr algn="l">
              <a:defRPr sz="3733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4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1" y="578507"/>
            <a:ext cx="7940660" cy="763525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598079"/>
            <a:ext cx="7940660" cy="4681415"/>
          </a:xfrm>
        </p:spPr>
        <p:txBody>
          <a:bodyPr/>
          <a:lstStyle>
            <a:lvl1pPr>
              <a:defRPr sz="3733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59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68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0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171294"/>
            <a:ext cx="10994761" cy="1018033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39" y="2242820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39" y="2818181"/>
            <a:ext cx="5386917" cy="285049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667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 sz="2133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2242820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2818181"/>
            <a:ext cx="5389033" cy="285049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667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 sz="2133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87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7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0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6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80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developer.android.com/studio/debug/dev-option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developer.android.com/studio/index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/>
              <a:t>פיתוח אפליקציות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באצעות אנדרואיד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יונתן גוונטר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114" y="3132151"/>
            <a:ext cx="3061252" cy="306125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4725" y="208233"/>
            <a:ext cx="4174925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6000" b="1" cap="small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1CB71C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Android</a:t>
            </a:r>
          </a:p>
          <a:p>
            <a:r>
              <a:rPr lang="en-US" sz="6000" b="1" cap="small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1CB71C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145356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56" y="5798225"/>
            <a:ext cx="9144000" cy="916615"/>
          </a:xfrm>
        </p:spPr>
        <p:txBody>
          <a:bodyPr>
            <a:normAutofit fontScale="85000" lnSpcReduction="10000"/>
          </a:bodyPr>
          <a:lstStyle/>
          <a:p>
            <a:pPr marL="0" indent="0" algn="r" rtl="1">
              <a:buNone/>
            </a:pPr>
            <a:r>
              <a:rPr lang="en-US" dirty="0"/>
              <a:t> </a:t>
            </a:r>
            <a:r>
              <a:rPr lang="he-IL" dirty="0" smtClean="0"/>
              <a:t>הגענו למסך הפתיחה של </a:t>
            </a:r>
            <a:r>
              <a:rPr lang="he-IL" dirty="0" err="1" smtClean="0"/>
              <a:t>הפרוייקט</a:t>
            </a:r>
            <a:r>
              <a:rPr lang="he-IL" dirty="0" smtClean="0"/>
              <a:t> שעליו נדבר בהמשך.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פתיחת הסביבה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455" y="1852654"/>
            <a:ext cx="7578435" cy="388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7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56" y="1852655"/>
            <a:ext cx="9144000" cy="3873890"/>
          </a:xfrm>
        </p:spPr>
        <p:txBody>
          <a:bodyPr>
            <a:normAutofit fontScale="85000" lnSpcReduction="10000"/>
          </a:bodyPr>
          <a:lstStyle/>
          <a:p>
            <a:pPr marL="0" indent="0" algn="r" rtl="1">
              <a:buNone/>
            </a:pPr>
            <a:r>
              <a:rPr lang="he-IL" dirty="0" smtClean="0"/>
              <a:t>נרצה להריץ את האפליקציה שאני בונים וקיימות לזה 2 אופציות נפוצות.</a:t>
            </a:r>
          </a:p>
          <a:p>
            <a:pPr marL="742950" indent="-742950" algn="r" rtl="1">
              <a:buFont typeface="+mj-lt"/>
              <a:buAutoNum type="arabicPeriod"/>
            </a:pPr>
            <a:r>
              <a:rPr lang="he-IL" dirty="0" smtClean="0"/>
              <a:t>פתיחת אפשרויות מפתחים במכשיר אנדרואיד ממשי ואישור ניתור באגים באמצעות </a:t>
            </a:r>
            <a:r>
              <a:rPr lang="en-US" dirty="0" smtClean="0"/>
              <a:t>USB</a:t>
            </a:r>
            <a:r>
              <a:rPr lang="he-IL" dirty="0" smtClean="0"/>
              <a:t>.</a:t>
            </a:r>
            <a:r>
              <a:rPr lang="he-IL" dirty="0"/>
              <a:t> </a:t>
            </a:r>
            <a:r>
              <a:rPr lang="he-IL" dirty="0" smtClean="0"/>
              <a:t>תהליך זה שונה ממכשיר למכשיר. למידע נוסף למכשירים שונים ניתן לעיין במסמך </a:t>
            </a: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developer.android.com/studio/debug/dev-options</a:t>
            </a:r>
            <a:endParaRPr lang="he-IL" sz="2800" dirty="0" smtClean="0"/>
          </a:p>
          <a:p>
            <a:pPr marL="742950" indent="-742950" algn="r" rtl="1">
              <a:buFont typeface="+mj-lt"/>
              <a:buAutoNum type="arabicPeriod"/>
            </a:pPr>
            <a:r>
              <a:rPr lang="he-IL" dirty="0" smtClean="0"/>
              <a:t>הרצת היישום בסימולטור ש</a:t>
            </a:r>
            <a:r>
              <a:rPr lang="en-US" dirty="0" smtClean="0"/>
              <a:t>Android Studio</a:t>
            </a:r>
            <a:r>
              <a:rPr lang="he-IL" dirty="0" smtClean="0"/>
              <a:t> מספקים.</a:t>
            </a:r>
            <a:endParaRPr lang="he-IL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התקנת סימולטור</a:t>
            </a:r>
            <a:endParaRPr lang="en-US" sz="4000" dirty="0">
              <a:solidFill>
                <a:srgbClr val="FFE70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1056" y="5808059"/>
            <a:ext cx="9144000" cy="858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he-IL" dirty="0" smtClean="0"/>
              <a:t>אני נתמקד כעת באופציה מספר 2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2608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התקנת סימולטור</a:t>
            </a:r>
            <a:endParaRPr lang="en-US" sz="4000" dirty="0">
              <a:solidFill>
                <a:srgbClr val="FFE70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18328" y="1996081"/>
            <a:ext cx="6289964" cy="673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he-IL" dirty="0" smtClean="0"/>
              <a:t>בסרגל הכלים שניתן לראות בצד ימין למעלה בחון ב</a:t>
            </a:r>
            <a:r>
              <a:rPr lang="en-US" dirty="0" smtClean="0"/>
              <a:t>Android Studio </a:t>
            </a:r>
            <a:r>
              <a:rPr lang="he-IL" dirty="0"/>
              <a:t> </a:t>
            </a:r>
            <a:r>
              <a:rPr lang="he-IL" dirty="0" smtClean="0"/>
              <a:t>נלחץ על כפתור ה</a:t>
            </a:r>
            <a:r>
              <a:rPr lang="en-US" dirty="0" smtClean="0"/>
              <a:t>AVD</a:t>
            </a:r>
            <a:r>
              <a:rPr lang="en-US" dirty="0"/>
              <a:t> </a:t>
            </a:r>
            <a:r>
              <a:rPr lang="en-US" dirty="0" smtClean="0"/>
              <a:t>Manager</a:t>
            </a:r>
            <a:r>
              <a:rPr lang="he-IL" dirty="0" smtClean="0"/>
              <a:t> (</a:t>
            </a:r>
            <a:r>
              <a:rPr lang="en-US" dirty="0" smtClean="0"/>
              <a:t>Android Virtual Device</a:t>
            </a:r>
            <a:r>
              <a:rPr lang="he-IL" dirty="0" smtClean="0"/>
              <a:t>)</a:t>
            </a:r>
            <a:endParaRPr lang="he-IL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34" y="2997727"/>
            <a:ext cx="7940675" cy="384879"/>
          </a:xfrm>
        </p:spPr>
      </p:pic>
      <p:sp>
        <p:nvSpPr>
          <p:cNvPr id="8" name="Rectangle 7"/>
          <p:cNvSpPr/>
          <p:nvPr/>
        </p:nvSpPr>
        <p:spPr>
          <a:xfrm>
            <a:off x="7887855" y="2997726"/>
            <a:ext cx="286328" cy="3256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6428509" y="2487105"/>
            <a:ext cx="1546649" cy="51062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652655" y="2234074"/>
            <a:ext cx="2096654" cy="2530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2803382" y="3718679"/>
            <a:ext cx="5874327" cy="673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he-IL" dirty="0" smtClean="0"/>
              <a:t>אז נלחץ על כפתור ליצירת מכשיר וירטואלי חדש (סימולטור)</a:t>
            </a:r>
            <a:endParaRPr lang="he-IL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184" y="4435880"/>
            <a:ext cx="32639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0619" y="1852654"/>
            <a:ext cx="4645892" cy="2176176"/>
          </a:xfrm>
        </p:spPr>
        <p:txBody>
          <a:bodyPr>
            <a:normAutofit fontScale="92500" lnSpcReduction="10000"/>
          </a:bodyPr>
          <a:lstStyle/>
          <a:p>
            <a:pPr marL="0" indent="0" algn="r" rtl="1">
              <a:buNone/>
            </a:pPr>
            <a:r>
              <a:rPr lang="he-IL" dirty="0" smtClean="0"/>
              <a:t>לסימולטור </a:t>
            </a:r>
            <a:r>
              <a:rPr lang="he-IL" dirty="0" err="1" smtClean="0"/>
              <a:t>לסמטרפון</a:t>
            </a:r>
            <a:r>
              <a:rPr lang="he-IL" dirty="0" smtClean="0"/>
              <a:t> נבחר את </a:t>
            </a:r>
            <a:r>
              <a:rPr lang="en-US" dirty="0" smtClean="0"/>
              <a:t>Phone</a:t>
            </a:r>
            <a:r>
              <a:rPr lang="he-IL" dirty="0" smtClean="0"/>
              <a:t> </a:t>
            </a:r>
            <a:r>
              <a:rPr lang="he-IL" dirty="0" err="1" smtClean="0"/>
              <a:t>באיזור</a:t>
            </a:r>
            <a:r>
              <a:rPr lang="he-IL" dirty="0" smtClean="0"/>
              <a:t> ה</a:t>
            </a:r>
            <a:r>
              <a:rPr lang="en-US" dirty="0" smtClean="0"/>
              <a:t>Category</a:t>
            </a:r>
            <a:r>
              <a:rPr lang="he-IL" dirty="0" smtClean="0"/>
              <a:t>. אז נבחר גדם מהאופציות הקיימות.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התקנת סימולטור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1" y="1342032"/>
            <a:ext cx="4231998" cy="28348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513" y="3945451"/>
            <a:ext cx="4231998" cy="2828065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-152056" y="4429766"/>
            <a:ext cx="4645892" cy="217617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he-IL" dirty="0" smtClean="0"/>
              <a:t>נחבר מערכת הפעלה. בפעם הראשונה יהיה צורך להוריד אותי. ניתן לעשות זאת ע"י לחיצת הכפתור  </a:t>
            </a:r>
            <a:r>
              <a:rPr lang="en-US" dirty="0" smtClean="0"/>
              <a:t>Download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53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0619" y="1852654"/>
            <a:ext cx="4645892" cy="2176176"/>
          </a:xfrm>
        </p:spPr>
        <p:txBody>
          <a:bodyPr>
            <a:normAutofit fontScale="85000" lnSpcReduction="10000"/>
          </a:bodyPr>
          <a:lstStyle/>
          <a:p>
            <a:pPr marL="0" indent="0" algn="r" rtl="1">
              <a:buNone/>
            </a:pPr>
            <a:r>
              <a:rPr lang="he-IL" dirty="0" smtClean="0"/>
              <a:t>לבסוף נבחר שם לסימולטור.</a:t>
            </a:r>
          </a:p>
          <a:p>
            <a:pPr marL="0" indent="0" algn="r" rtl="1">
              <a:buNone/>
            </a:pPr>
            <a:r>
              <a:rPr lang="he-IL" dirty="0" smtClean="0"/>
              <a:t>בכל התהליך ניתן </a:t>
            </a:r>
            <a:r>
              <a:rPr lang="he-IL" dirty="0" err="1" smtClean="0"/>
              <a:t>לקסטם</a:t>
            </a:r>
            <a:r>
              <a:rPr lang="he-IL" dirty="0" smtClean="0"/>
              <a:t> להגדרות ספציפיות אך לרוב ברירות המחדל מספקות.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התקנת סימולטור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0" y="1342032"/>
            <a:ext cx="4230440" cy="2834831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-152057" y="4429766"/>
            <a:ext cx="9628567" cy="83496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he-IL" dirty="0" smtClean="0"/>
              <a:t>לאחר שייווצר המכשיר </a:t>
            </a:r>
            <a:r>
              <a:rPr lang="he-IL" dirty="0" err="1" smtClean="0"/>
              <a:t>הוירטואלי</a:t>
            </a:r>
            <a:r>
              <a:rPr lang="he-IL" dirty="0" smtClean="0"/>
              <a:t> יהיה ניתן להריץ את האפליקציה ע"י בחירת המכשיר ולחיצה על כפתור ההרצה.</a:t>
            </a:r>
            <a:endParaRPr lang="en-US" dirty="0"/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835" y="5665663"/>
            <a:ext cx="7940675" cy="38487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687455" y="5665663"/>
            <a:ext cx="286328" cy="3256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001818" y="5665664"/>
            <a:ext cx="1616364" cy="35525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/>
          <p:cNvCxnSpPr/>
          <p:nvPr/>
        </p:nvCxnSpPr>
        <p:spPr>
          <a:xfrm rot="16200000" flipV="1">
            <a:off x="4826365" y="6054801"/>
            <a:ext cx="220947" cy="21243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03055" y="6162592"/>
            <a:ext cx="210127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300" dirty="0" smtClean="0">
                <a:solidFill>
                  <a:schemeClr val="bg1"/>
                </a:solidFill>
              </a:rPr>
              <a:t>בחירת כשיר להרצה. אם נשאיר על ברירת המחדל, האופציות השונות יקפצו</a:t>
            </a:r>
            <a:endParaRPr lang="en-US" sz="13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 flipV="1">
            <a:off x="3722255" y="5991068"/>
            <a:ext cx="1" cy="2072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45672" y="6262618"/>
            <a:ext cx="6562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300" smtClean="0">
                <a:solidFill>
                  <a:schemeClr val="bg1"/>
                </a:solidFill>
              </a:rPr>
              <a:t>כפתור ההרצה</a:t>
            </a:r>
            <a:endParaRPr lang="en-US" sz="1300" dirty="0">
              <a:solidFill>
                <a:schemeClr val="bg1"/>
              </a:solidFill>
            </a:endParaRPr>
          </a:p>
        </p:txBody>
      </p:sp>
      <p:cxnSp>
        <p:nvCxnSpPr>
          <p:cNvPr id="25" name="Elbow Connector 24"/>
          <p:cNvCxnSpPr>
            <a:stCxn id="26" idx="0"/>
          </p:cNvCxnSpPr>
          <p:nvPr/>
        </p:nvCxnSpPr>
        <p:spPr>
          <a:xfrm rot="16200000" flipV="1">
            <a:off x="5738284" y="6120126"/>
            <a:ext cx="258117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539231" y="6249185"/>
            <a:ext cx="6562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300" dirty="0" smtClean="0">
                <a:solidFill>
                  <a:schemeClr val="bg1"/>
                </a:solidFill>
              </a:rPr>
              <a:t>כפתור </a:t>
            </a:r>
            <a:r>
              <a:rPr lang="he-IL" sz="1300" dirty="0" err="1" smtClean="0">
                <a:solidFill>
                  <a:schemeClr val="bg1"/>
                </a:solidFill>
              </a:rPr>
              <a:t>דיבאג</a:t>
            </a:r>
            <a:endParaRPr 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88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727" y="2063315"/>
            <a:ext cx="4719783" cy="3827710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dirty="0" smtClean="0"/>
              <a:t>לאחר שייפתח הסימולטור, האפליקציה אוטומטית יתוקן עליו ויורץ.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התקנת </a:t>
            </a:r>
            <a:r>
              <a:rPr lang="he-IL" sz="4000" dirty="0" smtClean="0">
                <a:solidFill>
                  <a:srgbClr val="FFE701"/>
                </a:solidFill>
              </a:rPr>
              <a:t>סימולטור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21" y="1089129"/>
            <a:ext cx="3171421" cy="555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17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הרכב </a:t>
            </a:r>
            <a:r>
              <a:rPr lang="he-IL" dirty="0" err="1" smtClean="0"/>
              <a:t>הפרוייקט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52654"/>
            <a:ext cx="7940660" cy="4426840"/>
          </a:xfrm>
        </p:spPr>
        <p:txBody>
          <a:bodyPr>
            <a:normAutofit/>
          </a:bodyPr>
          <a:lstStyle/>
          <a:p>
            <a:pPr algn="r" rtl="1"/>
            <a:r>
              <a:rPr lang="he-IL" dirty="0" smtClean="0"/>
              <a:t>אזורים חשובים ב</a:t>
            </a:r>
            <a:r>
              <a:rPr lang="en-US" dirty="0" smtClean="0"/>
              <a:t>   Android Studio </a:t>
            </a:r>
          </a:p>
          <a:p>
            <a:pPr algn="r" rtl="1"/>
            <a:r>
              <a:rPr lang="he-IL" dirty="0" smtClean="0"/>
              <a:t>קובץ ה </a:t>
            </a:r>
            <a:r>
              <a:rPr lang="en-US" dirty="0" err="1" smtClean="0"/>
              <a:t>AndroidManifest</a:t>
            </a:r>
            <a:endParaRPr lang="en-US" dirty="0" smtClean="0"/>
          </a:p>
          <a:p>
            <a:pPr algn="r" rtl="1"/>
            <a:r>
              <a:rPr lang="he-IL" dirty="0" smtClean="0"/>
              <a:t>קבצי ה</a:t>
            </a:r>
            <a:r>
              <a:rPr lang="en-US" dirty="0" smtClean="0"/>
              <a:t> </a:t>
            </a:r>
            <a:r>
              <a:rPr lang="en-US" dirty="0" err="1" smtClean="0"/>
              <a:t>gradle</a:t>
            </a:r>
            <a:r>
              <a:rPr lang="en-US" dirty="0" smtClean="0"/>
              <a:t> </a:t>
            </a:r>
          </a:p>
          <a:p>
            <a:pPr algn="r" rtl="1"/>
            <a:r>
              <a:rPr lang="he-IL" dirty="0" smtClean="0"/>
              <a:t>תיקיית </a:t>
            </a:r>
            <a:r>
              <a:rPr lang="en-US" dirty="0" smtClean="0"/>
              <a:t>res</a:t>
            </a:r>
          </a:p>
          <a:p>
            <a:pPr algn="r" rtl="1"/>
            <a:r>
              <a:rPr lang="he-IL" dirty="0" smtClean="0"/>
              <a:t>תיקיית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תוכן עניינים</a:t>
            </a:r>
            <a:endParaRPr lang="en-US" sz="4000" dirty="0">
              <a:solidFill>
                <a:srgbClr val="FFE7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90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הרכב </a:t>
            </a:r>
            <a:r>
              <a:rPr lang="he-IL" dirty="0" err="1"/>
              <a:t>הפרוייקט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אזורים חשובים ב</a:t>
            </a:r>
            <a:r>
              <a:rPr lang="en-US" sz="4000" dirty="0" smtClean="0">
                <a:solidFill>
                  <a:srgbClr val="FFE701"/>
                </a:solidFill>
              </a:rPr>
              <a:t>Android Studio 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221" y="2042519"/>
            <a:ext cx="8182664" cy="420640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872506" y="2290619"/>
            <a:ext cx="6474694" cy="225442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84655" y="2567859"/>
            <a:ext cx="127771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300" dirty="0" smtClean="0">
                <a:solidFill>
                  <a:schemeClr val="bg1"/>
                </a:solidFill>
              </a:rPr>
              <a:t>החלון המרכזי בו ניתן לראות ולערוץ את קבצי </a:t>
            </a:r>
            <a:r>
              <a:rPr lang="he-IL" sz="1300" dirty="0" err="1" smtClean="0">
                <a:solidFill>
                  <a:schemeClr val="bg1"/>
                </a:solidFill>
              </a:rPr>
              <a:t>הפרוייקט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85451" y="2290619"/>
            <a:ext cx="1487055" cy="223519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60000" y="2290619"/>
            <a:ext cx="125452" cy="45258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Elbow Connector 12"/>
          <p:cNvCxnSpPr>
            <a:stCxn id="12" idx="1"/>
          </p:cNvCxnSpPr>
          <p:nvPr/>
        </p:nvCxnSpPr>
        <p:spPr>
          <a:xfrm rot="10800000">
            <a:off x="1017128" y="2516910"/>
            <a:ext cx="242872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-64655" y="1803545"/>
            <a:ext cx="114530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1100" b="1" dirty="0" smtClean="0">
                <a:solidFill>
                  <a:schemeClr val="bg1"/>
                </a:solidFill>
              </a:rPr>
              <a:t>Project Explorer</a:t>
            </a:r>
          </a:p>
          <a:p>
            <a:pPr algn="r" rtl="1"/>
            <a:r>
              <a:rPr lang="he-IL" sz="1100" dirty="0" smtClean="0">
                <a:solidFill>
                  <a:schemeClr val="bg1"/>
                </a:solidFill>
              </a:rPr>
              <a:t>ניתן לבחור את צורת הצגת </a:t>
            </a:r>
            <a:r>
              <a:rPr lang="he-IL" sz="1100" dirty="0" err="1" smtClean="0">
                <a:solidFill>
                  <a:schemeClr val="bg1"/>
                </a:solidFill>
              </a:rPr>
              <a:t>הפרוייקט</a:t>
            </a:r>
            <a:r>
              <a:rPr lang="he-IL" sz="1100" dirty="0" smtClean="0">
                <a:solidFill>
                  <a:schemeClr val="bg1"/>
                </a:solidFill>
              </a:rPr>
              <a:t> (</a:t>
            </a:r>
            <a:r>
              <a:rPr lang="he-IL" sz="1100" dirty="0" err="1" smtClean="0">
                <a:solidFill>
                  <a:schemeClr val="bg1"/>
                </a:solidFill>
              </a:rPr>
              <a:t>הברירת</a:t>
            </a:r>
            <a:r>
              <a:rPr lang="he-IL" sz="1100" dirty="0" smtClean="0">
                <a:solidFill>
                  <a:schemeClr val="bg1"/>
                </a:solidFill>
              </a:rPr>
              <a:t> מחדל זה </a:t>
            </a:r>
            <a:r>
              <a:rPr lang="en-US" sz="1100" dirty="0" smtClean="0">
                <a:solidFill>
                  <a:schemeClr val="bg1"/>
                </a:solidFill>
              </a:rPr>
              <a:t>Android</a:t>
            </a:r>
            <a:r>
              <a:rPr lang="he-IL" sz="1100" dirty="0" smtClean="0">
                <a:solidFill>
                  <a:schemeClr val="bg1"/>
                </a:solidFill>
              </a:rPr>
              <a:t> שמחלק את הקבצים לצורה נוחה אך יש עוד כגון</a:t>
            </a:r>
            <a:r>
              <a:rPr lang="en-US" sz="1100" dirty="0" smtClean="0">
                <a:solidFill>
                  <a:schemeClr val="bg1"/>
                </a:solidFill>
              </a:rPr>
              <a:t> Project </a:t>
            </a:r>
            <a:r>
              <a:rPr lang="he-IL" sz="1100" dirty="0" smtClean="0">
                <a:solidFill>
                  <a:schemeClr val="bg1"/>
                </a:solidFill>
              </a:rPr>
              <a:t> שנותן תצוגה יותר </a:t>
            </a:r>
            <a:r>
              <a:rPr lang="he-IL" sz="1100" dirty="0" err="1" smtClean="0">
                <a:solidFill>
                  <a:schemeClr val="bg1"/>
                </a:solidFill>
              </a:rPr>
              <a:t>אמיתית</a:t>
            </a:r>
            <a:r>
              <a:rPr lang="he-IL" sz="1100" dirty="0" smtClean="0">
                <a:solidFill>
                  <a:schemeClr val="bg1"/>
                </a:solidFill>
              </a:rPr>
              <a:t> של </a:t>
            </a:r>
            <a:r>
              <a:rPr lang="he-IL" sz="1100" dirty="0" err="1" smtClean="0">
                <a:solidFill>
                  <a:schemeClr val="bg1"/>
                </a:solidFill>
              </a:rPr>
              <a:t>הרארכיית</a:t>
            </a:r>
            <a:r>
              <a:rPr lang="he-IL" sz="1100" dirty="0" smtClean="0">
                <a:solidFill>
                  <a:schemeClr val="bg1"/>
                </a:solidFill>
              </a:rPr>
              <a:t> הקבצים.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8" name="Elbow Connector 17"/>
          <p:cNvCxnSpPr>
            <a:stCxn id="11" idx="1"/>
            <a:endCxn id="16" idx="3"/>
          </p:cNvCxnSpPr>
          <p:nvPr/>
        </p:nvCxnSpPr>
        <p:spPr>
          <a:xfrm rot="10800000">
            <a:off x="1080653" y="3034653"/>
            <a:ext cx="304799" cy="37356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512291" y="6012873"/>
            <a:ext cx="461819" cy="1016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385450" y="4545041"/>
            <a:ext cx="7961750" cy="14678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-64655" y="4513217"/>
            <a:ext cx="114643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1100" b="1" dirty="0" smtClean="0">
                <a:solidFill>
                  <a:schemeClr val="bg1"/>
                </a:solidFill>
              </a:rPr>
              <a:t>Logcat</a:t>
            </a:r>
          </a:p>
          <a:p>
            <a:pPr algn="r" rtl="1"/>
            <a:r>
              <a:rPr lang="he-IL" sz="1100" dirty="0" smtClean="0">
                <a:solidFill>
                  <a:schemeClr val="bg1"/>
                </a:solidFill>
              </a:rPr>
              <a:t>ניתן לראות את הדפסי הלוגים במכשיר שנבחר אם אופציות סינון רבות (למשל ע"י אפליקציה </a:t>
            </a:r>
            <a:r>
              <a:rPr lang="he-IL" sz="1100" dirty="0" err="1" smtClean="0">
                <a:solidFill>
                  <a:schemeClr val="bg1"/>
                </a:solidFill>
              </a:rPr>
              <a:t>מסויימת</a:t>
            </a:r>
            <a:r>
              <a:rPr lang="he-IL" sz="1100" dirty="0" smtClean="0">
                <a:solidFill>
                  <a:schemeClr val="bg1"/>
                </a:solidFill>
              </a:rPr>
              <a:t> או ע"י הלוג). חשוב לזכור שבלשונית זו נראה גם את הדפסי השגיאות.</a:t>
            </a:r>
            <a:endParaRPr lang="en-US" sz="1100" dirty="0" smtClean="0">
              <a:solidFill>
                <a:schemeClr val="bg1"/>
              </a:solidFill>
            </a:endParaRPr>
          </a:p>
        </p:txBody>
      </p:sp>
      <p:cxnSp>
        <p:nvCxnSpPr>
          <p:cNvPr id="30" name="Elbow Connector 29"/>
          <p:cNvCxnSpPr>
            <a:stCxn id="26" idx="1"/>
            <a:endCxn id="27" idx="3"/>
          </p:cNvCxnSpPr>
          <p:nvPr/>
        </p:nvCxnSpPr>
        <p:spPr>
          <a:xfrm rot="10800000" flipV="1">
            <a:off x="1081784" y="5278956"/>
            <a:ext cx="303667" cy="29608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5" idx="2"/>
          </p:cNvCxnSpPr>
          <p:nvPr/>
        </p:nvCxnSpPr>
        <p:spPr>
          <a:xfrm rot="5400000">
            <a:off x="1718008" y="5413592"/>
            <a:ext cx="324312" cy="1726074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07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הרכב </a:t>
            </a:r>
            <a:r>
              <a:rPr lang="he-IL" dirty="0" err="1" smtClean="0"/>
              <a:t>הפרוייקט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4691" y="1852654"/>
            <a:ext cx="2064590" cy="4426840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en-US" dirty="0" smtClean="0"/>
              <a:t>[some text about the manifest]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en-US" sz="4000" dirty="0" err="1">
                <a:solidFill>
                  <a:srgbClr val="FFE701"/>
                </a:solidFill>
              </a:rPr>
              <a:t>קובץ</a:t>
            </a:r>
            <a:r>
              <a:rPr lang="en-US" sz="4000" dirty="0">
                <a:solidFill>
                  <a:srgbClr val="FFE701"/>
                </a:solidFill>
              </a:rPr>
              <a:t> </a:t>
            </a:r>
            <a:r>
              <a:rPr lang="en-US" sz="4000" dirty="0" err="1">
                <a:solidFill>
                  <a:srgbClr val="FFE701"/>
                </a:solidFill>
              </a:rPr>
              <a:t>ה</a:t>
            </a:r>
            <a:r>
              <a:rPr lang="en-US" sz="4000" dirty="0">
                <a:solidFill>
                  <a:srgbClr val="FFE701"/>
                </a:solidFill>
              </a:rPr>
              <a:t> </a:t>
            </a:r>
            <a:r>
              <a:rPr lang="en-US" sz="4000" dirty="0" err="1">
                <a:solidFill>
                  <a:srgbClr val="FFE701"/>
                </a:solidFill>
              </a:rPr>
              <a:t>AndroidManifest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43" y="1852654"/>
            <a:ext cx="5360651" cy="33410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0219" y="2253673"/>
            <a:ext cx="812799" cy="1939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9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הרכב </a:t>
            </a:r>
            <a:r>
              <a:rPr lang="he-IL" dirty="0" err="1" smtClean="0"/>
              <a:t>הפרוייקט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6692" y="5258250"/>
            <a:ext cx="5020226" cy="1144076"/>
          </a:xfrm>
        </p:spPr>
        <p:txBody>
          <a:bodyPr>
            <a:normAutofit fontScale="92500" lnSpcReduction="10000"/>
          </a:bodyPr>
          <a:lstStyle/>
          <a:p>
            <a:pPr marL="0" indent="0" algn="r" rtl="1">
              <a:buNone/>
            </a:pPr>
            <a:r>
              <a:rPr lang="en-US" dirty="0" smtClean="0"/>
              <a:t>[some text about the </a:t>
            </a:r>
            <a:r>
              <a:rPr lang="en-US" dirty="0" err="1" smtClean="0"/>
              <a:t>gradle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קבצי ה </a:t>
            </a:r>
            <a:r>
              <a:rPr lang="he-IL" sz="4000" dirty="0" err="1">
                <a:solidFill>
                  <a:srgbClr val="FFE701"/>
                </a:solidFill>
              </a:rPr>
              <a:t>gradle</a:t>
            </a:r>
            <a:r>
              <a:rPr lang="he-IL" sz="4000" dirty="0">
                <a:solidFill>
                  <a:srgbClr val="FFE701"/>
                </a:solidFill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9" y="1791112"/>
            <a:ext cx="6640355" cy="339972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1674" y="2198254"/>
            <a:ext cx="1431646" cy="2606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862029" y="2156065"/>
            <a:ext cx="2784762" cy="11440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en-US" smtClean="0"/>
              <a:t>[some text about the gradle]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94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he-IL" dirty="0" smtClean="0"/>
              <a:t>תוכן עניינים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800" dirty="0" smtClean="0"/>
              <a:t>הקדמה</a:t>
            </a:r>
            <a:endParaRPr lang="en-US" sz="2800" dirty="0" smtClean="0"/>
          </a:p>
          <a:p>
            <a:pPr algn="r" rtl="1"/>
            <a:r>
              <a:rPr lang="he-IL" sz="2800" dirty="0" smtClean="0"/>
              <a:t>תקציר תהליך הבנייה של אפליקציית אנדרואיד</a:t>
            </a:r>
            <a:endParaRPr lang="en-US" sz="2800" dirty="0" smtClean="0"/>
          </a:p>
          <a:p>
            <a:pPr algn="r" rtl="1"/>
            <a:r>
              <a:rPr lang="he-IL" sz="2800" dirty="0" smtClean="0"/>
              <a:t>התקנת סביבת </a:t>
            </a:r>
            <a:r>
              <a:rPr lang="he-IL" sz="2800" dirty="0" smtClean="0"/>
              <a:t>העבודה</a:t>
            </a:r>
            <a:endParaRPr lang="he-IL" sz="2800" dirty="0" smtClean="0"/>
          </a:p>
          <a:p>
            <a:pPr algn="r" rtl="1"/>
            <a:r>
              <a:rPr lang="he-IL" sz="2800" dirty="0" smtClean="0"/>
              <a:t>הרכב הפרוייק</a:t>
            </a:r>
            <a:r>
              <a:rPr lang="he-IL" sz="2800" dirty="0">
                <a:solidFill>
                  <a:prstClr val="white"/>
                </a:solidFill>
              </a:rPr>
              <a:t>ט </a:t>
            </a:r>
            <a:r>
              <a:rPr lang="en-US" sz="1400" dirty="0">
                <a:solidFill>
                  <a:prstClr val="white"/>
                </a:solidFill>
              </a:rPr>
              <a:t>[manifest, </a:t>
            </a:r>
            <a:r>
              <a:rPr lang="en-US" sz="1400" dirty="0" err="1">
                <a:solidFill>
                  <a:prstClr val="white"/>
                </a:solidFill>
              </a:rPr>
              <a:t>gradle</a:t>
            </a:r>
            <a:r>
              <a:rPr lang="en-US" sz="1400" dirty="0">
                <a:solidFill>
                  <a:prstClr val="white"/>
                </a:solidFill>
              </a:rPr>
              <a:t>, res, </a:t>
            </a:r>
            <a:r>
              <a:rPr lang="en-US" sz="1400" dirty="0" smtClean="0">
                <a:solidFill>
                  <a:prstClr val="white"/>
                </a:solidFill>
              </a:rPr>
              <a:t>java, and some windows like log cat]</a:t>
            </a:r>
            <a:endParaRPr lang="en-US" sz="2800" dirty="0" smtClean="0"/>
          </a:p>
          <a:p>
            <a:pPr algn="r" rtl="1"/>
            <a:r>
              <a:rPr lang="he-IL" sz="2800" dirty="0" smtClean="0"/>
              <a:t>עיצוב </a:t>
            </a:r>
            <a:r>
              <a:rPr lang="en-US" sz="2800" dirty="0" smtClean="0"/>
              <a:t>UI</a:t>
            </a:r>
            <a:r>
              <a:rPr lang="he-IL" sz="2800" dirty="0" smtClean="0"/>
              <a:t> </a:t>
            </a:r>
            <a:r>
              <a:rPr lang="he-IL" sz="2800" dirty="0" smtClean="0"/>
              <a:t>באנדרואיד</a:t>
            </a:r>
            <a:r>
              <a:rPr lang="en-US" sz="2800" dirty="0" smtClean="0"/>
              <a:t> </a:t>
            </a:r>
            <a:r>
              <a:rPr lang="en-US" sz="1400" dirty="0" smtClean="0"/>
              <a:t>[include simple events]</a:t>
            </a:r>
            <a:r>
              <a:rPr lang="en-US" sz="2800" dirty="0" smtClean="0"/>
              <a:t> </a:t>
            </a:r>
            <a:endParaRPr lang="he-IL" sz="2800" dirty="0" smtClean="0"/>
          </a:p>
          <a:p>
            <a:pPr algn="r" rtl="1"/>
            <a:r>
              <a:rPr lang="he-IL" sz="2800" dirty="0" smtClean="0"/>
              <a:t>מרכיבים עיקריים בארכיטקטורת אנדרואיד </a:t>
            </a:r>
            <a:r>
              <a:rPr lang="en-US" sz="1400" dirty="0" smtClean="0">
                <a:solidFill>
                  <a:prstClr val="white"/>
                </a:solidFill>
              </a:rPr>
              <a:t>[activity, </a:t>
            </a:r>
            <a:r>
              <a:rPr lang="en-US" sz="1400" dirty="0" err="1" smtClean="0">
                <a:solidFill>
                  <a:prstClr val="white"/>
                </a:solidFill>
              </a:rPr>
              <a:t>fagment</a:t>
            </a:r>
            <a:r>
              <a:rPr lang="en-US" sz="1400" dirty="0" smtClean="0">
                <a:solidFill>
                  <a:prstClr val="white"/>
                </a:solidFill>
              </a:rPr>
              <a:t>, intent, broadcasting, services, content resolving/providing]</a:t>
            </a:r>
          </a:p>
          <a:p>
            <a:pPr algn="r" rtl="1"/>
            <a:r>
              <a:rPr lang="he-IL" sz="2800" dirty="0" smtClean="0"/>
              <a:t>פרוייקט קטן לדוגמה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1314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הרכב </a:t>
            </a:r>
            <a:r>
              <a:rPr lang="he-IL" dirty="0" err="1" smtClean="0"/>
              <a:t>הפרוייקט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תיקיית </a:t>
            </a:r>
            <a:r>
              <a:rPr lang="he-IL" sz="4000" dirty="0" err="1">
                <a:solidFill>
                  <a:srgbClr val="FFE701"/>
                </a:solidFill>
              </a:rPr>
              <a:t>res</a:t>
            </a:r>
            <a:endParaRPr lang="he-IL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64" y="1485509"/>
            <a:ext cx="2046334" cy="21158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9264" y="2156065"/>
            <a:ext cx="2046334" cy="114407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586182" y="2156064"/>
            <a:ext cx="6788727" cy="4244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en-US" dirty="0" smtClean="0"/>
              <a:t>[some text about all the things that are in the res folder. Mention </a:t>
            </a:r>
            <a:r>
              <a:rPr lang="en-US" dirty="0" err="1" smtClean="0"/>
              <a:t>drawable</a:t>
            </a:r>
            <a:r>
              <a:rPr lang="en-US" dirty="0" smtClean="0"/>
              <a:t> and </a:t>
            </a:r>
            <a:r>
              <a:rPr lang="en-US" dirty="0" err="1" smtClean="0"/>
              <a:t>mipmap</a:t>
            </a:r>
            <a:r>
              <a:rPr lang="en-US" dirty="0" smtClean="0"/>
              <a:t> here along with things that may be added like </a:t>
            </a:r>
            <a:r>
              <a:rPr lang="en-US" dirty="0" err="1" smtClean="0"/>
              <a:t>anim</a:t>
            </a:r>
            <a:r>
              <a:rPr lang="en-US" dirty="0" smtClean="0"/>
              <a:t>, xml, raw,</a:t>
            </a:r>
            <a:r>
              <a:rPr lang="mr-IN" dirty="0" smtClean="0"/>
              <a:t>…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15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הרכב </a:t>
            </a:r>
            <a:r>
              <a:rPr lang="he-IL" dirty="0" err="1" smtClean="0"/>
              <a:t>הפרוייקט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תיקיית </a:t>
            </a:r>
            <a:r>
              <a:rPr lang="he-IL" sz="4000" dirty="0" err="1">
                <a:solidFill>
                  <a:srgbClr val="FFE701"/>
                </a:solidFill>
              </a:rPr>
              <a:t>res</a:t>
            </a:r>
            <a:endParaRPr lang="he-IL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61" y="1791112"/>
            <a:ext cx="6626871" cy="339972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837382" y="2088650"/>
            <a:ext cx="812800" cy="14655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862029" y="2156065"/>
            <a:ext cx="2784762" cy="114407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en-US" dirty="0" smtClean="0"/>
              <a:t>[some text about layout options (not in depth, just the different tabs)]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74073" y="2641599"/>
            <a:ext cx="743527" cy="16625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7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הרכב </a:t>
            </a:r>
            <a:r>
              <a:rPr lang="he-IL" dirty="0" err="1" smtClean="0"/>
              <a:t>הפרוייקט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תיקיית </a:t>
            </a:r>
            <a:r>
              <a:rPr lang="he-IL" sz="4000" dirty="0" err="1">
                <a:solidFill>
                  <a:srgbClr val="FFE701"/>
                </a:solidFill>
              </a:rPr>
              <a:t>res</a:t>
            </a:r>
            <a:endParaRPr lang="he-IL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61" y="1823901"/>
            <a:ext cx="6626871" cy="333414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2809" y="2848176"/>
            <a:ext cx="613955" cy="35684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862029" y="2156065"/>
            <a:ext cx="2784762" cy="11440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en-US" dirty="0" smtClean="0"/>
              <a:t>[some text about values xml files)]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65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 smtClean="0"/>
              <a:t>הקדמה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 smtClean="0"/>
              <a:t>[some stuff about how it’s an operating system used in so many types of devices and applications and stuff]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10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468" y="578507"/>
            <a:ext cx="8125813" cy="763525"/>
          </a:xfrm>
        </p:spPr>
        <p:txBody>
          <a:bodyPr>
            <a:noAutofit/>
          </a:bodyPr>
          <a:lstStyle/>
          <a:p>
            <a:pPr algn="r" rtl="1"/>
            <a:r>
              <a:rPr lang="he-IL" sz="4000" dirty="0"/>
              <a:t>תקציר תהליך הבנייה של אפליקציית </a:t>
            </a:r>
            <a:r>
              <a:rPr lang="he-IL" sz="4000" dirty="0" smtClean="0"/>
              <a:t>אנדרואיד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 smtClean="0"/>
              <a:t>[some stuff about compilation bytecode, elf and so on]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17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52654"/>
            <a:ext cx="7940660" cy="4426840"/>
          </a:xfrm>
        </p:spPr>
        <p:txBody>
          <a:bodyPr>
            <a:normAutofit fontScale="85000" lnSpcReduction="10000"/>
          </a:bodyPr>
          <a:lstStyle/>
          <a:p>
            <a:pPr marL="0" indent="0" algn="r" rtl="1">
              <a:buNone/>
            </a:pPr>
            <a:r>
              <a:rPr lang="he-IL" dirty="0" smtClean="0"/>
              <a:t>סביבת העבודה העיקרית בה משתמשים לפיתוח אנדרואיד הינה </a:t>
            </a:r>
            <a:r>
              <a:rPr lang="en-US" dirty="0" smtClean="0"/>
              <a:t>Android Studio</a:t>
            </a:r>
            <a:r>
              <a:rPr lang="he-IL" dirty="0" smtClean="0"/>
              <a:t> מחברת </a:t>
            </a:r>
            <a:r>
              <a:rPr lang="en-US" dirty="0" err="1" smtClean="0"/>
              <a:t>JetBrains</a:t>
            </a:r>
            <a:r>
              <a:rPr lang="he-IL" dirty="0" smtClean="0"/>
              <a:t>.</a:t>
            </a:r>
          </a:p>
          <a:p>
            <a:pPr marL="0" indent="0" algn="r" rtl="1">
              <a:buNone/>
            </a:pPr>
            <a:r>
              <a:rPr lang="he-IL" dirty="0" smtClean="0"/>
              <a:t>זאת לא סביבת הפיתוח היחידה שהייתה בשימוש מאז תולדות פיתוח אנדרואיד לסמרטפונים. לדוגמה לפני </a:t>
            </a:r>
            <a:r>
              <a:rPr lang="en-US" dirty="0" smtClean="0"/>
              <a:t>Android Studio</a:t>
            </a:r>
            <a:r>
              <a:rPr lang="he-IL" dirty="0" smtClean="0"/>
              <a:t> היה נפוץ להשתמש ב</a:t>
            </a:r>
            <a:r>
              <a:rPr lang="en-US" dirty="0" smtClean="0"/>
              <a:t>Eclipse</a:t>
            </a:r>
            <a:r>
              <a:rPr lang="he-IL" dirty="0" smtClean="0"/>
              <a:t> עם </a:t>
            </a:r>
            <a:r>
              <a:rPr lang="en-US" dirty="0" smtClean="0"/>
              <a:t>plugins</a:t>
            </a:r>
            <a:r>
              <a:rPr lang="he-IL" dirty="0" smtClean="0"/>
              <a:t> יעודיות לפיתוח באנדרואיד.</a:t>
            </a:r>
          </a:p>
          <a:p>
            <a:pPr marL="0" indent="0" algn="r" rtl="1">
              <a:buNone/>
            </a:pPr>
            <a:r>
              <a:rPr lang="he-IL" dirty="0" smtClean="0"/>
              <a:t>אך כבר שנים רבות </a:t>
            </a:r>
            <a:r>
              <a:rPr lang="en-US" dirty="0" smtClean="0"/>
              <a:t>Android Studio</a:t>
            </a:r>
            <a:r>
              <a:rPr lang="he-IL" dirty="0" smtClean="0"/>
              <a:t> היא הסביבה העיקרית ורישמית לפיתוח אנדרואיד.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הקדמה</a:t>
            </a:r>
            <a:endParaRPr lang="en-US" sz="4000" dirty="0">
              <a:solidFill>
                <a:srgbClr val="FFE7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3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52654"/>
            <a:ext cx="7940660" cy="4426840"/>
          </a:xfrm>
        </p:spPr>
        <p:txBody>
          <a:bodyPr>
            <a:normAutofit lnSpcReduction="10000"/>
          </a:bodyPr>
          <a:lstStyle/>
          <a:p>
            <a:pPr marL="0" indent="0" algn="r" rtl="1">
              <a:buNone/>
            </a:pPr>
            <a:r>
              <a:rPr lang="he-IL" dirty="0" smtClean="0"/>
              <a:t>ניתן להוריד את סביבת העבודה </a:t>
            </a:r>
            <a:r>
              <a:rPr lang="en-US" dirty="0" smtClean="0"/>
              <a:t>Android Studio</a:t>
            </a:r>
            <a:r>
              <a:rPr lang="he-IL" dirty="0"/>
              <a:t> </a:t>
            </a:r>
            <a:r>
              <a:rPr lang="he-IL" dirty="0" smtClean="0"/>
              <a:t>בחינם מהאתר</a:t>
            </a:r>
          </a:p>
          <a:p>
            <a:pPr marL="0" indent="0" algn="r" rtl="1">
              <a:buNone/>
            </a:pP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developer.android.com/studio/index.html</a:t>
            </a:r>
            <a:endParaRPr lang="he-IL" sz="2400" dirty="0" smtClean="0"/>
          </a:p>
          <a:p>
            <a:pPr marL="0" indent="0" algn="r" rtl="1">
              <a:buNone/>
            </a:pPr>
            <a:endParaRPr lang="he-IL" sz="2400" dirty="0"/>
          </a:p>
          <a:p>
            <a:pPr marL="0" indent="0" algn="r" rtl="1">
              <a:buNone/>
            </a:pPr>
            <a:r>
              <a:rPr lang="he-IL" sz="3730" dirty="0" smtClean="0"/>
              <a:t>את </a:t>
            </a:r>
            <a:r>
              <a:rPr lang="en-US" sz="3730" dirty="0" smtClean="0"/>
              <a:t>Android Studio</a:t>
            </a:r>
            <a:r>
              <a:rPr lang="he-IL" sz="3730" dirty="0" smtClean="0"/>
              <a:t> ניתן להתקין למערכות הפעלה רבות הכוללות </a:t>
            </a:r>
            <a:r>
              <a:rPr lang="en-US" sz="3730" dirty="0" smtClean="0"/>
              <a:t>Windows, Mac, Linux</a:t>
            </a:r>
          </a:p>
          <a:p>
            <a:pPr marL="0" indent="0" algn="r" rtl="1">
              <a:buNone/>
            </a:pPr>
            <a:r>
              <a:rPr lang="he-IL" sz="3730" dirty="0" smtClean="0"/>
              <a:t>לאחר ההורדה ההתקנה היא סדנטרתית.</a:t>
            </a:r>
            <a:endParaRPr lang="en-US" sz="373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הורדה והתקנה של </a:t>
            </a:r>
            <a:r>
              <a:rPr lang="en-US" sz="4000" dirty="0" smtClean="0">
                <a:solidFill>
                  <a:srgbClr val="FFE701"/>
                </a:solidFill>
              </a:rPr>
              <a:t>Android Studio</a:t>
            </a:r>
            <a:endParaRPr lang="en-US" sz="4000" dirty="0">
              <a:solidFill>
                <a:srgbClr val="FFE7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50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88" t="27282" r="32681" b="23983"/>
          <a:stretch/>
        </p:blipFill>
        <p:spPr>
          <a:xfrm>
            <a:off x="395423" y="3014597"/>
            <a:ext cx="1950618" cy="1337567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פתיחת הסביבה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618" y="1852654"/>
            <a:ext cx="5506147" cy="3402837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68076" y="5338852"/>
            <a:ext cx="7940660" cy="85452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he-IL" sz="3730" dirty="0" smtClean="0"/>
              <a:t>מגיעים למסך הפתיח של </a:t>
            </a:r>
            <a:r>
              <a:rPr lang="en-US" sz="3730" dirty="0" smtClean="0"/>
              <a:t> Android Studio</a:t>
            </a:r>
          </a:p>
          <a:p>
            <a:pPr marL="0" indent="0" algn="r" rtl="1">
              <a:buFont typeface="Arial" pitchFamily="34" charset="0"/>
              <a:buNone/>
            </a:pPr>
            <a:r>
              <a:rPr lang="he-IL" sz="3730" dirty="0" smtClean="0"/>
              <a:t>ניתן ללחוץ על האופציה הראשונה ליצירת </a:t>
            </a:r>
            <a:r>
              <a:rPr lang="he-IL" sz="3730" dirty="0" err="1" smtClean="0"/>
              <a:t>פרוייקט</a:t>
            </a:r>
            <a:r>
              <a:rPr lang="he-IL" sz="3730" dirty="0" smtClean="0"/>
              <a:t> חדש</a:t>
            </a:r>
            <a:endParaRPr lang="en-US" sz="3730" dirty="0"/>
          </a:p>
        </p:txBody>
      </p:sp>
      <p:sp>
        <p:nvSpPr>
          <p:cNvPr id="9" name="Rectangle 8"/>
          <p:cNvSpPr/>
          <p:nvPr/>
        </p:nvSpPr>
        <p:spPr>
          <a:xfrm>
            <a:off x="4433462" y="3426691"/>
            <a:ext cx="1080655" cy="24938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flipV="1">
            <a:off x="5514117" y="2291420"/>
            <a:ext cx="2685308" cy="1283054"/>
          </a:xfrm>
          <a:prstGeom prst="bentConnector3">
            <a:avLst>
              <a:gd name="adj1" fmla="val 2764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133298" y="2140499"/>
            <a:ext cx="15508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300" dirty="0" smtClean="0">
                <a:solidFill>
                  <a:schemeClr val="bg1"/>
                </a:solidFill>
              </a:rPr>
              <a:t>יצירת </a:t>
            </a:r>
            <a:r>
              <a:rPr lang="he-IL" sz="1300" dirty="0" err="1" smtClean="0">
                <a:solidFill>
                  <a:schemeClr val="bg1"/>
                </a:solidFill>
              </a:rPr>
              <a:t>פרוייטק</a:t>
            </a:r>
            <a:r>
              <a:rPr lang="he-IL" sz="1300" dirty="0" smtClean="0">
                <a:solidFill>
                  <a:schemeClr val="bg1"/>
                </a:solidFill>
              </a:rPr>
              <a:t> חדש</a:t>
            </a:r>
            <a:r>
              <a:rPr lang="he-IL" sz="1300" dirty="0">
                <a:solidFill>
                  <a:schemeClr val="bg1"/>
                </a:solidFill>
              </a:rPr>
              <a:t>ם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95070" y="2560457"/>
            <a:ext cx="15508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300" dirty="0" smtClean="0">
                <a:solidFill>
                  <a:schemeClr val="bg1"/>
                </a:solidFill>
              </a:rPr>
              <a:t>פתיחת </a:t>
            </a:r>
            <a:r>
              <a:rPr lang="he-IL" sz="1300" dirty="0" err="1" smtClean="0">
                <a:solidFill>
                  <a:schemeClr val="bg1"/>
                </a:solidFill>
              </a:rPr>
              <a:t>פרוייקט</a:t>
            </a:r>
            <a:r>
              <a:rPr lang="he-IL" sz="1300" dirty="0" smtClean="0">
                <a:solidFill>
                  <a:schemeClr val="bg1"/>
                </a:solidFill>
              </a:rPr>
              <a:t> קיים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23702" y="2953287"/>
            <a:ext cx="155087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300" dirty="0" smtClean="0">
                <a:solidFill>
                  <a:schemeClr val="bg1"/>
                </a:solidFill>
              </a:rPr>
              <a:t>פתיחת </a:t>
            </a:r>
            <a:r>
              <a:rPr lang="he-IL" sz="1300" dirty="0" err="1" smtClean="0">
                <a:solidFill>
                  <a:schemeClr val="bg1"/>
                </a:solidFill>
              </a:rPr>
              <a:t>פרוייקט</a:t>
            </a:r>
            <a:r>
              <a:rPr lang="he-IL" sz="1300" dirty="0" smtClean="0">
                <a:solidFill>
                  <a:schemeClr val="bg1"/>
                </a:solidFill>
              </a:rPr>
              <a:t> מ</a:t>
            </a:r>
            <a:r>
              <a:rPr lang="en-US" sz="1300" dirty="0" smtClean="0">
                <a:solidFill>
                  <a:schemeClr val="bg1"/>
                </a:solidFill>
              </a:rPr>
              <a:t>version control </a:t>
            </a:r>
            <a:r>
              <a:rPr lang="he-IL" sz="1300" dirty="0">
                <a:solidFill>
                  <a:schemeClr val="bg1"/>
                </a:solidFill>
              </a:rPr>
              <a:t> </a:t>
            </a:r>
            <a:r>
              <a:rPr lang="he-IL" sz="1300" dirty="0" smtClean="0">
                <a:solidFill>
                  <a:schemeClr val="bg1"/>
                </a:solidFill>
              </a:rPr>
              <a:t>כגון </a:t>
            </a:r>
            <a:r>
              <a:rPr lang="en-US" sz="1300" dirty="0" err="1" smtClean="0">
                <a:solidFill>
                  <a:schemeClr val="bg1"/>
                </a:solidFill>
              </a:rPr>
              <a:t>github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he-IL" sz="1300" dirty="0">
                <a:solidFill>
                  <a:schemeClr val="bg1"/>
                </a:solidFill>
              </a:rPr>
              <a:t> </a:t>
            </a:r>
            <a:r>
              <a:rPr lang="he-IL" sz="1300" dirty="0" smtClean="0">
                <a:solidFill>
                  <a:schemeClr val="bg1"/>
                </a:solidFill>
              </a:rPr>
              <a:t>ו </a:t>
            </a:r>
            <a:r>
              <a:rPr lang="en-US" sz="1300" dirty="0" err="1" smtClean="0">
                <a:solidFill>
                  <a:schemeClr val="bg1"/>
                </a:solidFill>
              </a:rPr>
              <a:t>bitbucket</a:t>
            </a:r>
            <a:endParaRPr lang="en-US" sz="1300" dirty="0">
              <a:solidFill>
                <a:schemeClr val="bg1"/>
              </a:solidFill>
            </a:endParaRPr>
          </a:p>
        </p:txBody>
      </p:sp>
      <p:cxnSp>
        <p:nvCxnSpPr>
          <p:cNvPr id="16" name="Elbow Connector 15"/>
          <p:cNvCxnSpPr/>
          <p:nvPr/>
        </p:nvCxnSpPr>
        <p:spPr>
          <a:xfrm flipV="1">
            <a:off x="5666517" y="2706651"/>
            <a:ext cx="2642648" cy="1066806"/>
          </a:xfrm>
          <a:prstGeom prst="bentConnector3">
            <a:avLst>
              <a:gd name="adj1" fmla="val 4825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5666517" y="3231354"/>
            <a:ext cx="2685308" cy="719466"/>
          </a:xfrm>
          <a:prstGeom prst="bentConnector3">
            <a:avLst>
              <a:gd name="adj1" fmla="val 9505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46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2655" y="2063315"/>
            <a:ext cx="3823855" cy="3827710"/>
          </a:xfrm>
        </p:spPr>
        <p:txBody>
          <a:bodyPr>
            <a:normAutofit fontScale="62500" lnSpcReduction="20000"/>
          </a:bodyPr>
          <a:lstStyle/>
          <a:p>
            <a:pPr marL="0" indent="0" algn="r" rtl="1">
              <a:buNone/>
            </a:pPr>
            <a:r>
              <a:rPr lang="he-IL" dirty="0"/>
              <a:t>ניתן לבחור בין סביבת היישום. אנחנו נבחר את האופציה הראשונה </a:t>
            </a:r>
            <a:r>
              <a:rPr lang="en-US" dirty="0"/>
              <a:t>Phone and Tablet</a:t>
            </a:r>
          </a:p>
          <a:p>
            <a:pPr marL="0" indent="0" algn="r" rtl="1">
              <a:buNone/>
            </a:pPr>
            <a:endParaRPr lang="he-IL" dirty="0" smtClean="0"/>
          </a:p>
          <a:p>
            <a:pPr marL="0" indent="0" algn="r" rtl="1">
              <a:buNone/>
            </a:pPr>
            <a:r>
              <a:rPr lang="he-IL" dirty="0" smtClean="0"/>
              <a:t>אז יש </a:t>
            </a:r>
            <a:r>
              <a:rPr lang="he-IL" dirty="0" smtClean="0"/>
              <a:t>לבחור בין מספר סוגי </a:t>
            </a:r>
            <a:r>
              <a:rPr lang="he-IL" dirty="0" err="1" smtClean="0"/>
              <a:t>טמפלייטים</a:t>
            </a:r>
            <a:r>
              <a:rPr lang="he-IL" dirty="0" smtClean="0"/>
              <a:t>.</a:t>
            </a:r>
            <a:endParaRPr lang="en-US" dirty="0" smtClean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 smtClean="0"/>
              <a:t>בדוגמה זו, נבחר את הבסיסי ביותר הבנוי שהינו </a:t>
            </a:r>
            <a:r>
              <a:rPr lang="en-US" dirty="0" smtClean="0"/>
              <a:t>Empty Activity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פתיחת הסביבה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10" y="2063315"/>
            <a:ext cx="5356366" cy="397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6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2655" y="2063315"/>
            <a:ext cx="3823855" cy="3827710"/>
          </a:xfrm>
        </p:spPr>
        <p:txBody>
          <a:bodyPr>
            <a:normAutofit fontScale="40000" lnSpcReduction="20000"/>
          </a:bodyPr>
          <a:lstStyle/>
          <a:p>
            <a:pPr marL="0" indent="0" algn="r" rtl="1">
              <a:buNone/>
            </a:pPr>
            <a:r>
              <a:rPr lang="he-IL" dirty="0" smtClean="0"/>
              <a:t>ניבחר שם ליישום ואת ה</a:t>
            </a:r>
            <a:r>
              <a:rPr lang="en-US" dirty="0" smtClean="0"/>
              <a:t>package</a:t>
            </a:r>
            <a:r>
              <a:rPr lang="he-IL" dirty="0" smtClean="0"/>
              <a:t> שלו (המוכר לנו מפיתוח בשפת </a:t>
            </a:r>
            <a:r>
              <a:rPr lang="en-US" dirty="0" smtClean="0"/>
              <a:t>Java</a:t>
            </a:r>
            <a:r>
              <a:rPr lang="he-IL" dirty="0" smtClean="0"/>
              <a:t>). בנוסף נחבר מיקום לשמירת </a:t>
            </a:r>
            <a:r>
              <a:rPr lang="he-IL" dirty="0" err="1" smtClean="0"/>
              <a:t>הפרוייקט</a:t>
            </a:r>
            <a:r>
              <a:rPr lang="he-IL" dirty="0" smtClean="0"/>
              <a:t> (ניתן להשאיר את המיקום עם ברירת המחדל).</a:t>
            </a:r>
            <a:endParaRPr lang="en-US" dirty="0"/>
          </a:p>
          <a:p>
            <a:pPr marL="0" indent="0" algn="r" rtl="1">
              <a:buNone/>
            </a:pPr>
            <a:endParaRPr lang="he-IL" dirty="0" smtClean="0"/>
          </a:p>
          <a:p>
            <a:pPr marL="0" indent="0" algn="r" rtl="1">
              <a:buNone/>
            </a:pPr>
            <a:r>
              <a:rPr lang="he-IL" dirty="0" smtClean="0"/>
              <a:t>יש צורך לבחור את שפת הפיתוח </a:t>
            </a:r>
            <a:r>
              <a:rPr lang="he-IL" dirty="0" err="1" smtClean="0"/>
              <a:t>לפרוייקט</a:t>
            </a:r>
            <a:r>
              <a:rPr lang="he-IL" dirty="0" smtClean="0"/>
              <a:t> מבין </a:t>
            </a:r>
            <a:r>
              <a:rPr lang="en-US" dirty="0" smtClean="0"/>
              <a:t>Java</a:t>
            </a:r>
            <a:r>
              <a:rPr lang="he-IL" dirty="0" smtClean="0"/>
              <a:t> ו</a:t>
            </a:r>
            <a:r>
              <a:rPr lang="en-US" dirty="0" err="1" smtClean="0"/>
              <a:t>Kotlin</a:t>
            </a:r>
            <a:r>
              <a:rPr lang="en-US" dirty="0" smtClean="0"/>
              <a:t> </a:t>
            </a:r>
            <a:r>
              <a:rPr lang="he-IL" dirty="0" smtClean="0"/>
              <a:t>. בדוגמה זו נבחר את </a:t>
            </a:r>
            <a:r>
              <a:rPr lang="en-US" dirty="0" smtClean="0"/>
              <a:t>Java</a:t>
            </a:r>
            <a:r>
              <a:rPr lang="he-IL" dirty="0" smtClean="0"/>
              <a:t>.</a:t>
            </a:r>
            <a:endParaRPr lang="en-US" dirty="0" smtClean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 smtClean="0"/>
              <a:t>לבסוף נבחר את ה</a:t>
            </a:r>
            <a:r>
              <a:rPr lang="en-US" dirty="0" smtClean="0"/>
              <a:t>SDK</a:t>
            </a:r>
            <a:r>
              <a:rPr lang="he-IL" dirty="0" smtClean="0"/>
              <a:t> המינימלי שנתמוך בו. יש להשתמש בשיקול דעת בבחירת גרסה מינימלית. ככל הגרסה נמוכה יותר ניתן להגיע לקהל רחב יותר (עד גבול מסוים) אבל תמיכה בהרבה גרסאות מסרבל את פיתוח </a:t>
            </a:r>
            <a:r>
              <a:rPr lang="he-IL" dirty="0" err="1" smtClean="0"/>
              <a:t>הפרוייקט</a:t>
            </a:r>
            <a:r>
              <a:rPr lang="he-IL" dirty="0" smtClean="0"/>
              <a:t> כי במספר מקומות יש התנהגויות שונות לגרסאות שונות ופיצ'רים חדשים שאולי נרצה להשתמש בהם שאינם קיימים בגרסאות ישנות יותר.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פתיחת הסביבה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10" y="2064834"/>
            <a:ext cx="5356366" cy="397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57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805</Words>
  <Application>Microsoft Macintosh PowerPoint</Application>
  <PresentationFormat>Widescreen</PresentationFormat>
  <Paragraphs>107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Mangal</vt:lpstr>
      <vt:lpstr>Times New Roman</vt:lpstr>
      <vt:lpstr>Arial</vt:lpstr>
      <vt:lpstr>1_Office Theme</vt:lpstr>
      <vt:lpstr>פיתוח אפליקציות באצעות אנדרואיד</vt:lpstr>
      <vt:lpstr>תוכן עניינים</vt:lpstr>
      <vt:lpstr>הקדמה</vt:lpstr>
      <vt:lpstr>תקציר תהליך הבנייה של אפליקציית אנדרואיד</vt:lpstr>
      <vt:lpstr>התקנת סביבת העבודה</vt:lpstr>
      <vt:lpstr>התקנת סביבת העבודה</vt:lpstr>
      <vt:lpstr>התקנת סביבת העבודה</vt:lpstr>
      <vt:lpstr>התקנת סביבת העבודה</vt:lpstr>
      <vt:lpstr>התקנת סביבת העבודה</vt:lpstr>
      <vt:lpstr>התקנת סביבת העבודה</vt:lpstr>
      <vt:lpstr>התקנת סביבת העבודה</vt:lpstr>
      <vt:lpstr>התקנת סביבת העבודה</vt:lpstr>
      <vt:lpstr>התקנת סביבת העבודה</vt:lpstr>
      <vt:lpstr>התקנת סביבת העבודה</vt:lpstr>
      <vt:lpstr>התקנת סביבת העבודה</vt:lpstr>
      <vt:lpstr>הרכב הפרוייקט</vt:lpstr>
      <vt:lpstr>הרכב הפרוייקט</vt:lpstr>
      <vt:lpstr>הרכב הפרוייקט</vt:lpstr>
      <vt:lpstr>הרכב הפרוייקט</vt:lpstr>
      <vt:lpstr>הרכב הפרוייקט</vt:lpstr>
      <vt:lpstr>הרכב הפרוייקט</vt:lpstr>
      <vt:lpstr>הרכב הפרוייקט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52</cp:revision>
  <dcterms:created xsi:type="dcterms:W3CDTF">2021-05-07T00:22:26Z</dcterms:created>
  <dcterms:modified xsi:type="dcterms:W3CDTF">2021-05-21T14:45:30Z</dcterms:modified>
</cp:coreProperties>
</file>