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5999738" cy="25199975"/>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16" autoAdjust="0"/>
    <p:restoredTop sz="94660"/>
  </p:normalViewPr>
  <p:slideViewPr>
    <p:cSldViewPr snapToGrid="0">
      <p:cViewPr>
        <p:scale>
          <a:sx n="125" d="100"/>
          <a:sy n="125" d="100"/>
        </p:scale>
        <p:origin x="60" y="-12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4124164"/>
            <a:ext cx="30599777" cy="8773325"/>
          </a:xfrm>
        </p:spPr>
        <p:txBody>
          <a:bodyPr anchor="b"/>
          <a:lstStyle>
            <a:lvl1pPr algn="ctr">
              <a:defRPr sz="22047"/>
            </a:lvl1pPr>
          </a:lstStyle>
          <a:p>
            <a:r>
              <a:rPr lang="en-US" smtClean="0"/>
              <a:t>Click to edit Master title style</a:t>
            </a:r>
            <a:endParaRPr lang="en-US" dirty="0"/>
          </a:p>
        </p:txBody>
      </p:sp>
      <p:sp>
        <p:nvSpPr>
          <p:cNvPr id="3" name="Subtitle 2"/>
          <p:cNvSpPr>
            <a:spLocks noGrp="1"/>
          </p:cNvSpPr>
          <p:nvPr>
            <p:ph type="subTitle" idx="1"/>
          </p:nvPr>
        </p:nvSpPr>
        <p:spPr>
          <a:xfrm>
            <a:off x="4499967" y="13235822"/>
            <a:ext cx="26999804" cy="6084159"/>
          </a:xfrm>
        </p:spPr>
        <p:txBody>
          <a:bodyPr/>
          <a:lstStyle>
            <a:lvl1pPr marL="0" indent="0" algn="ctr">
              <a:buNone/>
              <a:defRPr sz="8819"/>
            </a:lvl1pPr>
            <a:lvl2pPr marL="1679981" indent="0" algn="ctr">
              <a:buNone/>
              <a:defRPr sz="7349"/>
            </a:lvl2pPr>
            <a:lvl3pPr marL="3359963" indent="0" algn="ctr">
              <a:buNone/>
              <a:defRPr sz="6614"/>
            </a:lvl3pPr>
            <a:lvl4pPr marL="5039944" indent="0" algn="ctr">
              <a:buNone/>
              <a:defRPr sz="5879"/>
            </a:lvl4pPr>
            <a:lvl5pPr marL="6719926" indent="0" algn="ctr">
              <a:buNone/>
              <a:defRPr sz="5879"/>
            </a:lvl5pPr>
            <a:lvl6pPr marL="8399907" indent="0" algn="ctr">
              <a:buNone/>
              <a:defRPr sz="5879"/>
            </a:lvl6pPr>
            <a:lvl7pPr marL="10079888" indent="0" algn="ctr">
              <a:buNone/>
              <a:defRPr sz="5879"/>
            </a:lvl7pPr>
            <a:lvl8pPr marL="11759870" indent="0" algn="ctr">
              <a:buNone/>
              <a:defRPr sz="5879"/>
            </a:lvl8pPr>
            <a:lvl9pPr marL="13439851" indent="0" algn="ctr">
              <a:buNone/>
              <a:defRPr sz="5879"/>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כ"ח/אדר 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62136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כ"ח/אדר 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47623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341665"/>
            <a:ext cx="7762444" cy="2135581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474984" y="1341665"/>
            <a:ext cx="22837334" cy="2135581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כ"ח/אדר 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7886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כ"ח/אדר 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50864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6282501"/>
            <a:ext cx="31049774" cy="10482488"/>
          </a:xfrm>
        </p:spPr>
        <p:txBody>
          <a:bodyPr anchor="b"/>
          <a:lstStyle>
            <a:lvl1pPr>
              <a:defRPr sz="22047"/>
            </a:lvl1pPr>
          </a:lstStyle>
          <a:p>
            <a:r>
              <a:rPr lang="en-US" smtClean="0"/>
              <a:t>Click to edit Master title style</a:t>
            </a:r>
            <a:endParaRPr lang="en-US" dirty="0"/>
          </a:p>
        </p:txBody>
      </p:sp>
      <p:sp>
        <p:nvSpPr>
          <p:cNvPr id="3" name="Text Placeholder 2"/>
          <p:cNvSpPr>
            <a:spLocks noGrp="1"/>
          </p:cNvSpPr>
          <p:nvPr>
            <p:ph type="body" idx="1"/>
          </p:nvPr>
        </p:nvSpPr>
        <p:spPr>
          <a:xfrm>
            <a:off x="2456234" y="16864157"/>
            <a:ext cx="31049774" cy="5512493"/>
          </a:xfrm>
        </p:spPr>
        <p:txBody>
          <a:bodyPr/>
          <a:lstStyle>
            <a:lvl1pPr marL="0" indent="0">
              <a:buNone/>
              <a:defRPr sz="8819">
                <a:solidFill>
                  <a:schemeClr val="tx1"/>
                </a:solidFill>
              </a:defRPr>
            </a:lvl1pPr>
            <a:lvl2pPr marL="1679981" indent="0">
              <a:buNone/>
              <a:defRPr sz="7349">
                <a:solidFill>
                  <a:schemeClr val="tx1">
                    <a:tint val="75000"/>
                  </a:schemeClr>
                </a:solidFill>
              </a:defRPr>
            </a:lvl2pPr>
            <a:lvl3pPr marL="3359963" indent="0">
              <a:buNone/>
              <a:defRPr sz="6614">
                <a:solidFill>
                  <a:schemeClr val="tx1">
                    <a:tint val="75000"/>
                  </a:schemeClr>
                </a:solidFill>
              </a:defRPr>
            </a:lvl3pPr>
            <a:lvl4pPr marL="5039944" indent="0">
              <a:buNone/>
              <a:defRPr sz="5879">
                <a:solidFill>
                  <a:schemeClr val="tx1">
                    <a:tint val="75000"/>
                  </a:schemeClr>
                </a:solidFill>
              </a:defRPr>
            </a:lvl4pPr>
            <a:lvl5pPr marL="6719926" indent="0">
              <a:buNone/>
              <a:defRPr sz="5879">
                <a:solidFill>
                  <a:schemeClr val="tx1">
                    <a:tint val="75000"/>
                  </a:schemeClr>
                </a:solidFill>
              </a:defRPr>
            </a:lvl5pPr>
            <a:lvl6pPr marL="8399907" indent="0">
              <a:buNone/>
              <a:defRPr sz="5879">
                <a:solidFill>
                  <a:schemeClr val="tx1">
                    <a:tint val="75000"/>
                  </a:schemeClr>
                </a:solidFill>
              </a:defRPr>
            </a:lvl6pPr>
            <a:lvl7pPr marL="10079888" indent="0">
              <a:buNone/>
              <a:defRPr sz="5879">
                <a:solidFill>
                  <a:schemeClr val="tx1">
                    <a:tint val="75000"/>
                  </a:schemeClr>
                </a:solidFill>
              </a:defRPr>
            </a:lvl7pPr>
            <a:lvl8pPr marL="11759870" indent="0">
              <a:buNone/>
              <a:defRPr sz="5879">
                <a:solidFill>
                  <a:schemeClr val="tx1">
                    <a:tint val="75000"/>
                  </a:schemeClr>
                </a:solidFill>
              </a:defRPr>
            </a:lvl8pPr>
            <a:lvl9pPr marL="13439851" indent="0">
              <a:buNone/>
              <a:defRPr sz="5879">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C92114-2DE2-4DBD-88F5-EC34E326FC88}" type="datetimeFigureOut">
              <a:rPr lang="he-IL" smtClean="0"/>
              <a:t>כ"ח/אדר 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66656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474982" y="6708326"/>
            <a:ext cx="15299889" cy="1598915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8224867" y="6708326"/>
            <a:ext cx="15299889" cy="1598915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C92114-2DE2-4DBD-88F5-EC34E326FC88}" type="datetimeFigureOut">
              <a:rPr lang="he-IL" smtClean="0"/>
              <a:t>כ"ח/אדר ב/תשפ"ד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8186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341671"/>
            <a:ext cx="31049774" cy="487083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479675" y="6177496"/>
            <a:ext cx="15229574"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smtClean="0"/>
              <a:t>Edit Master text styles</a:t>
            </a:r>
          </a:p>
        </p:txBody>
      </p:sp>
      <p:sp>
        <p:nvSpPr>
          <p:cNvPr id="4" name="Content Placeholder 3"/>
          <p:cNvSpPr>
            <a:spLocks noGrp="1"/>
          </p:cNvSpPr>
          <p:nvPr>
            <p:ph sz="half" idx="2"/>
          </p:nvPr>
        </p:nvSpPr>
        <p:spPr>
          <a:xfrm>
            <a:off x="2479675" y="9204991"/>
            <a:ext cx="15229574" cy="1353915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8224869" y="6177496"/>
            <a:ext cx="15304578"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smtClean="0"/>
              <a:t>Edit Master text styles</a:t>
            </a:r>
          </a:p>
        </p:txBody>
      </p:sp>
      <p:sp>
        <p:nvSpPr>
          <p:cNvPr id="6" name="Content Placeholder 5"/>
          <p:cNvSpPr>
            <a:spLocks noGrp="1"/>
          </p:cNvSpPr>
          <p:nvPr>
            <p:ph sz="quarter" idx="4"/>
          </p:nvPr>
        </p:nvSpPr>
        <p:spPr>
          <a:xfrm>
            <a:off x="18224869" y="9204991"/>
            <a:ext cx="15304578" cy="1353915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C92114-2DE2-4DBD-88F5-EC34E326FC88}" type="datetimeFigureOut">
              <a:rPr lang="he-IL" smtClean="0"/>
              <a:t>כ"ח/אדר ב/תשפ"ד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355677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C92114-2DE2-4DBD-88F5-EC34E326FC88}" type="datetimeFigureOut">
              <a:rPr lang="he-IL" smtClean="0"/>
              <a:t>כ"ח/אדר ב/תשפ"ד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90775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92114-2DE2-4DBD-88F5-EC34E326FC88}" type="datetimeFigureOut">
              <a:rPr lang="he-IL" smtClean="0"/>
              <a:t>כ"ח/אדר ב/תשפ"ד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413560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smtClean="0"/>
              <a:t>Click to edit Master title style</a:t>
            </a:r>
            <a:endParaRPr lang="en-US" dirty="0"/>
          </a:p>
        </p:txBody>
      </p:sp>
      <p:sp>
        <p:nvSpPr>
          <p:cNvPr id="3" name="Content Placeholder 2"/>
          <p:cNvSpPr>
            <a:spLocks noGrp="1"/>
          </p:cNvSpPr>
          <p:nvPr>
            <p:ph idx="1"/>
          </p:nvPr>
        </p:nvSpPr>
        <p:spPr>
          <a:xfrm>
            <a:off x="15304578" y="3628335"/>
            <a:ext cx="18224867" cy="17908316"/>
          </a:xfrm>
        </p:spPr>
        <p:txBody>
          <a:bodyPr/>
          <a:lstStyle>
            <a:lvl1pPr>
              <a:defRPr sz="11758"/>
            </a:lvl1pPr>
            <a:lvl2pPr>
              <a:defRPr sz="10289"/>
            </a:lvl2pPr>
            <a:lvl3pPr>
              <a:defRPr sz="8819"/>
            </a:lvl3pPr>
            <a:lvl4pPr>
              <a:defRPr sz="7349"/>
            </a:lvl4pPr>
            <a:lvl5pPr>
              <a:defRPr sz="7349"/>
            </a:lvl5pPr>
            <a:lvl6pPr>
              <a:defRPr sz="7349"/>
            </a:lvl6pPr>
            <a:lvl7pPr>
              <a:defRPr sz="7349"/>
            </a:lvl7pPr>
            <a:lvl8pPr>
              <a:defRPr sz="7349"/>
            </a:lvl8pPr>
            <a:lvl9pPr>
              <a:defRPr sz="7349"/>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smtClean="0"/>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כ"ח/אדר ב/תשפ"ד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1890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304578" y="3628335"/>
            <a:ext cx="18224867" cy="17908316"/>
          </a:xfrm>
        </p:spPr>
        <p:txBody>
          <a:bodyPr anchor="t"/>
          <a:lstStyle>
            <a:lvl1pPr marL="0" indent="0">
              <a:buNone/>
              <a:defRPr sz="11758"/>
            </a:lvl1pPr>
            <a:lvl2pPr marL="1679981" indent="0">
              <a:buNone/>
              <a:defRPr sz="10289"/>
            </a:lvl2pPr>
            <a:lvl3pPr marL="3359963" indent="0">
              <a:buNone/>
              <a:defRPr sz="8819"/>
            </a:lvl3pPr>
            <a:lvl4pPr marL="5039944" indent="0">
              <a:buNone/>
              <a:defRPr sz="7349"/>
            </a:lvl4pPr>
            <a:lvl5pPr marL="6719926" indent="0">
              <a:buNone/>
              <a:defRPr sz="7349"/>
            </a:lvl5pPr>
            <a:lvl6pPr marL="8399907" indent="0">
              <a:buNone/>
              <a:defRPr sz="7349"/>
            </a:lvl6pPr>
            <a:lvl7pPr marL="10079888" indent="0">
              <a:buNone/>
              <a:defRPr sz="7349"/>
            </a:lvl7pPr>
            <a:lvl8pPr marL="11759870" indent="0">
              <a:buNone/>
              <a:defRPr sz="7349"/>
            </a:lvl8pPr>
            <a:lvl9pPr marL="13439851" indent="0">
              <a:buNone/>
              <a:defRPr sz="7349"/>
            </a:lvl9pPr>
          </a:lstStyle>
          <a:p>
            <a:r>
              <a:rPr lang="en-US" smtClean="0"/>
              <a:t>Click icon to add picture</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smtClean="0"/>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כ"ח/אדר ב/תשפ"ד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55157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341671"/>
            <a:ext cx="31049774" cy="487083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474982" y="6708326"/>
            <a:ext cx="31049774" cy="1598915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474982" y="23356649"/>
            <a:ext cx="8099941" cy="1341665"/>
          </a:xfrm>
          <a:prstGeom prst="rect">
            <a:avLst/>
          </a:prstGeom>
        </p:spPr>
        <p:txBody>
          <a:bodyPr vert="horz" lIns="91440" tIns="45720" rIns="91440" bIns="45720" rtlCol="0" anchor="ctr"/>
          <a:lstStyle>
            <a:lvl1pPr algn="l">
              <a:defRPr sz="4409">
                <a:solidFill>
                  <a:schemeClr val="tx1">
                    <a:tint val="75000"/>
                  </a:schemeClr>
                </a:solidFill>
              </a:defRPr>
            </a:lvl1pPr>
          </a:lstStyle>
          <a:p>
            <a:fld id="{EBC92114-2DE2-4DBD-88F5-EC34E326FC88}" type="datetimeFigureOut">
              <a:rPr lang="he-IL" smtClean="0"/>
              <a:t>כ"ח/אדר ב/תשפ"ד</a:t>
            </a:fld>
            <a:endParaRPr lang="he-IL"/>
          </a:p>
        </p:txBody>
      </p:sp>
      <p:sp>
        <p:nvSpPr>
          <p:cNvPr id="5" name="Footer Placeholder 4"/>
          <p:cNvSpPr>
            <a:spLocks noGrp="1"/>
          </p:cNvSpPr>
          <p:nvPr>
            <p:ph type="ftr" sz="quarter" idx="3"/>
          </p:nvPr>
        </p:nvSpPr>
        <p:spPr>
          <a:xfrm>
            <a:off x="11924913" y="23356649"/>
            <a:ext cx="12149912" cy="1341665"/>
          </a:xfrm>
          <a:prstGeom prst="rect">
            <a:avLst/>
          </a:prstGeom>
        </p:spPr>
        <p:txBody>
          <a:bodyPr vert="horz" lIns="91440" tIns="45720" rIns="91440" bIns="45720" rtlCol="0" anchor="ctr"/>
          <a:lstStyle>
            <a:lvl1pPr algn="ctr">
              <a:defRPr sz="4409">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25424815" y="23356649"/>
            <a:ext cx="8099941" cy="1341665"/>
          </a:xfrm>
          <a:prstGeom prst="rect">
            <a:avLst/>
          </a:prstGeom>
        </p:spPr>
        <p:txBody>
          <a:bodyPr vert="horz" lIns="91440" tIns="45720" rIns="91440" bIns="45720" rtlCol="0" anchor="ctr"/>
          <a:lstStyle>
            <a:lvl1pPr algn="r">
              <a:defRPr sz="4409">
                <a:solidFill>
                  <a:schemeClr val="tx1">
                    <a:tint val="75000"/>
                  </a:schemeClr>
                </a:solidFill>
              </a:defRPr>
            </a:lvl1pPr>
          </a:lstStyle>
          <a:p>
            <a:fld id="{7DD434CA-3CA3-4A85-ABB2-6FF697A4952A}" type="slidenum">
              <a:rPr lang="he-IL" smtClean="0"/>
              <a:t>‹#›</a:t>
            </a:fld>
            <a:endParaRPr lang="he-IL"/>
          </a:p>
        </p:txBody>
      </p:sp>
    </p:spTree>
    <p:extLst>
      <p:ext uri="{BB962C8B-B14F-4D97-AF65-F5344CB8AC3E}">
        <p14:creationId xmlns:p14="http://schemas.microsoft.com/office/powerpoint/2010/main" val="3860065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359963" rtl="0" eaLnBrk="1" latinLnBrk="0" hangingPunct="1">
        <a:lnSpc>
          <a:spcPct val="90000"/>
        </a:lnSpc>
        <a:spcBef>
          <a:spcPct val="0"/>
        </a:spcBef>
        <a:buNone/>
        <a:defRPr sz="16168" kern="1200">
          <a:solidFill>
            <a:schemeClr val="tx1"/>
          </a:solidFill>
          <a:latin typeface="+mj-lt"/>
          <a:ea typeface="+mj-ea"/>
          <a:cs typeface="+mj-cs"/>
        </a:defRPr>
      </a:lvl1pPr>
    </p:titleStyle>
    <p:bodyStyle>
      <a:lvl1pPr marL="839991" indent="-839991" algn="l" defTabSz="3359963" rtl="0" eaLnBrk="1" latinLnBrk="0" hangingPunct="1">
        <a:lnSpc>
          <a:spcPct val="90000"/>
        </a:lnSpc>
        <a:spcBef>
          <a:spcPts val="3674"/>
        </a:spcBef>
        <a:buFont typeface="Arial" panose="020B0604020202020204" pitchFamily="34" charset="0"/>
        <a:buChar char="•"/>
        <a:defRPr sz="10289" kern="1200">
          <a:solidFill>
            <a:schemeClr val="tx1"/>
          </a:solidFill>
          <a:latin typeface="+mn-lt"/>
          <a:ea typeface="+mn-ea"/>
          <a:cs typeface="+mn-cs"/>
        </a:defRPr>
      </a:lvl1pPr>
      <a:lvl2pPr marL="2519972" indent="-839991" algn="l" defTabSz="3359963" rtl="0" eaLnBrk="1" latinLnBrk="0" hangingPunct="1">
        <a:lnSpc>
          <a:spcPct val="90000"/>
        </a:lnSpc>
        <a:spcBef>
          <a:spcPts val="1837"/>
        </a:spcBef>
        <a:buFont typeface="Arial" panose="020B0604020202020204" pitchFamily="34" charset="0"/>
        <a:buChar char="•"/>
        <a:defRPr sz="8819" kern="1200">
          <a:solidFill>
            <a:schemeClr val="tx1"/>
          </a:solidFill>
          <a:latin typeface="+mn-lt"/>
          <a:ea typeface="+mn-ea"/>
          <a:cs typeface="+mn-cs"/>
        </a:defRPr>
      </a:lvl2pPr>
      <a:lvl3pPr marL="4199954" indent="-839991" algn="l" defTabSz="3359963" rtl="0" eaLnBrk="1" latinLnBrk="0" hangingPunct="1">
        <a:lnSpc>
          <a:spcPct val="90000"/>
        </a:lnSpc>
        <a:spcBef>
          <a:spcPts val="1837"/>
        </a:spcBef>
        <a:buFont typeface="Arial" panose="020B0604020202020204" pitchFamily="34" charset="0"/>
        <a:buChar char="•"/>
        <a:defRPr sz="7349" kern="1200">
          <a:solidFill>
            <a:schemeClr val="tx1"/>
          </a:solidFill>
          <a:latin typeface="+mn-lt"/>
          <a:ea typeface="+mn-ea"/>
          <a:cs typeface="+mn-cs"/>
        </a:defRPr>
      </a:lvl3pPr>
      <a:lvl4pPr marL="5879935"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4pPr>
      <a:lvl5pPr marL="7559916"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5pPr>
      <a:lvl6pPr marL="9239898"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6pPr>
      <a:lvl7pPr marL="10919879"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7pPr>
      <a:lvl8pPr marL="12599861"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8pPr>
      <a:lvl9pPr marL="14279842"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9pPr>
    </p:bodyStyle>
    <p:otherStyle>
      <a:defPPr>
        <a:defRPr lang="en-US"/>
      </a:defPPr>
      <a:lvl1pPr marL="0" algn="l" defTabSz="3359963" rtl="0" eaLnBrk="1" latinLnBrk="0" hangingPunct="1">
        <a:defRPr sz="6614" kern="1200">
          <a:solidFill>
            <a:schemeClr val="tx1"/>
          </a:solidFill>
          <a:latin typeface="+mn-lt"/>
          <a:ea typeface="+mn-ea"/>
          <a:cs typeface="+mn-cs"/>
        </a:defRPr>
      </a:lvl1pPr>
      <a:lvl2pPr marL="1679981" algn="l" defTabSz="3359963" rtl="0" eaLnBrk="1" latinLnBrk="0" hangingPunct="1">
        <a:defRPr sz="6614" kern="1200">
          <a:solidFill>
            <a:schemeClr val="tx1"/>
          </a:solidFill>
          <a:latin typeface="+mn-lt"/>
          <a:ea typeface="+mn-ea"/>
          <a:cs typeface="+mn-cs"/>
        </a:defRPr>
      </a:lvl2pPr>
      <a:lvl3pPr marL="3359963" algn="l" defTabSz="3359963" rtl="0" eaLnBrk="1" latinLnBrk="0" hangingPunct="1">
        <a:defRPr sz="6614" kern="1200">
          <a:solidFill>
            <a:schemeClr val="tx1"/>
          </a:solidFill>
          <a:latin typeface="+mn-lt"/>
          <a:ea typeface="+mn-ea"/>
          <a:cs typeface="+mn-cs"/>
        </a:defRPr>
      </a:lvl3pPr>
      <a:lvl4pPr marL="5039944" algn="l" defTabSz="3359963" rtl="0" eaLnBrk="1" latinLnBrk="0" hangingPunct="1">
        <a:defRPr sz="6614" kern="1200">
          <a:solidFill>
            <a:schemeClr val="tx1"/>
          </a:solidFill>
          <a:latin typeface="+mn-lt"/>
          <a:ea typeface="+mn-ea"/>
          <a:cs typeface="+mn-cs"/>
        </a:defRPr>
      </a:lvl4pPr>
      <a:lvl5pPr marL="6719926" algn="l" defTabSz="3359963" rtl="0" eaLnBrk="1" latinLnBrk="0" hangingPunct="1">
        <a:defRPr sz="6614" kern="1200">
          <a:solidFill>
            <a:schemeClr val="tx1"/>
          </a:solidFill>
          <a:latin typeface="+mn-lt"/>
          <a:ea typeface="+mn-ea"/>
          <a:cs typeface="+mn-cs"/>
        </a:defRPr>
      </a:lvl5pPr>
      <a:lvl6pPr marL="8399907" algn="l" defTabSz="3359963" rtl="0" eaLnBrk="1" latinLnBrk="0" hangingPunct="1">
        <a:defRPr sz="6614" kern="1200">
          <a:solidFill>
            <a:schemeClr val="tx1"/>
          </a:solidFill>
          <a:latin typeface="+mn-lt"/>
          <a:ea typeface="+mn-ea"/>
          <a:cs typeface="+mn-cs"/>
        </a:defRPr>
      </a:lvl6pPr>
      <a:lvl7pPr marL="10079888" algn="l" defTabSz="3359963" rtl="0" eaLnBrk="1" latinLnBrk="0" hangingPunct="1">
        <a:defRPr sz="6614" kern="1200">
          <a:solidFill>
            <a:schemeClr val="tx1"/>
          </a:solidFill>
          <a:latin typeface="+mn-lt"/>
          <a:ea typeface="+mn-ea"/>
          <a:cs typeface="+mn-cs"/>
        </a:defRPr>
      </a:lvl7pPr>
      <a:lvl8pPr marL="11759870" algn="l" defTabSz="3359963" rtl="0" eaLnBrk="1" latinLnBrk="0" hangingPunct="1">
        <a:defRPr sz="6614" kern="1200">
          <a:solidFill>
            <a:schemeClr val="tx1"/>
          </a:solidFill>
          <a:latin typeface="+mn-lt"/>
          <a:ea typeface="+mn-ea"/>
          <a:cs typeface="+mn-cs"/>
        </a:defRPr>
      </a:lvl8pPr>
      <a:lvl9pPr marL="13439851" algn="l" defTabSz="3359963" rtl="0" eaLnBrk="1" latinLnBrk="0" hangingPunct="1">
        <a:defRPr sz="6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425211158"/>
              </p:ext>
            </p:extLst>
          </p:nvPr>
        </p:nvGraphicFramePr>
        <p:xfrm>
          <a:off x="307385" y="3698809"/>
          <a:ext cx="35185420" cy="26060400"/>
        </p:xfrm>
        <a:graphic>
          <a:graphicData uri="http://schemas.openxmlformats.org/drawingml/2006/table">
            <a:tbl>
              <a:tblPr>
                <a:tableStyleId>{2D5ABB26-0587-4C30-8999-92F81FD0307C}</a:tableStyleId>
              </a:tblPr>
              <a:tblGrid>
                <a:gridCol w="11746393">
                  <a:extLst>
                    <a:ext uri="{9D8B030D-6E8A-4147-A177-3AD203B41FA5}">
                      <a16:colId xmlns:a16="http://schemas.microsoft.com/office/drawing/2014/main" val="20000"/>
                    </a:ext>
                  </a:extLst>
                </a:gridCol>
                <a:gridCol w="11734833">
                  <a:extLst>
                    <a:ext uri="{9D8B030D-6E8A-4147-A177-3AD203B41FA5}">
                      <a16:colId xmlns:a16="http://schemas.microsoft.com/office/drawing/2014/main" val="20001"/>
                    </a:ext>
                  </a:extLst>
                </a:gridCol>
                <a:gridCol w="11704194">
                  <a:extLst>
                    <a:ext uri="{9D8B030D-6E8A-4147-A177-3AD203B41FA5}">
                      <a16:colId xmlns:a16="http://schemas.microsoft.com/office/drawing/2014/main" val="4117049268"/>
                    </a:ext>
                  </a:extLst>
                </a:gridCol>
              </a:tblGrid>
              <a:tr h="20868070">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2400" b="1" dirty="0" smtClean="0">
                          <a:effectLst/>
                          <a:latin typeface="+mn-lt"/>
                          <a:cs typeface="Open Sans Hebrew" panose="00000500000000000000" pitchFamily="2" charset="-79"/>
                        </a:rPr>
                        <a:t>Introduction</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dirty="0" smtClean="0">
                          <a:solidFill>
                            <a:schemeClr val="tx1"/>
                          </a:solidFill>
                          <a:effectLst/>
                          <a:latin typeface="+mn-lt"/>
                          <a:ea typeface="+mn-ea"/>
                          <a:cs typeface="Open Sans Hebrew" panose="00000500000000000000" pitchFamily="2" charset="-79"/>
                        </a:rPr>
                        <a:t>This final project focuses on developing an Arduino-based framework to support upcoming electrical engineering endeavors, specifically targeting applications within the realm of physiotherapy.</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dirty="0" smtClean="0">
                          <a:solidFill>
                            <a:schemeClr val="tx1"/>
                          </a:solidFill>
                          <a:effectLst/>
                          <a:latin typeface="+mn-lt"/>
                          <a:ea typeface="+mn-ea"/>
                          <a:cs typeface="Open Sans Hebrew" panose="00000500000000000000" pitchFamily="2" charset="-79"/>
                        </a:rPr>
                        <a:t>This versatile system is engineered to integrate seamlessly with both I2C and GPIO sensors, streamlining the process of connecting hardware and developing tailored software solutions.</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dirty="0" smtClean="0">
                          <a:solidFill>
                            <a:schemeClr val="tx1"/>
                          </a:solidFill>
                          <a:effectLst/>
                          <a:latin typeface="+mn-lt"/>
                          <a:ea typeface="+mn-ea"/>
                          <a:cs typeface="Open Sans Hebrew" panose="00000500000000000000" pitchFamily="2" charset="-79"/>
                        </a:rPr>
                        <a:t>Software</a:t>
                      </a:r>
                      <a:r>
                        <a:rPr lang="en-US" sz="2400" kern="1200" baseline="0" dirty="0" smtClean="0">
                          <a:solidFill>
                            <a:schemeClr val="tx1"/>
                          </a:solidFill>
                          <a:effectLst/>
                          <a:latin typeface="+mn-lt"/>
                          <a:ea typeface="+mn-ea"/>
                          <a:cs typeface="Open Sans Hebrew" panose="00000500000000000000" pitchFamily="2" charset="-79"/>
                        </a:rPr>
                        <a:t> running modes - </a:t>
                      </a:r>
                      <a:r>
                        <a:rPr lang="en-US" sz="2400" kern="1200" dirty="0" smtClean="0">
                          <a:solidFill>
                            <a:schemeClr val="tx1"/>
                          </a:solidFill>
                          <a:effectLst/>
                          <a:latin typeface="+mn-lt"/>
                          <a:ea typeface="+mn-ea"/>
                          <a:cs typeface="Open Sans Hebrew" panose="00000500000000000000" pitchFamily="2" charset="-79"/>
                        </a:rPr>
                        <a:t> Standalone or slave mode.</a:t>
                      </a:r>
                      <a:r>
                        <a:rPr lang="en-US" sz="2400" kern="1200" baseline="0" dirty="0" smtClean="0">
                          <a:solidFill>
                            <a:schemeClr val="tx1"/>
                          </a:solidFill>
                          <a:effectLst/>
                          <a:latin typeface="+mn-lt"/>
                          <a:ea typeface="+mn-ea"/>
                          <a:cs typeface="Open Sans Hebrew" panose="00000500000000000000" pitchFamily="2" charset="-79"/>
                        </a:rPr>
                        <a:t> In case of slave mode,</a:t>
                      </a:r>
                      <a:r>
                        <a:rPr lang="en-US" sz="2400" kern="1200" dirty="0" smtClean="0">
                          <a:solidFill>
                            <a:schemeClr val="tx1"/>
                          </a:solidFill>
                          <a:effectLst/>
                          <a:latin typeface="+mn-lt"/>
                          <a:ea typeface="+mn-ea"/>
                          <a:cs typeface="Open Sans Hebrew" panose="00000500000000000000" pitchFamily="2" charset="-79"/>
                        </a:rPr>
                        <a:t> offering robust control through serial and Wi-Fi connectivity</a:t>
                      </a:r>
                      <a:r>
                        <a:rPr lang="en-US" sz="2400" kern="1200" baseline="0" dirty="0" smtClean="0">
                          <a:solidFill>
                            <a:schemeClr val="tx1"/>
                          </a:solidFill>
                          <a:effectLst/>
                          <a:latin typeface="+mn-lt"/>
                          <a:ea typeface="+mn-ea"/>
                          <a:cs typeface="Open Sans Hebrew" panose="00000500000000000000" pitchFamily="2" charset="-79"/>
                        </a:rPr>
                        <a:t> and integration with Raspberry PI.</a:t>
                      </a:r>
                      <a:endParaRPr lang="en-US" sz="2400" kern="1200" dirty="0" smtClean="0">
                        <a:solidFill>
                          <a:schemeClr val="tx1"/>
                        </a:solidFill>
                        <a:effectLst/>
                        <a:latin typeface="+mn-lt"/>
                        <a:ea typeface="+mn-ea"/>
                        <a:cs typeface="Open Sans Hebrew" panose="00000500000000000000" pitchFamily="2" charset="-79"/>
                      </a:endParaRP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baseline="0" dirty="0" smtClean="0">
                          <a:solidFill>
                            <a:schemeClr val="tx1"/>
                          </a:solidFill>
                          <a:effectLst/>
                          <a:latin typeface="+mn-lt"/>
                          <a:ea typeface="+mn-ea"/>
                          <a:cs typeface="Open Sans Hebrew" panose="00000500000000000000" pitchFamily="2" charset="-79"/>
                        </a:rPr>
                        <a:t>Accompanying this hardware is a thorough documentation, meticulously detailing the setup procedures and operational guidelines for the custom software we have developed, and regard the hardware and testing.</a:t>
                      </a:r>
                      <a:endParaRPr lang="en-US" sz="2400" dirty="0" smtClean="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effectLst/>
                          <a:latin typeface="+mn-lt"/>
                          <a:ea typeface="+mn-ea"/>
                          <a:cs typeface="Open Sans Hebrew" panose="00000500000000000000" pitchFamily="2" charset="-79"/>
                        </a:rPr>
                        <a:t>Motivation/Objectives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kern="1200" dirty="0" smtClean="0">
                        <a:solidFill>
                          <a:schemeClr val="tx1"/>
                        </a:solidFill>
                        <a:effectLst/>
                        <a:latin typeface="+mn-lt"/>
                        <a:ea typeface="+mn-ea"/>
                        <a:cs typeface="Open Sans Hebrew" panose="00000500000000000000" pitchFamily="2" charset="-79"/>
                      </a:endParaRPr>
                    </a:p>
                    <a:p>
                      <a:pPr algn="l"/>
                      <a:r>
                        <a:rPr lang="en-US" sz="2400" b="0" i="0" dirty="0" smtClean="0">
                          <a:solidFill>
                            <a:srgbClr val="0D0D0D"/>
                          </a:solidFill>
                          <a:effectLst/>
                          <a:latin typeface="+mn-lt"/>
                        </a:rPr>
                        <a:t>A robust framework around the M5 Stack controller with an ESP32 core, featuring</a:t>
                      </a:r>
                      <a:r>
                        <a:rPr lang="he-IL" sz="2400" b="0" i="0" dirty="0" smtClean="0">
                          <a:solidFill>
                            <a:srgbClr val="0D0D0D"/>
                          </a:solidFill>
                          <a:effectLst/>
                          <a:latin typeface="+mn-lt"/>
                        </a:rPr>
                        <a:t>:</a:t>
                      </a:r>
                      <a:endParaRPr lang="en-US" sz="2400" b="0" i="0" dirty="0" smtClean="0">
                        <a:solidFill>
                          <a:srgbClr val="0D0D0D"/>
                        </a:solidFill>
                        <a:effectLst/>
                        <a:latin typeface="+mn-lt"/>
                      </a:endParaRPr>
                    </a:p>
                    <a:p>
                      <a:pPr marL="457200" indent="-457200" algn="l">
                        <a:buFont typeface="Arial" panose="020B0604020202020204" pitchFamily="34" charset="0"/>
                        <a:buChar char="•"/>
                      </a:pPr>
                      <a:r>
                        <a:rPr lang="en-US" sz="2400" b="0" i="0" dirty="0" err="1" smtClean="0">
                          <a:solidFill>
                            <a:srgbClr val="0D0D0D"/>
                          </a:solidFill>
                          <a:effectLst/>
                          <a:latin typeface="+mn-lt"/>
                        </a:rPr>
                        <a:t>ToF</a:t>
                      </a:r>
                      <a:r>
                        <a:rPr lang="en-US" sz="2400" b="0" i="0" dirty="0" smtClean="0">
                          <a:solidFill>
                            <a:srgbClr val="0D0D0D"/>
                          </a:solidFill>
                          <a:effectLst/>
                          <a:latin typeface="+mn-lt"/>
                        </a:rPr>
                        <a:t> sensor – distance Sensor</a:t>
                      </a:r>
                    </a:p>
                    <a:p>
                      <a:pPr marL="457200" indent="-457200" algn="l">
                        <a:buFont typeface="Arial" panose="020B0604020202020204" pitchFamily="34" charset="0"/>
                        <a:buChar char="•"/>
                      </a:pPr>
                      <a:r>
                        <a:rPr lang="en-US" sz="2400" b="0" i="0" dirty="0" smtClean="0">
                          <a:solidFill>
                            <a:srgbClr val="0D0D0D"/>
                          </a:solidFill>
                          <a:effectLst/>
                          <a:latin typeface="+mn-lt"/>
                        </a:rPr>
                        <a:t>AMG8833  - Thermal camera</a:t>
                      </a:r>
                    </a:p>
                    <a:p>
                      <a:pPr marL="457200" indent="-457200" algn="l">
                        <a:buFont typeface="Arial" panose="020B0604020202020204" pitchFamily="34" charset="0"/>
                        <a:buChar char="•"/>
                      </a:pPr>
                      <a:r>
                        <a:rPr lang="en-US" sz="2400" b="0" i="0" dirty="0" smtClean="0">
                          <a:solidFill>
                            <a:srgbClr val="0D0D0D"/>
                          </a:solidFill>
                          <a:effectLst/>
                          <a:latin typeface="+mn-lt"/>
                        </a:rPr>
                        <a:t>FSR – Force Resistor Sensor</a:t>
                      </a:r>
                    </a:p>
                    <a:p>
                      <a:pPr marL="457200" indent="-457200" algn="l">
                        <a:buFont typeface="Arial" panose="020B0604020202020204" pitchFamily="34" charset="0"/>
                        <a:buChar char="•"/>
                      </a:pPr>
                      <a:r>
                        <a:rPr lang="en-US" sz="2400" b="0" i="0" dirty="0" smtClean="0">
                          <a:solidFill>
                            <a:srgbClr val="0D0D0D"/>
                          </a:solidFill>
                          <a:effectLst/>
                          <a:latin typeface="+mn-lt"/>
                        </a:rPr>
                        <a:t>IMU –</a:t>
                      </a:r>
                      <a:r>
                        <a:rPr lang="en-US" sz="2400" b="0" i="0" baseline="0" dirty="0" smtClean="0">
                          <a:solidFill>
                            <a:srgbClr val="0D0D0D"/>
                          </a:solidFill>
                          <a:effectLst/>
                          <a:latin typeface="+mn-lt"/>
                        </a:rPr>
                        <a:t> Inertial Measurement Unit</a:t>
                      </a:r>
                      <a:r>
                        <a:rPr lang="en-US" sz="2400" b="0" i="0" dirty="0" smtClean="0">
                          <a:solidFill>
                            <a:srgbClr val="0D0D0D"/>
                          </a:solidFill>
                          <a:effectLst/>
                          <a:latin typeface="+mn-lt"/>
                        </a:rPr>
                        <a:t>. </a:t>
                      </a:r>
                    </a:p>
                    <a:p>
                      <a:pPr marL="457200" indent="-457200" algn="l">
                        <a:buFont typeface="Arial" panose="020B0604020202020204" pitchFamily="34" charset="0"/>
                        <a:buChar char="•"/>
                      </a:pPr>
                      <a:r>
                        <a:rPr lang="en-US" sz="2400" b="0" i="0" dirty="0" err="1" smtClean="0">
                          <a:solidFill>
                            <a:srgbClr val="0D0D0D"/>
                          </a:solidFill>
                          <a:effectLst/>
                          <a:latin typeface="+mn-lt"/>
                        </a:rPr>
                        <a:t>PaHub</a:t>
                      </a:r>
                      <a:r>
                        <a:rPr lang="en-US" sz="2400" b="0" i="0" dirty="0" smtClean="0">
                          <a:solidFill>
                            <a:srgbClr val="0D0D0D"/>
                          </a:solidFill>
                          <a:effectLst/>
                          <a:latin typeface="+mn-lt"/>
                        </a:rPr>
                        <a:t> – I2C Multiplexer</a:t>
                      </a:r>
                    </a:p>
                    <a:p>
                      <a:pPr marL="457200" indent="-457200" algn="l">
                        <a:buFont typeface="Arial" panose="020B0604020202020204" pitchFamily="34" charset="0"/>
                        <a:buChar char="•"/>
                      </a:pPr>
                      <a:r>
                        <a:rPr lang="en-US" sz="2400" b="0" i="0" dirty="0" err="1" smtClean="0">
                          <a:solidFill>
                            <a:srgbClr val="0D0D0D"/>
                          </a:solidFill>
                          <a:effectLst/>
                          <a:latin typeface="+mn-lt"/>
                        </a:rPr>
                        <a:t>PbHub</a:t>
                      </a:r>
                      <a:r>
                        <a:rPr lang="en-US" sz="2400" b="0" i="0" dirty="0" smtClean="0">
                          <a:solidFill>
                            <a:srgbClr val="0D0D0D"/>
                          </a:solidFill>
                          <a:effectLst/>
                          <a:latin typeface="+mn-lt"/>
                        </a:rPr>
                        <a:t> – Analog, PWM and GPIO Multiplexer</a:t>
                      </a:r>
                    </a:p>
                    <a:p>
                      <a:pPr marL="0" indent="0" algn="l">
                        <a:buFont typeface="Arial" panose="020B0604020202020204" pitchFamily="34" charset="0"/>
                        <a:buNone/>
                      </a:pPr>
                      <a:r>
                        <a:rPr lang="en-US" sz="2400" b="0" i="0" dirty="0" smtClean="0">
                          <a:solidFill>
                            <a:srgbClr val="0D0D0D"/>
                          </a:solidFill>
                          <a:effectLst/>
                          <a:latin typeface="+mn-lt"/>
                        </a:rPr>
                        <a:t>Rigorous testing across the board ensures reliability: gyro and acceleration precision for the IMU, proximity accuracy for the Proximity Sensor, heat detection for the thermal camera</a:t>
                      </a:r>
                      <a:r>
                        <a:rPr lang="en-US" sz="2400" b="0" i="0" baseline="0" dirty="0" smtClean="0">
                          <a:solidFill>
                            <a:srgbClr val="0D0D0D"/>
                          </a:solidFill>
                          <a:effectLst/>
                          <a:latin typeface="+mn-lt"/>
                        </a:rPr>
                        <a:t> </a:t>
                      </a:r>
                      <a:r>
                        <a:rPr lang="en-US" sz="2400" b="0" i="0" dirty="0" smtClean="0">
                          <a:solidFill>
                            <a:srgbClr val="0D0D0D"/>
                          </a:solidFill>
                          <a:effectLst/>
                          <a:latin typeface="+mn-lt"/>
                        </a:rPr>
                        <a:t>and sensitivity for the Force resistor sensor. Output hardware are:</a:t>
                      </a:r>
                    </a:p>
                    <a:p>
                      <a:pPr marL="457200" indent="-457200" algn="l">
                        <a:buFont typeface="Arial" panose="020B0604020202020204" pitchFamily="34" charset="0"/>
                        <a:buChar char="•"/>
                      </a:pPr>
                      <a:r>
                        <a:rPr lang="en-US" sz="2400" b="0" i="0" dirty="0" smtClean="0">
                          <a:solidFill>
                            <a:srgbClr val="0D0D0D"/>
                          </a:solidFill>
                          <a:effectLst/>
                          <a:latin typeface="+mn-lt"/>
                        </a:rPr>
                        <a:t>Button</a:t>
                      </a:r>
                    </a:p>
                    <a:p>
                      <a:pPr marL="457200" indent="-457200" algn="l">
                        <a:buFont typeface="Arial" panose="020B0604020202020204" pitchFamily="34" charset="0"/>
                        <a:buChar char="•"/>
                      </a:pPr>
                      <a:r>
                        <a:rPr lang="en-US" sz="2400" b="0" i="0" dirty="0" smtClean="0">
                          <a:solidFill>
                            <a:srgbClr val="0D0D0D"/>
                          </a:solidFill>
                          <a:effectLst/>
                          <a:latin typeface="+mn-lt"/>
                        </a:rPr>
                        <a:t>Buzzer</a:t>
                      </a:r>
                    </a:p>
                    <a:p>
                      <a:pPr marL="457200" indent="-457200" algn="l">
                        <a:buFont typeface="Arial" panose="020B0604020202020204" pitchFamily="34" charset="0"/>
                        <a:buChar char="•"/>
                      </a:pPr>
                      <a:r>
                        <a:rPr lang="en-US" sz="2400" b="0" i="0" dirty="0" smtClean="0">
                          <a:solidFill>
                            <a:srgbClr val="0D0D0D"/>
                          </a:solidFill>
                          <a:effectLst/>
                          <a:latin typeface="+mn-lt"/>
                        </a:rPr>
                        <a:t>RGB</a:t>
                      </a:r>
                    </a:p>
                    <a:p>
                      <a:pPr marL="0" indent="0" algn="l">
                        <a:buFont typeface="Arial" panose="020B0604020202020204" pitchFamily="34" charset="0"/>
                        <a:buNone/>
                      </a:pPr>
                      <a:r>
                        <a:rPr lang="en-US" sz="2400" b="0" i="0" dirty="0" smtClean="0">
                          <a:solidFill>
                            <a:srgbClr val="0D0D0D"/>
                          </a:solidFill>
                          <a:effectLst/>
                          <a:latin typeface="+mn-lt"/>
                        </a:rPr>
                        <a:t>Embedded documentation facilitates easy adoption, setting a solid foundation for future projects without redundant testing.</a:t>
                      </a:r>
                    </a:p>
                    <a:p>
                      <a:pPr algn="l"/>
                      <a:endParaRPr lang="en-US" sz="2400" b="0" i="0" dirty="0" smtClean="0">
                        <a:solidFill>
                          <a:srgbClr val="0D0D0D"/>
                        </a:solidFill>
                        <a:effectLst/>
                        <a:latin typeface="+mn-lt"/>
                      </a:endParaRPr>
                    </a:p>
                    <a:p>
                      <a:pPr algn="l"/>
                      <a:endParaRPr lang="en-US" sz="2400" b="0" i="0" dirty="0" smtClean="0">
                        <a:solidFill>
                          <a:srgbClr val="0D0D0D"/>
                        </a:solidFill>
                        <a:effectLst/>
                        <a:latin typeface="+mn-lt"/>
                      </a:endParaRPr>
                    </a:p>
                    <a:p>
                      <a:pPr algn="l"/>
                      <a:endParaRPr lang="en-US" sz="2400" b="0" i="0" dirty="0" smtClean="0">
                        <a:solidFill>
                          <a:srgbClr val="0D0D0D"/>
                        </a:solidFill>
                        <a:effectLst/>
                        <a:latin typeface="+mn-lt"/>
                      </a:endParaRPr>
                    </a:p>
                    <a:p>
                      <a:pPr algn="l"/>
                      <a:endParaRPr lang="en-US" sz="2400" b="0" i="0" dirty="0" smtClean="0">
                        <a:solidFill>
                          <a:srgbClr val="0D0D0D"/>
                        </a:solidFill>
                        <a:effectLst/>
                        <a:latin typeface="+mn-lt"/>
                      </a:endParaRPr>
                    </a:p>
                    <a:p>
                      <a:pPr algn="l"/>
                      <a:endParaRPr lang="en-US" sz="2400" b="0" i="0" dirty="0" smtClean="0">
                        <a:solidFill>
                          <a:srgbClr val="0D0D0D"/>
                        </a:solidFill>
                        <a:effectLst/>
                        <a:latin typeface="+mn-lt"/>
                      </a:endParaRPr>
                    </a:p>
                    <a:p>
                      <a:pPr algn="l"/>
                      <a:endParaRPr lang="en-US" sz="2400" b="0" i="0" dirty="0" smtClean="0">
                        <a:solidFill>
                          <a:srgbClr val="0D0D0D"/>
                        </a:solidFill>
                        <a:effectLst/>
                        <a:latin typeface="+mn-lt"/>
                      </a:endParaRPr>
                    </a:p>
                    <a:p>
                      <a:pPr algn="l"/>
                      <a:endParaRPr lang="en-US" sz="2400" b="0" i="0" dirty="0" smtClean="0">
                        <a:solidFill>
                          <a:srgbClr val="0D0D0D"/>
                        </a:solidFill>
                        <a:effectLst/>
                        <a:latin typeface="+mn-lt"/>
                      </a:endParaRPr>
                    </a:p>
                    <a:p>
                      <a:pPr algn="l"/>
                      <a:endParaRPr lang="en-US" sz="2400" b="0" i="0" dirty="0" smtClean="0">
                        <a:solidFill>
                          <a:srgbClr val="0D0D0D"/>
                        </a:solidFill>
                        <a:effectLst/>
                        <a:latin typeface="+mn-lt"/>
                      </a:endParaRPr>
                    </a:p>
                    <a:p>
                      <a:pPr algn="l"/>
                      <a:endParaRPr lang="en-US" sz="2400" b="0" i="0" dirty="0" smtClean="0">
                        <a:solidFill>
                          <a:srgbClr val="0D0D0D"/>
                        </a:solidFill>
                        <a:effectLst/>
                        <a:latin typeface="+mn-lt"/>
                      </a:endParaRPr>
                    </a:p>
                    <a:p>
                      <a:pPr marL="0" marR="0" lvl="0" indent="0" algn="l" defTabSz="3359963"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effectLst/>
                          <a:latin typeface="+mn-lt"/>
                          <a:ea typeface="+mn-ea"/>
                          <a:cs typeface="Open Sans Hebrew" panose="00000500000000000000" pitchFamily="2" charset="-79"/>
                        </a:rPr>
                        <a:t>System Image</a:t>
                      </a:r>
                    </a:p>
                    <a:p>
                      <a:pPr marL="0" marR="0" lvl="0" indent="0" algn="l" defTabSz="3359963"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effectLst/>
                          <a:latin typeface="+mn-lt"/>
                          <a:ea typeface="+mn-ea"/>
                          <a:cs typeface="Open Sans Hebrew" panose="00000500000000000000" pitchFamily="2" charset="-79"/>
                        </a:rPr>
                        <a:t>Methods/Implementation</a:t>
                      </a:r>
                      <a:endParaRPr lang="en-US" sz="2400" b="0" i="0" dirty="0" smtClean="0">
                        <a:solidFill>
                          <a:srgbClr val="0D0D0D"/>
                        </a:solidFill>
                        <a:effectLst/>
                        <a:latin typeface="+mn-lt"/>
                      </a:endParaRPr>
                    </a:p>
                    <a:p>
                      <a:pPr algn="l"/>
                      <a:endParaRPr lang="en-US" sz="2400" b="0" i="0" dirty="0" smtClean="0">
                        <a:solidFill>
                          <a:srgbClr val="0D0D0D"/>
                        </a:solidFill>
                        <a:effectLst/>
                        <a:latin typeface="+mn-lt"/>
                      </a:endParaRPr>
                    </a:p>
                    <a:p>
                      <a:pPr algn="l"/>
                      <a:endParaRPr lang="en-US" sz="2400" b="0" i="0" dirty="0" smtClean="0">
                        <a:solidFill>
                          <a:srgbClr val="0D0D0D"/>
                        </a:solidFill>
                        <a:effectLst/>
                        <a:latin typeface="+mn-lt"/>
                      </a:endParaRPr>
                    </a:p>
                    <a:p>
                      <a:pPr algn="l"/>
                      <a:endParaRPr lang="en-US" sz="2400" b="0" i="0" dirty="0" smtClean="0">
                        <a:solidFill>
                          <a:srgbClr val="0D0D0D"/>
                        </a:solidFill>
                        <a:effectLst/>
                        <a:latin typeface="+mn-lt"/>
                      </a:endParaRPr>
                    </a:p>
                    <a:p>
                      <a:pPr algn="l"/>
                      <a:endParaRPr lang="en-US" sz="2400" b="0" i="0" dirty="0" smtClean="0">
                        <a:solidFill>
                          <a:srgbClr val="0D0D0D"/>
                        </a:solidFill>
                        <a:effectLst/>
                        <a:latin typeface="+mn-lt"/>
                      </a:endParaRPr>
                    </a:p>
                    <a:p>
                      <a:pPr algn="l"/>
                      <a:r>
                        <a:rPr lang="en-US" sz="2400" dirty="0" smtClean="0">
                          <a:latin typeface="+mn-lt"/>
                        </a:rPr>
                        <a:t/>
                      </a:r>
                      <a:br>
                        <a:rPr lang="en-US" sz="2400" dirty="0" smtClean="0">
                          <a:latin typeface="+mn-lt"/>
                        </a:rPr>
                      </a:br>
                      <a:endParaRPr lang="en-US" sz="2400" dirty="0" smtClean="0">
                        <a:latin typeface="+mn-lt"/>
                      </a:endParaRPr>
                    </a:p>
                    <a:p>
                      <a:pPr algn="l"/>
                      <a:endParaRPr lang="he-IL" sz="2400" baseline="0" dirty="0" smtClean="0">
                        <a:effectLst/>
                        <a:latin typeface="+mn-lt"/>
                        <a:cs typeface="Open Sans Hebrew" panose="00000500000000000000" pitchFamily="2" charset="-79"/>
                      </a:endParaRPr>
                    </a:p>
                    <a:p>
                      <a:pPr algn="l"/>
                      <a:endParaRPr lang="he-IL" sz="2400" baseline="0" dirty="0" smtClean="0">
                        <a:effectLst/>
                        <a:latin typeface="+mn-lt"/>
                        <a:cs typeface="Open Sans Hebrew" panose="00000500000000000000" pitchFamily="2" charset="-79"/>
                      </a:endParaRPr>
                    </a:p>
                    <a:p>
                      <a:pPr algn="l"/>
                      <a:endParaRPr lang="he-IL" sz="2400" baseline="0" dirty="0" smtClean="0">
                        <a:effectLst/>
                        <a:latin typeface="+mn-lt"/>
                        <a:cs typeface="Open Sans Hebrew" panose="00000500000000000000" pitchFamily="2" charset="-79"/>
                      </a:endParaRPr>
                    </a:p>
                    <a:p>
                      <a:pPr algn="l"/>
                      <a:endParaRPr lang="he-IL" sz="2400" baseline="0" dirty="0" smtClean="0">
                        <a:effectLst/>
                        <a:latin typeface="+mn-lt"/>
                        <a:cs typeface="Open Sans Hebrew" panose="00000500000000000000" pitchFamily="2" charset="-79"/>
                      </a:endParaRPr>
                    </a:p>
                    <a:p>
                      <a:pPr algn="l"/>
                      <a:endParaRPr lang="he-IL" sz="2400" baseline="0" dirty="0" smtClean="0">
                        <a:effectLst/>
                        <a:latin typeface="+mn-lt"/>
                        <a:cs typeface="Open Sans Hebrew" panose="00000500000000000000" pitchFamily="2" charset="-79"/>
                      </a:endParaRPr>
                    </a:p>
                    <a:p>
                      <a:pPr algn="l"/>
                      <a:endParaRPr lang="he-IL" sz="2400" baseline="0" dirty="0" smtClean="0">
                        <a:effectLst/>
                        <a:latin typeface="+mn-lt"/>
                        <a:cs typeface="Open Sans Hebrew" panose="00000500000000000000" pitchFamily="2" charset="-79"/>
                      </a:endParaRPr>
                    </a:p>
                    <a:p>
                      <a:pPr algn="l"/>
                      <a:r>
                        <a:rPr lang="en-US" sz="1400" b="1" baseline="0" dirty="0" smtClean="0">
                          <a:effectLst/>
                          <a:latin typeface="+mn-lt"/>
                          <a:cs typeface="Open Sans Hebrew" panose="00000500000000000000" pitchFamily="2" charset="-79"/>
                        </a:rPr>
                        <a:t>System Block Diagram and Arduino State Machine</a:t>
                      </a: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2400" baseline="0" dirty="0" smtClean="0">
                          <a:effectLst/>
                          <a:latin typeface="+mn-lt"/>
                          <a:cs typeface="Open Sans Hebrew" panose="00000500000000000000" pitchFamily="2" charset="-79"/>
                        </a:rPr>
                        <a:t>Our design utilizes the M5 Stack Core S3 Controller, operating on a 5V supply. It interfaces with the  I2C multiplexer, linking I2C sensors such as the distance sensor and the Thermal camera. A stepdown to 3.3V was necessary  to be soldered for compatibility. The secondary, multiplexer, manages GPIO, Analog, and PWM inputs, including a built-in ADC, and connects devices like buttons, speakers, and FSR’s. For display output, the built-in port B powers an RGB </a:t>
                      </a:r>
                      <a:r>
                        <a:rPr lang="en-US" sz="2400" baseline="0" dirty="0" err="1" smtClean="0">
                          <a:effectLst/>
                          <a:latin typeface="+mn-lt"/>
                          <a:cs typeface="Open Sans Hebrew" panose="00000500000000000000" pitchFamily="2" charset="-79"/>
                        </a:rPr>
                        <a:t>Neopixel</a:t>
                      </a:r>
                      <a:r>
                        <a:rPr lang="en-US" sz="2400" baseline="0" dirty="0" smtClean="0">
                          <a:effectLst/>
                          <a:latin typeface="+mn-lt"/>
                          <a:cs typeface="Open Sans Hebrew" panose="00000500000000000000" pitchFamily="2" charset="-79"/>
                        </a:rPr>
                        <a:t>.</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aseline="0" dirty="0" smtClean="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2400" baseline="0" dirty="0" smtClean="0">
                          <a:effectLst/>
                          <a:latin typeface="+mn-lt"/>
                          <a:cs typeface="Open Sans Hebrew" panose="00000500000000000000" pitchFamily="2" charset="-79"/>
                        </a:rPr>
                        <a:t>We’ve engineered two operational modes: a standalone mode that displays sensor readings on an LCD, and a slave mode which leverages a Python API for sensor data output and command input to peripherals, such as speakers or vibration motors. Outputs can be exported as </a:t>
                      </a:r>
                      <a:r>
                        <a:rPr lang="en-US" sz="2400" baseline="0" dirty="0" err="1" smtClean="0">
                          <a:effectLst/>
                          <a:latin typeface="+mn-lt"/>
                          <a:cs typeface="Open Sans Hebrew" panose="00000500000000000000" pitchFamily="2" charset="-79"/>
                        </a:rPr>
                        <a:t>numpy</a:t>
                      </a:r>
                      <a:r>
                        <a:rPr lang="en-US" sz="2400" baseline="0" dirty="0" smtClean="0">
                          <a:effectLst/>
                          <a:latin typeface="+mn-lt"/>
                          <a:cs typeface="Open Sans Hebrew" panose="00000500000000000000" pitchFamily="2" charset="-79"/>
                        </a:rPr>
                        <a:t> matrices for in-depth analysis. To ease integration, we've compiled documentation covering installation, usage, and tutorials for extending the API's capabilities.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effectLst/>
                          <a:latin typeface="+mn-lt"/>
                          <a:ea typeface="+mn-ea"/>
                          <a:cs typeface="Open Sans Hebrew" panose="00000500000000000000" pitchFamily="2" charset="-79"/>
                        </a:rPr>
                        <a:t>Results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2400" b="0" i="0" dirty="0" smtClean="0">
                          <a:solidFill>
                            <a:srgbClr val="0D0D0D"/>
                          </a:solidFill>
                          <a:effectLst/>
                          <a:latin typeface="+mn-lt"/>
                        </a:rPr>
                        <a:t>Post-testing, we applied interpolation techniques to refine the thermal readings obtained with the thermal camera, transforming an 8x8 grid into a detailed 256x256 matrix. This upgrade allowed us to test the camera's capability to discern and enhance heat signatures, as demonstrated when a hand was placed in front of the sensor.</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effectLst/>
                          <a:latin typeface="+mn-lt"/>
                          <a:ea typeface="+mn-ea"/>
                          <a:cs typeface="Open Sans Hebrew" panose="00000500000000000000" pitchFamily="2" charset="-79"/>
                        </a:rPr>
                        <a:t>Image above shows the enhanced output of a thermal camera after a hand was placed in view, with the original 8x8 data expanded to a clearer 256x256 resolution</a:t>
                      </a:r>
                      <a:endParaRPr lang="en-US" sz="2400" b="1"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2400" b="0" i="0" dirty="0" smtClean="0">
                          <a:solidFill>
                            <a:srgbClr val="0D0D0D"/>
                          </a:solidFill>
                          <a:effectLst/>
                          <a:latin typeface="+mn-lt"/>
                        </a:rPr>
                        <a:t>The graph presents results from advanced testing of the IMU's gyroscope and acceleration sensors, measuring the Earth’s gravitational force.</a:t>
                      </a:r>
                      <a:endParaRPr lang="en-US" sz="2400" b="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1200" b="1" i="0" dirty="0" smtClean="0">
                        <a:solidFill>
                          <a:srgbClr val="0D0D0D"/>
                        </a:solidFill>
                        <a:effectLst/>
                        <a:latin typeface="+mn-lt"/>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1200" b="1" i="0" dirty="0" smtClean="0">
                        <a:solidFill>
                          <a:srgbClr val="0D0D0D"/>
                        </a:solidFill>
                        <a:effectLst/>
                        <a:latin typeface="+mn-lt"/>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1200" b="1" i="0" dirty="0" smtClean="0">
                        <a:solidFill>
                          <a:srgbClr val="0D0D0D"/>
                        </a:solidFill>
                        <a:effectLst/>
                        <a:latin typeface="+mn-lt"/>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1200" b="1" i="0" dirty="0" smtClean="0">
                          <a:solidFill>
                            <a:srgbClr val="0D0D0D"/>
                          </a:solidFill>
                          <a:effectLst/>
                          <a:latin typeface="+mn-lt"/>
                        </a:rPr>
                        <a:t>Graph depicting the IMU's acceleration output across a series of samples, orange line represents the z-axis acceleration, closely matching the predicted value and confirming Earth's gravitational pull at approximately 9.81 m/s².</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1200" b="1" i="0" dirty="0" smtClean="0">
                          <a:solidFill>
                            <a:srgbClr val="0D0D0D"/>
                          </a:solidFill>
                          <a:effectLst/>
                          <a:latin typeface="+mn-lt"/>
                        </a:rPr>
                        <a:t>The blue </a:t>
                      </a:r>
                      <a:r>
                        <a:rPr lang="en-US" sz="1200" b="1" i="0" smtClean="0">
                          <a:solidFill>
                            <a:srgbClr val="0D0D0D"/>
                          </a:solidFill>
                          <a:effectLst/>
                          <a:latin typeface="+mn-lt"/>
                        </a:rPr>
                        <a:t>and green </a:t>
                      </a:r>
                      <a:r>
                        <a:rPr lang="en-US" sz="1200" b="1" i="0" dirty="0" smtClean="0">
                          <a:solidFill>
                            <a:srgbClr val="0D0D0D"/>
                          </a:solidFill>
                          <a:effectLst/>
                          <a:latin typeface="+mn-lt"/>
                        </a:rPr>
                        <a:t>lines depict the stable x-axis and y-axis accelerations, respectively.</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effectLst/>
                          <a:latin typeface="+mn-lt"/>
                          <a:ea typeface="+mn-ea"/>
                          <a:cs typeface="Open Sans Hebrew" panose="00000500000000000000" pitchFamily="2" charset="-79"/>
                        </a:rPr>
                        <a:t>For the distance sensor, we conducted a ‘walk test’ distance. By approaching and then distancing the from the sensor, we observed fluctuations in the mean sensor values, which effectively indicated increases and decreases in the distance.</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1200" b="1" i="0" dirty="0" smtClean="0">
                          <a:solidFill>
                            <a:srgbClr val="0D0D0D"/>
                          </a:solidFill>
                          <a:effectLst/>
                          <a:latin typeface="+mn-lt"/>
                        </a:rPr>
                        <a:t>The chart illustrates the average output from a distance sensor during a movement test, with distance measurements in millimeters over a sequence of samples. Fluctuations in the data reflect the subject moving closer to or further from the sensor, based on the mean result from a 64-pixel (8x8 grid) array of the distance sensor</a:t>
                      </a:r>
                      <a:endParaRPr lang="en-US" sz="2400" b="0" kern="1200" baseline="0" dirty="0" smtClean="0">
                        <a:solidFill>
                          <a:schemeClr val="tx1"/>
                        </a:solidFill>
                        <a:effectLst/>
                        <a:latin typeface="+mn-lt"/>
                        <a:ea typeface="+mn-ea"/>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2400" b="0" i="0" dirty="0" smtClean="0">
                          <a:solidFill>
                            <a:srgbClr val="0D0D0D"/>
                          </a:solidFill>
                          <a:effectLst/>
                          <a:latin typeface="+mn-lt"/>
                        </a:rPr>
                        <a:t>We conducted a series of press tests on the Force resistor sensor to evaluate its sensitivity and responsiveness. The sensor was repeatedly compressed and released to verify its ability to consistently register pressure changes.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0" i="0" kern="1200" dirty="0" smtClean="0">
                        <a:solidFill>
                          <a:srgbClr val="0D0D0D"/>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Open Sans Hebrew" panose="00000500000000000000" pitchFamily="2" charset="-79"/>
                        </a:rPr>
                        <a:t>The graph displays the force resistor sensor readings across multiple samples, illustrating the cyclical application and removal of force on the sensor.</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effectLst/>
                          <a:latin typeface="+mn-lt"/>
                          <a:ea typeface="+mn-ea"/>
                          <a:cs typeface="Open Sans Hebrew" panose="00000500000000000000" pitchFamily="2" charset="-79"/>
                        </a:rPr>
                        <a:t>The software operates in two modes: standalone mode, which displays Controller sensor data, and a slave mode API for transmitting results to a PC or Raspberry Pi using either a serial or Wi-Fi connection.</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Open Sans Hebrew" panose="00000500000000000000" pitchFamily="2" charset="-79"/>
                        </a:rPr>
                        <a:t>On the left is the sensor data output sent to a Raspberry Pi via Wi-Fi, while the right shows the controller scanning for sensors and displaying hardware status in standalone mode</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effectLst/>
                          <a:latin typeface="+mn-lt"/>
                          <a:ea typeface="+mn-ea"/>
                          <a:cs typeface="Open Sans Hebrew" panose="00000500000000000000" pitchFamily="2" charset="-79"/>
                        </a:rPr>
                        <a:t>The software's documentation and usage guidelines, including detailed installation instructions and tutorials, are available on GitHub</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GitHub repository page of the project</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effectLst/>
                          <a:latin typeface="+mn-lt"/>
                          <a:ea typeface="+mn-ea"/>
                          <a:cs typeface="Open Sans Hebrew" panose="00000500000000000000" pitchFamily="2" charset="-79"/>
                        </a:rPr>
                        <a:t>Conclusions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effectLst/>
                          <a:latin typeface="+mn-lt"/>
                          <a:ea typeface="+mn-ea"/>
                          <a:cs typeface="Open Sans Hebrew" panose="00000500000000000000" pitchFamily="2" charset="-79"/>
                        </a:rPr>
                        <a:t>The developed infrastructure successfully integrates a range of sensor inputs and outputs, along with visual and auditory elements, to create a comprehensive monitoring and interaction environment. This cohesive setup demonstrates a significant advancement in creating versatile and adaptable systems for various applications, from environmental monitoring to interactive installations.</a:t>
                      </a:r>
                      <a:endParaRPr lang="en-US" sz="24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dirty="0" smtClean="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4" name="TextBox 13"/>
          <p:cNvSpPr txBox="1"/>
          <p:nvPr/>
        </p:nvSpPr>
        <p:spPr>
          <a:xfrm>
            <a:off x="10267328" y="776420"/>
            <a:ext cx="16737952" cy="2739211"/>
          </a:xfrm>
          <a:prstGeom prst="rect">
            <a:avLst/>
          </a:prstGeom>
          <a:noFill/>
        </p:spPr>
        <p:txBody>
          <a:bodyPr wrap="square" rtlCol="1">
            <a:spAutoFit/>
          </a:bodyPr>
          <a:lstStyle/>
          <a:p>
            <a:pPr algn="ctr"/>
            <a:r>
              <a:rPr lang="en-US" sz="4800" b="1" dirty="0" smtClean="0">
                <a:cs typeface="Open Sans Hebrew" panose="00000500000000000000" pitchFamily="2" charset="-79"/>
              </a:rPr>
              <a:t>Arduino Telemetry</a:t>
            </a:r>
            <a:endParaRPr lang="en-US" sz="4800" b="1" dirty="0">
              <a:cs typeface="Open Sans Hebrew" panose="00000500000000000000" pitchFamily="2" charset="-79"/>
            </a:endParaRPr>
          </a:p>
          <a:p>
            <a:pPr algn="ctr"/>
            <a:r>
              <a:rPr lang="en-US" sz="4000" b="1" dirty="0">
                <a:cs typeface="Open Sans Hebrew" panose="00000500000000000000" pitchFamily="2" charset="-79"/>
              </a:rPr>
              <a:t>Project Number</a:t>
            </a:r>
            <a:r>
              <a:rPr lang="he-IL" sz="4000" dirty="0">
                <a:cs typeface="Open Sans Hebrew" panose="00000500000000000000" pitchFamily="2" charset="-79"/>
              </a:rPr>
              <a:t>:</a:t>
            </a:r>
            <a:r>
              <a:rPr lang="en-US" sz="4000" dirty="0">
                <a:cs typeface="Open Sans Hebrew" panose="00000500000000000000" pitchFamily="2" charset="-79"/>
              </a:rPr>
              <a:t> </a:t>
            </a:r>
            <a:r>
              <a:rPr lang="en-US" sz="4000" dirty="0" smtClean="0">
                <a:cs typeface="Open Sans Hebrew" panose="00000500000000000000" pitchFamily="2" charset="-79"/>
              </a:rPr>
              <a:t>22-1-1-2666</a:t>
            </a:r>
          </a:p>
          <a:p>
            <a:pPr algn="ctr"/>
            <a:r>
              <a:rPr lang="en-US" sz="4000" b="1" dirty="0" smtClean="0">
                <a:cs typeface="Open Sans Hebrew" panose="00000500000000000000" pitchFamily="2" charset="-79"/>
              </a:rPr>
              <a:t>Names</a:t>
            </a:r>
            <a:r>
              <a:rPr lang="en-US" sz="4000" dirty="0" smtClean="0">
                <a:cs typeface="Open Sans Hebrew" panose="00000500000000000000" pitchFamily="2" charset="-79"/>
              </a:rPr>
              <a:t>: </a:t>
            </a:r>
            <a:r>
              <a:rPr lang="en-US" sz="4400" dirty="0" smtClean="0">
                <a:cs typeface="Open Sans Hebrew" panose="00000500000000000000" pitchFamily="2" charset="-79"/>
              </a:rPr>
              <a:t>Yonatan Amir, Yuri </a:t>
            </a:r>
            <a:r>
              <a:rPr lang="en-US" sz="4400" dirty="0" err="1" smtClean="0">
                <a:cs typeface="Open Sans Hebrew" panose="00000500000000000000" pitchFamily="2" charset="-79"/>
              </a:rPr>
              <a:t>Lukach</a:t>
            </a:r>
            <a:r>
              <a:rPr lang="en-US" sz="4000" dirty="0" smtClean="0">
                <a:cs typeface="Open Sans Hebrew" panose="00000500000000000000" pitchFamily="2" charset="-79"/>
              </a:rPr>
              <a:t> </a:t>
            </a:r>
            <a:endParaRPr lang="he-IL" sz="4000" dirty="0" smtClean="0">
              <a:cs typeface="Open Sans Hebrew" panose="00000500000000000000" pitchFamily="2" charset="-79"/>
            </a:endParaRPr>
          </a:p>
          <a:p>
            <a:pPr algn="ctr"/>
            <a:r>
              <a:rPr lang="en-US" sz="4000" b="1" dirty="0" smtClean="0">
                <a:cs typeface="Open Sans Hebrew" panose="00000500000000000000" pitchFamily="2" charset="-79"/>
              </a:rPr>
              <a:t>Advisor</a:t>
            </a:r>
            <a:r>
              <a:rPr lang="he-IL" sz="4000" dirty="0">
                <a:cs typeface="Open Sans Hebrew" panose="00000500000000000000" pitchFamily="2" charset="-79"/>
              </a:rPr>
              <a:t>:</a:t>
            </a:r>
            <a:r>
              <a:rPr lang="en-US" sz="4000" dirty="0">
                <a:cs typeface="Open Sans Hebrew" panose="00000500000000000000" pitchFamily="2" charset="-79"/>
              </a:rPr>
              <a:t> </a:t>
            </a:r>
            <a:r>
              <a:rPr lang="en-US" sz="4000" dirty="0" err="1" smtClean="0">
                <a:cs typeface="Open Sans Hebrew" panose="00000500000000000000" pitchFamily="2" charset="-79"/>
              </a:rPr>
              <a:t>Simcha</a:t>
            </a:r>
            <a:r>
              <a:rPr lang="en-US" sz="4000" dirty="0" smtClean="0">
                <a:cs typeface="Open Sans Hebrew" panose="00000500000000000000" pitchFamily="2" charset="-79"/>
              </a:rPr>
              <a:t> </a:t>
            </a:r>
            <a:r>
              <a:rPr lang="en-US" sz="4000" dirty="0" err="1" smtClean="0">
                <a:cs typeface="Open Sans Hebrew" panose="00000500000000000000" pitchFamily="2" charset="-79"/>
              </a:rPr>
              <a:t>Leibovich</a:t>
            </a:r>
            <a:endParaRPr lang="he-IL" sz="4000" dirty="0">
              <a:cs typeface="Open Sans Hebrew" panose="00000500000000000000" pitchFamily="2" charset="-79"/>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139" y="852247"/>
            <a:ext cx="12489813" cy="2846562"/>
          </a:xfrm>
          <a:prstGeom prst="rect">
            <a:avLst/>
          </a:prstGeom>
        </p:spPr>
      </p:pic>
      <p:pic>
        <p:nvPicPr>
          <p:cNvPr id="4" name="תמונה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8699968"/>
            <a:ext cx="4806131" cy="4166003"/>
          </a:xfrm>
          <a:prstGeom prst="rect">
            <a:avLst/>
          </a:prstGeom>
        </p:spPr>
      </p:pic>
      <p:pic>
        <p:nvPicPr>
          <p:cNvPr id="12" name="Image9"/>
          <p:cNvPicPr/>
          <p:nvPr/>
        </p:nvPicPr>
        <p:blipFill>
          <a:blip r:embed="rId4"/>
          <a:stretch>
            <a:fillRect/>
          </a:stretch>
        </p:blipFill>
        <p:spPr bwMode="auto">
          <a:xfrm>
            <a:off x="23941239" y="5405168"/>
            <a:ext cx="6041456" cy="4094966"/>
          </a:xfrm>
          <a:prstGeom prst="rect">
            <a:avLst/>
          </a:prstGeom>
        </p:spPr>
      </p:pic>
      <p:pic>
        <p:nvPicPr>
          <p:cNvPr id="13" name="תמונה 12"/>
          <p:cNvPicPr>
            <a:picLocks noChangeAspect="1"/>
          </p:cNvPicPr>
          <p:nvPr/>
        </p:nvPicPr>
        <p:blipFill>
          <a:blip r:embed="rId5"/>
          <a:stretch>
            <a:fillRect/>
          </a:stretch>
        </p:blipFill>
        <p:spPr>
          <a:xfrm>
            <a:off x="23941239" y="11430406"/>
            <a:ext cx="8720782" cy="4104769"/>
          </a:xfrm>
          <a:prstGeom prst="rect">
            <a:avLst/>
          </a:prstGeom>
        </p:spPr>
      </p:pic>
      <p:pic>
        <p:nvPicPr>
          <p:cNvPr id="16" name="תמונה 15" descr="flowchart"/>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35750" y="18590564"/>
            <a:ext cx="4438650" cy="4275407"/>
          </a:xfrm>
          <a:prstGeom prst="rect">
            <a:avLst/>
          </a:prstGeom>
          <a:noFill/>
          <a:ln>
            <a:noFill/>
          </a:ln>
        </p:spPr>
      </p:pic>
      <p:pic>
        <p:nvPicPr>
          <p:cNvPr id="17" name="תמונה 16"/>
          <p:cNvPicPr/>
          <p:nvPr/>
        </p:nvPicPr>
        <p:blipFill>
          <a:blip r:embed="rId7" cstate="print">
            <a:extLst>
              <a:ext uri="{28A0092B-C50C-407E-A947-70E740481C1C}">
                <a14:useLocalDpi xmlns:a14="http://schemas.microsoft.com/office/drawing/2010/main" val="0"/>
              </a:ext>
            </a:extLst>
          </a:blip>
          <a:stretch>
            <a:fillRect/>
          </a:stretch>
        </p:blipFill>
        <p:spPr>
          <a:xfrm>
            <a:off x="431262" y="14955519"/>
            <a:ext cx="3339677" cy="2974811"/>
          </a:xfrm>
          <a:prstGeom prst="rect">
            <a:avLst/>
          </a:prstGeom>
        </p:spPr>
      </p:pic>
      <p:pic>
        <p:nvPicPr>
          <p:cNvPr id="18" name="תמונה 17"/>
          <p:cNvPicPr>
            <a:picLocks noChangeAspect="1"/>
          </p:cNvPicPr>
          <p:nvPr/>
        </p:nvPicPr>
        <p:blipFill>
          <a:blip r:embed="rId8"/>
          <a:stretch>
            <a:fillRect/>
          </a:stretch>
        </p:blipFill>
        <p:spPr>
          <a:xfrm>
            <a:off x="12214778" y="10923463"/>
            <a:ext cx="3000912" cy="2559327"/>
          </a:xfrm>
          <a:prstGeom prst="rect">
            <a:avLst/>
          </a:prstGeom>
        </p:spPr>
      </p:pic>
      <p:pic>
        <p:nvPicPr>
          <p:cNvPr id="19" name="Image2"/>
          <p:cNvPicPr/>
          <p:nvPr/>
        </p:nvPicPr>
        <p:blipFill>
          <a:blip r:embed="rId9"/>
          <a:stretch>
            <a:fillRect/>
          </a:stretch>
        </p:blipFill>
        <p:spPr bwMode="auto">
          <a:xfrm>
            <a:off x="12098233" y="19630602"/>
            <a:ext cx="4279284" cy="3466466"/>
          </a:xfrm>
          <a:prstGeom prst="rect">
            <a:avLst/>
          </a:prstGeom>
        </p:spPr>
      </p:pic>
      <p:pic>
        <p:nvPicPr>
          <p:cNvPr id="22" name="תמונה 1"/>
          <p:cNvPicPr/>
          <p:nvPr/>
        </p:nvPicPr>
        <p:blipFill>
          <a:blip r:embed="rId10"/>
          <a:stretch/>
        </p:blipFill>
        <p:spPr>
          <a:xfrm>
            <a:off x="23941239" y="17082138"/>
            <a:ext cx="8219880" cy="4150800"/>
          </a:xfrm>
          <a:prstGeom prst="rect">
            <a:avLst/>
          </a:prstGeom>
          <a:ln w="0">
            <a:noFill/>
          </a:ln>
        </p:spPr>
      </p:pic>
      <p:pic>
        <p:nvPicPr>
          <p:cNvPr id="23" name="Image15"/>
          <p:cNvPicPr/>
          <p:nvPr/>
        </p:nvPicPr>
        <p:blipFill>
          <a:blip r:embed="rId11"/>
          <a:stretch/>
        </p:blipFill>
        <p:spPr>
          <a:xfrm>
            <a:off x="12031637" y="14925490"/>
            <a:ext cx="4174644" cy="2409199"/>
          </a:xfrm>
          <a:prstGeom prst="rect">
            <a:avLst/>
          </a:prstGeom>
          <a:ln w="0">
            <a:noFill/>
          </a:ln>
        </p:spPr>
      </p:pic>
    </p:spTree>
    <p:extLst>
      <p:ext uri="{BB962C8B-B14F-4D97-AF65-F5344CB8AC3E}">
        <p14:creationId xmlns:p14="http://schemas.microsoft.com/office/powerpoint/2010/main" val="2356532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5026</TotalTime>
  <Words>873</Words>
  <Application>Microsoft Office PowerPoint</Application>
  <PresentationFormat>מותאם אישית</PresentationFormat>
  <Paragraphs>151</Paragraphs>
  <Slides>1</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vt:i4>
      </vt:variant>
    </vt:vector>
  </HeadingPairs>
  <TitlesOfParts>
    <vt:vector size="6" baseType="lpstr">
      <vt:lpstr>Arial</vt:lpstr>
      <vt:lpstr>Calibri</vt:lpstr>
      <vt:lpstr>Calibri Light</vt:lpstr>
      <vt:lpstr>Open Sans Hebrew</vt:lpstr>
      <vt:lpstr>Office Theme</vt:lpstr>
      <vt:lpstr>מצגת של PowerPoint‏</vt:lpstr>
    </vt:vector>
  </TitlesOfParts>
  <Company>tau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Galit Botzer</dc:creator>
  <cp:lastModifiedBy>yonatan.amir@outlook.co.il</cp:lastModifiedBy>
  <cp:revision>137</cp:revision>
  <cp:lastPrinted>2019-12-23T14:46:09Z</cp:lastPrinted>
  <dcterms:created xsi:type="dcterms:W3CDTF">2019-12-02T06:50:52Z</dcterms:created>
  <dcterms:modified xsi:type="dcterms:W3CDTF">2024-04-07T15:50:36Z</dcterms:modified>
</cp:coreProperties>
</file>