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5999738" cy="25199975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16" autoAdjust="0"/>
    <p:restoredTop sz="94660"/>
  </p:normalViewPr>
  <p:slideViewPr>
    <p:cSldViewPr snapToGrid="0">
      <p:cViewPr varScale="1">
        <p:scale>
          <a:sx n="31" d="100"/>
          <a:sy n="31" d="100"/>
        </p:scale>
        <p:origin x="195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4124164"/>
            <a:ext cx="30599777" cy="8773325"/>
          </a:xfrm>
        </p:spPr>
        <p:txBody>
          <a:bodyPr anchor="b"/>
          <a:lstStyle>
            <a:lvl1pPr algn="ctr">
              <a:defRPr sz="2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3235822"/>
            <a:ext cx="26999804" cy="6084159"/>
          </a:xfrm>
        </p:spPr>
        <p:txBody>
          <a:bodyPr/>
          <a:lstStyle>
            <a:lvl1pPr marL="0" indent="0" algn="ctr">
              <a:buNone/>
              <a:defRPr sz="8819"/>
            </a:lvl1pPr>
            <a:lvl2pPr marL="1679981" indent="0" algn="ctr">
              <a:buNone/>
              <a:defRPr sz="7349"/>
            </a:lvl2pPr>
            <a:lvl3pPr marL="3359963" indent="0" algn="ctr">
              <a:buNone/>
              <a:defRPr sz="6614"/>
            </a:lvl3pPr>
            <a:lvl4pPr marL="5039944" indent="0" algn="ctr">
              <a:buNone/>
              <a:defRPr sz="5879"/>
            </a:lvl4pPr>
            <a:lvl5pPr marL="6719926" indent="0" algn="ctr">
              <a:buNone/>
              <a:defRPr sz="5879"/>
            </a:lvl5pPr>
            <a:lvl6pPr marL="8399907" indent="0" algn="ctr">
              <a:buNone/>
              <a:defRPr sz="5879"/>
            </a:lvl6pPr>
            <a:lvl7pPr marL="10079888" indent="0" algn="ctr">
              <a:buNone/>
              <a:defRPr sz="5879"/>
            </a:lvl7pPr>
            <a:lvl8pPr marL="11759870" indent="0" algn="ctr">
              <a:buNone/>
              <a:defRPr sz="5879"/>
            </a:lvl8pPr>
            <a:lvl9pPr marL="13439851" indent="0" algn="ctr">
              <a:buNone/>
              <a:defRPr sz="587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י"ז/ניסן/תשפ"ד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136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י"ז/ניסן/תשפ"ד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623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341665"/>
            <a:ext cx="7762444" cy="213558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341665"/>
            <a:ext cx="22837334" cy="213558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י"ז/ניסן/תשפ"ד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886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י"ז/ניסן/תשפ"ד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864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6282501"/>
            <a:ext cx="31049774" cy="10482488"/>
          </a:xfrm>
        </p:spPr>
        <p:txBody>
          <a:bodyPr anchor="b"/>
          <a:lstStyle>
            <a:lvl1pPr>
              <a:defRPr sz="2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16864157"/>
            <a:ext cx="31049774" cy="5512493"/>
          </a:xfrm>
        </p:spPr>
        <p:txBody>
          <a:bodyPr/>
          <a:lstStyle>
            <a:lvl1pPr marL="0" indent="0">
              <a:buNone/>
              <a:defRPr sz="8819">
                <a:solidFill>
                  <a:schemeClr val="tx1"/>
                </a:solidFill>
              </a:defRPr>
            </a:lvl1pPr>
            <a:lvl2pPr marL="1679981" indent="0">
              <a:buNone/>
              <a:defRPr sz="7349">
                <a:solidFill>
                  <a:schemeClr val="tx1">
                    <a:tint val="75000"/>
                  </a:schemeClr>
                </a:solidFill>
              </a:defRPr>
            </a:lvl2pPr>
            <a:lvl3pPr marL="3359963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3pPr>
            <a:lvl4pPr marL="5039944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4pPr>
            <a:lvl5pPr marL="6719926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5pPr>
            <a:lvl6pPr marL="8399907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6pPr>
            <a:lvl7pPr marL="10079888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7pPr>
            <a:lvl8pPr marL="11759870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8pPr>
            <a:lvl9pPr marL="13439851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י"ז/ניסן/תשפ"ד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656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6708326"/>
            <a:ext cx="15299889" cy="15989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6708326"/>
            <a:ext cx="15299889" cy="15989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י"ז/ניסן/תשפ"ד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186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341671"/>
            <a:ext cx="31049774" cy="48708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6177496"/>
            <a:ext cx="15229574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9204991"/>
            <a:ext cx="15229574" cy="135391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6177496"/>
            <a:ext cx="15304578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9204991"/>
            <a:ext cx="15304578" cy="135391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י"ז/ניסן/תשפ"ד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567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י"ז/ניסן/תשפ"ד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775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י"ז/ניסן/תשפ"ד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560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3628335"/>
            <a:ext cx="18224867" cy="17908316"/>
          </a:xfrm>
        </p:spPr>
        <p:txBody>
          <a:bodyPr/>
          <a:lstStyle>
            <a:lvl1pPr>
              <a:defRPr sz="11758"/>
            </a:lvl1pPr>
            <a:lvl2pPr>
              <a:defRPr sz="10289"/>
            </a:lvl2pPr>
            <a:lvl3pPr>
              <a:defRPr sz="8819"/>
            </a:lvl3pPr>
            <a:lvl4pPr>
              <a:defRPr sz="7349"/>
            </a:lvl4pPr>
            <a:lvl5pPr>
              <a:defRPr sz="7349"/>
            </a:lvl5pPr>
            <a:lvl6pPr>
              <a:defRPr sz="7349"/>
            </a:lvl6pPr>
            <a:lvl7pPr>
              <a:defRPr sz="7349"/>
            </a:lvl7pPr>
            <a:lvl8pPr>
              <a:defRPr sz="7349"/>
            </a:lvl8pPr>
            <a:lvl9pPr>
              <a:defRPr sz="73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י"ז/ניסן/תשפ"ד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904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3628335"/>
            <a:ext cx="18224867" cy="17908316"/>
          </a:xfrm>
        </p:spPr>
        <p:txBody>
          <a:bodyPr anchor="t"/>
          <a:lstStyle>
            <a:lvl1pPr marL="0" indent="0">
              <a:buNone/>
              <a:defRPr sz="11758"/>
            </a:lvl1pPr>
            <a:lvl2pPr marL="1679981" indent="0">
              <a:buNone/>
              <a:defRPr sz="10289"/>
            </a:lvl2pPr>
            <a:lvl3pPr marL="3359963" indent="0">
              <a:buNone/>
              <a:defRPr sz="8819"/>
            </a:lvl3pPr>
            <a:lvl4pPr marL="5039944" indent="0">
              <a:buNone/>
              <a:defRPr sz="7349"/>
            </a:lvl4pPr>
            <a:lvl5pPr marL="6719926" indent="0">
              <a:buNone/>
              <a:defRPr sz="7349"/>
            </a:lvl5pPr>
            <a:lvl6pPr marL="8399907" indent="0">
              <a:buNone/>
              <a:defRPr sz="7349"/>
            </a:lvl6pPr>
            <a:lvl7pPr marL="10079888" indent="0">
              <a:buNone/>
              <a:defRPr sz="7349"/>
            </a:lvl7pPr>
            <a:lvl8pPr marL="11759870" indent="0">
              <a:buNone/>
              <a:defRPr sz="7349"/>
            </a:lvl8pPr>
            <a:lvl9pPr marL="13439851" indent="0">
              <a:buNone/>
              <a:defRPr sz="73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י"ז/ניסן/תשפ"ד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157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341671"/>
            <a:ext cx="31049774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6708326"/>
            <a:ext cx="31049774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92114-2DE2-4DBD-88F5-EC34E326FC88}" type="datetimeFigureOut">
              <a:rPr lang="he-IL" smtClean="0"/>
              <a:t>י"ז/ניסן/תשפ"ד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23356649"/>
            <a:ext cx="12149912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006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359963" rtl="0" eaLnBrk="1" latinLnBrk="0" hangingPunct="1">
        <a:lnSpc>
          <a:spcPct val="90000"/>
        </a:lnSpc>
        <a:spcBef>
          <a:spcPct val="0"/>
        </a:spcBef>
        <a:buNone/>
        <a:defRPr sz="16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991" indent="-839991" algn="l" defTabSz="3359963" rtl="0" eaLnBrk="1" latinLnBrk="0" hangingPunct="1">
        <a:lnSpc>
          <a:spcPct val="90000"/>
        </a:lnSpc>
        <a:spcBef>
          <a:spcPts val="3674"/>
        </a:spcBef>
        <a:buFont typeface="Arial" panose="020B0604020202020204" pitchFamily="34" charset="0"/>
        <a:buChar char="•"/>
        <a:defRPr sz="10289" kern="1200">
          <a:solidFill>
            <a:schemeClr val="tx1"/>
          </a:solidFill>
          <a:latin typeface="+mn-lt"/>
          <a:ea typeface="+mn-ea"/>
          <a:cs typeface="+mn-cs"/>
        </a:defRPr>
      </a:lvl1pPr>
      <a:lvl2pPr marL="251997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2pPr>
      <a:lvl3pPr marL="4199954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3pPr>
      <a:lvl4pPr marL="5879935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7559916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9239898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919879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2599861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427984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7998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359963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039944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6719926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8399907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079888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175987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343985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155745"/>
              </p:ext>
            </p:extLst>
          </p:nvPr>
        </p:nvGraphicFramePr>
        <p:xfrm>
          <a:off x="307385" y="3698809"/>
          <a:ext cx="35185420" cy="29352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746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4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04194">
                  <a:extLst>
                    <a:ext uri="{9D8B030D-6E8A-4147-A177-3AD203B41FA5}">
                      <a16:colId xmlns:a16="http://schemas.microsoft.com/office/drawing/2014/main" val="4117049268"/>
                    </a:ext>
                  </a:extLst>
                </a:gridCol>
              </a:tblGrid>
              <a:tr h="20868070">
                <a:tc>
                  <a:txBody>
                    <a:bodyPr/>
                    <a:lstStyle/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Introduction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This final project focuses on developing an Arduino-based framework to support upcoming electrical engineering endeavors, specifically targeting applications within the realm of physiotherapy.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This versatile system is engineered to integrate seamlessly with both I2C and GPIO sensors, streamlining the process of connecting hardware and developing tailored software solutions.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Accompanying this hardware is a thorough documentation, meticulously detailing the setup procedures and operational guidelines for the custom software we have developed, and regard the hardware and testing.</a:t>
                      </a:r>
                      <a:endParaRPr lang="en-US" sz="3600" dirty="0">
                        <a:effectLst/>
                        <a:latin typeface="+mn-lt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Motivation/Objectives</a:t>
                      </a:r>
                      <a:endParaRPr lang="en-US" sz="3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i="0" dirty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A robust framework around the M5 Stack controller with an ESP32 core, featuring a variety of sensors and outputs.</a:t>
                      </a: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i="0" dirty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Rigorous testing across the board ensures reliable results for sensors.</a:t>
                      </a: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i="0" dirty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Embedded documentation facilitates easy adoption, setting a solid foundation for future projects without redundant testing or development.</a:t>
                      </a: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i="0" dirty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Cross platform ability enables development on PC and implementation on RPI.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33599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Methods/Implementation</a:t>
                      </a:r>
                      <a:endParaRPr lang="en-US" sz="3600" b="0" i="0" dirty="0">
                        <a:solidFill>
                          <a:srgbClr val="0D0D0D"/>
                        </a:solidFill>
                        <a:effectLst/>
                        <a:latin typeface="+mn-lt"/>
                      </a:endParaRP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i="0" dirty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System consists of the M5StackCoreS3, integrated sensors, connectible sensors and outputs.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3600" b="0" i="0" dirty="0">
                        <a:solidFill>
                          <a:srgbClr val="0D0D0D"/>
                        </a:solidFill>
                        <a:effectLst/>
                        <a:latin typeface="+mn-lt"/>
                      </a:endParaRPr>
                    </a:p>
                    <a:p>
                      <a:pPr algn="l"/>
                      <a:endParaRPr lang="en-US" sz="3600" b="0" i="0" dirty="0">
                        <a:solidFill>
                          <a:srgbClr val="0D0D0D"/>
                        </a:solidFill>
                        <a:effectLst/>
                        <a:latin typeface="+mn-lt"/>
                      </a:endParaRPr>
                    </a:p>
                    <a:p>
                      <a:pPr algn="l"/>
                      <a:endParaRPr lang="en-US" sz="3600" b="0" i="0" dirty="0">
                        <a:solidFill>
                          <a:srgbClr val="0D0D0D"/>
                        </a:solidFill>
                        <a:effectLst/>
                        <a:latin typeface="+mn-lt"/>
                      </a:endParaRPr>
                    </a:p>
                    <a:p>
                      <a:pPr algn="l"/>
                      <a:endParaRPr lang="en-US" sz="3600" b="0" i="0" dirty="0">
                        <a:solidFill>
                          <a:srgbClr val="0D0D0D"/>
                        </a:solidFill>
                        <a:effectLst/>
                        <a:latin typeface="+mn-lt"/>
                      </a:endParaRPr>
                    </a:p>
                    <a:p>
                      <a:pPr algn="l"/>
                      <a:br>
                        <a:rPr lang="en-US" sz="3600" dirty="0">
                          <a:latin typeface="+mn-lt"/>
                        </a:rPr>
                      </a:br>
                      <a:endParaRPr lang="en-US" sz="3600" dirty="0">
                        <a:latin typeface="+mn-lt"/>
                      </a:endParaRPr>
                    </a:p>
                    <a:p>
                      <a:pPr algn="l"/>
                      <a:endParaRPr lang="he-IL" sz="3600" baseline="0" dirty="0">
                        <a:effectLst/>
                        <a:latin typeface="+mn-lt"/>
                        <a:cs typeface="Open Sans Hebrew" panose="00000500000000000000" pitchFamily="2" charset="-79"/>
                      </a:endParaRPr>
                    </a:p>
                    <a:p>
                      <a:pPr algn="l"/>
                      <a:endParaRPr lang="he-IL" sz="3600" baseline="0" dirty="0">
                        <a:effectLst/>
                        <a:latin typeface="+mn-lt"/>
                        <a:cs typeface="Open Sans Hebrew" panose="00000500000000000000" pitchFamily="2" charset="-79"/>
                      </a:endParaRPr>
                    </a:p>
                    <a:p>
                      <a:pPr algn="l"/>
                      <a:endParaRPr lang="he-IL" sz="3600" baseline="0" dirty="0">
                        <a:effectLst/>
                        <a:latin typeface="+mn-lt"/>
                        <a:cs typeface="Open Sans Hebrew" panose="00000500000000000000" pitchFamily="2" charset="-79"/>
                      </a:endParaRPr>
                    </a:p>
                    <a:p>
                      <a:pPr algn="l"/>
                      <a:endParaRPr lang="he-IL" sz="3600" baseline="0" dirty="0">
                        <a:effectLst/>
                        <a:latin typeface="+mn-lt"/>
                        <a:cs typeface="Open Sans Hebrew" panose="00000500000000000000" pitchFamily="2" charset="-79"/>
                      </a:endParaRPr>
                    </a:p>
                    <a:p>
                      <a:pPr algn="l"/>
                      <a:endParaRPr lang="he-IL" sz="3600" baseline="0" dirty="0">
                        <a:effectLst/>
                        <a:latin typeface="+mn-lt"/>
                        <a:cs typeface="Open Sans Hebrew" panose="00000500000000000000" pitchFamily="2" charset="-79"/>
                      </a:endParaRPr>
                    </a:p>
                    <a:p>
                      <a:pPr algn="l"/>
                      <a:endParaRPr lang="he-IL" sz="3600" baseline="0" dirty="0">
                        <a:effectLst/>
                        <a:latin typeface="+mn-lt"/>
                        <a:cs typeface="Open Sans Hebrew" panose="00000500000000000000" pitchFamily="2" charset="-79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Our design utilizes a modular styled API that supports different sensors and extendibility, built over a robust state machine in two different modes.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aseline="0" dirty="0">
                        <a:effectLst/>
                        <a:latin typeface="+mn-lt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Results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dirty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The finished device supports a myriad of sensors. Below is</a:t>
                      </a:r>
                      <a:br>
                        <a:rPr lang="en-US" sz="3600" b="0" i="0" dirty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3600" b="0" i="0" dirty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example of the AMG thermal 8X8 camera being used to</a:t>
                      </a:r>
                      <a:br>
                        <a:rPr lang="en-US" sz="3600" b="0" i="0" dirty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3600" b="0" i="0" dirty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visualize the hand of one of our testers.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Image above shows the enhanced output of a thermal camera after a hand was placed in view, with the original 8x8 data expanded to a clearer 256x256 resolution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dirty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Similar test results can be seen in the documentation.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0" i="0" kern="1200" dirty="0">
                        <a:solidFill>
                          <a:srgbClr val="0D0D0D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The above graphs display samples of tests done on several of the sensors in the system.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Software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The software operates in two modes: standalone mode, which displays Controller sensor data, and a slave mode API for transmitting results to a PC or Raspberry Pi using either a serial or Wi-Fi connection.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On the left is the sensor data output sent to a Raspberry Pi via Wi-Fi, while the right shows the controller scanning for sensors and displaying hardware status in standalone mode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Conclusions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The developed infrastructure successfully integrates a range of sensor inputs and outputs, along with visual and auditory elements, to create a comprehensive monitoring and interaction environment. This cohesive setup demonstrates a significant advancement in creating versatile and adaptable systems for various applications, from environmental monitoring to interactive installations.</a:t>
                      </a:r>
                      <a:endParaRPr lang="en-US" sz="36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effectLst/>
                        <a:latin typeface="+mn-lt"/>
                        <a:cs typeface="Open Sans Hebrew" panose="00000500000000000000" pitchFamily="2" charset="-79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267328" y="776420"/>
            <a:ext cx="16737952" cy="28315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5400" b="1" dirty="0">
                <a:cs typeface="Open Sans Hebrew" panose="00000500000000000000" pitchFamily="2" charset="-79"/>
              </a:rPr>
              <a:t>Arduino Telemetry</a:t>
            </a:r>
          </a:p>
          <a:p>
            <a:pPr algn="ctr"/>
            <a:r>
              <a:rPr lang="en-US" sz="4000" b="1" dirty="0">
                <a:cs typeface="Open Sans Hebrew" panose="00000500000000000000" pitchFamily="2" charset="-79"/>
              </a:rPr>
              <a:t>Project Number</a:t>
            </a:r>
            <a:r>
              <a:rPr lang="he-IL" sz="4000" dirty="0">
                <a:cs typeface="Open Sans Hebrew" panose="00000500000000000000" pitchFamily="2" charset="-79"/>
              </a:rPr>
              <a:t>:</a:t>
            </a:r>
            <a:r>
              <a:rPr lang="en-US" sz="4000" dirty="0">
                <a:cs typeface="Open Sans Hebrew" panose="00000500000000000000" pitchFamily="2" charset="-79"/>
              </a:rPr>
              <a:t> 22-1-1-2666</a:t>
            </a:r>
          </a:p>
          <a:p>
            <a:pPr algn="ctr"/>
            <a:r>
              <a:rPr lang="en-US" sz="4000" b="1" dirty="0">
                <a:cs typeface="Open Sans Hebrew" panose="00000500000000000000" pitchFamily="2" charset="-79"/>
              </a:rPr>
              <a:t>Names</a:t>
            </a:r>
            <a:r>
              <a:rPr lang="en-US" sz="4000" dirty="0">
                <a:cs typeface="Open Sans Hebrew" panose="00000500000000000000" pitchFamily="2" charset="-79"/>
              </a:rPr>
              <a:t>: </a:t>
            </a:r>
            <a:r>
              <a:rPr lang="en-US" sz="4400" dirty="0">
                <a:cs typeface="Open Sans Hebrew" panose="00000500000000000000" pitchFamily="2" charset="-79"/>
              </a:rPr>
              <a:t>Yonatan Amir, Yuri </a:t>
            </a:r>
            <a:r>
              <a:rPr lang="en-US" sz="4400" dirty="0" err="1">
                <a:cs typeface="Open Sans Hebrew" panose="00000500000000000000" pitchFamily="2" charset="-79"/>
              </a:rPr>
              <a:t>Lukach</a:t>
            </a:r>
            <a:r>
              <a:rPr lang="en-US" sz="4000" dirty="0">
                <a:cs typeface="Open Sans Hebrew" panose="00000500000000000000" pitchFamily="2" charset="-79"/>
              </a:rPr>
              <a:t> </a:t>
            </a:r>
            <a:endParaRPr lang="he-IL" sz="4000" dirty="0">
              <a:cs typeface="Open Sans Hebrew" panose="00000500000000000000" pitchFamily="2" charset="-79"/>
            </a:endParaRPr>
          </a:p>
          <a:p>
            <a:pPr algn="ctr"/>
            <a:r>
              <a:rPr lang="en-US" sz="4000" b="1" dirty="0">
                <a:cs typeface="Open Sans Hebrew" panose="00000500000000000000" pitchFamily="2" charset="-79"/>
              </a:rPr>
              <a:t>Advisor</a:t>
            </a:r>
            <a:r>
              <a:rPr lang="he-IL" sz="4000" dirty="0">
                <a:cs typeface="Open Sans Hebrew" panose="00000500000000000000" pitchFamily="2" charset="-79"/>
              </a:rPr>
              <a:t>:</a:t>
            </a:r>
            <a:r>
              <a:rPr lang="en-US" sz="4000" dirty="0">
                <a:cs typeface="Open Sans Hebrew" panose="00000500000000000000" pitchFamily="2" charset="-79"/>
              </a:rPr>
              <a:t> </a:t>
            </a:r>
            <a:r>
              <a:rPr lang="en-US" sz="4000" dirty="0" err="1">
                <a:cs typeface="Open Sans Hebrew" panose="00000500000000000000" pitchFamily="2" charset="-79"/>
              </a:rPr>
              <a:t>Simcha</a:t>
            </a:r>
            <a:r>
              <a:rPr lang="en-US" sz="4000" dirty="0">
                <a:cs typeface="Open Sans Hebrew" panose="00000500000000000000" pitchFamily="2" charset="-79"/>
              </a:rPr>
              <a:t> </a:t>
            </a:r>
            <a:r>
              <a:rPr lang="en-US" sz="4000" dirty="0" err="1">
                <a:cs typeface="Open Sans Hebrew" panose="00000500000000000000" pitchFamily="2" charset="-79"/>
              </a:rPr>
              <a:t>Leibovich</a:t>
            </a:r>
            <a:endParaRPr lang="he-IL" sz="4000" dirty="0">
              <a:cs typeface="Open Sans Hebrew" panose="00000500000000000000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39" y="852247"/>
            <a:ext cx="12489813" cy="2846562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8701" y="6030925"/>
            <a:ext cx="4876799" cy="4166003"/>
          </a:xfrm>
          <a:prstGeom prst="rect">
            <a:avLst/>
          </a:prstGeom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26425" y="13753377"/>
            <a:ext cx="8720782" cy="4104769"/>
          </a:xfrm>
          <a:prstGeom prst="rect">
            <a:avLst/>
          </a:prstGeom>
        </p:spPr>
      </p:pic>
      <p:pic>
        <p:nvPicPr>
          <p:cNvPr id="16" name="תמונה 15" descr="flowchart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5322" y="5976222"/>
            <a:ext cx="4438650" cy="4275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תמונה 1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049" y="19306966"/>
            <a:ext cx="7441324" cy="5271451"/>
          </a:xfrm>
          <a:prstGeom prst="rect">
            <a:avLst/>
          </a:prstGeom>
        </p:spPr>
      </p:pic>
      <p:pic>
        <p:nvPicPr>
          <p:cNvPr id="18" name="תמונה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58701" y="12583745"/>
            <a:ext cx="10005271" cy="85329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39F38B-061F-86CB-99F8-C7C99E3C28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4644" y="5005084"/>
            <a:ext cx="5852172" cy="4389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B89B95-3A95-8A6B-9FA5-4F5B1F782D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1265" y="500508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32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5089</TotalTime>
  <Words>424</Words>
  <Application>Microsoft Office PowerPoint</Application>
  <PresentationFormat>Custom</PresentationFormat>
  <Paragraphs>94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 Hebrew</vt:lpstr>
      <vt:lpstr>Office Theme</vt:lpstr>
      <vt:lpstr>PowerPoint Presentation</vt:lpstr>
    </vt:vector>
  </TitlesOfParts>
  <Company>tau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Galit Botzer</dc:creator>
  <cp:lastModifiedBy>Yuri Lukach</cp:lastModifiedBy>
  <cp:revision>140</cp:revision>
  <cp:lastPrinted>2019-12-23T14:46:09Z</cp:lastPrinted>
  <dcterms:created xsi:type="dcterms:W3CDTF">2019-12-02T06:50:52Z</dcterms:created>
  <dcterms:modified xsi:type="dcterms:W3CDTF">2024-04-25T12:29:39Z</dcterms:modified>
</cp:coreProperties>
</file>