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varScale="1">
        <p:scale>
          <a:sx n="46" d="100"/>
          <a:sy n="46" d="100"/>
        </p:scale>
        <p:origin x="21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smtClean="0"/>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כ"ג/אדר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כ"ג/אדר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כ"ג/אדר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כ"ג/אדר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smtClean="0"/>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כ"ג/אדר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כ"ג/אדר א/תשפ"ד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smtClean="0"/>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smtClean="0"/>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כ"ג/אדר א/תשפ"ד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כ"ג/אדר א/תשפ"ד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כ"ג/אדר א/תשפ"ד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smtClean="0"/>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smtClean="0"/>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כ"ג/אדר א/תשפ"ד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smtClean="0"/>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smtClean="0"/>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כ"ג/אדר א/תשפ"ד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כ"ג/אדר א/תשפ"ד</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004179884"/>
              </p:ext>
            </p:extLst>
          </p:nvPr>
        </p:nvGraphicFramePr>
        <p:xfrm>
          <a:off x="384740" y="3698810"/>
          <a:ext cx="35185420" cy="2086807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smtClean="0">
                          <a:effectLst/>
                          <a:latin typeface="+mn-lt"/>
                          <a:cs typeface="Open Sans Hebrew" panose="00000500000000000000" pitchFamily="2" charset="-79"/>
                        </a:rPr>
                        <a:t>Introduction</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kern="1200" dirty="0" smtClean="0">
                          <a:solidFill>
                            <a:schemeClr val="tx1"/>
                          </a:solidFill>
                          <a:effectLst/>
                          <a:latin typeface="+mn-lt"/>
                          <a:ea typeface="+mn-ea"/>
                          <a:cs typeface="Open Sans Hebrew" panose="00000500000000000000" pitchFamily="2" charset="-79"/>
                        </a:rPr>
                        <a:t>This final project focuses on developing an Arduino-based framework to support upcoming electrical engineering endeavors, specifically targeting applications within the realm of physiotherapy</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dirty="0" smtClean="0">
                        <a:effectLst/>
                        <a:latin typeface="+mn-lt"/>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400" baseline="0" dirty="0" smtClean="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smtClean="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dirty="0" smtClean="0">
                          <a:effectLst/>
                          <a:latin typeface="+mn-lt"/>
                          <a:cs typeface="Open Sans Hebrew" panose="00000500000000000000" pitchFamily="2" charset="-79"/>
                        </a:rPr>
                        <a:t>In this initiative, our goal is to establish a comprehensive and standardized framework that will serve as a foundational resource for subsequent projects requiring such infrastructure</a:t>
                      </a:r>
                      <a:r>
                        <a:rPr lang="he-IL" sz="3400" dirty="0" smtClean="0">
                          <a:effectLst/>
                          <a:latin typeface="+mn-lt"/>
                          <a:cs typeface="Open Sans Hebrew" panose="00000500000000000000" pitchFamily="2" charset="-79"/>
                        </a:rPr>
                        <a:t>ץ</a:t>
                      </a:r>
                      <a:endParaRPr lang="en-US" sz="3400" dirty="0" smtClean="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smtClean="0">
                          <a:solidFill>
                            <a:schemeClr val="tx1"/>
                          </a:solidFill>
                          <a:effectLst/>
                          <a:latin typeface="+mn-lt"/>
                          <a:ea typeface="+mn-ea"/>
                          <a:cs typeface="Open Sans Hebrew" panose="00000500000000000000" pitchFamily="2" charset="-79"/>
                        </a:rPr>
                        <a:t>The designed workspace and infrastructure will integrate various sensor inputs and outputs, along with auditory and visual stimuli, to create a rich sensory environment.</a:t>
                      </a:r>
                      <a:endParaRPr lang="en-US" sz="3400" baseline="0" dirty="0" smtClean="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smtClean="0">
                          <a:solidFill>
                            <a:schemeClr val="tx1"/>
                          </a:solidFill>
                          <a:effectLst/>
                          <a:latin typeface="+mn-lt"/>
                          <a:ea typeface="+mn-ea"/>
                          <a:cs typeface="Open Sans Hebrew" panose="00000500000000000000" pitchFamily="2" charset="-79"/>
                        </a:rPr>
                        <a:t>Methods/Implementation</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smtClean="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smtClean="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smtClean="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200" kern="1200" dirty="0" smtClean="0">
                          <a:solidFill>
                            <a:schemeClr val="tx1"/>
                          </a:solidFill>
                          <a:effectLst/>
                          <a:latin typeface="+mn-lt"/>
                          <a:ea typeface="+mn-ea"/>
                          <a:cs typeface="Open Sans Hebrew" panose="00000500000000000000" pitchFamily="2" charset="-79"/>
                        </a:rPr>
                        <a:t>Infrastructure</a:t>
                      </a:r>
                      <a:r>
                        <a:rPr lang="en-US" sz="3200" kern="1200" baseline="0" dirty="0" smtClean="0">
                          <a:solidFill>
                            <a:schemeClr val="tx1"/>
                          </a:solidFill>
                          <a:effectLst/>
                          <a:latin typeface="+mn-lt"/>
                          <a:ea typeface="+mn-ea"/>
                          <a:cs typeface="Open Sans Hebrew" panose="00000500000000000000" pitchFamily="2" charset="-79"/>
                        </a:rPr>
                        <a:t> for user usage, As an example one of the results below captures the temperature readings from an 8x8 grid of the AMG8833 thermal camera(One of the required sensors for the infrastructure).</a:t>
                      </a:r>
                      <a:endParaRPr lang="en-US" sz="3200" kern="1200" dirty="0" smtClean="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smtClean="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smtClean="0">
                          <a:solidFill>
                            <a:schemeClr val="tx1"/>
                          </a:solidFill>
                          <a:effectLst/>
                          <a:latin typeface="+mn-lt"/>
                          <a:ea typeface="+mn-ea"/>
                          <a:cs typeface="Open Sans Hebrew" panose="00000500000000000000" pitchFamily="2" charset="-79"/>
                        </a:rPr>
                        <a:t>The developed infrastructure successfully integrates a range of sensor inputs and outputs, along with visual and auditory elements, to create a comprehensive monitoring and interaction environment. This cohesive setup demonstrates a significant advancement in creating versatile and adaptable systems for various applications, from environmental monitoring to interactive installations.</a:t>
                      </a:r>
                      <a:endParaRPr lang="en-US" sz="32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7200" dirty="0" smtClean="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smtClean="0">
                <a:cs typeface="Open Sans Hebrew" panose="00000500000000000000" pitchFamily="2" charset="-79"/>
              </a:rPr>
              <a:t>Insert </a:t>
            </a:r>
            <a:r>
              <a:rPr lang="en-US" sz="5400" b="1" dirty="0">
                <a:cs typeface="Open Sans Hebrew" panose="00000500000000000000" pitchFamily="2" charset="-79"/>
              </a:rPr>
              <a:t>The Project Name Here</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a:t>
            </a:r>
            <a:r>
              <a:rPr lang="en-US" sz="4400" dirty="0" smtClean="0">
                <a:cs typeface="Open Sans Hebrew" panose="00000500000000000000" pitchFamily="2" charset="-79"/>
              </a:rPr>
              <a:t>22-1-1-2666</a:t>
            </a:r>
          </a:p>
          <a:p>
            <a:pPr algn="ctr"/>
            <a:r>
              <a:rPr lang="en-US" sz="4400" b="1" dirty="0" smtClean="0">
                <a:cs typeface="Open Sans Hebrew" panose="00000500000000000000" pitchFamily="2" charset="-79"/>
              </a:rPr>
              <a:t>Names</a:t>
            </a:r>
            <a:r>
              <a:rPr lang="en-US" sz="4400" dirty="0" smtClean="0">
                <a:cs typeface="Open Sans Hebrew" panose="00000500000000000000" pitchFamily="2" charset="-79"/>
              </a:rPr>
              <a:t>: </a:t>
            </a:r>
            <a:r>
              <a:rPr lang="en-US" sz="4800" dirty="0" smtClean="0">
                <a:cs typeface="Open Sans Hebrew" panose="00000500000000000000" pitchFamily="2" charset="-79"/>
              </a:rPr>
              <a:t>Y</a:t>
            </a:r>
            <a:r>
              <a:rPr lang="en-US" sz="4800" dirty="0" smtClean="0">
                <a:cs typeface="Open Sans Hebrew" panose="00000500000000000000" pitchFamily="2" charset="-79"/>
              </a:rPr>
              <a:t>onatan Amir, Yuri </a:t>
            </a:r>
            <a:r>
              <a:rPr lang="en-US" sz="4800" dirty="0" err="1" smtClean="0">
                <a:cs typeface="Open Sans Hebrew" panose="00000500000000000000" pitchFamily="2" charset="-79"/>
              </a:rPr>
              <a:t>Lukach</a:t>
            </a:r>
            <a:r>
              <a:rPr lang="en-US" sz="4400" dirty="0" smtClean="0">
                <a:cs typeface="Open Sans Hebrew" panose="00000500000000000000" pitchFamily="2" charset="-79"/>
              </a:rPr>
              <a:t> </a:t>
            </a:r>
            <a:endParaRPr lang="he-IL" sz="4400" dirty="0" smtClean="0">
              <a:cs typeface="Open Sans Hebrew" panose="00000500000000000000" pitchFamily="2" charset="-79"/>
            </a:endParaRPr>
          </a:p>
          <a:p>
            <a:pPr algn="ctr"/>
            <a:r>
              <a:rPr lang="en-US" sz="4400" b="1" dirty="0" smtClean="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a:t>
            </a:r>
            <a:r>
              <a:rPr lang="en-US" sz="4400" dirty="0" err="1" smtClean="0">
                <a:cs typeface="Open Sans Hebrew" panose="00000500000000000000" pitchFamily="2" charset="-79"/>
              </a:rPr>
              <a:t>Simcha</a:t>
            </a:r>
            <a:r>
              <a:rPr lang="en-US" sz="4400" dirty="0" smtClean="0">
                <a:cs typeface="Open Sans Hebrew" panose="00000500000000000000" pitchFamily="2" charset="-79"/>
              </a:rPr>
              <a:t> </a:t>
            </a:r>
            <a:r>
              <a:rPr lang="en-US" sz="4400" dirty="0" err="1" smtClean="0">
                <a:cs typeface="Open Sans Hebrew" panose="00000500000000000000" pitchFamily="2" charset="-79"/>
              </a:rPr>
              <a:t>Leibovich</a:t>
            </a:r>
            <a:endParaRPr lang="he-IL" sz="4400" dirty="0">
              <a:cs typeface="Open Sans Hebrew" panose="00000500000000000000"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sp>
        <p:nvSpPr>
          <p:cNvPr id="7" name="TextBox 6"/>
          <p:cNvSpPr txBox="1"/>
          <p:nvPr/>
        </p:nvSpPr>
        <p:spPr>
          <a:xfrm>
            <a:off x="27005281" y="852247"/>
            <a:ext cx="5181600" cy="1815882"/>
          </a:xfrm>
          <a:prstGeom prst="rect">
            <a:avLst/>
          </a:prstGeom>
          <a:noFill/>
        </p:spPr>
        <p:txBody>
          <a:bodyPr wrap="square" rtlCol="1">
            <a:spAutoFit/>
          </a:bodyPr>
          <a:lstStyle/>
          <a:p>
            <a:r>
              <a:rPr lang="en-US" sz="2800" b="1" dirty="0">
                <a:cs typeface="Open Sans Hebrew" panose="00000500000000000000" pitchFamily="2" charset="-79"/>
              </a:rPr>
              <a:t>D</a:t>
            </a:r>
            <a:r>
              <a:rPr lang="en-US" sz="2800" b="1" u="sng" dirty="0">
                <a:cs typeface="Open Sans Hebrew" panose="00000500000000000000" pitchFamily="2" charset="-79"/>
              </a:rPr>
              <a:t>ON’T FORGET TO DELETE THIS TEXT! This spot is a reserved spot for the </a:t>
            </a:r>
            <a:r>
              <a:rPr lang="en-US" sz="2800" b="1" u="sng" dirty="0" smtClean="0">
                <a:cs typeface="Open Sans Hebrew" panose="00000500000000000000" pitchFamily="2" charset="-79"/>
              </a:rPr>
              <a:t>company/lab </a:t>
            </a:r>
            <a:r>
              <a:rPr lang="en-US" sz="2800" b="1" u="sng" dirty="0">
                <a:cs typeface="Open Sans Hebrew" panose="00000500000000000000" pitchFamily="2" charset="-79"/>
              </a:rPr>
              <a:t>logo, only if applicable!</a:t>
            </a:r>
            <a:endParaRPr lang="he-IL" sz="2800" b="1" u="sng" dirty="0">
              <a:cs typeface="Open Sans Hebrew" panose="00000500000000000000" pitchFamily="2" charset="-79"/>
            </a:endParaRPr>
          </a:p>
        </p:txBody>
      </p:sp>
      <p:pic>
        <p:nvPicPr>
          <p:cNvPr id="2" name="תמונה 1"/>
          <p:cNvPicPr>
            <a:picLocks noChangeAspect="1"/>
          </p:cNvPicPr>
          <p:nvPr/>
        </p:nvPicPr>
        <p:blipFill>
          <a:blip r:embed="rId3"/>
          <a:stretch>
            <a:fillRect/>
          </a:stretch>
        </p:blipFill>
        <p:spPr>
          <a:xfrm>
            <a:off x="537138" y="14044519"/>
            <a:ext cx="8703843" cy="9695170"/>
          </a:xfrm>
          <a:prstGeom prst="rect">
            <a:avLst/>
          </a:prstGeom>
        </p:spPr>
      </p:pic>
      <p:pic>
        <p:nvPicPr>
          <p:cNvPr id="4" name="תמונה 3"/>
          <p:cNvPicPr>
            <a:picLocks noChangeAspect="1"/>
          </p:cNvPicPr>
          <p:nvPr/>
        </p:nvPicPr>
        <p:blipFill>
          <a:blip r:embed="rId4"/>
          <a:stretch>
            <a:fillRect/>
          </a:stretch>
        </p:blipFill>
        <p:spPr>
          <a:xfrm>
            <a:off x="12550752" y="6270102"/>
            <a:ext cx="11172483" cy="6251425"/>
          </a:xfrm>
          <a:prstGeom prst="rect">
            <a:avLst/>
          </a:prstGeom>
        </p:spPr>
      </p:pic>
      <p:pic>
        <p:nvPicPr>
          <p:cNvPr id="6" name="תמונה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98549" y="8460693"/>
            <a:ext cx="11395064" cy="8907985"/>
          </a:xfrm>
          <a:prstGeom prst="rect">
            <a:avLst/>
          </a:prstGeom>
        </p:spPr>
      </p:pic>
      <p:pic>
        <p:nvPicPr>
          <p:cNvPr id="10" name="תמונה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42389" y="16038642"/>
            <a:ext cx="12189211" cy="7835922"/>
          </a:xfrm>
          <a:prstGeom prst="rect">
            <a:avLst/>
          </a:prstGeom>
        </p:spPr>
      </p:pic>
    </p:spTree>
    <p:extLst>
      <p:ext uri="{BB962C8B-B14F-4D97-AF65-F5344CB8AC3E}">
        <p14:creationId xmlns:p14="http://schemas.microsoft.com/office/powerpoint/2010/main" val="235653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4875</TotalTime>
  <Words>213</Words>
  <Application>Microsoft Office PowerPoint</Application>
  <PresentationFormat>מותאם אישית</PresentationFormat>
  <Paragraphs>48</Paragraphs>
  <Slides>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Arial</vt:lpstr>
      <vt:lpstr>Calibri</vt:lpstr>
      <vt:lpstr>Calibri Light</vt:lpstr>
      <vt:lpstr>Open Sans Hebrew</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yonatan.amir@outlook.co.il</cp:lastModifiedBy>
  <cp:revision>64</cp:revision>
  <cp:lastPrinted>2019-12-23T14:46:09Z</cp:lastPrinted>
  <dcterms:created xsi:type="dcterms:W3CDTF">2019-12-02T06:50:52Z</dcterms:created>
  <dcterms:modified xsi:type="dcterms:W3CDTF">2024-03-03T17:02:38Z</dcterms:modified>
</cp:coreProperties>
</file>