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>
        <p:scale>
          <a:sx n="125" d="100"/>
          <a:sy n="125" d="100"/>
        </p:scale>
        <p:origin x="-3788" y="-9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11158"/>
              </p:ext>
            </p:extLst>
          </p:nvPr>
        </p:nvGraphicFramePr>
        <p:xfrm>
          <a:off x="307385" y="3698809"/>
          <a:ext cx="35185420" cy="2606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final project focuses on developing an Arduino-based framework to support upcoming electrical engineering endeavors, specifically targeting applications within the realm of physiotherapy.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versatile system is engineered to integrate seamlessly with both I2C and GPIO sensors, streamlining the process of connecting hardware and developing tailored software solutions.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Software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running modes -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Standalone or slave mode.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In case of slave mode,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offering robust control through serial and Wi-Fi connectivity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and integration with Raspberry PI.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Accompanying this hardware is a thorough documentation, meticulously detailing the setup procedures and operational guidelines for the custom software we have developed, and regard the hardware and testing.</a:t>
                      </a:r>
                      <a:endParaRPr lang="en-US" sz="240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A robust framework around the M5 Stack controller with an ESP32 core, featuring</a:t>
                      </a:r>
                      <a:r>
                        <a:rPr lang="he-IL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err="1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ToF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sensor – distance Sensor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AMG8833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- Thermal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camera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FSR – Force Resistor Sensor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IMU –</a:t>
                      </a:r>
                      <a:r>
                        <a:rPr lang="en-US" sz="2400" b="0" i="0" baseline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Inertial Measurement Unit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err="1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PaHub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– I2C Multiplexer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err="1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PbHub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– Analog, PWM and GPIO Multiplexer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Rigorous testing across the board ensures reliability: gyro and acceleration precision for the IMU, proximity accuracy for the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Proximity Sensor,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heat detection for the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thermal camera</a:t>
                      </a:r>
                      <a:r>
                        <a:rPr lang="en-US" sz="2400" b="0" i="0" baseline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and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sensitivity for the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Force resistor sensor.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Output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hardware are: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Button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Buzzer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RGB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Embedded documentation facilitates easy adoption, setting a solid foundation for future projects without redundant testing.</a:t>
                      </a: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System Image</a:t>
                      </a:r>
                    </a:p>
                    <a:p>
                      <a:pPr marL="0" marR="0" lvl="0" indent="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2400" b="0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+mn-lt"/>
                        </a:rPr>
                        <a:t/>
                      </a:r>
                      <a:br>
                        <a:rPr lang="en-US" sz="2400" dirty="0" smtClean="0">
                          <a:latin typeface="+mn-lt"/>
                        </a:rPr>
                      </a:br>
                      <a:endParaRPr lang="en-US" sz="2400" dirty="0" smtClean="0">
                        <a:latin typeface="+mn-lt"/>
                      </a:endParaRPr>
                    </a:p>
                    <a:p>
                      <a:pPr algn="l"/>
                      <a:endParaRPr lang="he-IL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System Block Diagram and Arduino State Machine</a:t>
                      </a:r>
                      <a:endParaRPr lang="en-US" sz="1400" b="1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Our design utilizes the M5 Stack Core S3 Controller, operating on a 5V supply. It interfaces with the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 I2C multiplexer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, linking I2C sensors such as the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distance sensor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and the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Thermal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camera. A stepdown to 3.3V was necessary  to be soldered for compatibility. The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secondary, multiplexer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, manages GPIO, Analog, and PWM inputs, including a built-in ADC, and connects devices like buttons, speakers, and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FSR’s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. For display output, the built-in port B powers an RGB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Neopixel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We’ve engineered two operational modes: a standalone mode that displays sensor readings on an LCD, and a slave mode which leverages a Python API for sensor data output and command input to peripherals, such as speakers or vibration motors. Outputs can be exported as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numpy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 matrices for in-depth analysis. To ease integration, we've compiled documentation covering installation, usage, and tutorials for extending the API's capabilities.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Post-testing, we applied interpolation techniques to refine the thermal readings obtained with the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thermal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camera, transforming an 8x8 grid into a detailed 256x256 matrix. This upgrade allowed us to test the camera's capability to discern and enhance heat signatures, as demonstrated when a hand was placed in front of the sensor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Image above shows the enhanced output of a thermal camera after a hand was placed in view, with the original 8x8 data expanded to a clearer 256x256 resolution</a:t>
                      </a:r>
                      <a:endParaRPr lang="en-US" sz="24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 graph presents results from advanced testing of the IMU's gyroscope and acceleration sensors, measuring the Earth’s gravitational force.</a:t>
                      </a: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Graph depicting the IMU's acceleration output across a series of samples, orange line represents the z-axis acceleration, closely matching the predicted value and confirming Earth's gravitational pull at approximately 9.81 m/s².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 blue </a:t>
                      </a:r>
                      <a:r>
                        <a:rPr lang="en-US" sz="1200" b="1" i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and green </a:t>
                      </a:r>
                      <a:r>
                        <a:rPr lang="en-US" sz="1200" b="1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lines depict the stable x-axis and y-axis accelerations, respectively.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For the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distance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sensor, we conducted a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‘walk test’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distance. By approaching and then distancing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from the sensor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we observed fluctuations in the mean sensor values, which effectively indicated increases and decreases in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distance.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 chart illustrates the average output from a distance sensor during a movement test, with distance measurements in millimeters over a sequence of samples. Fluctuations in the data reflect the subject moving closer to or further from the sensor, based on the mean result from a 64-pixel (8x8 grid) array of the distance sensor</a:t>
                      </a: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We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conducted a series of press tests on the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Force resistor sensor 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to evaluate its sensitivity and responsiveness. The sensor was repeatedly compressed and released to verify its ability to consistently register pressure changes</a:t>
                      </a:r>
                      <a:r>
                        <a:rPr lang="en-US" sz="2400" b="0" i="0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 smtClean="0">
                        <a:solidFill>
                          <a:srgbClr val="0D0D0D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graph displays the force resistor sensor readings across multiple samples, illustrating the cyclical application and removal of force on the sensor.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software operates in two modes: standalone mode, which displays Controller sensor data, and a slave mode API for transmitting results to a PC or Raspberry Pi using either a serial or Wi-Fi connection.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On the left is the sensor data output sent to a Raspberry Pi via Wi-Fi, while the right shows the controller scanning for sensors and displaying hardware status in standalone mode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software's documentation and usage guidelines, including detailed installation instructions and tutorials, are available on GitHub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repository page of the project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developed infrastructure successfully integrates a range of sensor inputs and outputs, along with visual and auditory elements, to create a comprehensive monitoring and interaction environment. This cohesive setup demonstrates a significant advancement in creating versatile and adaptable systems for various applications, from environmental monitoring to interactive installations.</a:t>
                      </a: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 smtClean="0">
                <a:cs typeface="Open Sans Hebrew" panose="00000500000000000000" pitchFamily="2" charset="-79"/>
              </a:rPr>
              <a:t>Arduino Telemetry</a:t>
            </a:r>
            <a:endParaRPr lang="en-US" sz="4800" b="1" dirty="0">
              <a:cs typeface="Open Sans Hebrew" panose="00000500000000000000" pitchFamily="2" charset="-79"/>
            </a:endParaRP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Project Number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r>
              <a:rPr lang="en-US" sz="4000" dirty="0" smtClean="0">
                <a:cs typeface="Open Sans Hebrew" panose="00000500000000000000" pitchFamily="2" charset="-79"/>
              </a:rPr>
              <a:t>22-1-1-2666</a:t>
            </a:r>
          </a:p>
          <a:p>
            <a:pPr algn="ctr"/>
            <a:r>
              <a:rPr lang="en-US" sz="4000" b="1" dirty="0" smtClean="0">
                <a:cs typeface="Open Sans Hebrew" panose="00000500000000000000" pitchFamily="2" charset="-79"/>
              </a:rPr>
              <a:t>Names</a:t>
            </a:r>
            <a:r>
              <a:rPr lang="en-US" sz="4000" dirty="0" smtClean="0">
                <a:cs typeface="Open Sans Hebrew" panose="00000500000000000000" pitchFamily="2" charset="-79"/>
              </a:rPr>
              <a:t>: </a:t>
            </a:r>
            <a:r>
              <a:rPr lang="en-US" sz="4400" dirty="0" smtClean="0">
                <a:cs typeface="Open Sans Hebrew" panose="00000500000000000000" pitchFamily="2" charset="-79"/>
              </a:rPr>
              <a:t>Yonatan Amir, Yuri </a:t>
            </a:r>
            <a:r>
              <a:rPr lang="en-US" sz="4400" dirty="0" err="1" smtClean="0">
                <a:cs typeface="Open Sans Hebrew" panose="00000500000000000000" pitchFamily="2" charset="-79"/>
              </a:rPr>
              <a:t>Lukach</a:t>
            </a:r>
            <a:r>
              <a:rPr lang="en-US" sz="4000" dirty="0" smtClean="0">
                <a:cs typeface="Open Sans Hebrew" panose="00000500000000000000" pitchFamily="2" charset="-79"/>
              </a:rPr>
              <a:t> </a:t>
            </a:r>
            <a:endParaRPr lang="he-IL" sz="4000" dirty="0" smtClean="0">
              <a:cs typeface="Open Sans Hebrew" panose="00000500000000000000" pitchFamily="2" charset="-79"/>
            </a:endParaRPr>
          </a:p>
          <a:p>
            <a:pPr algn="ctr"/>
            <a:r>
              <a:rPr lang="en-US" sz="4000" b="1" dirty="0" smtClean="0">
                <a:cs typeface="Open Sans Hebrew" panose="00000500000000000000" pitchFamily="2" charset="-79"/>
              </a:rPr>
              <a:t>Advisor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r>
              <a:rPr lang="en-US" sz="4000" dirty="0" err="1" smtClean="0">
                <a:cs typeface="Open Sans Hebrew" panose="00000500000000000000" pitchFamily="2" charset="-79"/>
              </a:rPr>
              <a:t>Simcha</a:t>
            </a:r>
            <a:r>
              <a:rPr lang="en-US" sz="4000" dirty="0" smtClean="0">
                <a:cs typeface="Open Sans Hebrew" panose="00000500000000000000" pitchFamily="2" charset="-79"/>
              </a:rPr>
              <a:t> </a:t>
            </a:r>
            <a:r>
              <a:rPr lang="en-US" sz="4000" dirty="0" err="1" smtClean="0">
                <a:cs typeface="Open Sans Hebrew" panose="00000500000000000000" pitchFamily="2" charset="-79"/>
              </a:rPr>
              <a:t>Leibovich</a:t>
            </a:r>
            <a:endParaRPr lang="he-IL" sz="40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9" y="18699968"/>
            <a:ext cx="5764436" cy="3460955"/>
          </a:xfrm>
          <a:prstGeom prst="rect">
            <a:avLst/>
          </a:prstGeom>
        </p:spPr>
      </p:pic>
      <p:pic>
        <p:nvPicPr>
          <p:cNvPr id="12" name="Image9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3941239" y="5405168"/>
            <a:ext cx="6041456" cy="4094966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1239" y="11430406"/>
            <a:ext cx="8720782" cy="4104769"/>
          </a:xfrm>
          <a:prstGeom prst="rect">
            <a:avLst/>
          </a:prstGeom>
        </p:spPr>
      </p:pic>
      <p:pic>
        <p:nvPicPr>
          <p:cNvPr id="16" name="תמונה 15" descr="flowchart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8590564"/>
            <a:ext cx="3937000" cy="391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2" y="14955519"/>
            <a:ext cx="3339677" cy="2974811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14778" y="10923463"/>
            <a:ext cx="3000912" cy="2559327"/>
          </a:xfrm>
          <a:prstGeom prst="rect">
            <a:avLst/>
          </a:prstGeom>
        </p:spPr>
      </p:pic>
      <p:pic>
        <p:nvPicPr>
          <p:cNvPr id="19" name="Image2"/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12098233" y="19630602"/>
            <a:ext cx="4279284" cy="3466466"/>
          </a:xfrm>
          <a:prstGeom prst="rect">
            <a:avLst/>
          </a:prstGeom>
        </p:spPr>
      </p:pic>
      <p:pic>
        <p:nvPicPr>
          <p:cNvPr id="22" name="תמונה 1"/>
          <p:cNvPicPr/>
          <p:nvPr/>
        </p:nvPicPr>
        <p:blipFill>
          <a:blip r:embed="rId10"/>
          <a:stretch/>
        </p:blipFill>
        <p:spPr>
          <a:xfrm>
            <a:off x="23941239" y="17082138"/>
            <a:ext cx="8219880" cy="4150800"/>
          </a:xfrm>
          <a:prstGeom prst="rect">
            <a:avLst/>
          </a:prstGeom>
          <a:ln w="0">
            <a:noFill/>
          </a:ln>
        </p:spPr>
      </p:pic>
      <p:pic>
        <p:nvPicPr>
          <p:cNvPr id="23" name="Image15"/>
          <p:cNvPicPr/>
          <p:nvPr/>
        </p:nvPicPr>
        <p:blipFill>
          <a:blip r:embed="rId11"/>
          <a:stretch/>
        </p:blipFill>
        <p:spPr>
          <a:xfrm>
            <a:off x="12031637" y="14925490"/>
            <a:ext cx="4174644" cy="240919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5026</TotalTime>
  <Words>873</Words>
  <Application>Microsoft Office PowerPoint</Application>
  <PresentationFormat>מותאם אישית</PresentationFormat>
  <Paragraphs>151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Hebrew</vt:lpstr>
      <vt:lpstr>Office Theme</vt:lpstr>
      <vt:lpstr>מצגת של PowerPoint‏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yonatan.amir@outlook.co.il</cp:lastModifiedBy>
  <cp:revision>136</cp:revision>
  <cp:lastPrinted>2019-12-23T14:46:09Z</cp:lastPrinted>
  <dcterms:created xsi:type="dcterms:W3CDTF">2019-12-02T06:50:52Z</dcterms:created>
  <dcterms:modified xsi:type="dcterms:W3CDTF">2024-03-26T10:02:36Z</dcterms:modified>
</cp:coreProperties>
</file>