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5999738" cy="25199975"/>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16" autoAdjust="0"/>
    <p:restoredTop sz="94660"/>
  </p:normalViewPr>
  <p:slideViewPr>
    <p:cSldViewPr snapToGrid="0">
      <p:cViewPr varScale="1">
        <p:scale>
          <a:sx n="46" d="100"/>
          <a:sy n="46" d="100"/>
        </p:scale>
        <p:origin x="140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4124164"/>
            <a:ext cx="30599777" cy="8773325"/>
          </a:xfrm>
        </p:spPr>
        <p:txBody>
          <a:bodyPr anchor="b"/>
          <a:lstStyle>
            <a:lvl1pPr algn="ctr">
              <a:defRPr sz="22047"/>
            </a:lvl1pPr>
          </a:lstStyle>
          <a:p>
            <a:r>
              <a:rPr lang="en-US" smtClean="0"/>
              <a:t>Click to edit Master title style</a:t>
            </a:r>
            <a:endParaRPr lang="en-US" dirty="0"/>
          </a:p>
        </p:txBody>
      </p:sp>
      <p:sp>
        <p:nvSpPr>
          <p:cNvPr id="3" name="Subtitle 2"/>
          <p:cNvSpPr>
            <a:spLocks noGrp="1"/>
          </p:cNvSpPr>
          <p:nvPr>
            <p:ph type="subTitle" idx="1"/>
          </p:nvPr>
        </p:nvSpPr>
        <p:spPr>
          <a:xfrm>
            <a:off x="4499967" y="13235822"/>
            <a:ext cx="26999804" cy="6084159"/>
          </a:xfrm>
        </p:spPr>
        <p:txBody>
          <a:bodyPr/>
          <a:lstStyle>
            <a:lvl1pPr marL="0" indent="0" algn="ctr">
              <a:buNone/>
              <a:defRPr sz="8819"/>
            </a:lvl1pPr>
            <a:lvl2pPr marL="1679981" indent="0" algn="ctr">
              <a:buNone/>
              <a:defRPr sz="7349"/>
            </a:lvl2pPr>
            <a:lvl3pPr marL="3359963" indent="0" algn="ctr">
              <a:buNone/>
              <a:defRPr sz="6614"/>
            </a:lvl3pPr>
            <a:lvl4pPr marL="5039944" indent="0" algn="ctr">
              <a:buNone/>
              <a:defRPr sz="5879"/>
            </a:lvl4pPr>
            <a:lvl5pPr marL="6719926" indent="0" algn="ctr">
              <a:buNone/>
              <a:defRPr sz="5879"/>
            </a:lvl5pPr>
            <a:lvl6pPr marL="8399907" indent="0" algn="ctr">
              <a:buNone/>
              <a:defRPr sz="5879"/>
            </a:lvl6pPr>
            <a:lvl7pPr marL="10079888" indent="0" algn="ctr">
              <a:buNone/>
              <a:defRPr sz="5879"/>
            </a:lvl7pPr>
            <a:lvl8pPr marL="11759870" indent="0" algn="ctr">
              <a:buNone/>
              <a:defRPr sz="5879"/>
            </a:lvl8pPr>
            <a:lvl9pPr marL="13439851" indent="0" algn="ctr">
              <a:buNone/>
              <a:defRPr sz="5879"/>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ד'/אדר 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62136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ד'/אדר 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47623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341665"/>
            <a:ext cx="7762444" cy="2135581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474984" y="1341665"/>
            <a:ext cx="22837334" cy="2135581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ד'/אדר 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7886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ד'/אדר 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50864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6282501"/>
            <a:ext cx="31049774" cy="10482488"/>
          </a:xfrm>
        </p:spPr>
        <p:txBody>
          <a:bodyPr anchor="b"/>
          <a:lstStyle>
            <a:lvl1pPr>
              <a:defRPr sz="22047"/>
            </a:lvl1pPr>
          </a:lstStyle>
          <a:p>
            <a:r>
              <a:rPr lang="en-US" smtClean="0"/>
              <a:t>Click to edit Master title style</a:t>
            </a:r>
            <a:endParaRPr lang="en-US" dirty="0"/>
          </a:p>
        </p:txBody>
      </p:sp>
      <p:sp>
        <p:nvSpPr>
          <p:cNvPr id="3" name="Text Placeholder 2"/>
          <p:cNvSpPr>
            <a:spLocks noGrp="1"/>
          </p:cNvSpPr>
          <p:nvPr>
            <p:ph type="body" idx="1"/>
          </p:nvPr>
        </p:nvSpPr>
        <p:spPr>
          <a:xfrm>
            <a:off x="2456234" y="16864157"/>
            <a:ext cx="31049774" cy="5512493"/>
          </a:xfrm>
        </p:spPr>
        <p:txBody>
          <a:bodyPr/>
          <a:lstStyle>
            <a:lvl1pPr marL="0" indent="0">
              <a:buNone/>
              <a:defRPr sz="8819">
                <a:solidFill>
                  <a:schemeClr val="tx1"/>
                </a:solidFill>
              </a:defRPr>
            </a:lvl1pPr>
            <a:lvl2pPr marL="1679981" indent="0">
              <a:buNone/>
              <a:defRPr sz="7349">
                <a:solidFill>
                  <a:schemeClr val="tx1">
                    <a:tint val="75000"/>
                  </a:schemeClr>
                </a:solidFill>
              </a:defRPr>
            </a:lvl2pPr>
            <a:lvl3pPr marL="3359963" indent="0">
              <a:buNone/>
              <a:defRPr sz="6614">
                <a:solidFill>
                  <a:schemeClr val="tx1">
                    <a:tint val="75000"/>
                  </a:schemeClr>
                </a:solidFill>
              </a:defRPr>
            </a:lvl3pPr>
            <a:lvl4pPr marL="5039944" indent="0">
              <a:buNone/>
              <a:defRPr sz="5879">
                <a:solidFill>
                  <a:schemeClr val="tx1">
                    <a:tint val="75000"/>
                  </a:schemeClr>
                </a:solidFill>
              </a:defRPr>
            </a:lvl4pPr>
            <a:lvl5pPr marL="6719926" indent="0">
              <a:buNone/>
              <a:defRPr sz="5879">
                <a:solidFill>
                  <a:schemeClr val="tx1">
                    <a:tint val="75000"/>
                  </a:schemeClr>
                </a:solidFill>
              </a:defRPr>
            </a:lvl5pPr>
            <a:lvl6pPr marL="8399907" indent="0">
              <a:buNone/>
              <a:defRPr sz="5879">
                <a:solidFill>
                  <a:schemeClr val="tx1">
                    <a:tint val="75000"/>
                  </a:schemeClr>
                </a:solidFill>
              </a:defRPr>
            </a:lvl6pPr>
            <a:lvl7pPr marL="10079888" indent="0">
              <a:buNone/>
              <a:defRPr sz="5879">
                <a:solidFill>
                  <a:schemeClr val="tx1">
                    <a:tint val="75000"/>
                  </a:schemeClr>
                </a:solidFill>
              </a:defRPr>
            </a:lvl7pPr>
            <a:lvl8pPr marL="11759870" indent="0">
              <a:buNone/>
              <a:defRPr sz="5879">
                <a:solidFill>
                  <a:schemeClr val="tx1">
                    <a:tint val="75000"/>
                  </a:schemeClr>
                </a:solidFill>
              </a:defRPr>
            </a:lvl8pPr>
            <a:lvl9pPr marL="13439851" indent="0">
              <a:buNone/>
              <a:defRPr sz="5879">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C92114-2DE2-4DBD-88F5-EC34E326FC88}" type="datetimeFigureOut">
              <a:rPr lang="he-IL" smtClean="0"/>
              <a:t>ד'/אדר 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66656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474982" y="6708326"/>
            <a:ext cx="15299889" cy="1598915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8224867" y="6708326"/>
            <a:ext cx="15299889" cy="1598915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C92114-2DE2-4DBD-88F5-EC34E326FC88}" type="datetimeFigureOut">
              <a:rPr lang="he-IL" smtClean="0"/>
              <a:t>ד'/אדר ב/תשפ"ד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8186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341671"/>
            <a:ext cx="31049774" cy="487083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479675" y="6177496"/>
            <a:ext cx="15229574"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smtClean="0"/>
              <a:t>Edit Master text styles</a:t>
            </a:r>
          </a:p>
        </p:txBody>
      </p:sp>
      <p:sp>
        <p:nvSpPr>
          <p:cNvPr id="4" name="Content Placeholder 3"/>
          <p:cNvSpPr>
            <a:spLocks noGrp="1"/>
          </p:cNvSpPr>
          <p:nvPr>
            <p:ph sz="half" idx="2"/>
          </p:nvPr>
        </p:nvSpPr>
        <p:spPr>
          <a:xfrm>
            <a:off x="2479675" y="9204991"/>
            <a:ext cx="15229574" cy="1353915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8224869" y="6177496"/>
            <a:ext cx="15304578"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smtClean="0"/>
              <a:t>Edit Master text styles</a:t>
            </a:r>
          </a:p>
        </p:txBody>
      </p:sp>
      <p:sp>
        <p:nvSpPr>
          <p:cNvPr id="6" name="Content Placeholder 5"/>
          <p:cNvSpPr>
            <a:spLocks noGrp="1"/>
          </p:cNvSpPr>
          <p:nvPr>
            <p:ph sz="quarter" idx="4"/>
          </p:nvPr>
        </p:nvSpPr>
        <p:spPr>
          <a:xfrm>
            <a:off x="18224869" y="9204991"/>
            <a:ext cx="15304578" cy="1353915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C92114-2DE2-4DBD-88F5-EC34E326FC88}" type="datetimeFigureOut">
              <a:rPr lang="he-IL" smtClean="0"/>
              <a:t>ד'/אדר ב/תשפ"ד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35567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C92114-2DE2-4DBD-88F5-EC34E326FC88}" type="datetimeFigureOut">
              <a:rPr lang="he-IL" smtClean="0"/>
              <a:t>ד'/אדר ב/תשפ"ד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90775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92114-2DE2-4DBD-88F5-EC34E326FC88}" type="datetimeFigureOut">
              <a:rPr lang="he-IL" smtClean="0"/>
              <a:t>ד'/אדר ב/תשפ"ד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413560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smtClean="0"/>
              <a:t>Click to edit Master title style</a:t>
            </a:r>
            <a:endParaRPr lang="en-US" dirty="0"/>
          </a:p>
        </p:txBody>
      </p:sp>
      <p:sp>
        <p:nvSpPr>
          <p:cNvPr id="3" name="Content Placeholder 2"/>
          <p:cNvSpPr>
            <a:spLocks noGrp="1"/>
          </p:cNvSpPr>
          <p:nvPr>
            <p:ph idx="1"/>
          </p:nvPr>
        </p:nvSpPr>
        <p:spPr>
          <a:xfrm>
            <a:off x="15304578" y="3628335"/>
            <a:ext cx="18224867" cy="17908316"/>
          </a:xfrm>
        </p:spPr>
        <p:txBody>
          <a:bodyPr/>
          <a:lstStyle>
            <a:lvl1pPr>
              <a:defRPr sz="11758"/>
            </a:lvl1pPr>
            <a:lvl2pPr>
              <a:defRPr sz="10289"/>
            </a:lvl2pPr>
            <a:lvl3pPr>
              <a:defRPr sz="8819"/>
            </a:lvl3pPr>
            <a:lvl4pPr>
              <a:defRPr sz="7349"/>
            </a:lvl4pPr>
            <a:lvl5pPr>
              <a:defRPr sz="7349"/>
            </a:lvl5pPr>
            <a:lvl6pPr>
              <a:defRPr sz="7349"/>
            </a:lvl6pPr>
            <a:lvl7pPr>
              <a:defRPr sz="7349"/>
            </a:lvl7pPr>
            <a:lvl8pPr>
              <a:defRPr sz="7349"/>
            </a:lvl8pPr>
            <a:lvl9pPr>
              <a:defRPr sz="7349"/>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smtClean="0"/>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ד'/אדר ב/תשפ"ד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1890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304578" y="3628335"/>
            <a:ext cx="18224867" cy="17908316"/>
          </a:xfrm>
        </p:spPr>
        <p:txBody>
          <a:bodyPr anchor="t"/>
          <a:lstStyle>
            <a:lvl1pPr marL="0" indent="0">
              <a:buNone/>
              <a:defRPr sz="11758"/>
            </a:lvl1pPr>
            <a:lvl2pPr marL="1679981" indent="0">
              <a:buNone/>
              <a:defRPr sz="10289"/>
            </a:lvl2pPr>
            <a:lvl3pPr marL="3359963" indent="0">
              <a:buNone/>
              <a:defRPr sz="8819"/>
            </a:lvl3pPr>
            <a:lvl4pPr marL="5039944" indent="0">
              <a:buNone/>
              <a:defRPr sz="7349"/>
            </a:lvl4pPr>
            <a:lvl5pPr marL="6719926" indent="0">
              <a:buNone/>
              <a:defRPr sz="7349"/>
            </a:lvl5pPr>
            <a:lvl6pPr marL="8399907" indent="0">
              <a:buNone/>
              <a:defRPr sz="7349"/>
            </a:lvl6pPr>
            <a:lvl7pPr marL="10079888" indent="0">
              <a:buNone/>
              <a:defRPr sz="7349"/>
            </a:lvl7pPr>
            <a:lvl8pPr marL="11759870" indent="0">
              <a:buNone/>
              <a:defRPr sz="7349"/>
            </a:lvl8pPr>
            <a:lvl9pPr marL="13439851" indent="0">
              <a:buNone/>
              <a:defRPr sz="7349"/>
            </a:lvl9pPr>
          </a:lstStyle>
          <a:p>
            <a:r>
              <a:rPr lang="en-US" smtClean="0"/>
              <a:t>Click icon to add picture</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smtClean="0"/>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ד'/אדר ב/תשפ"ד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55157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341671"/>
            <a:ext cx="31049774" cy="487083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474982" y="6708326"/>
            <a:ext cx="31049774" cy="1598915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474982" y="23356649"/>
            <a:ext cx="8099941" cy="1341665"/>
          </a:xfrm>
          <a:prstGeom prst="rect">
            <a:avLst/>
          </a:prstGeom>
        </p:spPr>
        <p:txBody>
          <a:bodyPr vert="horz" lIns="91440" tIns="45720" rIns="91440" bIns="45720" rtlCol="0" anchor="ctr"/>
          <a:lstStyle>
            <a:lvl1pPr algn="l">
              <a:defRPr sz="4409">
                <a:solidFill>
                  <a:schemeClr val="tx1">
                    <a:tint val="75000"/>
                  </a:schemeClr>
                </a:solidFill>
              </a:defRPr>
            </a:lvl1pPr>
          </a:lstStyle>
          <a:p>
            <a:fld id="{EBC92114-2DE2-4DBD-88F5-EC34E326FC88}" type="datetimeFigureOut">
              <a:rPr lang="he-IL" smtClean="0"/>
              <a:t>ד'/אדר ב/תשפ"ד</a:t>
            </a:fld>
            <a:endParaRPr lang="he-IL"/>
          </a:p>
        </p:txBody>
      </p:sp>
      <p:sp>
        <p:nvSpPr>
          <p:cNvPr id="5" name="Footer Placeholder 4"/>
          <p:cNvSpPr>
            <a:spLocks noGrp="1"/>
          </p:cNvSpPr>
          <p:nvPr>
            <p:ph type="ftr" sz="quarter" idx="3"/>
          </p:nvPr>
        </p:nvSpPr>
        <p:spPr>
          <a:xfrm>
            <a:off x="11924913" y="23356649"/>
            <a:ext cx="12149912" cy="1341665"/>
          </a:xfrm>
          <a:prstGeom prst="rect">
            <a:avLst/>
          </a:prstGeom>
        </p:spPr>
        <p:txBody>
          <a:bodyPr vert="horz" lIns="91440" tIns="45720" rIns="91440" bIns="45720" rtlCol="0" anchor="ctr"/>
          <a:lstStyle>
            <a:lvl1pPr algn="ctr">
              <a:defRPr sz="4409">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25424815" y="23356649"/>
            <a:ext cx="8099941" cy="1341665"/>
          </a:xfrm>
          <a:prstGeom prst="rect">
            <a:avLst/>
          </a:prstGeom>
        </p:spPr>
        <p:txBody>
          <a:bodyPr vert="horz" lIns="91440" tIns="45720" rIns="91440" bIns="45720" rtlCol="0" anchor="ctr"/>
          <a:lstStyle>
            <a:lvl1pPr algn="r">
              <a:defRPr sz="4409">
                <a:solidFill>
                  <a:schemeClr val="tx1">
                    <a:tint val="75000"/>
                  </a:schemeClr>
                </a:solidFill>
              </a:defRPr>
            </a:lvl1pPr>
          </a:lstStyle>
          <a:p>
            <a:fld id="{7DD434CA-3CA3-4A85-ABB2-6FF697A4952A}" type="slidenum">
              <a:rPr lang="he-IL" smtClean="0"/>
              <a:t>‹#›</a:t>
            </a:fld>
            <a:endParaRPr lang="he-IL"/>
          </a:p>
        </p:txBody>
      </p:sp>
    </p:spTree>
    <p:extLst>
      <p:ext uri="{BB962C8B-B14F-4D97-AF65-F5344CB8AC3E}">
        <p14:creationId xmlns:p14="http://schemas.microsoft.com/office/powerpoint/2010/main" val="3860065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359963" rtl="0" eaLnBrk="1" latinLnBrk="0" hangingPunct="1">
        <a:lnSpc>
          <a:spcPct val="90000"/>
        </a:lnSpc>
        <a:spcBef>
          <a:spcPct val="0"/>
        </a:spcBef>
        <a:buNone/>
        <a:defRPr sz="16168" kern="1200">
          <a:solidFill>
            <a:schemeClr val="tx1"/>
          </a:solidFill>
          <a:latin typeface="+mj-lt"/>
          <a:ea typeface="+mj-ea"/>
          <a:cs typeface="+mj-cs"/>
        </a:defRPr>
      </a:lvl1pPr>
    </p:titleStyle>
    <p:bodyStyle>
      <a:lvl1pPr marL="839991" indent="-839991" algn="l" defTabSz="3359963" rtl="0" eaLnBrk="1" latinLnBrk="0" hangingPunct="1">
        <a:lnSpc>
          <a:spcPct val="90000"/>
        </a:lnSpc>
        <a:spcBef>
          <a:spcPts val="3674"/>
        </a:spcBef>
        <a:buFont typeface="Arial" panose="020B0604020202020204" pitchFamily="34" charset="0"/>
        <a:buChar char="•"/>
        <a:defRPr sz="10289" kern="1200">
          <a:solidFill>
            <a:schemeClr val="tx1"/>
          </a:solidFill>
          <a:latin typeface="+mn-lt"/>
          <a:ea typeface="+mn-ea"/>
          <a:cs typeface="+mn-cs"/>
        </a:defRPr>
      </a:lvl1pPr>
      <a:lvl2pPr marL="2519972" indent="-839991" algn="l" defTabSz="3359963" rtl="0" eaLnBrk="1" latinLnBrk="0" hangingPunct="1">
        <a:lnSpc>
          <a:spcPct val="90000"/>
        </a:lnSpc>
        <a:spcBef>
          <a:spcPts val="1837"/>
        </a:spcBef>
        <a:buFont typeface="Arial" panose="020B0604020202020204" pitchFamily="34" charset="0"/>
        <a:buChar char="•"/>
        <a:defRPr sz="8819" kern="1200">
          <a:solidFill>
            <a:schemeClr val="tx1"/>
          </a:solidFill>
          <a:latin typeface="+mn-lt"/>
          <a:ea typeface="+mn-ea"/>
          <a:cs typeface="+mn-cs"/>
        </a:defRPr>
      </a:lvl2pPr>
      <a:lvl3pPr marL="4199954" indent="-839991" algn="l" defTabSz="3359963" rtl="0" eaLnBrk="1" latinLnBrk="0" hangingPunct="1">
        <a:lnSpc>
          <a:spcPct val="90000"/>
        </a:lnSpc>
        <a:spcBef>
          <a:spcPts val="1837"/>
        </a:spcBef>
        <a:buFont typeface="Arial" panose="020B0604020202020204" pitchFamily="34" charset="0"/>
        <a:buChar char="•"/>
        <a:defRPr sz="7349" kern="1200">
          <a:solidFill>
            <a:schemeClr val="tx1"/>
          </a:solidFill>
          <a:latin typeface="+mn-lt"/>
          <a:ea typeface="+mn-ea"/>
          <a:cs typeface="+mn-cs"/>
        </a:defRPr>
      </a:lvl3pPr>
      <a:lvl4pPr marL="5879935"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4pPr>
      <a:lvl5pPr marL="7559916"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5pPr>
      <a:lvl6pPr marL="9239898"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6pPr>
      <a:lvl7pPr marL="10919879"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7pPr>
      <a:lvl8pPr marL="12599861"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8pPr>
      <a:lvl9pPr marL="14279842"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9pPr>
    </p:bodyStyle>
    <p:otherStyle>
      <a:defPPr>
        <a:defRPr lang="en-US"/>
      </a:defPPr>
      <a:lvl1pPr marL="0" algn="l" defTabSz="3359963" rtl="0" eaLnBrk="1" latinLnBrk="0" hangingPunct="1">
        <a:defRPr sz="6614" kern="1200">
          <a:solidFill>
            <a:schemeClr val="tx1"/>
          </a:solidFill>
          <a:latin typeface="+mn-lt"/>
          <a:ea typeface="+mn-ea"/>
          <a:cs typeface="+mn-cs"/>
        </a:defRPr>
      </a:lvl1pPr>
      <a:lvl2pPr marL="1679981" algn="l" defTabSz="3359963" rtl="0" eaLnBrk="1" latinLnBrk="0" hangingPunct="1">
        <a:defRPr sz="6614" kern="1200">
          <a:solidFill>
            <a:schemeClr val="tx1"/>
          </a:solidFill>
          <a:latin typeface="+mn-lt"/>
          <a:ea typeface="+mn-ea"/>
          <a:cs typeface="+mn-cs"/>
        </a:defRPr>
      </a:lvl2pPr>
      <a:lvl3pPr marL="3359963" algn="l" defTabSz="3359963" rtl="0" eaLnBrk="1" latinLnBrk="0" hangingPunct="1">
        <a:defRPr sz="6614" kern="1200">
          <a:solidFill>
            <a:schemeClr val="tx1"/>
          </a:solidFill>
          <a:latin typeface="+mn-lt"/>
          <a:ea typeface="+mn-ea"/>
          <a:cs typeface="+mn-cs"/>
        </a:defRPr>
      </a:lvl3pPr>
      <a:lvl4pPr marL="5039944" algn="l" defTabSz="3359963" rtl="0" eaLnBrk="1" latinLnBrk="0" hangingPunct="1">
        <a:defRPr sz="6614" kern="1200">
          <a:solidFill>
            <a:schemeClr val="tx1"/>
          </a:solidFill>
          <a:latin typeface="+mn-lt"/>
          <a:ea typeface="+mn-ea"/>
          <a:cs typeface="+mn-cs"/>
        </a:defRPr>
      </a:lvl4pPr>
      <a:lvl5pPr marL="6719926" algn="l" defTabSz="3359963" rtl="0" eaLnBrk="1" latinLnBrk="0" hangingPunct="1">
        <a:defRPr sz="6614" kern="1200">
          <a:solidFill>
            <a:schemeClr val="tx1"/>
          </a:solidFill>
          <a:latin typeface="+mn-lt"/>
          <a:ea typeface="+mn-ea"/>
          <a:cs typeface="+mn-cs"/>
        </a:defRPr>
      </a:lvl5pPr>
      <a:lvl6pPr marL="8399907" algn="l" defTabSz="3359963" rtl="0" eaLnBrk="1" latinLnBrk="0" hangingPunct="1">
        <a:defRPr sz="6614" kern="1200">
          <a:solidFill>
            <a:schemeClr val="tx1"/>
          </a:solidFill>
          <a:latin typeface="+mn-lt"/>
          <a:ea typeface="+mn-ea"/>
          <a:cs typeface="+mn-cs"/>
        </a:defRPr>
      </a:lvl6pPr>
      <a:lvl7pPr marL="10079888" algn="l" defTabSz="3359963" rtl="0" eaLnBrk="1" latinLnBrk="0" hangingPunct="1">
        <a:defRPr sz="6614" kern="1200">
          <a:solidFill>
            <a:schemeClr val="tx1"/>
          </a:solidFill>
          <a:latin typeface="+mn-lt"/>
          <a:ea typeface="+mn-ea"/>
          <a:cs typeface="+mn-cs"/>
        </a:defRPr>
      </a:lvl7pPr>
      <a:lvl8pPr marL="11759870" algn="l" defTabSz="3359963" rtl="0" eaLnBrk="1" latinLnBrk="0" hangingPunct="1">
        <a:defRPr sz="6614" kern="1200">
          <a:solidFill>
            <a:schemeClr val="tx1"/>
          </a:solidFill>
          <a:latin typeface="+mn-lt"/>
          <a:ea typeface="+mn-ea"/>
          <a:cs typeface="+mn-cs"/>
        </a:defRPr>
      </a:lvl8pPr>
      <a:lvl9pPr marL="13439851" algn="l" defTabSz="3359963" rtl="0" eaLnBrk="1" latinLnBrk="0" hangingPunct="1">
        <a:defRPr sz="6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8" name="Table 7"/>
              <p:cNvGraphicFramePr>
                <a:graphicFrameLocks noGrp="1"/>
              </p:cNvGraphicFramePr>
              <p:nvPr>
                <p:extLst>
                  <p:ext uri="{D42A27DB-BD31-4B8C-83A1-F6EECF244321}">
                    <p14:modId xmlns:p14="http://schemas.microsoft.com/office/powerpoint/2010/main" val="4013596784"/>
                  </p:ext>
                </p:extLst>
              </p:nvPr>
            </p:nvGraphicFramePr>
            <p:xfrm>
              <a:off x="384740" y="3698810"/>
              <a:ext cx="35185420" cy="26730960"/>
            </p:xfrm>
            <a:graphic>
              <a:graphicData uri="http://schemas.openxmlformats.org/drawingml/2006/table">
                <a:tbl>
                  <a:tblPr>
                    <a:tableStyleId>{2D5ABB26-0587-4C30-8999-92F81FD0307C}</a:tableStyleId>
                  </a:tblPr>
                  <a:tblGrid>
                    <a:gridCol w="11746393">
                      <a:extLst>
                        <a:ext uri="{9D8B030D-6E8A-4147-A177-3AD203B41FA5}">
                          <a16:colId xmlns:a16="http://schemas.microsoft.com/office/drawing/2014/main" val="20000"/>
                        </a:ext>
                      </a:extLst>
                    </a:gridCol>
                    <a:gridCol w="11734833">
                      <a:extLst>
                        <a:ext uri="{9D8B030D-6E8A-4147-A177-3AD203B41FA5}">
                          <a16:colId xmlns:a16="http://schemas.microsoft.com/office/drawing/2014/main" val="20001"/>
                        </a:ext>
                      </a:extLst>
                    </a:gridCol>
                    <a:gridCol w="11704194">
                      <a:extLst>
                        <a:ext uri="{9D8B030D-6E8A-4147-A177-3AD203B41FA5}">
                          <a16:colId xmlns:a16="http://schemas.microsoft.com/office/drawing/2014/main" val="4117049268"/>
                        </a:ext>
                      </a:extLst>
                    </a:gridCol>
                  </a:tblGrid>
                  <a:tr h="20868070">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2800" b="1" dirty="0" smtClean="0">
                              <a:effectLst/>
                              <a:latin typeface="+mn-lt"/>
                              <a:cs typeface="Open Sans Hebrew" panose="00000500000000000000" pitchFamily="2" charset="-79"/>
                            </a:rPr>
                            <a:t>Introduction</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kern="1200" dirty="0" smtClean="0">
                              <a:solidFill>
                                <a:schemeClr val="tx1"/>
                              </a:solidFill>
                              <a:effectLst/>
                              <a:latin typeface="+mn-lt"/>
                              <a:ea typeface="+mn-ea"/>
                              <a:cs typeface="Open Sans Hebrew" panose="00000500000000000000" pitchFamily="2" charset="-79"/>
                            </a:rPr>
                            <a:t>This final project focuses on developing an Arduino-based framework to support upcoming electrical engineering endeavors, specifically targeting applications within the realm of physiotherapy.</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kern="1200" dirty="0" smtClean="0">
                              <a:solidFill>
                                <a:schemeClr val="tx1"/>
                              </a:solidFill>
                              <a:effectLst/>
                              <a:latin typeface="+mn-lt"/>
                              <a:ea typeface="+mn-ea"/>
                              <a:cs typeface="Open Sans Hebrew" panose="00000500000000000000" pitchFamily="2" charset="-79"/>
                            </a:rPr>
                            <a:t>This versatile system is engineered to integrate seamlessly with both I2C and GPIO sensors, streamlining the process of connecting hardware and developing tailored software solutions.</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kern="1200" dirty="0" smtClean="0">
                              <a:solidFill>
                                <a:schemeClr val="tx1"/>
                              </a:solidFill>
                              <a:effectLst/>
                              <a:latin typeface="+mn-lt"/>
                              <a:ea typeface="+mn-ea"/>
                              <a:cs typeface="Open Sans Hebrew" panose="00000500000000000000" pitchFamily="2" charset="-79"/>
                            </a:rPr>
                            <a:t>Software</a:t>
                          </a:r>
                          <a:r>
                            <a:rPr lang="en-US" sz="2800" kern="1200" baseline="0" dirty="0" smtClean="0">
                              <a:solidFill>
                                <a:schemeClr val="tx1"/>
                              </a:solidFill>
                              <a:effectLst/>
                              <a:latin typeface="+mn-lt"/>
                              <a:ea typeface="+mn-ea"/>
                              <a:cs typeface="Open Sans Hebrew" panose="00000500000000000000" pitchFamily="2" charset="-79"/>
                            </a:rPr>
                            <a:t> running modes - </a:t>
                          </a:r>
                          <a:r>
                            <a:rPr lang="en-US" sz="2800" kern="1200" dirty="0" smtClean="0">
                              <a:solidFill>
                                <a:schemeClr val="tx1"/>
                              </a:solidFill>
                              <a:effectLst/>
                              <a:latin typeface="+mn-lt"/>
                              <a:ea typeface="+mn-ea"/>
                              <a:cs typeface="Open Sans Hebrew" panose="00000500000000000000" pitchFamily="2" charset="-79"/>
                            </a:rPr>
                            <a:t> Standalone or slave mode.</a:t>
                          </a:r>
                          <a:r>
                            <a:rPr lang="en-US" sz="2800" kern="1200" baseline="0" dirty="0" smtClean="0">
                              <a:solidFill>
                                <a:schemeClr val="tx1"/>
                              </a:solidFill>
                              <a:effectLst/>
                              <a:latin typeface="+mn-lt"/>
                              <a:ea typeface="+mn-ea"/>
                              <a:cs typeface="Open Sans Hebrew" panose="00000500000000000000" pitchFamily="2" charset="-79"/>
                            </a:rPr>
                            <a:t> In case of slave mode,</a:t>
                          </a:r>
                          <a:r>
                            <a:rPr lang="en-US" sz="2800" kern="1200" dirty="0" smtClean="0">
                              <a:solidFill>
                                <a:schemeClr val="tx1"/>
                              </a:solidFill>
                              <a:effectLst/>
                              <a:latin typeface="+mn-lt"/>
                              <a:ea typeface="+mn-ea"/>
                              <a:cs typeface="Open Sans Hebrew" panose="00000500000000000000" pitchFamily="2" charset="-79"/>
                            </a:rPr>
                            <a:t> offering robust control through serial and Wi-Fi connectivity</a:t>
                          </a:r>
                          <a:r>
                            <a:rPr lang="en-US" sz="2800" kern="1200" baseline="0" dirty="0" smtClean="0">
                              <a:solidFill>
                                <a:schemeClr val="tx1"/>
                              </a:solidFill>
                              <a:effectLst/>
                              <a:latin typeface="+mn-lt"/>
                              <a:ea typeface="+mn-ea"/>
                              <a:cs typeface="Open Sans Hebrew" panose="00000500000000000000" pitchFamily="2" charset="-79"/>
                            </a:rPr>
                            <a:t> and integration with Raspberry PI.</a:t>
                          </a:r>
                          <a:endParaRPr lang="en-US" sz="2800" kern="1200" dirty="0" smtClean="0">
                            <a:solidFill>
                              <a:schemeClr val="tx1"/>
                            </a:solidFill>
                            <a:effectLst/>
                            <a:latin typeface="+mn-lt"/>
                            <a:ea typeface="+mn-ea"/>
                            <a:cs typeface="Open Sans Hebrew" panose="00000500000000000000" pitchFamily="2" charset="-79"/>
                          </a:endParaRP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kern="1200" baseline="0" dirty="0" smtClean="0">
                              <a:solidFill>
                                <a:schemeClr val="tx1"/>
                              </a:solidFill>
                              <a:effectLst/>
                              <a:latin typeface="+mn-lt"/>
                              <a:ea typeface="+mn-ea"/>
                              <a:cs typeface="Open Sans Hebrew" panose="00000500000000000000" pitchFamily="2" charset="-79"/>
                            </a:rPr>
                            <a:t>Accompanying this hardware is a thorough documentation, meticulously detailing the setup procedures and operational guidelines for the custom software we have developed, and regard the hardware and testing.</a:t>
                          </a:r>
                          <a:endParaRPr lang="en-US" sz="2800" dirty="0" smtClean="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2800" b="1" kern="1200" dirty="0" smtClean="0">
                              <a:solidFill>
                                <a:schemeClr val="tx1"/>
                              </a:solidFill>
                              <a:effectLst/>
                              <a:latin typeface="+mn-lt"/>
                              <a:ea typeface="+mn-ea"/>
                              <a:cs typeface="Open Sans Hebrew" panose="00000500000000000000" pitchFamily="2" charset="-79"/>
                            </a:rPr>
                            <a:t>Motivation/Objectives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dirty="0" smtClean="0">
                            <a:solidFill>
                              <a:schemeClr val="tx1"/>
                            </a:solidFill>
                            <a:effectLst/>
                            <a:latin typeface="+mn-lt"/>
                            <a:ea typeface="+mn-ea"/>
                            <a:cs typeface="Open Sans Hebrew" panose="00000500000000000000" pitchFamily="2" charset="-79"/>
                          </a:endParaRPr>
                        </a:p>
                        <a:p>
                          <a:pPr algn="l"/>
                          <a:r>
                            <a:rPr lang="en-US" sz="2800" b="0" i="0" smtClean="0">
                              <a:solidFill>
                                <a:srgbClr val="0D0D0D"/>
                              </a:solidFill>
                              <a:effectLst/>
                              <a:latin typeface="+mn-lt"/>
                            </a:rPr>
                            <a:t>A robust </a:t>
                          </a:r>
                          <a:r>
                            <a:rPr lang="en-US" sz="2800" b="0" i="0" dirty="0" smtClean="0">
                              <a:solidFill>
                                <a:srgbClr val="0D0D0D"/>
                              </a:solidFill>
                              <a:effectLst/>
                              <a:latin typeface="+mn-lt"/>
                            </a:rPr>
                            <a:t>framework around the M5 Stack controller with an ESP32 core, featuring a </a:t>
                          </a:r>
                          <a:r>
                            <a:rPr lang="en-US" sz="2800" b="0" i="0" dirty="0" err="1" smtClean="0">
                              <a:solidFill>
                                <a:srgbClr val="0D0D0D"/>
                              </a:solidFill>
                              <a:effectLst/>
                              <a:latin typeface="+mn-lt"/>
                            </a:rPr>
                            <a:t>ToF</a:t>
                          </a:r>
                          <a:r>
                            <a:rPr lang="en-US" sz="2800" b="0" i="0" dirty="0" smtClean="0">
                              <a:solidFill>
                                <a:srgbClr val="0D0D0D"/>
                              </a:solidFill>
                              <a:effectLst/>
                              <a:latin typeface="+mn-lt"/>
                            </a:rPr>
                            <a:t> sensor, AMG8833 thermal camera, and FSR, along with an integrated IMU for motion tracking. Rigorous testing across the board ensures reliability: gyro and acceleration precision for the IMU, proximity accuracy for the </a:t>
                          </a:r>
                          <a:r>
                            <a:rPr lang="en-US" sz="2800" b="0" i="0" dirty="0" err="1" smtClean="0">
                              <a:solidFill>
                                <a:srgbClr val="0D0D0D"/>
                              </a:solidFill>
                              <a:effectLst/>
                              <a:latin typeface="+mn-lt"/>
                            </a:rPr>
                            <a:t>ToF</a:t>
                          </a:r>
                          <a:r>
                            <a:rPr lang="en-US" sz="2800" b="0" i="0" dirty="0" smtClean="0">
                              <a:solidFill>
                                <a:srgbClr val="0D0D0D"/>
                              </a:solidFill>
                              <a:effectLst/>
                              <a:latin typeface="+mn-lt"/>
                            </a:rPr>
                            <a:t>, heat detection for the AMG8833, and sensitivity for the FSR. Output hardware—such as a button, speaker, vibration motor  and RGB LEDs—enhances user interaction. Embedded documentation facilitates easy adoption, setting a solid foundation for future projects without redundant testing.</a:t>
                          </a:r>
                        </a:p>
                        <a:p>
                          <a:pPr algn="l"/>
                          <a:endParaRPr lang="en-US" sz="2800" b="0" i="0" dirty="0" smtClean="0">
                            <a:solidFill>
                              <a:srgbClr val="0D0D0D"/>
                            </a:solidFill>
                            <a:effectLst/>
                            <a:latin typeface="+mn-lt"/>
                          </a:endParaRPr>
                        </a:p>
                        <a:p>
                          <a:pPr algn="l"/>
                          <a:endParaRPr lang="en-US" sz="2800" b="0" i="0" dirty="0" smtClean="0">
                            <a:solidFill>
                              <a:srgbClr val="0D0D0D"/>
                            </a:solidFill>
                            <a:effectLst/>
                            <a:latin typeface="+mn-lt"/>
                          </a:endParaRPr>
                        </a:p>
                        <a:p>
                          <a:pPr algn="l"/>
                          <a:endParaRPr lang="en-US" sz="2800" b="0" i="0" dirty="0" smtClean="0">
                            <a:solidFill>
                              <a:srgbClr val="0D0D0D"/>
                            </a:solidFill>
                            <a:effectLst/>
                            <a:latin typeface="+mn-lt"/>
                          </a:endParaRPr>
                        </a:p>
                        <a:p>
                          <a:pPr algn="l"/>
                          <a:endParaRPr lang="en-US" sz="2800" b="0" i="0" dirty="0" smtClean="0">
                            <a:solidFill>
                              <a:srgbClr val="0D0D0D"/>
                            </a:solidFill>
                            <a:effectLst/>
                            <a:latin typeface="+mn-lt"/>
                          </a:endParaRPr>
                        </a:p>
                        <a:p>
                          <a:pPr algn="l"/>
                          <a:endParaRPr lang="en-US" sz="2800" b="0" i="0" dirty="0" smtClean="0">
                            <a:solidFill>
                              <a:srgbClr val="0D0D0D"/>
                            </a:solidFill>
                            <a:effectLst/>
                            <a:latin typeface="+mn-lt"/>
                          </a:endParaRPr>
                        </a:p>
                        <a:p>
                          <a:pPr algn="l"/>
                          <a:endParaRPr lang="en-US" sz="2800" b="0" i="0" dirty="0" smtClean="0">
                            <a:solidFill>
                              <a:srgbClr val="0D0D0D"/>
                            </a:solidFill>
                            <a:effectLst/>
                            <a:latin typeface="+mn-lt"/>
                          </a:endParaRPr>
                        </a:p>
                        <a:p>
                          <a:pPr algn="l"/>
                          <a:endParaRPr lang="en-US" sz="2800" b="0" i="0" dirty="0" smtClean="0">
                            <a:solidFill>
                              <a:srgbClr val="0D0D0D"/>
                            </a:solidFill>
                            <a:effectLst/>
                            <a:latin typeface="+mn-lt"/>
                          </a:endParaRPr>
                        </a:p>
                        <a:p>
                          <a:pPr algn="l"/>
                          <a:endParaRPr lang="en-US" sz="2800" b="0" i="0" dirty="0" smtClean="0">
                            <a:solidFill>
                              <a:srgbClr val="0D0D0D"/>
                            </a:solidFill>
                            <a:effectLst/>
                            <a:latin typeface="+mn-lt"/>
                          </a:endParaRPr>
                        </a:p>
                        <a:p>
                          <a:pPr algn="l"/>
                          <a:endParaRPr lang="en-US" sz="2800" b="0" i="0" dirty="0" smtClean="0">
                            <a:solidFill>
                              <a:srgbClr val="0D0D0D"/>
                            </a:solidFill>
                            <a:effectLst/>
                            <a:latin typeface="+mn-lt"/>
                          </a:endParaRPr>
                        </a:p>
                        <a:p>
                          <a:pPr algn="l"/>
                          <a:endParaRPr lang="en-US" sz="2800" b="0" i="0" dirty="0" smtClean="0">
                            <a:solidFill>
                              <a:srgbClr val="0D0D0D"/>
                            </a:solidFill>
                            <a:effectLst/>
                            <a:latin typeface="+mn-lt"/>
                          </a:endParaRPr>
                        </a:p>
                        <a:p>
                          <a:pPr algn="l"/>
                          <a:endParaRPr lang="en-US" sz="2800" b="0" i="0" dirty="0" smtClean="0">
                            <a:solidFill>
                              <a:srgbClr val="0D0D0D"/>
                            </a:solidFill>
                            <a:effectLst/>
                            <a:latin typeface="+mn-lt"/>
                          </a:endParaRPr>
                        </a:p>
                        <a:p>
                          <a:pPr marL="0" marR="0" lvl="0" indent="0" algn="l" defTabSz="3359963" rtl="0" eaLnBrk="1" fontAlgn="auto" latinLnBrk="0" hangingPunct="1">
                            <a:lnSpc>
                              <a:spcPct val="100000"/>
                            </a:lnSpc>
                            <a:spcBef>
                              <a:spcPts val="0"/>
                            </a:spcBef>
                            <a:spcAft>
                              <a:spcPts val="0"/>
                            </a:spcAft>
                            <a:buClrTx/>
                            <a:buSzTx/>
                            <a:buFontTx/>
                            <a:buNone/>
                            <a:tabLst/>
                            <a:defRPr/>
                          </a:pPr>
                          <a:r>
                            <a:rPr lang="en-US" sz="2800" b="1" kern="1200" dirty="0" smtClean="0">
                              <a:solidFill>
                                <a:schemeClr val="tx1"/>
                              </a:solidFill>
                              <a:effectLst/>
                              <a:latin typeface="+mn-lt"/>
                              <a:ea typeface="+mn-ea"/>
                              <a:cs typeface="Open Sans Hebrew" panose="00000500000000000000" pitchFamily="2" charset="-79"/>
                            </a:rPr>
                            <a:t>Methods/Implementation</a:t>
                          </a:r>
                        </a:p>
                        <a:p>
                          <a:pPr algn="l"/>
                          <a:endParaRPr lang="en-US" sz="2800" b="0" i="0" dirty="0" smtClean="0">
                            <a:solidFill>
                              <a:srgbClr val="0D0D0D"/>
                            </a:solidFill>
                            <a:effectLst/>
                            <a:latin typeface="+mn-lt"/>
                          </a:endParaRPr>
                        </a:p>
                        <a:p>
                          <a:pPr algn="l"/>
                          <a:endParaRPr lang="en-US" sz="2800" b="0" i="0" dirty="0" smtClean="0">
                            <a:solidFill>
                              <a:srgbClr val="0D0D0D"/>
                            </a:solidFill>
                            <a:effectLst/>
                            <a:latin typeface="+mn-lt"/>
                          </a:endParaRPr>
                        </a:p>
                        <a:p>
                          <a:pPr algn="l"/>
                          <a:endParaRPr lang="en-US" sz="2800" b="0" i="0" dirty="0" smtClean="0">
                            <a:solidFill>
                              <a:srgbClr val="0D0D0D"/>
                            </a:solidFill>
                            <a:effectLst/>
                            <a:latin typeface="+mn-lt"/>
                          </a:endParaRPr>
                        </a:p>
                        <a:p>
                          <a:pPr algn="l"/>
                          <a:endParaRPr lang="en-US" sz="2800" b="0" i="0" dirty="0" smtClean="0">
                            <a:solidFill>
                              <a:srgbClr val="0D0D0D"/>
                            </a:solidFill>
                            <a:effectLst/>
                            <a:latin typeface="+mn-lt"/>
                          </a:endParaRPr>
                        </a:p>
                        <a:p>
                          <a:pPr algn="l"/>
                          <a:endParaRPr lang="en-US" sz="2800" b="0" i="0" dirty="0" smtClean="0">
                            <a:solidFill>
                              <a:srgbClr val="0D0D0D"/>
                            </a:solidFill>
                            <a:effectLst/>
                            <a:latin typeface="+mn-lt"/>
                          </a:endParaRPr>
                        </a:p>
                        <a:p>
                          <a:pPr algn="l"/>
                          <a:endParaRPr lang="en-US" sz="2800" b="0" i="0" dirty="0" smtClean="0">
                            <a:solidFill>
                              <a:srgbClr val="0D0D0D"/>
                            </a:solidFill>
                            <a:effectLst/>
                            <a:latin typeface="+mn-lt"/>
                          </a:endParaRPr>
                        </a:p>
                        <a:p>
                          <a:pPr algn="l"/>
                          <a:r>
                            <a:rPr lang="en-US" sz="2800" dirty="0" smtClean="0"/>
                            <a:t/>
                          </a:r>
                          <a:br>
                            <a:rPr lang="en-US" sz="2800" dirty="0" smtClean="0"/>
                          </a:br>
                          <a:endParaRPr lang="en-US" sz="2800" dirty="0" smtClean="0"/>
                        </a:p>
                        <a:p>
                          <a:pPr algn="l"/>
                          <a:endParaRPr lang="en-US" sz="2800" baseline="0" dirty="0" smtClean="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2800" baseline="0" dirty="0" smtClean="0">
                              <a:effectLst/>
                              <a:latin typeface="+mn-lt"/>
                              <a:cs typeface="Open Sans Hebrew" panose="00000500000000000000" pitchFamily="2" charset="-79"/>
                            </a:rPr>
                            <a:t>Our design utilizes the M5 Stack Core S3 Controller, operating on a 5V supply. It interfaces with the </a:t>
                          </a:r>
                          <a:r>
                            <a:rPr lang="en-US" sz="2800" baseline="0" dirty="0" err="1" smtClean="0">
                              <a:effectLst/>
                              <a:latin typeface="+mn-lt"/>
                              <a:cs typeface="Open Sans Hebrew" panose="00000500000000000000" pitchFamily="2" charset="-79"/>
                            </a:rPr>
                            <a:t>PaHub</a:t>
                          </a:r>
                          <a:r>
                            <a:rPr lang="en-US" sz="2800" baseline="0" dirty="0" smtClean="0">
                              <a:effectLst/>
                              <a:latin typeface="+mn-lt"/>
                              <a:cs typeface="Open Sans Hebrew" panose="00000500000000000000" pitchFamily="2" charset="-79"/>
                            </a:rPr>
                            <a:t> multiplexer, linking I2C sensors such as the </a:t>
                          </a:r>
                          <a:r>
                            <a:rPr lang="en-US" sz="2800" baseline="0" dirty="0" err="1" smtClean="0">
                              <a:effectLst/>
                              <a:latin typeface="+mn-lt"/>
                              <a:cs typeface="Open Sans Hebrew" panose="00000500000000000000" pitchFamily="2" charset="-79"/>
                            </a:rPr>
                            <a:t>ToF</a:t>
                          </a:r>
                          <a:r>
                            <a:rPr lang="en-US" sz="2800" baseline="0" dirty="0" smtClean="0">
                              <a:effectLst/>
                              <a:latin typeface="+mn-lt"/>
                              <a:cs typeface="Open Sans Hebrew" panose="00000500000000000000" pitchFamily="2" charset="-79"/>
                            </a:rPr>
                            <a:t> distance sensor and the AMG8833 Thermal camera. A stepdown to 3.3V was necessary  to be soldered for compatibility. The </a:t>
                          </a:r>
                          <a:r>
                            <a:rPr lang="en-US" sz="2800" baseline="0" dirty="0" err="1" smtClean="0">
                              <a:effectLst/>
                              <a:latin typeface="+mn-lt"/>
                              <a:cs typeface="Open Sans Hebrew" panose="00000500000000000000" pitchFamily="2" charset="-79"/>
                            </a:rPr>
                            <a:t>PbHub</a:t>
                          </a:r>
                          <a:r>
                            <a:rPr lang="en-US" sz="2800" baseline="0" dirty="0" smtClean="0">
                              <a:effectLst/>
                              <a:latin typeface="+mn-lt"/>
                              <a:cs typeface="Open Sans Hebrew" panose="00000500000000000000" pitchFamily="2" charset="-79"/>
                            </a:rPr>
                            <a:t>, another multiplexer, manages GPIO, Analog, and PWM inputs, including a built-in ADC, and connects devices like buttons, speakers, and FSRs. For display output, the built-in port B powers an RGB </a:t>
                          </a:r>
                          <a:r>
                            <a:rPr lang="en-US" sz="2800" baseline="0" dirty="0" err="1" smtClean="0">
                              <a:effectLst/>
                              <a:latin typeface="+mn-lt"/>
                              <a:cs typeface="Open Sans Hebrew" panose="00000500000000000000" pitchFamily="2" charset="-79"/>
                            </a:rPr>
                            <a:t>Neopixel</a:t>
                          </a:r>
                          <a:r>
                            <a:rPr lang="en-US" sz="2800" baseline="0" dirty="0" smtClean="0">
                              <a:effectLst/>
                              <a:latin typeface="+mn-lt"/>
                              <a:cs typeface="Open Sans Hebrew" panose="00000500000000000000" pitchFamily="2" charset="-79"/>
                            </a:rPr>
                            <a:t>.</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aseline="0" dirty="0" smtClean="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2800" baseline="0" dirty="0" smtClean="0">
                              <a:effectLst/>
                              <a:latin typeface="+mn-lt"/>
                              <a:cs typeface="Open Sans Hebrew" panose="00000500000000000000" pitchFamily="2" charset="-79"/>
                            </a:rPr>
                            <a:t>We’ve engineered two operational modes: a standalone mode that displays sensor readings on an LCD, and a slave mode which leverages a Python API for sensor data output and command input to peripherals, such as speakers or vibration motors. Outputs can be exported as </a:t>
                          </a:r>
                          <a:r>
                            <a:rPr lang="en-US" sz="2800" baseline="0" dirty="0" err="1" smtClean="0">
                              <a:effectLst/>
                              <a:latin typeface="+mn-lt"/>
                              <a:cs typeface="Open Sans Hebrew" panose="00000500000000000000" pitchFamily="2" charset="-79"/>
                            </a:rPr>
                            <a:t>numpy</a:t>
                          </a:r>
                          <a:r>
                            <a:rPr lang="en-US" sz="2800" baseline="0" dirty="0" smtClean="0">
                              <a:effectLst/>
                              <a:latin typeface="+mn-lt"/>
                              <a:cs typeface="Open Sans Hebrew" panose="00000500000000000000" pitchFamily="2" charset="-79"/>
                            </a:rPr>
                            <a:t> matrices for in-depth analysis. To ease integration, we've compiled documentation covering installation, usage, and tutorials for extending the API's capabilities.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2800" b="1" kern="1200" dirty="0" smtClean="0">
                              <a:solidFill>
                                <a:schemeClr val="tx1"/>
                              </a:solidFill>
                              <a:effectLst/>
                              <a:latin typeface="+mn-lt"/>
                              <a:ea typeface="+mn-ea"/>
                              <a:cs typeface="Open Sans Hebrew" panose="00000500000000000000" pitchFamily="2" charset="-79"/>
                            </a:rPr>
                            <a:t>Results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2800" b="0" i="0" dirty="0" smtClean="0">
                              <a:solidFill>
                                <a:srgbClr val="0D0D0D"/>
                              </a:solidFill>
                              <a:effectLst/>
                              <a:latin typeface="Söhne"/>
                            </a:rPr>
                            <a:t>Post-testing, we applied interpolation techniques to refine the thermal readings obtained with the AMG8833 thermal camera, transforming an 8x8 grid into a detailed 256x256 matrix. This upgrade allowed us to test the camera's capability to discern and enhance heat signatures, as demonstrated when a hand was placed in front of the sensor.</a:t>
                          </a:r>
                          <a:endParaRPr lang="en-US" sz="28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2800" b="0" i="0" dirty="0" smtClean="0">
                              <a:solidFill>
                                <a:srgbClr val="0D0D0D"/>
                              </a:solidFill>
                              <a:effectLst/>
                              <a:latin typeface="Söhne"/>
                            </a:rPr>
                            <a:t>Further testing of the IMU encompassed evaluations of its gyroscope and acceleration sensors. Notably, the z-axis acceleration, highlighted in green, aligned with predictions, substantiating the presence of Earth's gravitational force at around</a:t>
                          </a:r>
                          <a14:m>
                            <m:oMath xmlns:m="http://schemas.openxmlformats.org/officeDocument/2006/math">
                              <m:r>
                                <a:rPr lang="en-US" sz="2800" b="0" i="1" dirty="0" smtClean="0">
                                  <a:solidFill>
                                    <a:srgbClr val="0D0D0D"/>
                                  </a:solidFill>
                                  <a:effectLst/>
                                  <a:latin typeface="Cambria Math" panose="02040503050406030204" pitchFamily="18" charset="0"/>
                                </a:rPr>
                                <m:t>9</m:t>
                              </m:r>
                              <m:r>
                                <a:rPr lang="en-US" sz="2800" b="0" i="1" dirty="0" smtClean="0">
                                  <a:solidFill>
                                    <a:srgbClr val="0D0D0D"/>
                                  </a:solidFill>
                                  <a:effectLst/>
                                  <a:latin typeface="Cambria Math" panose="02040503050406030204" pitchFamily="18" charset="0"/>
                                </a:rPr>
                                <m:t>.</m:t>
                              </m:r>
                              <m:r>
                                <a:rPr lang="en-US" sz="2800" b="0" i="1" dirty="0" smtClean="0">
                                  <a:solidFill>
                                    <a:srgbClr val="0D0D0D"/>
                                  </a:solidFill>
                                  <a:effectLst/>
                                  <a:latin typeface="Cambria Math" panose="02040503050406030204" pitchFamily="18" charset="0"/>
                                </a:rPr>
                                <m:t>81</m:t>
                              </m:r>
                              <m:r>
                                <a:rPr lang="en-US" sz="2800" b="0" i="1" dirty="0" smtClean="0">
                                  <a:solidFill>
                                    <a:srgbClr val="0D0D0D"/>
                                  </a:solidFill>
                                  <a:effectLst/>
                                  <a:latin typeface="Cambria Math" panose="02040503050406030204" pitchFamily="18" charset="0"/>
                                </a:rPr>
                                <m:t>[</m:t>
                              </m:r>
                              <m:f>
                                <m:fPr>
                                  <m:ctrlPr>
                                    <a:rPr lang="en-US" sz="2800" b="0" i="1" dirty="0" smtClean="0">
                                      <a:solidFill>
                                        <a:srgbClr val="0D0D0D"/>
                                      </a:solidFill>
                                      <a:effectLst/>
                                      <a:latin typeface="Cambria Math" panose="02040503050406030204" pitchFamily="18" charset="0"/>
                                    </a:rPr>
                                  </m:ctrlPr>
                                </m:fPr>
                                <m:num>
                                  <m:r>
                                    <a:rPr lang="en-US" sz="2800" b="0" i="1" dirty="0" smtClean="0">
                                      <a:solidFill>
                                        <a:srgbClr val="0D0D0D"/>
                                      </a:solidFill>
                                      <a:effectLst/>
                                      <a:latin typeface="Cambria Math" panose="02040503050406030204" pitchFamily="18" charset="0"/>
                                    </a:rPr>
                                    <m:t>𝑚</m:t>
                                  </m:r>
                                </m:num>
                                <m:den>
                                  <m:sSup>
                                    <m:sSupPr>
                                      <m:ctrlPr>
                                        <a:rPr lang="en-US" sz="2800" b="0" i="1" dirty="0" smtClean="0">
                                          <a:solidFill>
                                            <a:srgbClr val="0D0D0D"/>
                                          </a:solidFill>
                                          <a:effectLst/>
                                          <a:latin typeface="Cambria Math" panose="02040503050406030204" pitchFamily="18" charset="0"/>
                                        </a:rPr>
                                      </m:ctrlPr>
                                    </m:sSupPr>
                                    <m:e>
                                      <m:r>
                                        <a:rPr lang="en-US" sz="2800" b="0" i="1" dirty="0" smtClean="0">
                                          <a:solidFill>
                                            <a:srgbClr val="0D0D0D"/>
                                          </a:solidFill>
                                          <a:effectLst/>
                                          <a:latin typeface="Cambria Math" panose="02040503050406030204" pitchFamily="18" charset="0"/>
                                        </a:rPr>
                                        <m:t>𝑠</m:t>
                                      </m:r>
                                    </m:e>
                                    <m:sup>
                                      <m:r>
                                        <a:rPr lang="en-US" sz="2800" b="0" i="1" dirty="0" smtClean="0">
                                          <a:solidFill>
                                            <a:srgbClr val="0D0D0D"/>
                                          </a:solidFill>
                                          <a:effectLst/>
                                          <a:latin typeface="Cambria Math" panose="02040503050406030204" pitchFamily="18" charset="0"/>
                                        </a:rPr>
                                        <m:t>2</m:t>
                                      </m:r>
                                    </m:sup>
                                  </m:sSup>
                                </m:den>
                              </m:f>
                              <m:r>
                                <a:rPr lang="en-US" sz="2800" b="0" i="1" dirty="0" smtClean="0">
                                  <a:solidFill>
                                    <a:srgbClr val="0D0D0D"/>
                                  </a:solidFill>
                                  <a:effectLst/>
                                  <a:latin typeface="Cambria Math" panose="02040503050406030204" pitchFamily="18" charset="0"/>
                                </a:rPr>
                                <m:t>]</m:t>
                              </m:r>
                            </m:oMath>
                          </a14:m>
                          <a:r>
                            <a:rPr lang="en-US" sz="2800" b="0" i="0" dirty="0" smtClean="0">
                              <a:solidFill>
                                <a:srgbClr val="0D0D0D"/>
                              </a:solidFill>
                              <a:effectLst/>
                              <a:latin typeface="Söhne"/>
                            </a:rPr>
                            <a:t>.</a:t>
                          </a:r>
                          <a:endParaRPr lang="en-US" sz="2800" b="0" kern="1200" baseline="0" dirty="0" smtClean="0">
                            <a:solidFill>
                              <a:schemeClr val="tx1"/>
                            </a:solidFill>
                            <a:effectLst/>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2800" b="0" kern="1200" dirty="0" smtClean="0">
                              <a:solidFill>
                                <a:schemeClr val="tx1"/>
                              </a:solidFill>
                              <a:effectLst/>
                              <a:latin typeface="+mn-lt"/>
                              <a:ea typeface="+mn-ea"/>
                              <a:cs typeface="Open Sans Hebrew" panose="00000500000000000000" pitchFamily="2" charset="-79"/>
                            </a:rPr>
                            <a:t>For the </a:t>
                          </a:r>
                          <a:r>
                            <a:rPr lang="en-US" sz="2800" b="0" kern="1200" dirty="0" err="1" smtClean="0">
                              <a:solidFill>
                                <a:schemeClr val="tx1"/>
                              </a:solidFill>
                              <a:effectLst/>
                              <a:latin typeface="+mn-lt"/>
                              <a:ea typeface="+mn-ea"/>
                              <a:cs typeface="Open Sans Hebrew" panose="00000500000000000000" pitchFamily="2" charset="-79"/>
                            </a:rPr>
                            <a:t>ToF</a:t>
                          </a:r>
                          <a:r>
                            <a:rPr lang="en-US" sz="2800" b="0" kern="1200" dirty="0" smtClean="0">
                              <a:solidFill>
                                <a:schemeClr val="tx1"/>
                              </a:solidFill>
                              <a:effectLst/>
                              <a:latin typeface="+mn-lt"/>
                              <a:ea typeface="+mn-ea"/>
                              <a:cs typeface="Open Sans Hebrew" panose="00000500000000000000" pitchFamily="2" charset="-79"/>
                            </a:rPr>
                            <a:t> sensor, we conducted a 'walk test' to assess its responsiveness to changes in distance. By approaching and then distancing from the sensor, we observed fluctuations in the mean sensor values, which effectively indicated increases and decreases in proximity.</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2800" b="0" i="0" dirty="0" smtClean="0">
                              <a:solidFill>
                                <a:srgbClr val="0D0D0D"/>
                              </a:solidFill>
                              <a:effectLst/>
                              <a:latin typeface="Söhne"/>
                            </a:rPr>
                            <a:t>We conducted a series of press tests on the FSR to evaluate its sensitivity and responsiveness. The sensor was repeatedly compressed and released to verify its ability to consistently register pressure changes.</a:t>
                          </a: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2800" b="0" kern="1200" dirty="0" smtClean="0">
                              <a:solidFill>
                                <a:schemeClr val="tx1"/>
                              </a:solidFill>
                              <a:effectLst/>
                              <a:latin typeface="+mn-lt"/>
                              <a:ea typeface="+mn-ea"/>
                              <a:cs typeface="Open Sans Hebrew" panose="00000500000000000000" pitchFamily="2" charset="-79"/>
                            </a:rPr>
                            <a:t>We’ve managed to create an standalone</a:t>
                          </a:r>
                          <a:r>
                            <a:rPr lang="en-US" sz="2800" b="0" kern="1200" baseline="0" dirty="0" smtClean="0">
                              <a:solidFill>
                                <a:schemeClr val="tx1"/>
                              </a:solidFill>
                              <a:effectLst/>
                              <a:latin typeface="+mn-lt"/>
                              <a:ea typeface="+mn-ea"/>
                              <a:cs typeface="Open Sans Hebrew" panose="00000500000000000000" pitchFamily="2" charset="-79"/>
                            </a:rPr>
                            <a:t> mode and slave mode API’s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2800" b="1" kern="1200" dirty="0" smtClean="0">
                              <a:solidFill>
                                <a:schemeClr val="tx1"/>
                              </a:solidFill>
                              <a:effectLst/>
                              <a:latin typeface="+mn-lt"/>
                              <a:ea typeface="+mn-ea"/>
                              <a:cs typeface="Open Sans Hebrew" panose="00000500000000000000" pitchFamily="2" charset="-79"/>
                            </a:rPr>
                            <a:t>Conclusions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2800" kern="1200" dirty="0" smtClean="0">
                              <a:solidFill>
                                <a:schemeClr val="tx1"/>
                              </a:solidFill>
                              <a:effectLst/>
                              <a:latin typeface="+mn-lt"/>
                              <a:ea typeface="+mn-ea"/>
                              <a:cs typeface="Open Sans Hebrew" panose="00000500000000000000" pitchFamily="2" charset="-79"/>
                            </a:rPr>
                            <a:t>The developed infrastructure successfully integrates a range of sensor inputs and outputs, along with visual and auditory elements, to create a comprehensive monitoring and interaction environment. This cohesive setup demonstrates a significant advancement in creating versatile and adaptable systems for various applications, from environmental monitoring to interactive installations.</a:t>
                          </a:r>
                          <a:endParaRPr lang="en-US" sz="28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dirty="0" smtClean="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mc:Choice>
        <mc:Fallback>
          <p:graphicFrame>
            <p:nvGraphicFramePr>
              <p:cNvPr id="8" name="Table 7"/>
              <p:cNvGraphicFramePr>
                <a:graphicFrameLocks noGrp="1"/>
              </p:cNvGraphicFramePr>
              <p:nvPr>
                <p:extLst>
                  <p:ext uri="{D42A27DB-BD31-4B8C-83A1-F6EECF244321}">
                    <p14:modId xmlns:p14="http://schemas.microsoft.com/office/powerpoint/2010/main" val="4013596784"/>
                  </p:ext>
                </p:extLst>
              </p:nvPr>
            </p:nvGraphicFramePr>
            <p:xfrm>
              <a:off x="384740" y="3698810"/>
              <a:ext cx="35185420" cy="26730960"/>
            </p:xfrm>
            <a:graphic>
              <a:graphicData uri="http://schemas.openxmlformats.org/drawingml/2006/table">
                <a:tbl>
                  <a:tblPr>
                    <a:tableStyleId>{2D5ABB26-0587-4C30-8999-92F81FD0307C}</a:tableStyleId>
                  </a:tblPr>
                  <a:tblGrid>
                    <a:gridCol w="11746393">
                      <a:extLst>
                        <a:ext uri="{9D8B030D-6E8A-4147-A177-3AD203B41FA5}">
                          <a16:colId xmlns:a16="http://schemas.microsoft.com/office/drawing/2014/main" val="20000"/>
                        </a:ext>
                      </a:extLst>
                    </a:gridCol>
                    <a:gridCol w="11734833">
                      <a:extLst>
                        <a:ext uri="{9D8B030D-6E8A-4147-A177-3AD203B41FA5}">
                          <a16:colId xmlns:a16="http://schemas.microsoft.com/office/drawing/2014/main" val="20001"/>
                        </a:ext>
                      </a:extLst>
                    </a:gridCol>
                    <a:gridCol w="11704194">
                      <a:extLst>
                        <a:ext uri="{9D8B030D-6E8A-4147-A177-3AD203B41FA5}">
                          <a16:colId xmlns:a16="http://schemas.microsoft.com/office/drawing/2014/main" val="4117049268"/>
                        </a:ext>
                      </a:extLst>
                    </a:gridCol>
                  </a:tblGrid>
                  <a:tr h="20868070">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2800" b="1" dirty="0" smtClean="0">
                              <a:effectLst/>
                              <a:latin typeface="+mn-lt"/>
                              <a:cs typeface="Open Sans Hebrew" panose="00000500000000000000" pitchFamily="2" charset="-79"/>
                            </a:rPr>
                            <a:t>Introduction</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kern="1200" dirty="0" smtClean="0">
                              <a:solidFill>
                                <a:schemeClr val="tx1"/>
                              </a:solidFill>
                              <a:effectLst/>
                              <a:latin typeface="+mn-lt"/>
                              <a:ea typeface="+mn-ea"/>
                              <a:cs typeface="Open Sans Hebrew" panose="00000500000000000000" pitchFamily="2" charset="-79"/>
                            </a:rPr>
                            <a:t>This final project focuses on developing an Arduino-based framework to support upcoming electrical engineering endeavors, specifically targeting applications within the realm of physiotherapy.</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kern="1200" dirty="0" smtClean="0">
                              <a:solidFill>
                                <a:schemeClr val="tx1"/>
                              </a:solidFill>
                              <a:effectLst/>
                              <a:latin typeface="+mn-lt"/>
                              <a:ea typeface="+mn-ea"/>
                              <a:cs typeface="Open Sans Hebrew" panose="00000500000000000000" pitchFamily="2" charset="-79"/>
                            </a:rPr>
                            <a:t>This versatile system is engineered to integrate seamlessly with both I2C and GPIO sensors, streamlining the process of connecting hardware and developing tailored software solutions.</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kern="1200" dirty="0" smtClean="0">
                              <a:solidFill>
                                <a:schemeClr val="tx1"/>
                              </a:solidFill>
                              <a:effectLst/>
                              <a:latin typeface="+mn-lt"/>
                              <a:ea typeface="+mn-ea"/>
                              <a:cs typeface="Open Sans Hebrew" panose="00000500000000000000" pitchFamily="2" charset="-79"/>
                            </a:rPr>
                            <a:t>Software</a:t>
                          </a:r>
                          <a:r>
                            <a:rPr lang="en-US" sz="2800" kern="1200" baseline="0" dirty="0" smtClean="0">
                              <a:solidFill>
                                <a:schemeClr val="tx1"/>
                              </a:solidFill>
                              <a:effectLst/>
                              <a:latin typeface="+mn-lt"/>
                              <a:ea typeface="+mn-ea"/>
                              <a:cs typeface="Open Sans Hebrew" panose="00000500000000000000" pitchFamily="2" charset="-79"/>
                            </a:rPr>
                            <a:t> running modes - </a:t>
                          </a:r>
                          <a:r>
                            <a:rPr lang="en-US" sz="2800" kern="1200" dirty="0" smtClean="0">
                              <a:solidFill>
                                <a:schemeClr val="tx1"/>
                              </a:solidFill>
                              <a:effectLst/>
                              <a:latin typeface="+mn-lt"/>
                              <a:ea typeface="+mn-ea"/>
                              <a:cs typeface="Open Sans Hebrew" panose="00000500000000000000" pitchFamily="2" charset="-79"/>
                            </a:rPr>
                            <a:t> Standalone or slave mode.</a:t>
                          </a:r>
                          <a:r>
                            <a:rPr lang="en-US" sz="2800" kern="1200" baseline="0" dirty="0" smtClean="0">
                              <a:solidFill>
                                <a:schemeClr val="tx1"/>
                              </a:solidFill>
                              <a:effectLst/>
                              <a:latin typeface="+mn-lt"/>
                              <a:ea typeface="+mn-ea"/>
                              <a:cs typeface="Open Sans Hebrew" panose="00000500000000000000" pitchFamily="2" charset="-79"/>
                            </a:rPr>
                            <a:t> In case of slave mode,</a:t>
                          </a:r>
                          <a:r>
                            <a:rPr lang="en-US" sz="2800" kern="1200" dirty="0" smtClean="0">
                              <a:solidFill>
                                <a:schemeClr val="tx1"/>
                              </a:solidFill>
                              <a:effectLst/>
                              <a:latin typeface="+mn-lt"/>
                              <a:ea typeface="+mn-ea"/>
                              <a:cs typeface="Open Sans Hebrew" panose="00000500000000000000" pitchFamily="2" charset="-79"/>
                            </a:rPr>
                            <a:t> offering robust control through serial and Wi-Fi connectivity</a:t>
                          </a:r>
                          <a:r>
                            <a:rPr lang="en-US" sz="2800" kern="1200" baseline="0" dirty="0" smtClean="0">
                              <a:solidFill>
                                <a:schemeClr val="tx1"/>
                              </a:solidFill>
                              <a:effectLst/>
                              <a:latin typeface="+mn-lt"/>
                              <a:ea typeface="+mn-ea"/>
                              <a:cs typeface="Open Sans Hebrew" panose="00000500000000000000" pitchFamily="2" charset="-79"/>
                            </a:rPr>
                            <a:t> and integration with Raspberry PI.</a:t>
                          </a:r>
                          <a:endParaRPr lang="en-US" sz="2800" kern="1200" dirty="0" smtClean="0">
                            <a:solidFill>
                              <a:schemeClr val="tx1"/>
                            </a:solidFill>
                            <a:effectLst/>
                            <a:latin typeface="+mn-lt"/>
                            <a:ea typeface="+mn-ea"/>
                            <a:cs typeface="Open Sans Hebrew" panose="00000500000000000000" pitchFamily="2" charset="-79"/>
                          </a:endParaRP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kern="1200" baseline="0" dirty="0" smtClean="0">
                              <a:solidFill>
                                <a:schemeClr val="tx1"/>
                              </a:solidFill>
                              <a:effectLst/>
                              <a:latin typeface="+mn-lt"/>
                              <a:ea typeface="+mn-ea"/>
                              <a:cs typeface="Open Sans Hebrew" panose="00000500000000000000" pitchFamily="2" charset="-79"/>
                            </a:rPr>
                            <a:t>Accompanying this hardware is a thorough documentation, meticulously detailing the setup procedures and operational guidelines for the custom software we have developed, and regard the hardware and testing.</a:t>
                          </a:r>
                          <a:endParaRPr lang="en-US" sz="2800" dirty="0" smtClean="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2800" b="1" kern="1200" dirty="0" smtClean="0">
                              <a:solidFill>
                                <a:schemeClr val="tx1"/>
                              </a:solidFill>
                              <a:effectLst/>
                              <a:latin typeface="+mn-lt"/>
                              <a:ea typeface="+mn-ea"/>
                              <a:cs typeface="Open Sans Hebrew" panose="00000500000000000000" pitchFamily="2" charset="-79"/>
                            </a:rPr>
                            <a:t>Motivation/Objectives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dirty="0" smtClean="0">
                            <a:solidFill>
                              <a:schemeClr val="tx1"/>
                            </a:solidFill>
                            <a:effectLst/>
                            <a:latin typeface="+mn-lt"/>
                            <a:ea typeface="+mn-ea"/>
                            <a:cs typeface="Open Sans Hebrew" panose="00000500000000000000" pitchFamily="2" charset="-79"/>
                          </a:endParaRPr>
                        </a:p>
                        <a:p>
                          <a:pPr algn="l"/>
                          <a:r>
                            <a:rPr lang="en-US" sz="2800" b="0" i="0" smtClean="0">
                              <a:solidFill>
                                <a:srgbClr val="0D0D0D"/>
                              </a:solidFill>
                              <a:effectLst/>
                              <a:latin typeface="+mn-lt"/>
                            </a:rPr>
                            <a:t>A robust </a:t>
                          </a:r>
                          <a:r>
                            <a:rPr lang="en-US" sz="2800" b="0" i="0" dirty="0" smtClean="0">
                              <a:solidFill>
                                <a:srgbClr val="0D0D0D"/>
                              </a:solidFill>
                              <a:effectLst/>
                              <a:latin typeface="+mn-lt"/>
                            </a:rPr>
                            <a:t>framework around the M5 Stack controller with an ESP32 core, featuring a </a:t>
                          </a:r>
                          <a:r>
                            <a:rPr lang="en-US" sz="2800" b="0" i="0" dirty="0" err="1" smtClean="0">
                              <a:solidFill>
                                <a:srgbClr val="0D0D0D"/>
                              </a:solidFill>
                              <a:effectLst/>
                              <a:latin typeface="+mn-lt"/>
                            </a:rPr>
                            <a:t>ToF</a:t>
                          </a:r>
                          <a:r>
                            <a:rPr lang="en-US" sz="2800" b="0" i="0" dirty="0" smtClean="0">
                              <a:solidFill>
                                <a:srgbClr val="0D0D0D"/>
                              </a:solidFill>
                              <a:effectLst/>
                              <a:latin typeface="+mn-lt"/>
                            </a:rPr>
                            <a:t> sensor, AMG8833 thermal camera, and FSR, along with an integrated IMU for motion tracking. Rigorous testing across the board ensures reliability: gyro and acceleration precision for the IMU, proximity accuracy for the </a:t>
                          </a:r>
                          <a:r>
                            <a:rPr lang="en-US" sz="2800" b="0" i="0" dirty="0" err="1" smtClean="0">
                              <a:solidFill>
                                <a:srgbClr val="0D0D0D"/>
                              </a:solidFill>
                              <a:effectLst/>
                              <a:latin typeface="+mn-lt"/>
                            </a:rPr>
                            <a:t>ToF</a:t>
                          </a:r>
                          <a:r>
                            <a:rPr lang="en-US" sz="2800" b="0" i="0" dirty="0" smtClean="0">
                              <a:solidFill>
                                <a:srgbClr val="0D0D0D"/>
                              </a:solidFill>
                              <a:effectLst/>
                              <a:latin typeface="+mn-lt"/>
                            </a:rPr>
                            <a:t>, heat detection for the AMG8833, and sensitivity for the FSR. Output hardware—such as a button, speaker, vibration motor  and RGB LEDs—enhances user interaction. Embedded documentation facilitates easy adoption, setting a solid foundation for future projects without redundant testing.</a:t>
                          </a:r>
                        </a:p>
                        <a:p>
                          <a:pPr algn="l"/>
                          <a:endParaRPr lang="en-US" sz="2800" b="0" i="0" dirty="0" smtClean="0">
                            <a:solidFill>
                              <a:srgbClr val="0D0D0D"/>
                            </a:solidFill>
                            <a:effectLst/>
                            <a:latin typeface="+mn-lt"/>
                          </a:endParaRPr>
                        </a:p>
                        <a:p>
                          <a:pPr algn="l"/>
                          <a:endParaRPr lang="en-US" sz="2800" b="0" i="0" dirty="0" smtClean="0">
                            <a:solidFill>
                              <a:srgbClr val="0D0D0D"/>
                            </a:solidFill>
                            <a:effectLst/>
                            <a:latin typeface="+mn-lt"/>
                          </a:endParaRPr>
                        </a:p>
                        <a:p>
                          <a:pPr algn="l"/>
                          <a:endParaRPr lang="en-US" sz="2800" b="0" i="0" dirty="0" smtClean="0">
                            <a:solidFill>
                              <a:srgbClr val="0D0D0D"/>
                            </a:solidFill>
                            <a:effectLst/>
                            <a:latin typeface="+mn-lt"/>
                          </a:endParaRPr>
                        </a:p>
                        <a:p>
                          <a:pPr algn="l"/>
                          <a:endParaRPr lang="en-US" sz="2800" b="0" i="0" dirty="0" smtClean="0">
                            <a:solidFill>
                              <a:srgbClr val="0D0D0D"/>
                            </a:solidFill>
                            <a:effectLst/>
                            <a:latin typeface="+mn-lt"/>
                          </a:endParaRPr>
                        </a:p>
                        <a:p>
                          <a:pPr algn="l"/>
                          <a:endParaRPr lang="en-US" sz="2800" b="0" i="0" dirty="0" smtClean="0">
                            <a:solidFill>
                              <a:srgbClr val="0D0D0D"/>
                            </a:solidFill>
                            <a:effectLst/>
                            <a:latin typeface="+mn-lt"/>
                          </a:endParaRPr>
                        </a:p>
                        <a:p>
                          <a:pPr algn="l"/>
                          <a:endParaRPr lang="en-US" sz="2800" b="0" i="0" dirty="0" smtClean="0">
                            <a:solidFill>
                              <a:srgbClr val="0D0D0D"/>
                            </a:solidFill>
                            <a:effectLst/>
                            <a:latin typeface="+mn-lt"/>
                          </a:endParaRPr>
                        </a:p>
                        <a:p>
                          <a:pPr algn="l"/>
                          <a:endParaRPr lang="en-US" sz="2800" b="0" i="0" dirty="0" smtClean="0">
                            <a:solidFill>
                              <a:srgbClr val="0D0D0D"/>
                            </a:solidFill>
                            <a:effectLst/>
                            <a:latin typeface="+mn-lt"/>
                          </a:endParaRPr>
                        </a:p>
                        <a:p>
                          <a:pPr algn="l"/>
                          <a:endParaRPr lang="en-US" sz="2800" b="0" i="0" dirty="0" smtClean="0">
                            <a:solidFill>
                              <a:srgbClr val="0D0D0D"/>
                            </a:solidFill>
                            <a:effectLst/>
                            <a:latin typeface="+mn-lt"/>
                          </a:endParaRPr>
                        </a:p>
                        <a:p>
                          <a:pPr algn="l"/>
                          <a:endParaRPr lang="en-US" sz="2800" b="0" i="0" dirty="0" smtClean="0">
                            <a:solidFill>
                              <a:srgbClr val="0D0D0D"/>
                            </a:solidFill>
                            <a:effectLst/>
                            <a:latin typeface="+mn-lt"/>
                          </a:endParaRPr>
                        </a:p>
                        <a:p>
                          <a:pPr algn="l"/>
                          <a:endParaRPr lang="en-US" sz="2800" b="0" i="0" dirty="0" smtClean="0">
                            <a:solidFill>
                              <a:srgbClr val="0D0D0D"/>
                            </a:solidFill>
                            <a:effectLst/>
                            <a:latin typeface="+mn-lt"/>
                          </a:endParaRPr>
                        </a:p>
                        <a:p>
                          <a:pPr algn="l"/>
                          <a:endParaRPr lang="en-US" sz="2800" b="0" i="0" dirty="0" smtClean="0">
                            <a:solidFill>
                              <a:srgbClr val="0D0D0D"/>
                            </a:solidFill>
                            <a:effectLst/>
                            <a:latin typeface="+mn-lt"/>
                          </a:endParaRPr>
                        </a:p>
                        <a:p>
                          <a:pPr marL="0" marR="0" lvl="0" indent="0" algn="l" defTabSz="3359963" rtl="0" eaLnBrk="1" fontAlgn="auto" latinLnBrk="0" hangingPunct="1">
                            <a:lnSpc>
                              <a:spcPct val="100000"/>
                            </a:lnSpc>
                            <a:spcBef>
                              <a:spcPts val="0"/>
                            </a:spcBef>
                            <a:spcAft>
                              <a:spcPts val="0"/>
                            </a:spcAft>
                            <a:buClrTx/>
                            <a:buSzTx/>
                            <a:buFontTx/>
                            <a:buNone/>
                            <a:tabLst/>
                            <a:defRPr/>
                          </a:pPr>
                          <a:r>
                            <a:rPr lang="en-US" sz="2800" b="1" kern="1200" dirty="0" smtClean="0">
                              <a:solidFill>
                                <a:schemeClr val="tx1"/>
                              </a:solidFill>
                              <a:effectLst/>
                              <a:latin typeface="+mn-lt"/>
                              <a:ea typeface="+mn-ea"/>
                              <a:cs typeface="Open Sans Hebrew" panose="00000500000000000000" pitchFamily="2" charset="-79"/>
                            </a:rPr>
                            <a:t>Methods/Implementation</a:t>
                          </a:r>
                        </a:p>
                        <a:p>
                          <a:pPr algn="l"/>
                          <a:endParaRPr lang="en-US" sz="2800" b="0" i="0" dirty="0" smtClean="0">
                            <a:solidFill>
                              <a:srgbClr val="0D0D0D"/>
                            </a:solidFill>
                            <a:effectLst/>
                            <a:latin typeface="+mn-lt"/>
                          </a:endParaRPr>
                        </a:p>
                        <a:p>
                          <a:pPr algn="l"/>
                          <a:endParaRPr lang="en-US" sz="2800" b="0" i="0" dirty="0" smtClean="0">
                            <a:solidFill>
                              <a:srgbClr val="0D0D0D"/>
                            </a:solidFill>
                            <a:effectLst/>
                            <a:latin typeface="+mn-lt"/>
                          </a:endParaRPr>
                        </a:p>
                        <a:p>
                          <a:pPr algn="l"/>
                          <a:endParaRPr lang="en-US" sz="2800" b="0" i="0" dirty="0" smtClean="0">
                            <a:solidFill>
                              <a:srgbClr val="0D0D0D"/>
                            </a:solidFill>
                            <a:effectLst/>
                            <a:latin typeface="+mn-lt"/>
                          </a:endParaRPr>
                        </a:p>
                        <a:p>
                          <a:pPr algn="l"/>
                          <a:endParaRPr lang="en-US" sz="2800" b="0" i="0" dirty="0" smtClean="0">
                            <a:solidFill>
                              <a:srgbClr val="0D0D0D"/>
                            </a:solidFill>
                            <a:effectLst/>
                            <a:latin typeface="+mn-lt"/>
                          </a:endParaRPr>
                        </a:p>
                        <a:p>
                          <a:pPr algn="l"/>
                          <a:endParaRPr lang="en-US" sz="2800" b="0" i="0" dirty="0" smtClean="0">
                            <a:solidFill>
                              <a:srgbClr val="0D0D0D"/>
                            </a:solidFill>
                            <a:effectLst/>
                            <a:latin typeface="+mn-lt"/>
                          </a:endParaRPr>
                        </a:p>
                        <a:p>
                          <a:pPr algn="l"/>
                          <a:endParaRPr lang="en-US" sz="2800" b="0" i="0" dirty="0" smtClean="0">
                            <a:solidFill>
                              <a:srgbClr val="0D0D0D"/>
                            </a:solidFill>
                            <a:effectLst/>
                            <a:latin typeface="+mn-lt"/>
                          </a:endParaRPr>
                        </a:p>
                        <a:p>
                          <a:pPr algn="l"/>
                          <a:r>
                            <a:rPr lang="en-US" sz="2800" dirty="0" smtClean="0"/>
                            <a:t/>
                          </a:r>
                          <a:br>
                            <a:rPr lang="en-US" sz="2800" dirty="0" smtClean="0"/>
                          </a:br>
                          <a:endParaRPr lang="en-US" sz="2800" dirty="0" smtClean="0"/>
                        </a:p>
                        <a:p>
                          <a:pPr algn="l"/>
                          <a:endParaRPr lang="en-US" sz="2800" baseline="0" dirty="0" smtClean="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he-IL"/>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a:stretch>
                            <a:fillRect/>
                          </a:stretch>
                        </a:blipFill>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2800" b="0" kern="1200" dirty="0" smtClean="0">
                              <a:solidFill>
                                <a:schemeClr val="tx1"/>
                              </a:solidFill>
                              <a:effectLst/>
                              <a:latin typeface="+mn-lt"/>
                              <a:ea typeface="+mn-ea"/>
                              <a:cs typeface="Open Sans Hebrew" panose="00000500000000000000" pitchFamily="2" charset="-79"/>
                            </a:rPr>
                            <a:t>For the </a:t>
                          </a:r>
                          <a:r>
                            <a:rPr lang="en-US" sz="2800" b="0" kern="1200" dirty="0" err="1" smtClean="0">
                              <a:solidFill>
                                <a:schemeClr val="tx1"/>
                              </a:solidFill>
                              <a:effectLst/>
                              <a:latin typeface="+mn-lt"/>
                              <a:ea typeface="+mn-ea"/>
                              <a:cs typeface="Open Sans Hebrew" panose="00000500000000000000" pitchFamily="2" charset="-79"/>
                            </a:rPr>
                            <a:t>ToF</a:t>
                          </a:r>
                          <a:r>
                            <a:rPr lang="en-US" sz="2800" b="0" kern="1200" dirty="0" smtClean="0">
                              <a:solidFill>
                                <a:schemeClr val="tx1"/>
                              </a:solidFill>
                              <a:effectLst/>
                              <a:latin typeface="+mn-lt"/>
                              <a:ea typeface="+mn-ea"/>
                              <a:cs typeface="Open Sans Hebrew" panose="00000500000000000000" pitchFamily="2" charset="-79"/>
                            </a:rPr>
                            <a:t> sensor, we conducted a 'walk test' to assess its responsiveness to changes in distance. By approaching and then distancing from the sensor, we observed fluctuations in the mean sensor values, which effectively indicated increases and decreases in proximity.</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2800" b="0" i="0" dirty="0" smtClean="0">
                              <a:solidFill>
                                <a:srgbClr val="0D0D0D"/>
                              </a:solidFill>
                              <a:effectLst/>
                              <a:latin typeface="Söhne"/>
                            </a:rPr>
                            <a:t>We conducted a series of press tests on the FSR to evaluate its sensitivity and responsiveness. The sensor was repeatedly compressed and released to verify its ability to consistently register pressure changes.</a:t>
                          </a: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2800" b="0" kern="1200" dirty="0" smtClean="0">
                              <a:solidFill>
                                <a:schemeClr val="tx1"/>
                              </a:solidFill>
                              <a:effectLst/>
                              <a:latin typeface="+mn-lt"/>
                              <a:ea typeface="+mn-ea"/>
                              <a:cs typeface="Open Sans Hebrew" panose="00000500000000000000" pitchFamily="2" charset="-79"/>
                            </a:rPr>
                            <a:t>We’ve managed to create an standalone</a:t>
                          </a:r>
                          <a:r>
                            <a:rPr lang="en-US" sz="2800" b="0" kern="1200" baseline="0" dirty="0" smtClean="0">
                              <a:solidFill>
                                <a:schemeClr val="tx1"/>
                              </a:solidFill>
                              <a:effectLst/>
                              <a:latin typeface="+mn-lt"/>
                              <a:ea typeface="+mn-ea"/>
                              <a:cs typeface="Open Sans Hebrew" panose="00000500000000000000" pitchFamily="2" charset="-79"/>
                            </a:rPr>
                            <a:t> mode and slave mode API’s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2800" b="1" kern="1200" dirty="0" smtClean="0">
                              <a:solidFill>
                                <a:schemeClr val="tx1"/>
                              </a:solidFill>
                              <a:effectLst/>
                              <a:latin typeface="+mn-lt"/>
                              <a:ea typeface="+mn-ea"/>
                              <a:cs typeface="Open Sans Hebrew" panose="00000500000000000000" pitchFamily="2" charset="-79"/>
                            </a:rPr>
                            <a:t>Conclusions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2800" kern="1200" dirty="0" smtClean="0">
                              <a:solidFill>
                                <a:schemeClr val="tx1"/>
                              </a:solidFill>
                              <a:effectLst/>
                              <a:latin typeface="+mn-lt"/>
                              <a:ea typeface="+mn-ea"/>
                              <a:cs typeface="Open Sans Hebrew" panose="00000500000000000000" pitchFamily="2" charset="-79"/>
                            </a:rPr>
                            <a:t>The developed infrastructure successfully integrates a range of sensor inputs and outputs, along with visual and auditory elements, to create a comprehensive monitoring and interaction environment. This cohesive setup demonstrates a significant advancement in creating versatile and adaptable systems for various applications, from environmental monitoring to interactive installations.</a:t>
                          </a:r>
                          <a:endParaRPr lang="en-US" sz="28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dirty="0" smtClean="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dirty="0" smtClean="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mc:Fallback>
      </mc:AlternateContent>
      <p:sp>
        <p:nvSpPr>
          <p:cNvPr id="14" name="TextBox 13"/>
          <p:cNvSpPr txBox="1"/>
          <p:nvPr/>
        </p:nvSpPr>
        <p:spPr>
          <a:xfrm>
            <a:off x="10267328" y="776420"/>
            <a:ext cx="16737952" cy="3016210"/>
          </a:xfrm>
          <a:prstGeom prst="rect">
            <a:avLst/>
          </a:prstGeom>
          <a:noFill/>
        </p:spPr>
        <p:txBody>
          <a:bodyPr wrap="square" rtlCol="1">
            <a:spAutoFit/>
          </a:bodyPr>
          <a:lstStyle/>
          <a:p>
            <a:pPr algn="ctr"/>
            <a:r>
              <a:rPr lang="en-US" sz="5400" b="1" dirty="0" smtClean="0">
                <a:cs typeface="Open Sans Hebrew" panose="00000500000000000000" pitchFamily="2" charset="-79"/>
              </a:rPr>
              <a:t>Arduino Telemetry</a:t>
            </a:r>
            <a:endParaRPr lang="en-US" sz="5400" b="1" dirty="0">
              <a:cs typeface="Open Sans Hebrew" panose="00000500000000000000" pitchFamily="2" charset="-79"/>
            </a:endParaRPr>
          </a:p>
          <a:p>
            <a:pPr algn="ctr"/>
            <a:r>
              <a:rPr lang="en-US" sz="4400" b="1" dirty="0">
                <a:cs typeface="Open Sans Hebrew" panose="00000500000000000000" pitchFamily="2" charset="-79"/>
              </a:rPr>
              <a:t>Project Number</a:t>
            </a:r>
            <a:r>
              <a:rPr lang="he-IL" sz="4400" dirty="0">
                <a:cs typeface="Open Sans Hebrew" panose="00000500000000000000" pitchFamily="2" charset="-79"/>
              </a:rPr>
              <a:t>:</a:t>
            </a:r>
            <a:r>
              <a:rPr lang="en-US" sz="4400" dirty="0">
                <a:cs typeface="Open Sans Hebrew" panose="00000500000000000000" pitchFamily="2" charset="-79"/>
              </a:rPr>
              <a:t> </a:t>
            </a:r>
            <a:r>
              <a:rPr lang="en-US" sz="4400" dirty="0" smtClean="0">
                <a:cs typeface="Open Sans Hebrew" panose="00000500000000000000" pitchFamily="2" charset="-79"/>
              </a:rPr>
              <a:t>22-1-1-2666</a:t>
            </a:r>
          </a:p>
          <a:p>
            <a:pPr algn="ctr"/>
            <a:r>
              <a:rPr lang="en-US" sz="4400" b="1" dirty="0" smtClean="0">
                <a:cs typeface="Open Sans Hebrew" panose="00000500000000000000" pitchFamily="2" charset="-79"/>
              </a:rPr>
              <a:t>Names</a:t>
            </a:r>
            <a:r>
              <a:rPr lang="en-US" sz="4400" dirty="0" smtClean="0">
                <a:cs typeface="Open Sans Hebrew" panose="00000500000000000000" pitchFamily="2" charset="-79"/>
              </a:rPr>
              <a:t>: </a:t>
            </a:r>
            <a:r>
              <a:rPr lang="en-US" sz="4800" dirty="0" smtClean="0">
                <a:cs typeface="Open Sans Hebrew" panose="00000500000000000000" pitchFamily="2" charset="-79"/>
              </a:rPr>
              <a:t>Yonatan Amir, Yuri </a:t>
            </a:r>
            <a:r>
              <a:rPr lang="en-US" sz="4800" dirty="0" err="1" smtClean="0">
                <a:cs typeface="Open Sans Hebrew" panose="00000500000000000000" pitchFamily="2" charset="-79"/>
              </a:rPr>
              <a:t>Lukach</a:t>
            </a:r>
            <a:r>
              <a:rPr lang="en-US" sz="4400" dirty="0" smtClean="0">
                <a:cs typeface="Open Sans Hebrew" panose="00000500000000000000" pitchFamily="2" charset="-79"/>
              </a:rPr>
              <a:t> </a:t>
            </a:r>
            <a:endParaRPr lang="he-IL" sz="4400" dirty="0" smtClean="0">
              <a:cs typeface="Open Sans Hebrew" panose="00000500000000000000" pitchFamily="2" charset="-79"/>
            </a:endParaRPr>
          </a:p>
          <a:p>
            <a:pPr algn="ctr"/>
            <a:r>
              <a:rPr lang="en-US" sz="4400" b="1" dirty="0" smtClean="0">
                <a:cs typeface="Open Sans Hebrew" panose="00000500000000000000" pitchFamily="2" charset="-79"/>
              </a:rPr>
              <a:t>Advisor</a:t>
            </a:r>
            <a:r>
              <a:rPr lang="he-IL" sz="4400" dirty="0">
                <a:cs typeface="Open Sans Hebrew" panose="00000500000000000000" pitchFamily="2" charset="-79"/>
              </a:rPr>
              <a:t>:</a:t>
            </a:r>
            <a:r>
              <a:rPr lang="en-US" sz="4400" dirty="0">
                <a:cs typeface="Open Sans Hebrew" panose="00000500000000000000" pitchFamily="2" charset="-79"/>
              </a:rPr>
              <a:t> </a:t>
            </a:r>
            <a:r>
              <a:rPr lang="en-US" sz="4400" dirty="0" err="1" smtClean="0">
                <a:cs typeface="Open Sans Hebrew" panose="00000500000000000000" pitchFamily="2" charset="-79"/>
              </a:rPr>
              <a:t>Simcha</a:t>
            </a:r>
            <a:r>
              <a:rPr lang="en-US" sz="4400" dirty="0" smtClean="0">
                <a:cs typeface="Open Sans Hebrew" panose="00000500000000000000" pitchFamily="2" charset="-79"/>
              </a:rPr>
              <a:t> </a:t>
            </a:r>
            <a:r>
              <a:rPr lang="en-US" sz="4400" dirty="0" err="1" smtClean="0">
                <a:cs typeface="Open Sans Hebrew" panose="00000500000000000000" pitchFamily="2" charset="-79"/>
              </a:rPr>
              <a:t>Leibovich</a:t>
            </a:r>
            <a:endParaRPr lang="he-IL" sz="4400" dirty="0">
              <a:cs typeface="Open Sans Hebrew" panose="00000500000000000000" pitchFamily="2" charset="-79"/>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139" y="852247"/>
            <a:ext cx="12489813" cy="2846562"/>
          </a:xfrm>
          <a:prstGeom prst="rect">
            <a:avLst/>
          </a:prstGeom>
        </p:spPr>
      </p:pic>
      <p:pic>
        <p:nvPicPr>
          <p:cNvPr id="2" name="תמונה 1"/>
          <p:cNvPicPr>
            <a:picLocks noChangeAspect="1"/>
          </p:cNvPicPr>
          <p:nvPr/>
        </p:nvPicPr>
        <p:blipFill>
          <a:blip r:embed="rId3"/>
          <a:stretch>
            <a:fillRect/>
          </a:stretch>
        </p:blipFill>
        <p:spPr>
          <a:xfrm>
            <a:off x="537138" y="14132846"/>
            <a:ext cx="5784441" cy="4501518"/>
          </a:xfrm>
          <a:prstGeom prst="rect">
            <a:avLst/>
          </a:prstGeom>
        </p:spPr>
      </p:pic>
      <p:pic>
        <p:nvPicPr>
          <p:cNvPr id="4" name="תמונה 3"/>
          <p:cNvPicPr>
            <a:picLocks noChangeAspect="1"/>
          </p:cNvPicPr>
          <p:nvPr/>
        </p:nvPicPr>
        <p:blipFill>
          <a:blip r:embed="rId4"/>
          <a:stretch>
            <a:fillRect/>
          </a:stretch>
        </p:blipFill>
        <p:spPr>
          <a:xfrm>
            <a:off x="1301972" y="19550426"/>
            <a:ext cx="9407592" cy="5263902"/>
          </a:xfrm>
          <a:prstGeom prst="rect">
            <a:avLst/>
          </a:prstGeom>
        </p:spPr>
      </p:pic>
      <p:pic>
        <p:nvPicPr>
          <p:cNvPr id="5" name="תמונה 4"/>
          <p:cNvPicPr>
            <a:picLocks noChangeAspect="1"/>
          </p:cNvPicPr>
          <p:nvPr/>
        </p:nvPicPr>
        <p:blipFill>
          <a:blip r:embed="rId5"/>
          <a:stretch>
            <a:fillRect/>
          </a:stretch>
        </p:blipFill>
        <p:spPr>
          <a:xfrm>
            <a:off x="12275602" y="13344961"/>
            <a:ext cx="5915416" cy="5044961"/>
          </a:xfrm>
          <a:prstGeom prst="rect">
            <a:avLst/>
          </a:prstGeom>
        </p:spPr>
      </p:pic>
      <p:pic>
        <p:nvPicPr>
          <p:cNvPr id="10" name="Image1"/>
          <p:cNvPicPr/>
          <p:nvPr/>
        </p:nvPicPr>
        <p:blipFill>
          <a:blip r:embed="rId6"/>
          <a:stretch>
            <a:fillRect/>
          </a:stretch>
        </p:blipFill>
        <p:spPr bwMode="auto">
          <a:xfrm>
            <a:off x="12408399" y="20795672"/>
            <a:ext cx="5214583" cy="4100946"/>
          </a:xfrm>
          <a:prstGeom prst="rect">
            <a:avLst/>
          </a:prstGeom>
        </p:spPr>
      </p:pic>
      <p:pic>
        <p:nvPicPr>
          <p:cNvPr id="11" name="Image2"/>
          <p:cNvPicPr/>
          <p:nvPr/>
        </p:nvPicPr>
        <p:blipFill>
          <a:blip r:embed="rId7"/>
          <a:stretch>
            <a:fillRect/>
          </a:stretch>
        </p:blipFill>
        <p:spPr bwMode="auto">
          <a:xfrm>
            <a:off x="23897114" y="6216534"/>
            <a:ext cx="5931722" cy="4409903"/>
          </a:xfrm>
          <a:prstGeom prst="rect">
            <a:avLst/>
          </a:prstGeom>
        </p:spPr>
      </p:pic>
      <p:pic>
        <p:nvPicPr>
          <p:cNvPr id="12" name="Image9"/>
          <p:cNvPicPr/>
          <p:nvPr/>
        </p:nvPicPr>
        <p:blipFill>
          <a:blip r:embed="rId8"/>
          <a:stretch>
            <a:fillRect/>
          </a:stretch>
        </p:blipFill>
        <p:spPr bwMode="auto">
          <a:xfrm>
            <a:off x="23897114" y="12674741"/>
            <a:ext cx="5274310" cy="3955415"/>
          </a:xfrm>
          <a:prstGeom prst="rect">
            <a:avLst/>
          </a:prstGeom>
        </p:spPr>
      </p:pic>
      <p:pic>
        <p:nvPicPr>
          <p:cNvPr id="13" name="תמונה 12"/>
          <p:cNvPicPr>
            <a:picLocks noChangeAspect="1"/>
          </p:cNvPicPr>
          <p:nvPr/>
        </p:nvPicPr>
        <p:blipFill>
          <a:blip r:embed="rId9"/>
          <a:stretch>
            <a:fillRect/>
          </a:stretch>
        </p:blipFill>
        <p:spPr>
          <a:xfrm>
            <a:off x="24032531" y="17729628"/>
            <a:ext cx="6513960" cy="3066044"/>
          </a:xfrm>
          <a:prstGeom prst="rect">
            <a:avLst/>
          </a:prstGeom>
        </p:spPr>
      </p:pic>
    </p:spTree>
    <p:extLst>
      <p:ext uri="{BB962C8B-B14F-4D97-AF65-F5344CB8AC3E}">
        <p14:creationId xmlns:p14="http://schemas.microsoft.com/office/powerpoint/2010/main" val="2356532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4947</TotalTime>
  <Words>645</Words>
  <Application>Microsoft Office PowerPoint</Application>
  <PresentationFormat>מותאם אישית</PresentationFormat>
  <Paragraphs>102</Paragraphs>
  <Slides>1</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vt:i4>
      </vt:variant>
    </vt:vector>
  </HeadingPairs>
  <TitlesOfParts>
    <vt:vector size="8" baseType="lpstr">
      <vt:lpstr>Arial</vt:lpstr>
      <vt:lpstr>Calibri</vt:lpstr>
      <vt:lpstr>Calibri Light</vt:lpstr>
      <vt:lpstr>Cambria Math</vt:lpstr>
      <vt:lpstr>Open Sans Hebrew</vt:lpstr>
      <vt:lpstr>Söhne</vt:lpstr>
      <vt:lpstr>Office Theme</vt:lpstr>
      <vt:lpstr>מצגת של PowerPoint‏</vt:lpstr>
    </vt:vector>
  </TitlesOfParts>
  <Company>tau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Galit Botzer</dc:creator>
  <cp:lastModifiedBy>yonatan.amir@outlook.co.il</cp:lastModifiedBy>
  <cp:revision>94</cp:revision>
  <cp:lastPrinted>2019-12-23T14:46:09Z</cp:lastPrinted>
  <dcterms:created xsi:type="dcterms:W3CDTF">2019-12-02T06:50:52Z</dcterms:created>
  <dcterms:modified xsi:type="dcterms:W3CDTF">2024-03-14T16:45:15Z</dcterms:modified>
</cp:coreProperties>
</file>