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>
        <p:scale>
          <a:sx n="65" d="100"/>
          <a:sy n="65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ee.fr/fr/statistiques/3677855" TargetMode="External"/><Relationship Id="rId2" Type="http://schemas.openxmlformats.org/officeDocument/2006/relationships/hyperlink" Target="https://developer.foursquare.com/docs/build-with-foursquare/catego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oservices.ign.fr/documentation/diffusion/telechargement-donnees-libres.html#contoursiri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D4B3E-B44F-4491-9357-0B3199C06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286904" cy="3329581"/>
          </a:xfrm>
        </p:spPr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I Live?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BB9656-0044-408E-B589-F34FBCCD4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IBM Data Science </a:t>
            </a:r>
            <a:r>
              <a:rPr lang="fr-FR" dirty="0" err="1"/>
              <a:t>professional</a:t>
            </a:r>
            <a:r>
              <a:rPr lang="fr-FR" dirty="0"/>
              <a:t> </a:t>
            </a:r>
            <a:r>
              <a:rPr lang="fr-FR" dirty="0" err="1"/>
              <a:t>certificate</a:t>
            </a:r>
            <a:endParaRPr lang="fr-FR" dirty="0"/>
          </a:p>
          <a:p>
            <a:r>
              <a:rPr lang="fr-FR" dirty="0" err="1"/>
              <a:t>Capstone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– the battle of </a:t>
            </a:r>
            <a:r>
              <a:rPr lang="fr-FR" dirty="0" err="1"/>
              <a:t>neighbourhoods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48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B8C880-663B-4C9E-88E6-40EB550E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fr-FR" sz="3200" dirty="0">
                <a:solidFill>
                  <a:srgbClr val="EBEBEB"/>
                </a:solidFill>
              </a:rPr>
              <a:t>Discussion (1)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843764-546E-44DB-954B-FF19486F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lvl="0"/>
            <a:r>
              <a:rPr lang="en-GB" sz="1400" dirty="0">
                <a:solidFill>
                  <a:srgbClr val="FFFFFF"/>
                </a:solidFill>
              </a:rPr>
              <a:t>Clustering is based on proportions. These two examples would be in the same category</a:t>
            </a:r>
          </a:p>
          <a:p>
            <a:pPr lvl="0"/>
            <a:endParaRPr lang="en-GB" sz="1400" dirty="0">
              <a:solidFill>
                <a:srgbClr val="FFFFFF"/>
              </a:solidFill>
            </a:endParaRPr>
          </a:p>
          <a:p>
            <a:pPr lvl="0"/>
            <a:endParaRPr lang="fr-FR" sz="1400" dirty="0">
              <a:solidFill>
                <a:srgbClr val="FFFFFF"/>
              </a:solidFill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D984A84-0C72-4D6F-9A7A-DCC0BCC3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01896"/>
              </p:ext>
            </p:extLst>
          </p:nvPr>
        </p:nvGraphicFramePr>
        <p:xfrm>
          <a:off x="5048451" y="2856686"/>
          <a:ext cx="6495851" cy="175423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018947">
                  <a:extLst>
                    <a:ext uri="{9D8B030D-6E8A-4147-A177-3AD203B41FA5}">
                      <a16:colId xmlns:a16="http://schemas.microsoft.com/office/drawing/2014/main" val="3183937444"/>
                    </a:ext>
                  </a:extLst>
                </a:gridCol>
                <a:gridCol w="1088921">
                  <a:extLst>
                    <a:ext uri="{9D8B030D-6E8A-4147-A177-3AD203B41FA5}">
                      <a16:colId xmlns:a16="http://schemas.microsoft.com/office/drawing/2014/main" val="767291834"/>
                    </a:ext>
                  </a:extLst>
                </a:gridCol>
                <a:gridCol w="1218107">
                  <a:extLst>
                    <a:ext uri="{9D8B030D-6E8A-4147-A177-3AD203B41FA5}">
                      <a16:colId xmlns:a16="http://schemas.microsoft.com/office/drawing/2014/main" val="539242465"/>
                    </a:ext>
                  </a:extLst>
                </a:gridCol>
                <a:gridCol w="1072773">
                  <a:extLst>
                    <a:ext uri="{9D8B030D-6E8A-4147-A177-3AD203B41FA5}">
                      <a16:colId xmlns:a16="http://schemas.microsoft.com/office/drawing/2014/main" val="2082806037"/>
                    </a:ext>
                  </a:extLst>
                </a:gridCol>
                <a:gridCol w="1166971">
                  <a:extLst>
                    <a:ext uri="{9D8B030D-6E8A-4147-A177-3AD203B41FA5}">
                      <a16:colId xmlns:a16="http://schemas.microsoft.com/office/drawing/2014/main" val="1401192670"/>
                    </a:ext>
                  </a:extLst>
                </a:gridCol>
                <a:gridCol w="930132">
                  <a:extLst>
                    <a:ext uri="{9D8B030D-6E8A-4147-A177-3AD203B41FA5}">
                      <a16:colId xmlns:a16="http://schemas.microsoft.com/office/drawing/2014/main" val="2445946965"/>
                    </a:ext>
                  </a:extLst>
                </a:gridCol>
              </a:tblGrid>
              <a:tr h="350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 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Young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Student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Active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Retired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Total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extLst>
                  <a:ext uri="{0D108BD9-81ED-4DB2-BD59-A6C34878D82A}">
                    <a16:rowId xmlns:a16="http://schemas.microsoft.com/office/drawing/2014/main" val="1176754649"/>
                  </a:ext>
                </a:extLst>
              </a:tr>
              <a:tr h="350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X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100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50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200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100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450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extLst>
                  <a:ext uri="{0D108BD9-81ED-4DB2-BD59-A6C34878D82A}">
                    <a16:rowId xmlns:a16="http://schemas.microsoft.com/office/drawing/2014/main" val="3495737093"/>
                  </a:ext>
                </a:extLst>
              </a:tr>
              <a:tr h="350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X</a:t>
                      </a:r>
                      <a:r>
                        <a:rPr lang="en-GB" sz="1900" baseline="-25000">
                          <a:effectLst/>
                        </a:rPr>
                        <a:t>weight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22.2%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11.1%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44.5%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22.2%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 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extLst>
                  <a:ext uri="{0D108BD9-81ED-4DB2-BD59-A6C34878D82A}">
                    <a16:rowId xmlns:a16="http://schemas.microsoft.com/office/drawing/2014/main" val="1209522449"/>
                  </a:ext>
                </a:extLst>
              </a:tr>
              <a:tr h="350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Y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1000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500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2000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1000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4500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extLst>
                  <a:ext uri="{0D108BD9-81ED-4DB2-BD59-A6C34878D82A}">
                    <a16:rowId xmlns:a16="http://schemas.microsoft.com/office/drawing/2014/main" val="2702867499"/>
                  </a:ext>
                </a:extLst>
              </a:tr>
              <a:tr h="350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Y</a:t>
                      </a:r>
                      <a:r>
                        <a:rPr lang="en-GB" sz="1900" baseline="-25000">
                          <a:effectLst/>
                        </a:rPr>
                        <a:t>weight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22.2%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11.1%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44.5%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>
                          <a:effectLst/>
                        </a:rPr>
                        <a:t>22.2%</a:t>
                      </a:r>
                      <a:endParaRPr lang="fr-FR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900" dirty="0">
                          <a:effectLst/>
                        </a:rPr>
                        <a:t> </a:t>
                      </a:r>
                      <a:endParaRPr lang="fr-FR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266" marR="116266" marT="0" marB="0"/>
                </a:tc>
                <a:extLst>
                  <a:ext uri="{0D108BD9-81ED-4DB2-BD59-A6C34878D82A}">
                    <a16:rowId xmlns:a16="http://schemas.microsoft.com/office/drawing/2014/main" val="234952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40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8C880-663B-4C9E-88E6-40EB550E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Discussion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843764-546E-44DB-954B-FF19486F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Choices are limited to three indicators: the age distribution, the professional distribution and the facilities’ categories distribution. However, households’ choices are more complex.</a:t>
            </a:r>
            <a:endParaRPr lang="fr-FR" dirty="0"/>
          </a:p>
          <a:p>
            <a:endParaRPr lang="fr-FR" dirty="0"/>
          </a:p>
          <a:p>
            <a:r>
              <a:rPr lang="en-GB" dirty="0"/>
              <a:t>The age distribution could bias the analysis. Indeed, the presence of one retirement residence could sharply increase the proportion of retired people, mischievously transforming the neighbourhood to a “retirement district”.</a:t>
            </a:r>
          </a:p>
          <a:p>
            <a:endParaRPr lang="en-GB" dirty="0"/>
          </a:p>
          <a:p>
            <a:r>
              <a:rPr lang="en-GB" dirty="0"/>
              <a:t>This method can lead to an incomplete picture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7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ADD79-FD49-4E77-B597-CA2CA6DF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&amp; 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092CD-3BF9-43CB-8486-64131CB1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neighbourhood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assigned</a:t>
            </a:r>
            <a:r>
              <a:rPr lang="fr-FR" dirty="0"/>
              <a:t> a cluster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prefessional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age</a:t>
            </a:r>
            <a:r>
              <a:rPr lang="fr-FR" dirty="0"/>
              <a:t> distribution, and </a:t>
            </a:r>
            <a:r>
              <a:rPr lang="fr-FR" dirty="0" err="1"/>
              <a:t>facilities</a:t>
            </a:r>
            <a:r>
              <a:rPr lang="fr-FR" dirty="0"/>
              <a:t> </a:t>
            </a:r>
            <a:r>
              <a:rPr lang="fr-FR" dirty="0" err="1"/>
              <a:t>presence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Next </a:t>
            </a:r>
            <a:r>
              <a:rPr lang="fr-FR" dirty="0" err="1"/>
              <a:t>step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Consolidate</a:t>
            </a:r>
            <a:r>
              <a:rPr lang="fr-FR" dirty="0"/>
              <a:t> the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indicators</a:t>
            </a:r>
            <a:endParaRPr lang="fr-FR" dirty="0"/>
          </a:p>
          <a:p>
            <a:pPr lvl="1"/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houselhod</a:t>
            </a:r>
            <a:r>
              <a:rPr lang="fr-FR" dirty="0"/>
              <a:t> </a:t>
            </a:r>
            <a:r>
              <a:rPr lang="fr-FR" dirty="0" err="1"/>
              <a:t>wish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criteria</a:t>
            </a:r>
            <a:endParaRPr lang="fr-FR" dirty="0"/>
          </a:p>
          <a:p>
            <a:pPr lvl="1"/>
            <a:r>
              <a:rPr lang="fr-FR" dirty="0" err="1"/>
              <a:t>Extract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neighbourhoods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the Jaccard </a:t>
            </a:r>
            <a:r>
              <a:rPr lang="fr-FR" dirty="0" err="1"/>
              <a:t>similarity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42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66DA8-E2B2-4C67-B9B3-4A6A5BAC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Business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82771C-6F35-48BD-91D3-4AE059D1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According to INSEE, in France, in 2013, about one household in five changed housing at least once between 2009 and 2013.</a:t>
            </a:r>
          </a:p>
          <a:p>
            <a:endParaRPr lang="en-GB" dirty="0"/>
          </a:p>
          <a:p>
            <a:r>
              <a:rPr lang="en-GB" dirty="0"/>
              <a:t>A common question remains: which neighbourhoods are the best place for them to start their new adventure?</a:t>
            </a:r>
          </a:p>
          <a:p>
            <a:endParaRPr lang="en-GB" dirty="0"/>
          </a:p>
          <a:p>
            <a:r>
              <a:rPr lang="en-GB" dirty="0"/>
              <a:t>A household has several criterions on which it bases its choice, and they are often complex, sometimes incompatible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74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EF48-06F7-4B90-9032-8FA74CD4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Business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FFF14-FD4A-43E9-978A-8FA34F70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households with a decision-making tool</a:t>
            </a:r>
          </a:p>
          <a:p>
            <a:endParaRPr lang="en-US" dirty="0"/>
          </a:p>
          <a:p>
            <a:r>
              <a:rPr lang="en-US" dirty="0"/>
              <a:t>Guide households in their choice of their future </a:t>
            </a:r>
            <a:r>
              <a:rPr lang="en-US" dirty="0" err="1"/>
              <a:t>neighbourhood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</a:t>
            </a:r>
          </a:p>
          <a:p>
            <a:r>
              <a:rPr lang="fr-FR" dirty="0"/>
              <a:t>C</a:t>
            </a:r>
            <a:r>
              <a:rPr lang="en-US" dirty="0" err="1"/>
              <a:t>omparing</a:t>
            </a:r>
            <a:r>
              <a:rPr lang="en-US" dirty="0"/>
              <a:t> and reconciling the characteristics of each city's </a:t>
            </a:r>
            <a:r>
              <a:rPr lang="en-US" dirty="0" err="1"/>
              <a:t>neighbourhood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678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ED4D1-AE49-4B84-BFEA-490E50C0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acquisition and </a:t>
            </a:r>
            <a:r>
              <a:rPr lang="fr-FR" dirty="0" err="1"/>
              <a:t>cleaning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025C3C-F705-4293-A250-0A713444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Three</a:t>
            </a:r>
            <a:r>
              <a:rPr lang="fr-FR" dirty="0"/>
              <a:t> sources of data</a:t>
            </a:r>
          </a:p>
          <a:p>
            <a:pPr lvl="1"/>
            <a:r>
              <a:rPr lang="en-GB" dirty="0"/>
              <a:t>Foursquare, gives us access to all the facilities near the neighbourhood. We will just extract the families of the categories. One can find the </a:t>
            </a:r>
            <a:r>
              <a:rPr lang="en-GB" dirty="0" err="1"/>
              <a:t>Foorsquare</a:t>
            </a:r>
            <a:r>
              <a:rPr lang="en-GB" dirty="0"/>
              <a:t> families’ tree </a:t>
            </a:r>
            <a:r>
              <a:rPr lang="en-GB" u="sng" dirty="0">
                <a:hlinkClick r:id="rId2"/>
              </a:rPr>
              <a:t>there</a:t>
            </a:r>
            <a:r>
              <a:rPr lang="en-GB" dirty="0"/>
              <a:t>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INSEE, the French National Institute of Statistics and Economic Studies which will provide to us distribution of ages and professional categories for each neighbourhood. You can find the data </a:t>
            </a:r>
            <a:r>
              <a:rPr lang="en-GB" u="sng" dirty="0">
                <a:hlinkClick r:id="rId3"/>
              </a:rPr>
              <a:t>there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IGN, French National Institute of Geographic information, which provides a breakdown of the French territory into districts, with geometric contours. You can find the data </a:t>
            </a:r>
            <a:r>
              <a:rPr lang="en-GB" u="sng" dirty="0">
                <a:hlinkClick r:id="rId4"/>
              </a:rPr>
              <a:t>there</a:t>
            </a:r>
            <a:r>
              <a:rPr lang="en-GB" dirty="0"/>
              <a:t>.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81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65861-433B-49C6-B131-9D67930D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fr-FR" sz="3900"/>
              <a:t>Geographic limitation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F99577-452E-4B08-B552-CF5202228B7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1" r="16516" b="1"/>
          <a:stretch/>
        </p:blipFill>
        <p:spPr bwMode="auto">
          <a:xfrm>
            <a:off x="4634680" y="10"/>
            <a:ext cx="7560130" cy="685799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9CC642-A661-4739-9AEC-75D24C63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chosen</a:t>
            </a:r>
            <a:r>
              <a:rPr lang="fr-FR" dirty="0"/>
              <a:t> to </a:t>
            </a:r>
            <a:r>
              <a:rPr lang="fr-FR" dirty="0" err="1"/>
              <a:t>limit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to four </a:t>
            </a:r>
            <a:r>
              <a:rPr lang="fr-FR" dirty="0" err="1"/>
              <a:t>cities</a:t>
            </a:r>
            <a:r>
              <a:rPr lang="fr-FR" dirty="0"/>
              <a:t> of the South of France: Aix-en-Provence, Arles, Avignon, Marseille</a:t>
            </a:r>
          </a:p>
        </p:txBody>
      </p:sp>
    </p:spTree>
    <p:extLst>
      <p:ext uri="{BB962C8B-B14F-4D97-AF65-F5344CB8AC3E}">
        <p14:creationId xmlns:p14="http://schemas.microsoft.com/office/powerpoint/2010/main" val="152631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FEB6F-5B85-44E9-8F54-E13C0A9D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Methodology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A05A4-81C1-488E-A2D6-BFEBD1A5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Clustering the </a:t>
            </a:r>
            <a:r>
              <a:rPr lang="fr-FR" dirty="0" err="1"/>
              <a:t>indicators</a:t>
            </a:r>
            <a:endParaRPr lang="fr-FR" dirty="0"/>
          </a:p>
          <a:p>
            <a:pPr lvl="1"/>
            <a:r>
              <a:rPr lang="fr-FR" dirty="0"/>
              <a:t>Clustering </a:t>
            </a:r>
            <a:r>
              <a:rPr lang="fr-FR" dirty="0" err="1"/>
              <a:t>algorithm</a:t>
            </a:r>
            <a:endParaRPr lang="fr-FR" dirty="0"/>
          </a:p>
          <a:p>
            <a:pPr lvl="1"/>
            <a:r>
              <a:rPr lang="fr-FR" dirty="0" err="1"/>
              <a:t>Optimization</a:t>
            </a:r>
            <a:r>
              <a:rPr lang="fr-FR" dirty="0"/>
              <a:t>: </a:t>
            </a:r>
            <a:r>
              <a:rPr lang="fr-FR" dirty="0" err="1"/>
              <a:t>Elbow</a:t>
            </a:r>
            <a:r>
              <a:rPr lang="fr-FR" dirty="0"/>
              <a:t> </a:t>
            </a:r>
            <a:r>
              <a:rPr lang="fr-FR" dirty="0" err="1"/>
              <a:t>method</a:t>
            </a:r>
            <a:endParaRPr lang="fr-FR" dirty="0"/>
          </a:p>
          <a:p>
            <a:pPr lvl="1"/>
            <a:r>
              <a:rPr lang="fr-FR" dirty="0" err="1"/>
              <a:t>Suggested</a:t>
            </a:r>
            <a:r>
              <a:rPr lang="fr-FR" dirty="0"/>
              <a:t> 4 clusters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indicator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7E3396A-F5B1-4BCB-8986-5F1B8AAE65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806" y="3963351"/>
            <a:ext cx="3616514" cy="2577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25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E62D21-F707-477F-9E67-53714328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Clustering age groups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A1D511-4A57-4FD9-9BA0-1CB990D5FAB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" t="21777" r="14400" b="2445"/>
          <a:stretch/>
        </p:blipFill>
        <p:spPr bwMode="auto">
          <a:xfrm>
            <a:off x="6093992" y="1058568"/>
            <a:ext cx="5449889" cy="4740861"/>
          </a:xfrm>
          <a:prstGeom prst="rect">
            <a:avLst/>
          </a:prstGeom>
          <a:noFill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1F9A4-7291-4495-B15A-98963DD9C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EBEBEB"/>
                </a:solidFill>
              </a:rPr>
              <a:t>4 clusters</a:t>
            </a:r>
          </a:p>
          <a:p>
            <a:r>
              <a:rPr lang="fr-FR" dirty="0">
                <a:solidFill>
                  <a:srgbClr val="EBEBEB"/>
                </a:solidFill>
              </a:rPr>
              <a:t>Cluster 0: </a:t>
            </a:r>
            <a:r>
              <a:rPr lang="fr-FR" dirty="0" err="1">
                <a:solidFill>
                  <a:srgbClr val="EBEBEB"/>
                </a:solidFill>
              </a:rPr>
              <a:t>student</a:t>
            </a:r>
            <a:r>
              <a:rPr lang="fr-FR" dirty="0">
                <a:solidFill>
                  <a:srgbClr val="EBEBEB"/>
                </a:solidFill>
              </a:rPr>
              <a:t> districts</a:t>
            </a:r>
          </a:p>
          <a:p>
            <a:r>
              <a:rPr lang="fr-FR" dirty="0">
                <a:solidFill>
                  <a:srgbClr val="EBEBEB"/>
                </a:solidFill>
              </a:rPr>
              <a:t>Cluster 1: retirement districts</a:t>
            </a:r>
          </a:p>
          <a:p>
            <a:r>
              <a:rPr lang="fr-FR" dirty="0">
                <a:solidFill>
                  <a:srgbClr val="EBEBEB"/>
                </a:solidFill>
              </a:rPr>
              <a:t>Cluster 2: business districts</a:t>
            </a:r>
          </a:p>
          <a:p>
            <a:r>
              <a:rPr lang="fr-FR" dirty="0">
                <a:solidFill>
                  <a:srgbClr val="EBEBEB"/>
                </a:solidFill>
              </a:rPr>
              <a:t>Custer 3: </a:t>
            </a:r>
            <a:r>
              <a:rPr lang="fr-FR" dirty="0" err="1">
                <a:solidFill>
                  <a:srgbClr val="EBEBEB"/>
                </a:solidFill>
              </a:rPr>
              <a:t>family</a:t>
            </a:r>
            <a:r>
              <a:rPr lang="fr-FR" dirty="0">
                <a:solidFill>
                  <a:srgbClr val="EBEBEB"/>
                </a:solidFill>
              </a:rPr>
              <a:t> districts</a:t>
            </a:r>
          </a:p>
        </p:txBody>
      </p:sp>
    </p:spTree>
    <p:extLst>
      <p:ext uri="{BB962C8B-B14F-4D97-AF65-F5344CB8AC3E}">
        <p14:creationId xmlns:p14="http://schemas.microsoft.com/office/powerpoint/2010/main" val="1406795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E62D21-F707-477F-9E67-53714328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756190" cy="1622321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EBEBEB"/>
                </a:solidFill>
              </a:rPr>
              <a:t>Clustering Professional groups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EC2CBE7-E15E-43C4-AA06-AF75845ADF9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" t="15000" r="12798"/>
          <a:stretch/>
        </p:blipFill>
        <p:spPr bwMode="auto">
          <a:xfrm>
            <a:off x="6319520" y="647698"/>
            <a:ext cx="4380425" cy="5895342"/>
          </a:xfrm>
          <a:prstGeom prst="rect">
            <a:avLst/>
          </a:prstGeom>
          <a:noFill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1F9A4-7291-4495-B15A-98963DD9C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EBEBEB"/>
                </a:solidFill>
              </a:rPr>
              <a:t>4 clusters</a:t>
            </a:r>
          </a:p>
          <a:p>
            <a:r>
              <a:rPr lang="fr-FR" dirty="0">
                <a:solidFill>
                  <a:srgbClr val="EBEBEB"/>
                </a:solidFill>
              </a:rPr>
              <a:t>Cluster 0: </a:t>
            </a:r>
            <a:r>
              <a:rPr lang="fr-FR" dirty="0" err="1">
                <a:solidFill>
                  <a:srgbClr val="EBEBEB"/>
                </a:solidFill>
              </a:rPr>
              <a:t>Upper</a:t>
            </a:r>
            <a:r>
              <a:rPr lang="fr-FR" dirty="0">
                <a:solidFill>
                  <a:srgbClr val="EBEBEB"/>
                </a:solidFill>
              </a:rPr>
              <a:t>-middle class districts</a:t>
            </a:r>
          </a:p>
          <a:p>
            <a:r>
              <a:rPr lang="fr-FR" dirty="0">
                <a:solidFill>
                  <a:srgbClr val="EBEBEB"/>
                </a:solidFill>
              </a:rPr>
              <a:t>Cluster 1: retirement districts</a:t>
            </a:r>
          </a:p>
          <a:p>
            <a:r>
              <a:rPr lang="fr-FR" dirty="0">
                <a:solidFill>
                  <a:srgbClr val="EBEBEB"/>
                </a:solidFill>
              </a:rPr>
              <a:t>Cluster 2: </a:t>
            </a:r>
            <a:r>
              <a:rPr lang="fr-FR" dirty="0" err="1">
                <a:solidFill>
                  <a:srgbClr val="EBEBEB"/>
                </a:solidFill>
              </a:rPr>
              <a:t>low</a:t>
            </a:r>
            <a:r>
              <a:rPr lang="fr-FR" dirty="0">
                <a:solidFill>
                  <a:srgbClr val="EBEBEB"/>
                </a:solidFill>
              </a:rPr>
              <a:t>-middle class districts</a:t>
            </a:r>
          </a:p>
          <a:p>
            <a:r>
              <a:rPr lang="fr-FR" dirty="0">
                <a:solidFill>
                  <a:srgbClr val="EBEBEB"/>
                </a:solidFill>
              </a:rPr>
              <a:t>Custer 3: mixed </a:t>
            </a:r>
            <a:r>
              <a:rPr lang="fr-FR" dirty="0" err="1">
                <a:solidFill>
                  <a:srgbClr val="EBEBEB"/>
                </a:solidFill>
              </a:rPr>
              <a:t>professional</a:t>
            </a:r>
            <a:r>
              <a:rPr lang="fr-FR" dirty="0">
                <a:solidFill>
                  <a:srgbClr val="EBEBEB"/>
                </a:solidFill>
              </a:rPr>
              <a:t> districts</a:t>
            </a:r>
          </a:p>
        </p:txBody>
      </p:sp>
    </p:spTree>
    <p:extLst>
      <p:ext uri="{BB962C8B-B14F-4D97-AF65-F5344CB8AC3E}">
        <p14:creationId xmlns:p14="http://schemas.microsoft.com/office/powerpoint/2010/main" val="3307183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E62D21-F707-477F-9E67-53714328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600">
                <a:solidFill>
                  <a:srgbClr val="EBEBEB"/>
                </a:solidFill>
              </a:rPr>
              <a:t>Clustering Professional groups</a:t>
            </a: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1F9A4-7291-4495-B15A-98963DD9C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EBEBEB"/>
                </a:solidFill>
              </a:rPr>
              <a:t>4 clusters</a:t>
            </a:r>
          </a:p>
          <a:p>
            <a:r>
              <a:rPr lang="fr-FR" dirty="0">
                <a:solidFill>
                  <a:srgbClr val="EBEBEB"/>
                </a:solidFill>
              </a:rPr>
              <a:t>Cluster 0: restaurant district</a:t>
            </a:r>
          </a:p>
          <a:p>
            <a:r>
              <a:rPr lang="fr-FR" dirty="0">
                <a:solidFill>
                  <a:srgbClr val="EBEBEB"/>
                </a:solidFill>
              </a:rPr>
              <a:t>Cluster 1: shopping districts</a:t>
            </a:r>
          </a:p>
          <a:p>
            <a:r>
              <a:rPr lang="fr-FR" dirty="0">
                <a:solidFill>
                  <a:srgbClr val="EBEBEB"/>
                </a:solidFill>
              </a:rPr>
              <a:t>Cluster 2: </a:t>
            </a:r>
            <a:r>
              <a:rPr lang="fr-FR" dirty="0" err="1">
                <a:solidFill>
                  <a:srgbClr val="EBEBEB"/>
                </a:solidFill>
              </a:rPr>
              <a:t>travel</a:t>
            </a:r>
            <a:r>
              <a:rPr lang="fr-FR" dirty="0">
                <a:solidFill>
                  <a:srgbClr val="EBEBEB"/>
                </a:solidFill>
              </a:rPr>
              <a:t> districts (</a:t>
            </a:r>
            <a:r>
              <a:rPr lang="fr-FR" dirty="0" err="1">
                <a:solidFill>
                  <a:srgbClr val="EBEBEB"/>
                </a:solidFill>
              </a:rPr>
              <a:t>hotels</a:t>
            </a:r>
            <a:r>
              <a:rPr lang="fr-FR" dirty="0">
                <a:solidFill>
                  <a:srgbClr val="EBEBEB"/>
                </a:solidFill>
              </a:rPr>
              <a:t>, …)</a:t>
            </a:r>
          </a:p>
          <a:p>
            <a:r>
              <a:rPr lang="fr-FR" dirty="0">
                <a:solidFill>
                  <a:srgbClr val="EBEBEB"/>
                </a:solidFill>
              </a:rPr>
              <a:t>Custer 3: </a:t>
            </a:r>
            <a:r>
              <a:rPr lang="fr-FR" dirty="0" err="1">
                <a:solidFill>
                  <a:srgbClr val="EBEBEB"/>
                </a:solidFill>
              </a:rPr>
              <a:t>complete</a:t>
            </a:r>
            <a:r>
              <a:rPr lang="fr-FR" dirty="0">
                <a:solidFill>
                  <a:srgbClr val="EBEBEB"/>
                </a:solidFill>
              </a:rPr>
              <a:t> districts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2C66304-CF01-44EC-AADE-803AB571DF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60966" y="1280766"/>
            <a:ext cx="562356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7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519</Words>
  <Application>Microsoft Office PowerPoint</Application>
  <PresentationFormat>Grand écran</PresentationFormat>
  <Paragraphs>93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Where Should I Live?</vt:lpstr>
      <vt:lpstr>Business Problem</vt:lpstr>
      <vt:lpstr>Business Solution</vt:lpstr>
      <vt:lpstr>Data acquisition and cleaning</vt:lpstr>
      <vt:lpstr>Geographic limitation</vt:lpstr>
      <vt:lpstr>Methodology</vt:lpstr>
      <vt:lpstr>Clustering age groups</vt:lpstr>
      <vt:lpstr>Clustering Professional groups</vt:lpstr>
      <vt:lpstr>Clustering Professional groups</vt:lpstr>
      <vt:lpstr>Discussion (1)</vt:lpstr>
      <vt:lpstr>Discussion (2)</vt:lpstr>
      <vt:lpstr>Results &amp;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Should I Live?</dc:title>
  <dc:creator>Yonatan</dc:creator>
  <cp:lastModifiedBy>Yonatan</cp:lastModifiedBy>
  <cp:revision>1</cp:revision>
  <dcterms:created xsi:type="dcterms:W3CDTF">2020-04-10T13:21:28Z</dcterms:created>
  <dcterms:modified xsi:type="dcterms:W3CDTF">2020-04-10T13:24:41Z</dcterms:modified>
</cp:coreProperties>
</file>