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77" r:id="rId7"/>
    <p:sldId id="276" r:id="rId8"/>
    <p:sldId id="275" r:id="rId9"/>
    <p:sldId id="278" r:id="rId10"/>
    <p:sldId id="279" r:id="rId11"/>
    <p:sldId id="280" r:id="rId12"/>
    <p:sldId id="261" r:id="rId13"/>
    <p:sldId id="262" r:id="rId14"/>
    <p:sldId id="263" r:id="rId15"/>
    <p:sldId id="264" r:id="rId16"/>
    <p:sldId id="265" r:id="rId17"/>
    <p:sldId id="266" r:id="rId18"/>
    <p:sldId id="274" r:id="rId19"/>
    <p:sldId id="267" r:id="rId20"/>
    <p:sldId id="268" r:id="rId21"/>
    <p:sldId id="269" r:id="rId22"/>
    <p:sldId id="270" r:id="rId23"/>
    <p:sldId id="271" r:id="rId24"/>
    <p:sldId id="272" r:id="rId25"/>
    <p:sldId id="273" r:id="rId26"/>
    <p:sldId id="281" r:id="rId27"/>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7" autoAdjust="0"/>
    <p:restoredTop sz="94660"/>
  </p:normalViewPr>
  <p:slideViewPr>
    <p:cSldViewPr>
      <p:cViewPr>
        <p:scale>
          <a:sx n="70" d="100"/>
          <a:sy n="70" d="100"/>
        </p:scale>
        <p:origin x="-330"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02FC7373-E676-4B57-A119-97476F159A40}" type="datetimeFigureOut">
              <a:rPr lang="en-US" smtClean="0"/>
              <a:pPr/>
              <a:t>4/5/2011</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09E626A7-4E21-41B8-9D78-D8B40A80625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E626A7-4E21-41B8-9D78-D8B40A806255}"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31C7952-E5B2-4B84-A7F9-86350DD970D8}"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C7952-E5B2-4B84-A7F9-86350DD970D8}"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C7952-E5B2-4B84-A7F9-86350DD970D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1C7952-E5B2-4B84-A7F9-86350DD970D8}"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431C7952-E5B2-4B84-A7F9-86350DD970D8}"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C7952-E5B2-4B84-A7F9-86350DD970D8}"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1C7952-E5B2-4B84-A7F9-86350DD970D8}"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1C7952-E5B2-4B84-A7F9-86350DD970D8}"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1C7952-E5B2-4B84-A7F9-86350DD970D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1C7952-E5B2-4B84-A7F9-86350DD970D8}"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A1B3FC0-57BA-4C70-AC0A-41D089D78B68}" type="datetimeFigureOut">
              <a:rPr lang="en-US" smtClean="0"/>
              <a:pPr/>
              <a:t>4/5/2011</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31C7952-E5B2-4B84-A7F9-86350DD970D8}"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CA1B3FC0-57BA-4C70-AC0A-41D089D78B68}" type="datetimeFigureOut">
              <a:rPr lang="en-US" smtClean="0"/>
              <a:pPr/>
              <a:t>4/5/2011</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31C7952-E5B2-4B84-A7F9-86350DD970D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2057400"/>
          </a:xfrm>
        </p:spPr>
        <p:txBody>
          <a:bodyPr>
            <a:normAutofit/>
          </a:bodyPr>
          <a:lstStyle/>
          <a:p>
            <a:r>
              <a:rPr lang="en-US" dirty="0" smtClean="0"/>
              <a:t>Brian Crone</a:t>
            </a:r>
          </a:p>
          <a:p>
            <a:r>
              <a:rPr lang="en-US" dirty="0" smtClean="0"/>
              <a:t>Evan Graves</a:t>
            </a:r>
          </a:p>
          <a:p>
            <a:r>
              <a:rPr lang="en-US" dirty="0" smtClean="0"/>
              <a:t>Samuel Oshin</a:t>
            </a:r>
          </a:p>
          <a:p>
            <a:r>
              <a:rPr lang="en-US" dirty="0" smtClean="0"/>
              <a:t>Yonatan Feleke</a:t>
            </a:r>
            <a:endParaRPr lang="en-US" dirty="0"/>
          </a:p>
        </p:txBody>
      </p:sp>
      <p:sp>
        <p:nvSpPr>
          <p:cNvPr id="2" name="Title 1"/>
          <p:cNvSpPr>
            <a:spLocks noGrp="1"/>
          </p:cNvSpPr>
          <p:nvPr>
            <p:ph type="ctrTitle"/>
          </p:nvPr>
        </p:nvSpPr>
        <p:spPr>
          <a:xfrm>
            <a:off x="685800" y="1066800"/>
            <a:ext cx="7772400" cy="1470025"/>
          </a:xfrm>
        </p:spPr>
        <p:txBody>
          <a:bodyPr/>
          <a:lstStyle/>
          <a:p>
            <a:r>
              <a:rPr lang="en-US" dirty="0" smtClean="0"/>
              <a:t>Wireless Keylogger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noChangeAspect="1"/>
          </p:cNvGrpSpPr>
          <p:nvPr/>
        </p:nvGrpSpPr>
        <p:grpSpPr bwMode="auto">
          <a:xfrm>
            <a:off x="381000" y="457200"/>
            <a:ext cx="8305800" cy="5797432"/>
            <a:chOff x="103993950" y="106526148"/>
            <a:chExt cx="11328012" cy="7907202"/>
          </a:xfrm>
        </p:grpSpPr>
        <p:sp>
          <p:nvSpPr>
            <p:cNvPr id="22531" name="Rectangle 3"/>
            <p:cNvSpPr>
              <a:spLocks noChangeArrowheads="1"/>
            </p:cNvSpPr>
            <p:nvPr/>
          </p:nvSpPr>
          <p:spPr bwMode="auto">
            <a:xfrm>
              <a:off x="105549312" y="108318300"/>
              <a:ext cx="1543050" cy="30861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2532" name="Rectangle 4"/>
            <p:cNvSpPr>
              <a:spLocks noChangeArrowheads="1"/>
            </p:cNvSpPr>
            <p:nvPr/>
          </p:nvSpPr>
          <p:spPr bwMode="auto">
            <a:xfrm>
              <a:off x="108406812" y="109118400"/>
              <a:ext cx="1943100" cy="2344315"/>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IF 1_ctr = 6</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 Then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RCV_DATA</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ELSE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  RCV_DATA[7:1]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&amp; D_Orig</a:t>
              </a:r>
              <a:endParaRPr kumimoji="0" lang="en-US" sz="1400" b="0" i="0" u="none" strike="noStrike" cap="none" normalizeH="0" baseline="0" dirty="0" smtClean="0">
                <a:ln>
                  <a:noFill/>
                </a:ln>
                <a:solidFill>
                  <a:schemeClr val="tx1"/>
                </a:solidFill>
                <a:effectLst/>
                <a:latin typeface="Arial" pitchFamily="34" charset="0"/>
              </a:endParaRPr>
            </a:p>
          </p:txBody>
        </p:sp>
        <p:sp>
          <p:nvSpPr>
            <p:cNvPr id="22533" name="Rectangle 5"/>
            <p:cNvSpPr>
              <a:spLocks noChangeArrowheads="1"/>
            </p:cNvSpPr>
            <p:nvPr/>
          </p:nvSpPr>
          <p:spPr bwMode="auto">
            <a:xfrm>
              <a:off x="112464462" y="109118400"/>
              <a:ext cx="2514600" cy="15430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rPr>
                <a:t>IF D_Orig = 1 then 1_ctr++</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rPr>
                <a:t>ELSE 1_ctr = 0</a:t>
              </a:r>
              <a:endParaRPr kumimoji="0" lang="en-US" sz="1800" b="0" i="0" u="none" strike="noStrike" cap="none" normalizeH="0" baseline="0" dirty="0" smtClean="0">
                <a:ln>
                  <a:noFill/>
                </a:ln>
                <a:solidFill>
                  <a:schemeClr val="tx1"/>
                </a:solidFill>
                <a:effectLst/>
                <a:latin typeface="Arial" pitchFamily="34" charset="0"/>
              </a:endParaRPr>
            </a:p>
          </p:txBody>
        </p:sp>
        <p:sp>
          <p:nvSpPr>
            <p:cNvPr id="22534" name="Line 6"/>
            <p:cNvSpPr>
              <a:spLocks noChangeShapeType="1"/>
            </p:cNvSpPr>
            <p:nvPr/>
          </p:nvSpPr>
          <p:spPr bwMode="auto">
            <a:xfrm>
              <a:off x="107092362" y="109404150"/>
              <a:ext cx="13144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2535" name="Line 7"/>
            <p:cNvSpPr>
              <a:spLocks noChangeShapeType="1"/>
            </p:cNvSpPr>
            <p:nvPr/>
          </p:nvSpPr>
          <p:spPr bwMode="auto">
            <a:xfrm>
              <a:off x="107892462" y="110318550"/>
              <a:ext cx="5143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2536" name="Text Box 8"/>
            <p:cNvSpPr txBox="1">
              <a:spLocks noChangeArrowheads="1"/>
            </p:cNvSpPr>
            <p:nvPr/>
          </p:nvSpPr>
          <p:spPr bwMode="auto">
            <a:xfrm>
              <a:off x="107423532" y="110007692"/>
              <a:ext cx="926130" cy="253709"/>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D_Orig</a:t>
              </a:r>
              <a:endParaRPr kumimoji="0" lang="en-US" sz="1800" b="0" i="0" u="none" strike="noStrike" cap="none" normalizeH="0" baseline="0" dirty="0" smtClean="0">
                <a:ln>
                  <a:noFill/>
                </a:ln>
                <a:solidFill>
                  <a:schemeClr val="tx1"/>
                </a:solidFill>
                <a:effectLst/>
                <a:latin typeface="Arial" pitchFamily="34" charset="0"/>
              </a:endParaRPr>
            </a:p>
          </p:txBody>
        </p:sp>
        <p:sp>
          <p:nvSpPr>
            <p:cNvPr id="22537" name="Line 9"/>
            <p:cNvSpPr>
              <a:spLocks noChangeShapeType="1"/>
            </p:cNvSpPr>
            <p:nvPr/>
          </p:nvSpPr>
          <p:spPr bwMode="auto">
            <a:xfrm flipV="1">
              <a:off x="107663862" y="107632500"/>
              <a:ext cx="0" cy="177165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2538" name="Line 10"/>
            <p:cNvSpPr>
              <a:spLocks noChangeShapeType="1"/>
            </p:cNvSpPr>
            <p:nvPr/>
          </p:nvSpPr>
          <p:spPr bwMode="auto">
            <a:xfrm>
              <a:off x="107663862" y="107632500"/>
              <a:ext cx="76581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2539" name="Line 11"/>
            <p:cNvSpPr>
              <a:spLocks noChangeShapeType="1"/>
            </p:cNvSpPr>
            <p:nvPr/>
          </p:nvSpPr>
          <p:spPr bwMode="auto">
            <a:xfrm>
              <a:off x="110349912" y="110147100"/>
              <a:ext cx="74295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2540" name="Line 12"/>
            <p:cNvSpPr>
              <a:spLocks noChangeShapeType="1"/>
            </p:cNvSpPr>
            <p:nvPr/>
          </p:nvSpPr>
          <p:spPr bwMode="auto">
            <a:xfrm>
              <a:off x="111092862" y="110147100"/>
              <a:ext cx="0" cy="211455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2541" name="Line 13"/>
            <p:cNvSpPr>
              <a:spLocks noChangeShapeType="1"/>
            </p:cNvSpPr>
            <p:nvPr/>
          </p:nvSpPr>
          <p:spPr bwMode="auto">
            <a:xfrm flipH="1">
              <a:off x="104406312" y="112261650"/>
              <a:ext cx="668655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2542" name="Line 14"/>
            <p:cNvSpPr>
              <a:spLocks noChangeShapeType="1"/>
            </p:cNvSpPr>
            <p:nvPr/>
          </p:nvSpPr>
          <p:spPr bwMode="auto">
            <a:xfrm flipV="1">
              <a:off x="104406312" y="110204250"/>
              <a:ext cx="0" cy="20574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2543" name="Line 15"/>
            <p:cNvSpPr>
              <a:spLocks noChangeShapeType="1"/>
            </p:cNvSpPr>
            <p:nvPr/>
          </p:nvSpPr>
          <p:spPr bwMode="auto">
            <a:xfrm>
              <a:off x="104406312" y="110204250"/>
              <a:ext cx="11430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2544" name="Line 16"/>
            <p:cNvSpPr>
              <a:spLocks noChangeShapeType="1"/>
            </p:cNvSpPr>
            <p:nvPr/>
          </p:nvSpPr>
          <p:spPr bwMode="auto">
            <a:xfrm>
              <a:off x="111664362" y="109518450"/>
              <a:ext cx="8001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2545" name="Text Box 17"/>
            <p:cNvSpPr txBox="1">
              <a:spLocks noChangeArrowheads="1"/>
            </p:cNvSpPr>
            <p:nvPr/>
          </p:nvSpPr>
          <p:spPr bwMode="auto">
            <a:xfrm>
              <a:off x="111164893" y="109072320"/>
              <a:ext cx="1128119" cy="38898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D_Orig</a:t>
              </a:r>
              <a:endParaRPr kumimoji="0" lang="en-US" sz="1800" b="0" i="0" u="none" strike="noStrike" cap="none" normalizeH="0" baseline="0" dirty="0" smtClean="0">
                <a:ln>
                  <a:noFill/>
                </a:ln>
                <a:solidFill>
                  <a:schemeClr val="tx1"/>
                </a:solidFill>
                <a:effectLst/>
                <a:latin typeface="Arial" pitchFamily="34" charset="0"/>
              </a:endParaRPr>
            </a:p>
          </p:txBody>
        </p:sp>
        <p:sp>
          <p:nvSpPr>
            <p:cNvPr id="22546" name="Text Box 18"/>
            <p:cNvSpPr txBox="1">
              <a:spLocks noChangeArrowheads="1"/>
            </p:cNvSpPr>
            <p:nvPr/>
          </p:nvSpPr>
          <p:spPr bwMode="auto">
            <a:xfrm>
              <a:off x="107721010" y="108448737"/>
              <a:ext cx="1677128" cy="383912"/>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RCV_DATA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22547" name="Text Box 19"/>
            <p:cNvSpPr txBox="1">
              <a:spLocks noChangeArrowheads="1"/>
            </p:cNvSpPr>
            <p:nvPr/>
          </p:nvSpPr>
          <p:spPr bwMode="auto">
            <a:xfrm>
              <a:off x="108806862" y="111774506"/>
              <a:ext cx="1942325" cy="429993"/>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nextRCV_DATA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22548" name="Text Box 20"/>
            <p:cNvSpPr txBox="1">
              <a:spLocks noChangeArrowheads="1"/>
            </p:cNvSpPr>
            <p:nvPr/>
          </p:nvSpPr>
          <p:spPr bwMode="auto">
            <a:xfrm>
              <a:off x="106165650" y="106526148"/>
              <a:ext cx="6800850" cy="571501"/>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rPr>
                <a:t>Shift Register w/ Bit Stuffing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22549" name="Text Box 21"/>
            <p:cNvSpPr txBox="1">
              <a:spLocks noChangeArrowheads="1"/>
            </p:cNvSpPr>
            <p:nvPr/>
          </p:nvSpPr>
          <p:spPr bwMode="auto">
            <a:xfrm>
              <a:off x="105194100" y="112661700"/>
              <a:ext cx="9029700" cy="17716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Description:</a:t>
              </a:r>
            </a:p>
            <a:p>
              <a:pPr marL="0" marR="0" lvl="0" indent="0" algn="l" defTabSz="914400" rtl="0" eaLnBrk="1" fontAlgn="base" latinLnBrk="0" hangingPunct="1">
                <a:lnSpc>
                  <a:spcPct val="100000"/>
                </a:lnSpc>
                <a:spcBef>
                  <a:spcPct val="0"/>
                </a:spcBef>
                <a:spcAft>
                  <a:spcPct val="0"/>
                </a:spcAft>
                <a:buClrTx/>
                <a:buSzPts val="1000"/>
                <a:buFont typeface="Symbol" pitchFamily="18" charset="2"/>
                <a:buChar char="·"/>
                <a:tabLst/>
              </a:pPr>
              <a:r>
                <a:rPr kumimoji="0" lang="en-US" sz="2200" b="0" i="0" u="none" strike="noStrike" cap="none" normalizeH="0" baseline="0" dirty="0" smtClean="0">
                  <a:ln>
                    <a:noFill/>
                  </a:ln>
                  <a:solidFill>
                    <a:srgbClr val="000000"/>
                  </a:solidFill>
                  <a:effectLst/>
                  <a:latin typeface="Times New Roman" pitchFamily="18" charset="0"/>
                </a:rPr>
                <a:t>Shifts in  serial data to a 8-bit parallel out</a:t>
              </a:r>
            </a:p>
            <a:p>
              <a:pPr marL="0" marR="0" lvl="0" indent="0" algn="l" defTabSz="914400" rtl="0" eaLnBrk="1" fontAlgn="base" latinLnBrk="0" hangingPunct="1">
                <a:lnSpc>
                  <a:spcPct val="100000"/>
                </a:lnSpc>
                <a:spcBef>
                  <a:spcPct val="0"/>
                </a:spcBef>
                <a:spcAft>
                  <a:spcPct val="0"/>
                </a:spcAft>
                <a:buClrTx/>
                <a:buSzPts val="1000"/>
                <a:buFont typeface="Symbol" pitchFamily="18" charset="2"/>
                <a:buChar char="·"/>
                <a:tabLst/>
              </a:pPr>
              <a:r>
                <a:rPr kumimoji="0" lang="en-US" sz="2200" b="0" i="0" u="none" strike="noStrike" cap="none" normalizeH="0" baseline="0" dirty="0" smtClean="0">
                  <a:ln>
                    <a:noFill/>
                  </a:ln>
                  <a:solidFill>
                    <a:srgbClr val="000000"/>
                  </a:solidFill>
                  <a:effectLst/>
                  <a:latin typeface="Times New Roman" pitchFamily="18" charset="0"/>
                </a:rPr>
                <a:t>If it receives 6 consecutive 1’s, the shift register will ignore the next shift command and not shift in the next data bit (which will be a zero)</a:t>
              </a:r>
              <a:endParaRPr kumimoji="0" lang="en-US" sz="1800" b="0" i="0" u="none" strike="noStrike" cap="none" normalizeH="0" baseline="0" dirty="0" smtClean="0">
                <a:ln>
                  <a:noFill/>
                </a:ln>
                <a:solidFill>
                  <a:schemeClr val="tx1"/>
                </a:solidFill>
                <a:effectLst/>
                <a:latin typeface="Arial" pitchFamily="34" charset="0"/>
              </a:endParaRPr>
            </a:p>
          </p:txBody>
        </p:sp>
        <p:sp>
          <p:nvSpPr>
            <p:cNvPr id="22550" name="Line 22"/>
            <p:cNvSpPr>
              <a:spLocks noChangeShapeType="1"/>
            </p:cNvSpPr>
            <p:nvPr/>
          </p:nvSpPr>
          <p:spPr bwMode="auto">
            <a:xfrm>
              <a:off x="104451150" y="108775500"/>
              <a:ext cx="10858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2551" name="Text Box 23"/>
            <p:cNvSpPr txBox="1">
              <a:spLocks noChangeArrowheads="1"/>
            </p:cNvSpPr>
            <p:nvPr/>
          </p:nvSpPr>
          <p:spPr bwMode="auto">
            <a:xfrm>
              <a:off x="103993950" y="108344808"/>
              <a:ext cx="1870681" cy="373543"/>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SHIFT_ENABLE</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noChangeAspect="1"/>
          </p:cNvGrpSpPr>
          <p:nvPr/>
        </p:nvGrpSpPr>
        <p:grpSpPr bwMode="auto">
          <a:xfrm>
            <a:off x="152400" y="533400"/>
            <a:ext cx="8686800" cy="5915907"/>
            <a:chOff x="104096095" y="106203750"/>
            <a:chExt cx="12336361" cy="8401050"/>
          </a:xfrm>
        </p:grpSpPr>
        <p:sp>
          <p:nvSpPr>
            <p:cNvPr id="23555" name="Rectangle 3"/>
            <p:cNvSpPr>
              <a:spLocks noChangeArrowheads="1"/>
            </p:cNvSpPr>
            <p:nvPr/>
          </p:nvSpPr>
          <p:spPr bwMode="auto">
            <a:xfrm>
              <a:off x="105573959" y="106203750"/>
              <a:ext cx="2800350" cy="18859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rPr>
                <a:t>Receive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rPr>
                <a:t>First Byte</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56" name="Rectangle 4"/>
            <p:cNvSpPr>
              <a:spLocks noChangeArrowheads="1"/>
            </p:cNvSpPr>
            <p:nvPr/>
          </p:nvSpPr>
          <p:spPr bwMode="auto">
            <a:xfrm>
              <a:off x="113346356" y="106260900"/>
              <a:ext cx="2800350" cy="18859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Receive PID Byte</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57" name="Rectangle 5"/>
            <p:cNvSpPr>
              <a:spLocks noChangeArrowheads="1"/>
            </p:cNvSpPr>
            <p:nvPr/>
          </p:nvSpPr>
          <p:spPr bwMode="auto">
            <a:xfrm>
              <a:off x="113632106" y="112375950"/>
              <a:ext cx="2800350" cy="18859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rPr>
                <a:t>Receive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rPr>
                <a:t>Next Data Byte</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58" name="Rectangle 6"/>
            <p:cNvSpPr>
              <a:spLocks noChangeArrowheads="1"/>
            </p:cNvSpPr>
            <p:nvPr/>
          </p:nvSpPr>
          <p:spPr bwMode="auto">
            <a:xfrm>
              <a:off x="109974506" y="112318800"/>
              <a:ext cx="2800350" cy="18859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rPr>
                <a:t>Load Byte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rPr>
                <a:t>Into FIFO</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59" name="AutoShape 7"/>
            <p:cNvSpPr>
              <a:spLocks noChangeArrowheads="1"/>
            </p:cNvSpPr>
            <p:nvPr/>
          </p:nvSpPr>
          <p:spPr bwMode="auto">
            <a:xfrm>
              <a:off x="109345856" y="106318050"/>
              <a:ext cx="3028950" cy="1828800"/>
            </a:xfrm>
            <a:prstGeom prst="flowChartDecis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Sync Byte?</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60" name="AutoShape 8"/>
            <p:cNvSpPr>
              <a:spLocks noChangeArrowheads="1"/>
            </p:cNvSpPr>
            <p:nvPr/>
          </p:nvSpPr>
          <p:spPr bwMode="auto">
            <a:xfrm>
              <a:off x="113346356" y="109175550"/>
              <a:ext cx="3028950" cy="1828800"/>
            </a:xfrm>
            <a:prstGeom prst="flowChartDecis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Times New Roman" pitchFamily="18" charset="0"/>
                </a:rPr>
                <a:t>PID: Data Type?</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61" name="AutoShape 9"/>
            <p:cNvSpPr>
              <a:spLocks noChangeArrowheads="1"/>
            </p:cNvSpPr>
            <p:nvPr/>
          </p:nvSpPr>
          <p:spPr bwMode="auto">
            <a:xfrm>
              <a:off x="105459656" y="112375950"/>
              <a:ext cx="3028950" cy="1828800"/>
            </a:xfrm>
            <a:prstGeom prst="flowChartDecis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rPr>
                <a:t>EOP?</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62" name="AutoShape 10"/>
            <p:cNvSpPr>
              <a:spLocks noChangeArrowheads="1"/>
            </p:cNvSpPr>
            <p:nvPr/>
          </p:nvSpPr>
          <p:spPr bwMode="auto">
            <a:xfrm>
              <a:off x="105402506" y="109232700"/>
              <a:ext cx="3028950" cy="1828800"/>
            </a:xfrm>
            <a:prstGeom prst="flowChartDecis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Does CRC Agree?</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63" name="Rectangle 11"/>
            <p:cNvSpPr>
              <a:spLocks noChangeArrowheads="1"/>
            </p:cNvSpPr>
            <p:nvPr/>
          </p:nvSpPr>
          <p:spPr bwMode="auto">
            <a:xfrm>
              <a:off x="109288706" y="109175550"/>
              <a:ext cx="2800350" cy="18859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rPr>
                <a:t>Error.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000000"/>
                  </a:solidFill>
                  <a:effectLst/>
                  <a:latin typeface="Times New Roman" pitchFamily="18" charset="0"/>
                </a:rPr>
                <a:t>Ignore Packet</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64" name="Line 12"/>
            <p:cNvSpPr>
              <a:spLocks noChangeShapeType="1"/>
            </p:cNvSpPr>
            <p:nvPr/>
          </p:nvSpPr>
          <p:spPr bwMode="auto">
            <a:xfrm>
              <a:off x="108374306" y="107232450"/>
              <a:ext cx="10287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65" name="Line 13"/>
            <p:cNvSpPr>
              <a:spLocks noChangeShapeType="1"/>
            </p:cNvSpPr>
            <p:nvPr/>
          </p:nvSpPr>
          <p:spPr bwMode="auto">
            <a:xfrm>
              <a:off x="112374806" y="107232450"/>
              <a:ext cx="9715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66" name="Line 14"/>
            <p:cNvSpPr>
              <a:spLocks noChangeShapeType="1"/>
            </p:cNvSpPr>
            <p:nvPr/>
          </p:nvSpPr>
          <p:spPr bwMode="auto">
            <a:xfrm>
              <a:off x="114832256" y="108146850"/>
              <a:ext cx="0" cy="10287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67" name="Line 15"/>
            <p:cNvSpPr>
              <a:spLocks noChangeShapeType="1"/>
            </p:cNvSpPr>
            <p:nvPr/>
          </p:nvSpPr>
          <p:spPr bwMode="auto">
            <a:xfrm>
              <a:off x="114832256" y="111004350"/>
              <a:ext cx="0" cy="13716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68" name="Line 16"/>
            <p:cNvSpPr>
              <a:spLocks noChangeShapeType="1"/>
            </p:cNvSpPr>
            <p:nvPr/>
          </p:nvSpPr>
          <p:spPr bwMode="auto">
            <a:xfrm flipH="1">
              <a:off x="112774856" y="113290350"/>
              <a:ext cx="8572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69" name="Line 17"/>
            <p:cNvSpPr>
              <a:spLocks noChangeShapeType="1"/>
            </p:cNvSpPr>
            <p:nvPr/>
          </p:nvSpPr>
          <p:spPr bwMode="auto">
            <a:xfrm flipH="1">
              <a:off x="108488606" y="113290350"/>
              <a:ext cx="14859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70" name="Line 18"/>
            <p:cNvSpPr>
              <a:spLocks noChangeShapeType="1"/>
            </p:cNvSpPr>
            <p:nvPr/>
          </p:nvSpPr>
          <p:spPr bwMode="auto">
            <a:xfrm flipV="1">
              <a:off x="106945556" y="111061500"/>
              <a:ext cx="0" cy="13144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71" name="Line 19"/>
            <p:cNvSpPr>
              <a:spLocks noChangeShapeType="1"/>
            </p:cNvSpPr>
            <p:nvPr/>
          </p:nvSpPr>
          <p:spPr bwMode="auto">
            <a:xfrm flipV="1">
              <a:off x="106945556" y="108089700"/>
              <a:ext cx="0" cy="11430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72" name="Line 20"/>
            <p:cNvSpPr>
              <a:spLocks noChangeShapeType="1"/>
            </p:cNvSpPr>
            <p:nvPr/>
          </p:nvSpPr>
          <p:spPr bwMode="auto">
            <a:xfrm>
              <a:off x="110831756" y="108146850"/>
              <a:ext cx="0" cy="10287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73" name="Line 21"/>
            <p:cNvSpPr>
              <a:spLocks noChangeShapeType="1"/>
            </p:cNvSpPr>
            <p:nvPr/>
          </p:nvSpPr>
          <p:spPr bwMode="auto">
            <a:xfrm flipH="1">
              <a:off x="112089056" y="110089950"/>
              <a:ext cx="12573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74" name="Line 22"/>
            <p:cNvSpPr>
              <a:spLocks noChangeShapeType="1"/>
            </p:cNvSpPr>
            <p:nvPr/>
          </p:nvSpPr>
          <p:spPr bwMode="auto">
            <a:xfrm>
              <a:off x="106945556" y="114204750"/>
              <a:ext cx="0" cy="40005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3575" name="Line 23"/>
            <p:cNvSpPr>
              <a:spLocks noChangeShapeType="1"/>
            </p:cNvSpPr>
            <p:nvPr/>
          </p:nvSpPr>
          <p:spPr bwMode="auto">
            <a:xfrm>
              <a:off x="106945556" y="114604800"/>
              <a:ext cx="805815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3576" name="Line 24"/>
            <p:cNvSpPr>
              <a:spLocks noChangeShapeType="1"/>
            </p:cNvSpPr>
            <p:nvPr/>
          </p:nvSpPr>
          <p:spPr bwMode="auto">
            <a:xfrm flipV="1">
              <a:off x="115003706" y="114261900"/>
              <a:ext cx="0" cy="3429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77" name="Line 25"/>
            <p:cNvSpPr>
              <a:spLocks noChangeShapeType="1"/>
            </p:cNvSpPr>
            <p:nvPr/>
          </p:nvSpPr>
          <p:spPr bwMode="auto">
            <a:xfrm>
              <a:off x="108431456" y="110147100"/>
              <a:ext cx="8572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78" name="Line 26"/>
            <p:cNvSpPr>
              <a:spLocks noChangeShapeType="1"/>
            </p:cNvSpPr>
            <p:nvPr/>
          </p:nvSpPr>
          <p:spPr bwMode="auto">
            <a:xfrm flipH="1" flipV="1">
              <a:off x="108374306" y="108089700"/>
              <a:ext cx="914400" cy="10858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79" name="Line 27"/>
            <p:cNvSpPr>
              <a:spLocks noChangeShapeType="1"/>
            </p:cNvSpPr>
            <p:nvPr/>
          </p:nvSpPr>
          <p:spPr bwMode="auto">
            <a:xfrm flipV="1">
              <a:off x="104096095" y="106946695"/>
              <a:ext cx="1477861" cy="14523"/>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3580" name="Text Box 28"/>
            <p:cNvSpPr txBox="1">
              <a:spLocks noChangeArrowheads="1"/>
            </p:cNvSpPr>
            <p:nvPr/>
          </p:nvSpPr>
          <p:spPr bwMode="auto">
            <a:xfrm>
              <a:off x="112431956" y="106832400"/>
              <a:ext cx="792962" cy="305913"/>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YES</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81" name="Text Box 29"/>
            <p:cNvSpPr txBox="1">
              <a:spLocks noChangeArrowheads="1"/>
            </p:cNvSpPr>
            <p:nvPr/>
          </p:nvSpPr>
          <p:spPr bwMode="auto">
            <a:xfrm>
              <a:off x="114889404" y="111404398"/>
              <a:ext cx="716214" cy="386941"/>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YES</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82" name="Text Box 30"/>
            <p:cNvSpPr txBox="1">
              <a:spLocks noChangeArrowheads="1"/>
            </p:cNvSpPr>
            <p:nvPr/>
          </p:nvSpPr>
          <p:spPr bwMode="auto">
            <a:xfrm>
              <a:off x="107002705" y="111690149"/>
              <a:ext cx="811527" cy="317612"/>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YES</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83" name="Text Box 31"/>
            <p:cNvSpPr txBox="1">
              <a:spLocks noChangeArrowheads="1"/>
            </p:cNvSpPr>
            <p:nvPr/>
          </p:nvSpPr>
          <p:spPr bwMode="auto">
            <a:xfrm>
              <a:off x="107002705" y="108546900"/>
              <a:ext cx="811527" cy="430982"/>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YES</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84" name="Text Box 32"/>
            <p:cNvSpPr txBox="1">
              <a:spLocks noChangeArrowheads="1"/>
            </p:cNvSpPr>
            <p:nvPr/>
          </p:nvSpPr>
          <p:spPr bwMode="auto">
            <a:xfrm>
              <a:off x="112431956" y="109689900"/>
              <a:ext cx="514350" cy="3429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NO</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85" name="Text Box 33"/>
            <p:cNvSpPr txBox="1">
              <a:spLocks noChangeArrowheads="1"/>
            </p:cNvSpPr>
            <p:nvPr/>
          </p:nvSpPr>
          <p:spPr bwMode="auto">
            <a:xfrm>
              <a:off x="108145706" y="114204750"/>
              <a:ext cx="514350" cy="3429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NO</a:t>
              </a:r>
              <a:endParaRPr kumimoji="0" lang="en-US" sz="1800" b="0" i="0" u="none" strike="noStrike" cap="none" normalizeH="0" baseline="0" dirty="0" smtClean="0">
                <a:ln>
                  <a:noFill/>
                </a:ln>
                <a:solidFill>
                  <a:schemeClr val="tx1"/>
                </a:solidFill>
                <a:effectLst/>
                <a:latin typeface="Arial" pitchFamily="34" charset="0"/>
              </a:endParaRPr>
            </a:p>
          </p:txBody>
        </p:sp>
        <p:sp>
          <p:nvSpPr>
            <p:cNvPr id="23586" name="Text Box 34"/>
            <p:cNvSpPr txBox="1">
              <a:spLocks noChangeArrowheads="1"/>
            </p:cNvSpPr>
            <p:nvPr/>
          </p:nvSpPr>
          <p:spPr bwMode="auto">
            <a:xfrm>
              <a:off x="108545756" y="109747050"/>
              <a:ext cx="514350" cy="3429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NO</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609600" y="685800"/>
            <a:ext cx="8115300" cy="4800600"/>
            <a:chOff x="106184700" y="107213400"/>
            <a:chExt cx="8115300" cy="4800600"/>
          </a:xfrm>
        </p:grpSpPr>
        <p:sp>
          <p:nvSpPr>
            <p:cNvPr id="4099" name="Rectangle 3"/>
            <p:cNvSpPr>
              <a:spLocks noChangeArrowheads="1"/>
            </p:cNvSpPr>
            <p:nvPr/>
          </p:nvSpPr>
          <p:spPr bwMode="auto">
            <a:xfrm>
              <a:off x="111785400" y="110585250"/>
              <a:ext cx="971550" cy="8001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Fiestel Function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0" name="Rectangle 4"/>
            <p:cNvSpPr>
              <a:spLocks noChangeArrowheads="1"/>
            </p:cNvSpPr>
            <p:nvPr/>
          </p:nvSpPr>
          <p:spPr bwMode="auto">
            <a:xfrm>
              <a:off x="106984800" y="110185200"/>
              <a:ext cx="971550" cy="12001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ENC_Controller</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1" name="Rectangle 5"/>
            <p:cNvSpPr>
              <a:spLocks noChangeArrowheads="1"/>
            </p:cNvSpPr>
            <p:nvPr/>
          </p:nvSpPr>
          <p:spPr bwMode="auto">
            <a:xfrm>
              <a:off x="108985050" y="107727750"/>
              <a:ext cx="971550" cy="10858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Round Key Gen</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2" name="AutoShape 6"/>
            <p:cNvSpPr>
              <a:spLocks noChangeArrowheads="1"/>
            </p:cNvSpPr>
            <p:nvPr/>
          </p:nvSpPr>
          <p:spPr bwMode="auto">
            <a:xfrm rot="16200000">
              <a:off x="109156500" y="110356650"/>
              <a:ext cx="800100" cy="228600"/>
            </a:xfrm>
            <a:prstGeom prst="flowChartManualOperat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1      0</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3" name="AutoShape 7"/>
            <p:cNvSpPr>
              <a:spLocks noChangeArrowheads="1"/>
            </p:cNvSpPr>
            <p:nvPr/>
          </p:nvSpPr>
          <p:spPr bwMode="auto">
            <a:xfrm rot="16200000">
              <a:off x="109156500" y="111213900"/>
              <a:ext cx="800100" cy="228600"/>
            </a:xfrm>
            <a:prstGeom prst="flowChartManualOperat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1        0</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4" name="Rectangle 8"/>
            <p:cNvSpPr>
              <a:spLocks noChangeArrowheads="1"/>
            </p:cNvSpPr>
            <p:nvPr/>
          </p:nvSpPr>
          <p:spPr bwMode="auto">
            <a:xfrm>
              <a:off x="110470950" y="110013750"/>
              <a:ext cx="628650" cy="14859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Fiestel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5" name="Rectangle 9"/>
            <p:cNvSpPr>
              <a:spLocks noChangeArrowheads="1"/>
            </p:cNvSpPr>
            <p:nvPr/>
          </p:nvSpPr>
          <p:spPr bwMode="auto">
            <a:xfrm>
              <a:off x="107041950" y="107727750"/>
              <a:ext cx="971550" cy="10858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Round Counter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6" name="Rectangle 10"/>
            <p:cNvSpPr>
              <a:spLocks noChangeArrowheads="1"/>
            </p:cNvSpPr>
            <p:nvPr/>
          </p:nvSpPr>
          <p:spPr bwMode="auto">
            <a:xfrm>
              <a:off x="113557050" y="108870750"/>
              <a:ext cx="742950" cy="10858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FIFO</a:t>
              </a:r>
              <a:endParaRPr kumimoji="0" lang="en-US" sz="1800" b="0" i="0" u="none" strike="noStrike" cap="none" normalizeH="0" baseline="0" dirty="0" smtClean="0">
                <a:ln>
                  <a:noFill/>
                </a:ln>
                <a:solidFill>
                  <a:schemeClr val="tx1"/>
                </a:solidFill>
                <a:effectLst/>
                <a:latin typeface="Arial" pitchFamily="34" charset="0"/>
              </a:endParaRPr>
            </a:p>
          </p:txBody>
        </p:sp>
        <p:sp>
          <p:nvSpPr>
            <p:cNvPr id="4107" name="Line 11"/>
            <p:cNvSpPr>
              <a:spLocks noChangeShapeType="1"/>
            </p:cNvSpPr>
            <p:nvPr/>
          </p:nvSpPr>
          <p:spPr bwMode="auto">
            <a:xfrm>
              <a:off x="106184700" y="107929420"/>
              <a:ext cx="8572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08" name="Line 12"/>
            <p:cNvSpPr>
              <a:spLocks noChangeShapeType="1"/>
            </p:cNvSpPr>
            <p:nvPr/>
          </p:nvSpPr>
          <p:spPr bwMode="auto">
            <a:xfrm>
              <a:off x="108013500" y="107899200"/>
              <a:ext cx="97155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09" name="Line 13"/>
            <p:cNvSpPr>
              <a:spLocks noChangeShapeType="1"/>
            </p:cNvSpPr>
            <p:nvPr/>
          </p:nvSpPr>
          <p:spPr bwMode="auto">
            <a:xfrm>
              <a:off x="107956350" y="110356650"/>
              <a:ext cx="14859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10" name="Line 14"/>
            <p:cNvSpPr>
              <a:spLocks noChangeShapeType="1"/>
            </p:cNvSpPr>
            <p:nvPr/>
          </p:nvSpPr>
          <p:spPr bwMode="auto">
            <a:xfrm>
              <a:off x="107956350" y="111156750"/>
              <a:ext cx="14859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11" name="Line 15"/>
            <p:cNvSpPr>
              <a:spLocks noChangeShapeType="1"/>
            </p:cNvSpPr>
            <p:nvPr/>
          </p:nvSpPr>
          <p:spPr bwMode="auto">
            <a:xfrm>
              <a:off x="109670850" y="1104138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12" name="Line 16"/>
            <p:cNvSpPr>
              <a:spLocks noChangeShapeType="1"/>
            </p:cNvSpPr>
            <p:nvPr/>
          </p:nvSpPr>
          <p:spPr bwMode="auto">
            <a:xfrm>
              <a:off x="109670850" y="1112139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13" name="Line 17"/>
            <p:cNvSpPr>
              <a:spLocks noChangeShapeType="1"/>
            </p:cNvSpPr>
            <p:nvPr/>
          </p:nvSpPr>
          <p:spPr bwMode="auto">
            <a:xfrm>
              <a:off x="111099600" y="111042450"/>
              <a:ext cx="6858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14" name="Line 18"/>
            <p:cNvSpPr>
              <a:spLocks noChangeShapeType="1"/>
            </p:cNvSpPr>
            <p:nvPr/>
          </p:nvSpPr>
          <p:spPr bwMode="auto">
            <a:xfrm>
              <a:off x="111099600" y="110210820"/>
              <a:ext cx="10287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15" name="Oval 19"/>
            <p:cNvSpPr>
              <a:spLocks noChangeArrowheads="1"/>
            </p:cNvSpPr>
            <p:nvPr/>
          </p:nvSpPr>
          <p:spPr bwMode="auto">
            <a:xfrm>
              <a:off x="112128300" y="110070900"/>
              <a:ext cx="285750" cy="285750"/>
            </a:xfrm>
            <a:prstGeom prst="ellipse">
              <a:avLst/>
            </a:prstGeom>
            <a:noFill/>
            <a:ln w="9525" algn="in">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4116" name="Line 20"/>
            <p:cNvSpPr>
              <a:spLocks noChangeShapeType="1"/>
            </p:cNvSpPr>
            <p:nvPr/>
          </p:nvSpPr>
          <p:spPr bwMode="auto">
            <a:xfrm>
              <a:off x="112211070" y="110081410"/>
              <a:ext cx="114300" cy="2286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4117" name="Line 21"/>
            <p:cNvSpPr>
              <a:spLocks noChangeShapeType="1"/>
            </p:cNvSpPr>
            <p:nvPr/>
          </p:nvSpPr>
          <p:spPr bwMode="auto">
            <a:xfrm flipH="1">
              <a:off x="112185450" y="110128050"/>
              <a:ext cx="171450" cy="17145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4118" name="Line 22"/>
            <p:cNvSpPr>
              <a:spLocks noChangeShapeType="1"/>
            </p:cNvSpPr>
            <p:nvPr/>
          </p:nvSpPr>
          <p:spPr bwMode="auto">
            <a:xfrm>
              <a:off x="108642150" y="110615067"/>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19" name="Line 23"/>
            <p:cNvSpPr>
              <a:spLocks noChangeShapeType="1"/>
            </p:cNvSpPr>
            <p:nvPr/>
          </p:nvSpPr>
          <p:spPr bwMode="auto">
            <a:xfrm>
              <a:off x="108642150" y="1114425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20" name="Line 24"/>
            <p:cNvSpPr>
              <a:spLocks noChangeShapeType="1"/>
            </p:cNvSpPr>
            <p:nvPr/>
          </p:nvSpPr>
          <p:spPr bwMode="auto">
            <a:xfrm>
              <a:off x="108013500" y="108642150"/>
              <a:ext cx="51435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4121" name="Line 25"/>
            <p:cNvSpPr>
              <a:spLocks noChangeShapeType="1"/>
            </p:cNvSpPr>
            <p:nvPr/>
          </p:nvSpPr>
          <p:spPr bwMode="auto">
            <a:xfrm>
              <a:off x="108527850" y="108642150"/>
              <a:ext cx="0" cy="10287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4122" name="Line 26"/>
            <p:cNvSpPr>
              <a:spLocks noChangeShapeType="1"/>
            </p:cNvSpPr>
            <p:nvPr/>
          </p:nvSpPr>
          <p:spPr bwMode="auto">
            <a:xfrm>
              <a:off x="108527850" y="109670850"/>
              <a:ext cx="102870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4123" name="Line 27"/>
            <p:cNvSpPr>
              <a:spLocks noChangeShapeType="1"/>
            </p:cNvSpPr>
            <p:nvPr/>
          </p:nvSpPr>
          <p:spPr bwMode="auto">
            <a:xfrm>
              <a:off x="109556550" y="109670850"/>
              <a:ext cx="0" cy="4572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24" name="Line 28"/>
            <p:cNvSpPr>
              <a:spLocks noChangeShapeType="1"/>
            </p:cNvSpPr>
            <p:nvPr/>
          </p:nvSpPr>
          <p:spPr bwMode="auto">
            <a:xfrm>
              <a:off x="106184700" y="1102995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25" name="Line 29"/>
            <p:cNvSpPr>
              <a:spLocks noChangeShapeType="1"/>
            </p:cNvSpPr>
            <p:nvPr/>
          </p:nvSpPr>
          <p:spPr bwMode="auto">
            <a:xfrm>
              <a:off x="106184700" y="11055503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26" name="Line 30"/>
            <p:cNvSpPr>
              <a:spLocks noChangeShapeType="1"/>
            </p:cNvSpPr>
            <p:nvPr/>
          </p:nvSpPr>
          <p:spPr bwMode="auto">
            <a:xfrm>
              <a:off x="106184700" y="11080005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27" name="Line 31"/>
            <p:cNvSpPr>
              <a:spLocks noChangeShapeType="1"/>
            </p:cNvSpPr>
            <p:nvPr/>
          </p:nvSpPr>
          <p:spPr bwMode="auto">
            <a:xfrm>
              <a:off x="106184700" y="11103456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28" name="Line 32"/>
            <p:cNvSpPr>
              <a:spLocks noChangeShapeType="1"/>
            </p:cNvSpPr>
            <p:nvPr/>
          </p:nvSpPr>
          <p:spPr bwMode="auto">
            <a:xfrm>
              <a:off x="107156250" y="111385350"/>
              <a:ext cx="0" cy="6286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29" name="Line 33"/>
            <p:cNvSpPr>
              <a:spLocks noChangeShapeType="1"/>
            </p:cNvSpPr>
            <p:nvPr/>
          </p:nvSpPr>
          <p:spPr bwMode="auto">
            <a:xfrm>
              <a:off x="107727750" y="111385350"/>
              <a:ext cx="0" cy="6286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30" name="Line 34"/>
            <p:cNvSpPr>
              <a:spLocks noChangeShapeType="1"/>
            </p:cNvSpPr>
            <p:nvPr/>
          </p:nvSpPr>
          <p:spPr bwMode="auto">
            <a:xfrm flipV="1">
              <a:off x="107442000" y="108813600"/>
              <a:ext cx="0" cy="13716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31" name="Line 35"/>
            <p:cNvSpPr>
              <a:spLocks noChangeShapeType="1"/>
            </p:cNvSpPr>
            <p:nvPr/>
          </p:nvSpPr>
          <p:spPr bwMode="auto">
            <a:xfrm>
              <a:off x="109956600" y="108184950"/>
              <a:ext cx="205740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4132" name="Line 36"/>
            <p:cNvSpPr>
              <a:spLocks noChangeShapeType="1"/>
            </p:cNvSpPr>
            <p:nvPr/>
          </p:nvSpPr>
          <p:spPr bwMode="auto">
            <a:xfrm>
              <a:off x="112014000" y="108184950"/>
              <a:ext cx="0" cy="24003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33" name="Line 37"/>
            <p:cNvSpPr>
              <a:spLocks noChangeShapeType="1"/>
            </p:cNvSpPr>
            <p:nvPr/>
          </p:nvSpPr>
          <p:spPr bwMode="auto">
            <a:xfrm flipV="1">
              <a:off x="112299750" y="110356650"/>
              <a:ext cx="0" cy="2286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34" name="Line 38"/>
            <p:cNvSpPr>
              <a:spLocks noChangeShapeType="1"/>
            </p:cNvSpPr>
            <p:nvPr/>
          </p:nvSpPr>
          <p:spPr bwMode="auto">
            <a:xfrm>
              <a:off x="112414050" y="110185200"/>
              <a:ext cx="7429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35" name="Line 39"/>
            <p:cNvSpPr>
              <a:spLocks noChangeShapeType="1"/>
            </p:cNvSpPr>
            <p:nvPr/>
          </p:nvSpPr>
          <p:spPr bwMode="auto">
            <a:xfrm>
              <a:off x="112756950" y="110871000"/>
              <a:ext cx="4572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36" name="Line 40"/>
            <p:cNvSpPr>
              <a:spLocks noChangeShapeType="1"/>
            </p:cNvSpPr>
            <p:nvPr/>
          </p:nvSpPr>
          <p:spPr bwMode="auto">
            <a:xfrm flipV="1">
              <a:off x="113214150" y="109156500"/>
              <a:ext cx="0" cy="17145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4137" name="Line 41"/>
            <p:cNvSpPr>
              <a:spLocks noChangeShapeType="1"/>
            </p:cNvSpPr>
            <p:nvPr/>
          </p:nvSpPr>
          <p:spPr bwMode="auto">
            <a:xfrm>
              <a:off x="113214150" y="109156500"/>
              <a:ext cx="3429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4138" name="Text Box 42"/>
            <p:cNvSpPr txBox="1">
              <a:spLocks noChangeArrowheads="1"/>
            </p:cNvSpPr>
            <p:nvPr/>
          </p:nvSpPr>
          <p:spPr bwMode="auto">
            <a:xfrm>
              <a:off x="106241850" y="1076134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4139" name="Text Box 43"/>
            <p:cNvSpPr txBox="1">
              <a:spLocks noChangeArrowheads="1"/>
            </p:cNvSpPr>
            <p:nvPr/>
          </p:nvSpPr>
          <p:spPr bwMode="auto">
            <a:xfrm>
              <a:off x="108127800" y="1076706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RndCt</a:t>
              </a:r>
              <a:endParaRPr kumimoji="0" lang="en-US" sz="1800" b="0" i="0" u="none" strike="noStrike" cap="none" normalizeH="0" baseline="0" dirty="0" smtClean="0">
                <a:ln>
                  <a:noFill/>
                </a:ln>
                <a:solidFill>
                  <a:schemeClr val="tx1"/>
                </a:solidFill>
                <a:effectLst/>
                <a:latin typeface="Arial" pitchFamily="34" charset="0"/>
              </a:endParaRPr>
            </a:p>
          </p:txBody>
        </p:sp>
        <p:sp>
          <p:nvSpPr>
            <p:cNvPr id="4140" name="Text Box 44"/>
            <p:cNvSpPr txBox="1">
              <a:spLocks noChangeArrowheads="1"/>
            </p:cNvSpPr>
            <p:nvPr/>
          </p:nvSpPr>
          <p:spPr bwMode="auto">
            <a:xfrm>
              <a:off x="106184700" y="1100709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4141" name="Text Box 45"/>
            <p:cNvSpPr txBox="1">
              <a:spLocks noChangeArrowheads="1"/>
            </p:cNvSpPr>
            <p:nvPr/>
          </p:nvSpPr>
          <p:spPr bwMode="auto">
            <a:xfrm>
              <a:off x="106184700" y="1103566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4142" name="Text Box 46"/>
            <p:cNvSpPr txBox="1">
              <a:spLocks noChangeArrowheads="1"/>
            </p:cNvSpPr>
            <p:nvPr/>
          </p:nvSpPr>
          <p:spPr bwMode="auto">
            <a:xfrm>
              <a:off x="106184700" y="1105852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Full</a:t>
              </a:r>
              <a:endParaRPr kumimoji="0" lang="en-US" sz="1800" b="0" i="0" u="none" strike="noStrike" cap="none" normalizeH="0" baseline="0" dirty="0" smtClean="0">
                <a:ln>
                  <a:noFill/>
                </a:ln>
                <a:solidFill>
                  <a:schemeClr val="tx1"/>
                </a:solidFill>
                <a:effectLst/>
                <a:latin typeface="Arial" pitchFamily="34" charset="0"/>
              </a:endParaRPr>
            </a:p>
          </p:txBody>
        </p:sp>
        <p:sp>
          <p:nvSpPr>
            <p:cNvPr id="4143" name="Text Box 47"/>
            <p:cNvSpPr txBox="1">
              <a:spLocks noChangeArrowheads="1"/>
            </p:cNvSpPr>
            <p:nvPr/>
          </p:nvSpPr>
          <p:spPr bwMode="auto">
            <a:xfrm>
              <a:off x="106184700" y="1108138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Empty</a:t>
              </a:r>
              <a:endParaRPr kumimoji="0" lang="en-US" sz="1800" b="0" i="0" u="none" strike="noStrike" cap="none" normalizeH="0" baseline="0" dirty="0" smtClean="0">
                <a:ln>
                  <a:noFill/>
                </a:ln>
                <a:solidFill>
                  <a:schemeClr val="tx1"/>
                </a:solidFill>
                <a:effectLst/>
                <a:latin typeface="Arial" pitchFamily="34" charset="0"/>
              </a:endParaRPr>
            </a:p>
          </p:txBody>
        </p:sp>
        <p:sp>
          <p:nvSpPr>
            <p:cNvPr id="4144" name="Text Box 48"/>
            <p:cNvSpPr txBox="1">
              <a:spLocks noChangeArrowheads="1"/>
            </p:cNvSpPr>
            <p:nvPr/>
          </p:nvSpPr>
          <p:spPr bwMode="auto">
            <a:xfrm>
              <a:off x="108127800" y="1101280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Enc_Left</a:t>
              </a:r>
              <a:endParaRPr kumimoji="0" lang="en-US" sz="1800" b="0" i="0" u="none" strike="noStrike" cap="none" normalizeH="0" baseline="0" dirty="0" smtClean="0">
                <a:ln>
                  <a:noFill/>
                </a:ln>
                <a:solidFill>
                  <a:schemeClr val="tx1"/>
                </a:solidFill>
                <a:effectLst/>
                <a:latin typeface="Arial" pitchFamily="34" charset="0"/>
              </a:endParaRPr>
            </a:p>
          </p:txBody>
        </p:sp>
        <p:sp>
          <p:nvSpPr>
            <p:cNvPr id="4145" name="Text Box 49"/>
            <p:cNvSpPr txBox="1">
              <a:spLocks noChangeArrowheads="1"/>
            </p:cNvSpPr>
            <p:nvPr/>
          </p:nvSpPr>
          <p:spPr bwMode="auto">
            <a:xfrm>
              <a:off x="107499150" y="1096137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Start</a:t>
              </a:r>
              <a:endParaRPr kumimoji="0" lang="en-US" sz="1800" b="0" i="0" u="none" strike="noStrike" cap="none" normalizeH="0" baseline="0" dirty="0" smtClean="0">
                <a:ln>
                  <a:noFill/>
                </a:ln>
                <a:solidFill>
                  <a:schemeClr val="tx1"/>
                </a:solidFill>
                <a:effectLst/>
                <a:latin typeface="Arial" pitchFamily="34" charset="0"/>
              </a:endParaRPr>
            </a:p>
          </p:txBody>
        </p:sp>
        <p:sp>
          <p:nvSpPr>
            <p:cNvPr id="4146" name="Text Box 50"/>
            <p:cNvSpPr txBox="1">
              <a:spLocks noChangeArrowheads="1"/>
            </p:cNvSpPr>
            <p:nvPr/>
          </p:nvSpPr>
          <p:spPr bwMode="auto">
            <a:xfrm>
              <a:off x="108070650" y="1109281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Enc_Right</a:t>
              </a:r>
              <a:endParaRPr kumimoji="0" lang="en-US" sz="1800" b="0" i="0" u="none" strike="noStrike" cap="none" normalizeH="0" baseline="0" dirty="0" smtClean="0">
                <a:ln>
                  <a:noFill/>
                </a:ln>
                <a:solidFill>
                  <a:schemeClr val="tx1"/>
                </a:solidFill>
                <a:effectLst/>
                <a:latin typeface="Arial" pitchFamily="34" charset="0"/>
              </a:endParaRPr>
            </a:p>
          </p:txBody>
        </p:sp>
        <p:sp>
          <p:nvSpPr>
            <p:cNvPr id="4147" name="Text Box 51"/>
            <p:cNvSpPr txBox="1">
              <a:spLocks noChangeArrowheads="1"/>
            </p:cNvSpPr>
            <p:nvPr/>
          </p:nvSpPr>
          <p:spPr bwMode="auto">
            <a:xfrm>
              <a:off x="106470450" y="111728250"/>
              <a:ext cx="6286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4148" name="Text Box 52"/>
            <p:cNvSpPr txBox="1">
              <a:spLocks noChangeArrowheads="1"/>
            </p:cNvSpPr>
            <p:nvPr/>
          </p:nvSpPr>
          <p:spPr bwMode="auto">
            <a:xfrm>
              <a:off x="107784900" y="1116711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W_enable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4149" name="Text Box 53"/>
            <p:cNvSpPr txBox="1">
              <a:spLocks noChangeArrowheads="1"/>
            </p:cNvSpPr>
            <p:nvPr/>
          </p:nvSpPr>
          <p:spPr bwMode="auto">
            <a:xfrm>
              <a:off x="108527850" y="1104138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F_R</a:t>
              </a:r>
              <a:endParaRPr kumimoji="0" lang="en-US" sz="1800" b="0" i="0" u="none" strike="noStrike" cap="none" normalizeH="0" baseline="0" dirty="0" smtClean="0">
                <a:ln>
                  <a:noFill/>
                </a:ln>
                <a:solidFill>
                  <a:schemeClr val="tx1"/>
                </a:solidFill>
                <a:effectLst/>
                <a:latin typeface="Arial" pitchFamily="34" charset="0"/>
              </a:endParaRPr>
            </a:p>
          </p:txBody>
        </p:sp>
        <p:sp>
          <p:nvSpPr>
            <p:cNvPr id="4150" name="Text Box 54"/>
            <p:cNvSpPr txBox="1">
              <a:spLocks noChangeArrowheads="1"/>
            </p:cNvSpPr>
            <p:nvPr/>
          </p:nvSpPr>
          <p:spPr bwMode="auto">
            <a:xfrm>
              <a:off x="108527850" y="1112139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F_L</a:t>
              </a:r>
              <a:endParaRPr kumimoji="0" lang="en-US" sz="1800" b="0" i="0" u="none" strike="noStrike" cap="none" normalizeH="0" baseline="0" dirty="0" smtClean="0">
                <a:ln>
                  <a:noFill/>
                </a:ln>
                <a:solidFill>
                  <a:schemeClr val="tx1"/>
                </a:solidFill>
                <a:effectLst/>
                <a:latin typeface="Arial" pitchFamily="34" charset="0"/>
              </a:endParaRPr>
            </a:p>
          </p:txBody>
        </p:sp>
        <p:sp>
          <p:nvSpPr>
            <p:cNvPr id="4151" name="Text Box 55"/>
            <p:cNvSpPr txBox="1">
              <a:spLocks noChangeArrowheads="1"/>
            </p:cNvSpPr>
            <p:nvPr/>
          </p:nvSpPr>
          <p:spPr bwMode="auto">
            <a:xfrm>
              <a:off x="110185200" y="1079563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R_Key</a:t>
              </a:r>
              <a:endParaRPr kumimoji="0" lang="en-US" sz="1800" b="0" i="0" u="none" strike="noStrike" cap="none" normalizeH="0" baseline="0" dirty="0" smtClean="0">
                <a:ln>
                  <a:noFill/>
                </a:ln>
                <a:solidFill>
                  <a:schemeClr val="tx1"/>
                </a:solidFill>
                <a:effectLst/>
                <a:latin typeface="Arial" pitchFamily="34" charset="0"/>
              </a:endParaRPr>
            </a:p>
          </p:txBody>
        </p:sp>
        <p:sp>
          <p:nvSpPr>
            <p:cNvPr id="4152" name="Text Box 56"/>
            <p:cNvSpPr txBox="1">
              <a:spLocks noChangeArrowheads="1"/>
            </p:cNvSpPr>
            <p:nvPr/>
          </p:nvSpPr>
          <p:spPr bwMode="auto">
            <a:xfrm>
              <a:off x="108699300" y="109385100"/>
              <a:ext cx="7429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In_Select</a:t>
              </a:r>
              <a:endParaRPr kumimoji="0" lang="en-US" sz="1800" b="0" i="0" u="none" strike="noStrike" cap="none" normalizeH="0" baseline="0" dirty="0" smtClean="0">
                <a:ln>
                  <a:noFill/>
                </a:ln>
                <a:solidFill>
                  <a:schemeClr val="tx1"/>
                </a:solidFill>
                <a:effectLst/>
                <a:latin typeface="Arial" pitchFamily="34" charset="0"/>
              </a:endParaRPr>
            </a:p>
          </p:txBody>
        </p:sp>
        <p:sp>
          <p:nvSpPr>
            <p:cNvPr id="4153" name="Text Box 57"/>
            <p:cNvSpPr txBox="1">
              <a:spLocks noChangeArrowheads="1"/>
            </p:cNvSpPr>
            <p:nvPr/>
          </p:nvSpPr>
          <p:spPr bwMode="auto">
            <a:xfrm>
              <a:off x="112814100" y="109842300"/>
              <a:ext cx="3429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F_R</a:t>
              </a:r>
              <a:endParaRPr kumimoji="0" lang="en-US" sz="1800" b="0" i="0" u="none" strike="noStrike" cap="none" normalizeH="0" baseline="0" dirty="0" smtClean="0">
                <a:ln>
                  <a:noFill/>
                </a:ln>
                <a:solidFill>
                  <a:schemeClr val="tx1"/>
                </a:solidFill>
                <a:effectLst/>
                <a:latin typeface="Arial" pitchFamily="34" charset="0"/>
              </a:endParaRPr>
            </a:p>
          </p:txBody>
        </p:sp>
        <p:sp>
          <p:nvSpPr>
            <p:cNvPr id="4154" name="Text Box 58"/>
            <p:cNvSpPr txBox="1">
              <a:spLocks noChangeArrowheads="1"/>
            </p:cNvSpPr>
            <p:nvPr/>
          </p:nvSpPr>
          <p:spPr bwMode="auto">
            <a:xfrm>
              <a:off x="112814100" y="110642400"/>
              <a:ext cx="3429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F_L</a:t>
              </a:r>
              <a:endParaRPr kumimoji="0" lang="en-US" sz="1800" b="0" i="0" u="none" strike="noStrike" cap="none" normalizeH="0" baseline="0" dirty="0" smtClean="0">
                <a:ln>
                  <a:noFill/>
                </a:ln>
                <a:solidFill>
                  <a:schemeClr val="tx1"/>
                </a:solidFill>
                <a:effectLst/>
                <a:latin typeface="Arial" pitchFamily="34" charset="0"/>
              </a:endParaRPr>
            </a:p>
          </p:txBody>
        </p:sp>
        <p:sp>
          <p:nvSpPr>
            <p:cNvPr id="4155" name="Text Box 59"/>
            <p:cNvSpPr txBox="1">
              <a:spLocks noChangeArrowheads="1"/>
            </p:cNvSpPr>
            <p:nvPr/>
          </p:nvSpPr>
          <p:spPr bwMode="auto">
            <a:xfrm>
              <a:off x="113099850" y="108927900"/>
              <a:ext cx="3429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4156" name="Text Box 60"/>
            <p:cNvSpPr txBox="1">
              <a:spLocks noChangeArrowheads="1"/>
            </p:cNvSpPr>
            <p:nvPr/>
          </p:nvSpPr>
          <p:spPr bwMode="auto">
            <a:xfrm>
              <a:off x="108699300" y="107213400"/>
              <a:ext cx="2343150" cy="3429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Encryption Block</a:t>
              </a:r>
              <a:endParaRPr kumimoji="0" lang="en-US" sz="2400" b="0" i="0" u="none" strike="noStrike" cap="none" normalizeH="0" baseline="0" dirty="0" smtClean="0">
                <a:ln>
                  <a:noFill/>
                </a:ln>
                <a:solidFill>
                  <a:schemeClr val="tx1"/>
                </a:solidFill>
                <a:effectLst/>
                <a:latin typeface="Arial" pitchFamily="34" charset="0"/>
              </a:endParaRPr>
            </a:p>
          </p:txBody>
        </p:sp>
      </p:grpSp>
      <p:sp>
        <p:nvSpPr>
          <p:cNvPr id="63" name="TextBox 62"/>
          <p:cNvSpPr txBox="1"/>
          <p:nvPr/>
        </p:nvSpPr>
        <p:spPr>
          <a:xfrm>
            <a:off x="2971800" y="5486400"/>
            <a:ext cx="5638800" cy="646331"/>
          </a:xfrm>
          <a:prstGeom prst="rect">
            <a:avLst/>
          </a:prstGeom>
          <a:noFill/>
        </p:spPr>
        <p:txBody>
          <a:bodyPr wrap="square" rtlCol="0">
            <a:spAutoFit/>
          </a:bodyPr>
          <a:lstStyle/>
          <a:p>
            <a:r>
              <a:rPr lang="en-US" dirty="0" smtClean="0"/>
              <a:t>Encryption block, gets the data, 64 bits at a time, encrypts and stores in a fifo to be stored in memory.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304800" y="914400"/>
            <a:ext cx="8534400" cy="4038600"/>
            <a:chOff x="106413300" y="107327700"/>
            <a:chExt cx="7200900" cy="2571750"/>
          </a:xfrm>
        </p:grpSpPr>
        <p:sp>
          <p:nvSpPr>
            <p:cNvPr id="5123" name="Rectangle 3"/>
            <p:cNvSpPr>
              <a:spLocks noChangeArrowheads="1"/>
            </p:cNvSpPr>
            <p:nvPr/>
          </p:nvSpPr>
          <p:spPr bwMode="auto">
            <a:xfrm>
              <a:off x="109042200" y="108184950"/>
              <a:ext cx="400050" cy="5143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Shift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5124" name="Rectangle 4"/>
            <p:cNvSpPr>
              <a:spLocks noChangeArrowheads="1"/>
            </p:cNvSpPr>
            <p:nvPr/>
          </p:nvSpPr>
          <p:spPr bwMode="auto">
            <a:xfrm>
              <a:off x="109042200" y="109213650"/>
              <a:ext cx="400050" cy="5143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25" name="Rectangle 5"/>
            <p:cNvSpPr>
              <a:spLocks noChangeArrowheads="1"/>
            </p:cNvSpPr>
            <p:nvPr/>
          </p:nvSpPr>
          <p:spPr bwMode="auto">
            <a:xfrm>
              <a:off x="110242350" y="108184950"/>
              <a:ext cx="857250" cy="14859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PBOX1</a:t>
              </a:r>
              <a:endParaRPr kumimoji="0" lang="en-US" sz="1800" b="0" i="0" u="none" strike="noStrike" cap="none" normalizeH="0" baseline="0" dirty="0" smtClean="0">
                <a:ln>
                  <a:noFill/>
                </a:ln>
                <a:solidFill>
                  <a:schemeClr val="tx1"/>
                </a:solidFill>
                <a:effectLst/>
                <a:latin typeface="Arial" pitchFamily="34" charset="0"/>
              </a:endParaRPr>
            </a:p>
          </p:txBody>
        </p:sp>
        <p:sp>
          <p:nvSpPr>
            <p:cNvPr id="5126" name="Rectangle 6"/>
            <p:cNvSpPr>
              <a:spLocks noChangeArrowheads="1"/>
            </p:cNvSpPr>
            <p:nvPr/>
          </p:nvSpPr>
          <p:spPr bwMode="auto">
            <a:xfrm>
              <a:off x="111899700" y="108184950"/>
              <a:ext cx="857250" cy="14859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PBOX2</a:t>
              </a:r>
              <a:endParaRPr kumimoji="0" lang="en-US" sz="1800" b="0" i="0" u="none" strike="noStrike" cap="none" normalizeH="0" baseline="0" dirty="0" smtClean="0">
                <a:ln>
                  <a:noFill/>
                </a:ln>
                <a:solidFill>
                  <a:schemeClr val="tx1"/>
                </a:solidFill>
                <a:effectLst/>
                <a:latin typeface="Arial" pitchFamily="34" charset="0"/>
              </a:endParaRPr>
            </a:p>
          </p:txBody>
        </p:sp>
        <p:sp>
          <p:nvSpPr>
            <p:cNvPr id="5127" name="Line 7"/>
            <p:cNvSpPr>
              <a:spLocks noChangeShapeType="1"/>
            </p:cNvSpPr>
            <p:nvPr/>
          </p:nvSpPr>
          <p:spPr bwMode="auto">
            <a:xfrm>
              <a:off x="109442250" y="108356400"/>
              <a:ext cx="8001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28" name="Line 8"/>
            <p:cNvSpPr>
              <a:spLocks noChangeShapeType="1"/>
            </p:cNvSpPr>
            <p:nvPr/>
          </p:nvSpPr>
          <p:spPr bwMode="auto">
            <a:xfrm>
              <a:off x="109442250" y="1093851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29" name="Line 9"/>
            <p:cNvSpPr>
              <a:spLocks noChangeShapeType="1"/>
            </p:cNvSpPr>
            <p:nvPr/>
          </p:nvSpPr>
          <p:spPr bwMode="auto">
            <a:xfrm>
              <a:off x="111099600" y="10841355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30" name="Line 10"/>
            <p:cNvSpPr>
              <a:spLocks noChangeShapeType="1"/>
            </p:cNvSpPr>
            <p:nvPr/>
          </p:nvSpPr>
          <p:spPr bwMode="auto">
            <a:xfrm>
              <a:off x="111099600" y="1090422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31" name="Line 11"/>
            <p:cNvSpPr>
              <a:spLocks noChangeShapeType="1"/>
            </p:cNvSpPr>
            <p:nvPr/>
          </p:nvSpPr>
          <p:spPr bwMode="auto">
            <a:xfrm>
              <a:off x="112756950" y="10841355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32" name="Line 12"/>
            <p:cNvSpPr>
              <a:spLocks noChangeShapeType="1"/>
            </p:cNvSpPr>
            <p:nvPr/>
          </p:nvSpPr>
          <p:spPr bwMode="auto">
            <a:xfrm>
              <a:off x="112756950" y="1090422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33" name="Line 13"/>
            <p:cNvSpPr>
              <a:spLocks noChangeShapeType="1"/>
            </p:cNvSpPr>
            <p:nvPr/>
          </p:nvSpPr>
          <p:spPr bwMode="auto">
            <a:xfrm>
              <a:off x="108242100" y="10829925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34" name="Line 14"/>
            <p:cNvSpPr>
              <a:spLocks noChangeShapeType="1"/>
            </p:cNvSpPr>
            <p:nvPr/>
          </p:nvSpPr>
          <p:spPr bwMode="auto">
            <a:xfrm>
              <a:off x="108242100" y="1085850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35" name="Line 15"/>
            <p:cNvSpPr>
              <a:spLocks noChangeShapeType="1"/>
            </p:cNvSpPr>
            <p:nvPr/>
          </p:nvSpPr>
          <p:spPr bwMode="auto">
            <a:xfrm>
              <a:off x="108242100" y="10932795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36" name="Line 16"/>
            <p:cNvSpPr>
              <a:spLocks noChangeShapeType="1"/>
            </p:cNvSpPr>
            <p:nvPr/>
          </p:nvSpPr>
          <p:spPr bwMode="auto">
            <a:xfrm>
              <a:off x="108242100" y="1096137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37" name="Text Box 17"/>
            <p:cNvSpPr txBox="1">
              <a:spLocks noChangeArrowheads="1"/>
            </p:cNvSpPr>
            <p:nvPr/>
          </p:nvSpPr>
          <p:spPr bwMode="auto">
            <a:xfrm>
              <a:off x="108184950" y="1080135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LH</a:t>
              </a:r>
              <a:endParaRPr kumimoji="0" lang="en-US" sz="1800" b="0" i="0" u="none" strike="noStrike" cap="none" normalizeH="0" baseline="0" dirty="0" smtClean="0">
                <a:ln>
                  <a:noFill/>
                </a:ln>
                <a:solidFill>
                  <a:schemeClr val="tx1"/>
                </a:solidFill>
                <a:effectLst/>
                <a:latin typeface="Arial" pitchFamily="34" charset="0"/>
              </a:endParaRPr>
            </a:p>
          </p:txBody>
        </p:sp>
        <p:sp>
          <p:nvSpPr>
            <p:cNvPr id="5138" name="Text Box 18"/>
            <p:cNvSpPr txBox="1">
              <a:spLocks noChangeArrowheads="1"/>
            </p:cNvSpPr>
            <p:nvPr/>
          </p:nvSpPr>
          <p:spPr bwMode="auto">
            <a:xfrm>
              <a:off x="108184950" y="1083564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Rnd_#</a:t>
              </a:r>
              <a:endParaRPr kumimoji="0" lang="en-US" sz="1800" b="0" i="0" u="none" strike="noStrike" cap="none" normalizeH="0" baseline="0" dirty="0" smtClean="0">
                <a:ln>
                  <a:noFill/>
                </a:ln>
                <a:solidFill>
                  <a:schemeClr val="tx1"/>
                </a:solidFill>
                <a:effectLst/>
                <a:latin typeface="Arial" pitchFamily="34" charset="0"/>
              </a:endParaRPr>
            </a:p>
          </p:txBody>
        </p:sp>
        <p:sp>
          <p:nvSpPr>
            <p:cNvPr id="5139" name="Text Box 19"/>
            <p:cNvSpPr txBox="1">
              <a:spLocks noChangeArrowheads="1"/>
            </p:cNvSpPr>
            <p:nvPr/>
          </p:nvSpPr>
          <p:spPr bwMode="auto">
            <a:xfrm>
              <a:off x="108184950" y="1090993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RH</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0" name="Text Box 20"/>
            <p:cNvSpPr txBox="1">
              <a:spLocks noChangeArrowheads="1"/>
            </p:cNvSpPr>
            <p:nvPr/>
          </p:nvSpPr>
          <p:spPr bwMode="auto">
            <a:xfrm>
              <a:off x="108184950" y="1093851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Rnd_#</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1" name="Text Box 21"/>
            <p:cNvSpPr txBox="1">
              <a:spLocks noChangeArrowheads="1"/>
            </p:cNvSpPr>
            <p:nvPr/>
          </p:nvSpPr>
          <p:spPr bwMode="auto">
            <a:xfrm>
              <a:off x="109499400" y="1081278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LH_S</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2" name="Text Box 22"/>
            <p:cNvSpPr txBox="1">
              <a:spLocks noChangeArrowheads="1"/>
            </p:cNvSpPr>
            <p:nvPr/>
          </p:nvSpPr>
          <p:spPr bwMode="auto">
            <a:xfrm>
              <a:off x="109499400" y="1091565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RH_S</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3" name="Text Box 23"/>
            <p:cNvSpPr txBox="1">
              <a:spLocks noChangeArrowheads="1"/>
            </p:cNvSpPr>
            <p:nvPr/>
          </p:nvSpPr>
          <p:spPr bwMode="auto">
            <a:xfrm>
              <a:off x="111156750" y="1081849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P1_LH</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4" name="Text Box 24"/>
            <p:cNvSpPr txBox="1">
              <a:spLocks noChangeArrowheads="1"/>
            </p:cNvSpPr>
            <p:nvPr/>
          </p:nvSpPr>
          <p:spPr bwMode="auto">
            <a:xfrm>
              <a:off x="111156750" y="1088136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P1_RH</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5" name="Text Box 25"/>
            <p:cNvSpPr txBox="1">
              <a:spLocks noChangeArrowheads="1"/>
            </p:cNvSpPr>
            <p:nvPr/>
          </p:nvSpPr>
          <p:spPr bwMode="auto">
            <a:xfrm>
              <a:off x="112814100" y="1081849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P2_LH</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6" name="Text Box 26"/>
            <p:cNvSpPr txBox="1">
              <a:spLocks noChangeArrowheads="1"/>
            </p:cNvSpPr>
            <p:nvPr/>
          </p:nvSpPr>
          <p:spPr bwMode="auto">
            <a:xfrm>
              <a:off x="112814100" y="1088136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P2_RH</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7" name="AutoShape 27"/>
            <p:cNvSpPr>
              <a:spLocks noChangeArrowheads="1"/>
            </p:cNvSpPr>
            <p:nvPr/>
          </p:nvSpPr>
          <p:spPr bwMode="auto">
            <a:xfrm rot="16200000">
              <a:off x="107613450" y="108527850"/>
              <a:ext cx="800100" cy="228600"/>
            </a:xfrm>
            <a:prstGeom prst="flowChartManualOperat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1             0</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8" name="AutoShape 28"/>
            <p:cNvSpPr>
              <a:spLocks noChangeArrowheads="1"/>
            </p:cNvSpPr>
            <p:nvPr/>
          </p:nvSpPr>
          <p:spPr bwMode="auto">
            <a:xfrm rot="16200000">
              <a:off x="107613450" y="109385100"/>
              <a:ext cx="800100" cy="228600"/>
            </a:xfrm>
            <a:prstGeom prst="flowChartManualOperat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1              0</a:t>
              </a:r>
              <a:endParaRPr kumimoji="0" lang="en-US" sz="1800" b="0" i="0" u="none" strike="noStrike" cap="none" normalizeH="0" baseline="0" dirty="0" smtClean="0">
                <a:ln>
                  <a:noFill/>
                </a:ln>
                <a:solidFill>
                  <a:schemeClr val="tx1"/>
                </a:solidFill>
                <a:effectLst/>
                <a:latin typeface="Arial" pitchFamily="34" charset="0"/>
              </a:endParaRPr>
            </a:p>
          </p:txBody>
        </p:sp>
        <p:sp>
          <p:nvSpPr>
            <p:cNvPr id="5149" name="Line 29"/>
            <p:cNvSpPr>
              <a:spLocks noChangeShapeType="1"/>
            </p:cNvSpPr>
            <p:nvPr/>
          </p:nvSpPr>
          <p:spPr bwMode="auto">
            <a:xfrm>
              <a:off x="106413300" y="108527850"/>
              <a:ext cx="14859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50" name="Line 30"/>
            <p:cNvSpPr>
              <a:spLocks noChangeShapeType="1"/>
            </p:cNvSpPr>
            <p:nvPr/>
          </p:nvSpPr>
          <p:spPr bwMode="auto">
            <a:xfrm>
              <a:off x="106413300" y="109327950"/>
              <a:ext cx="14859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51" name="Line 31"/>
            <p:cNvSpPr>
              <a:spLocks noChangeShapeType="1"/>
            </p:cNvSpPr>
            <p:nvPr/>
          </p:nvSpPr>
          <p:spPr bwMode="auto">
            <a:xfrm>
              <a:off x="107099100" y="108786267"/>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52" name="Line 32"/>
            <p:cNvSpPr>
              <a:spLocks noChangeShapeType="1"/>
            </p:cNvSpPr>
            <p:nvPr/>
          </p:nvSpPr>
          <p:spPr bwMode="auto">
            <a:xfrm>
              <a:off x="107099100" y="1096137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5153" name="Text Box 33"/>
            <p:cNvSpPr txBox="1">
              <a:spLocks noChangeArrowheads="1"/>
            </p:cNvSpPr>
            <p:nvPr/>
          </p:nvSpPr>
          <p:spPr bwMode="auto">
            <a:xfrm>
              <a:off x="106584750" y="1082992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Enc_Left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54" name="Text Box 34"/>
            <p:cNvSpPr txBox="1">
              <a:spLocks noChangeArrowheads="1"/>
            </p:cNvSpPr>
            <p:nvPr/>
          </p:nvSpPr>
          <p:spPr bwMode="auto">
            <a:xfrm>
              <a:off x="106527600" y="1090993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Enc_Right</a:t>
              </a:r>
              <a:endParaRPr kumimoji="0" lang="en-US" sz="1800" b="0" i="0" u="none" strike="noStrike" cap="none" normalizeH="0" baseline="0" dirty="0" smtClean="0">
                <a:ln>
                  <a:noFill/>
                </a:ln>
                <a:solidFill>
                  <a:schemeClr val="tx1"/>
                </a:solidFill>
                <a:effectLst/>
                <a:latin typeface="Arial" pitchFamily="34" charset="0"/>
              </a:endParaRPr>
            </a:p>
          </p:txBody>
        </p:sp>
        <p:sp>
          <p:nvSpPr>
            <p:cNvPr id="5155" name="Text Box 35"/>
            <p:cNvSpPr txBox="1">
              <a:spLocks noChangeArrowheads="1"/>
            </p:cNvSpPr>
            <p:nvPr/>
          </p:nvSpPr>
          <p:spPr bwMode="auto">
            <a:xfrm>
              <a:off x="106984800" y="1085850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F_R</a:t>
              </a:r>
              <a:endParaRPr kumimoji="0" lang="en-US" sz="1800" b="0" i="0" u="none" strike="noStrike" cap="none" normalizeH="0" baseline="0" dirty="0" smtClean="0">
                <a:ln>
                  <a:noFill/>
                </a:ln>
                <a:solidFill>
                  <a:schemeClr val="tx1"/>
                </a:solidFill>
                <a:effectLst/>
                <a:latin typeface="Arial" pitchFamily="34" charset="0"/>
              </a:endParaRPr>
            </a:p>
          </p:txBody>
        </p:sp>
        <p:sp>
          <p:nvSpPr>
            <p:cNvPr id="5156" name="Text Box 36"/>
            <p:cNvSpPr txBox="1">
              <a:spLocks noChangeArrowheads="1"/>
            </p:cNvSpPr>
            <p:nvPr/>
          </p:nvSpPr>
          <p:spPr bwMode="auto">
            <a:xfrm>
              <a:off x="106984800" y="1093851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F_L</a:t>
              </a:r>
              <a:endParaRPr kumimoji="0" lang="en-US" sz="1800" b="0" i="0" u="none" strike="noStrike" cap="none" normalizeH="0" baseline="0" dirty="0" smtClean="0">
                <a:ln>
                  <a:noFill/>
                </a:ln>
                <a:solidFill>
                  <a:schemeClr val="tx1"/>
                </a:solidFill>
                <a:effectLst/>
                <a:latin typeface="Arial" pitchFamily="34" charset="0"/>
              </a:endParaRPr>
            </a:p>
          </p:txBody>
        </p:sp>
        <p:sp>
          <p:nvSpPr>
            <p:cNvPr id="5157" name="Text Box 37"/>
            <p:cNvSpPr txBox="1">
              <a:spLocks noChangeArrowheads="1"/>
            </p:cNvSpPr>
            <p:nvPr/>
          </p:nvSpPr>
          <p:spPr bwMode="auto">
            <a:xfrm>
              <a:off x="108927900" y="107327700"/>
              <a:ext cx="2114550" cy="3429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Round Key Gen</a:t>
              </a:r>
              <a:endParaRPr kumimoji="0" lang="en-US" sz="2400" b="0" i="0" u="none" strike="noStrike" cap="none" normalizeH="0" baseline="0" dirty="0" smtClean="0">
                <a:ln>
                  <a:noFill/>
                </a:ln>
                <a:solidFill>
                  <a:schemeClr val="tx1"/>
                </a:solidFill>
                <a:effectLst/>
                <a:latin typeface="Arial" pitchFamily="34" charset="0"/>
              </a:endParaRPr>
            </a:p>
          </p:txBody>
        </p:sp>
        <p:grpSp>
          <p:nvGrpSpPr>
            <p:cNvPr id="5158" name="Group 38"/>
            <p:cNvGrpSpPr>
              <a:grpSpLocks/>
            </p:cNvGrpSpPr>
            <p:nvPr/>
          </p:nvGrpSpPr>
          <p:grpSpPr bwMode="auto">
            <a:xfrm>
              <a:off x="108813600" y="108070650"/>
              <a:ext cx="285750" cy="400050"/>
              <a:chOff x="107041950" y="111099600"/>
              <a:chExt cx="342900" cy="400050"/>
            </a:xfrm>
          </p:grpSpPr>
          <p:sp>
            <p:nvSpPr>
              <p:cNvPr id="5159" name="Line 39"/>
              <p:cNvSpPr>
                <a:spLocks noChangeShapeType="1"/>
              </p:cNvSpPr>
              <p:nvPr/>
            </p:nvSpPr>
            <p:spPr bwMode="auto">
              <a:xfrm>
                <a:off x="107041950" y="111156750"/>
                <a:ext cx="171450" cy="3429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60" name="Text Box 40"/>
              <p:cNvSpPr txBox="1">
                <a:spLocks noChangeArrowheads="1"/>
              </p:cNvSpPr>
              <p:nvPr/>
            </p:nvSpPr>
            <p:spPr bwMode="auto">
              <a:xfrm>
                <a:off x="107099100" y="1110996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161" name="Group 41"/>
            <p:cNvGrpSpPr>
              <a:grpSpLocks/>
            </p:cNvGrpSpPr>
            <p:nvPr/>
          </p:nvGrpSpPr>
          <p:grpSpPr bwMode="auto">
            <a:xfrm>
              <a:off x="110070900" y="108127800"/>
              <a:ext cx="285750" cy="400050"/>
              <a:chOff x="107236260" y="111213900"/>
              <a:chExt cx="342900" cy="400050"/>
            </a:xfrm>
          </p:grpSpPr>
          <p:sp>
            <p:nvSpPr>
              <p:cNvPr id="5162" name="Line 42"/>
              <p:cNvSpPr>
                <a:spLocks noChangeShapeType="1"/>
              </p:cNvSpPr>
              <p:nvPr/>
            </p:nvSpPr>
            <p:spPr bwMode="auto">
              <a:xfrm>
                <a:off x="107236260" y="1112710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63" name="Text Box 43"/>
              <p:cNvSpPr txBox="1">
                <a:spLocks noChangeArrowheads="1"/>
              </p:cNvSpPr>
              <p:nvPr/>
            </p:nvSpPr>
            <p:spPr bwMode="auto">
              <a:xfrm>
                <a:off x="107293410" y="1112139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164" name="Group 44"/>
            <p:cNvGrpSpPr>
              <a:grpSpLocks/>
            </p:cNvGrpSpPr>
            <p:nvPr/>
          </p:nvGrpSpPr>
          <p:grpSpPr bwMode="auto">
            <a:xfrm>
              <a:off x="108813600" y="109042200"/>
              <a:ext cx="285750" cy="400050"/>
              <a:chOff x="107373420" y="111328200"/>
              <a:chExt cx="342900" cy="400050"/>
            </a:xfrm>
          </p:grpSpPr>
          <p:sp>
            <p:nvSpPr>
              <p:cNvPr id="5165" name="Line 45"/>
              <p:cNvSpPr>
                <a:spLocks noChangeShapeType="1"/>
              </p:cNvSpPr>
              <p:nvPr/>
            </p:nvSpPr>
            <p:spPr bwMode="auto">
              <a:xfrm>
                <a:off x="107373420" y="1113853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66" name="Text Box 46"/>
              <p:cNvSpPr txBox="1">
                <a:spLocks noChangeArrowheads="1"/>
              </p:cNvSpPr>
              <p:nvPr/>
            </p:nvSpPr>
            <p:spPr bwMode="auto">
              <a:xfrm>
                <a:off x="107430570" y="1113282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167" name="Group 47"/>
            <p:cNvGrpSpPr>
              <a:grpSpLocks/>
            </p:cNvGrpSpPr>
            <p:nvPr/>
          </p:nvGrpSpPr>
          <p:grpSpPr bwMode="auto">
            <a:xfrm>
              <a:off x="110013750" y="109099350"/>
              <a:ext cx="285750" cy="400050"/>
              <a:chOff x="107510580" y="111442500"/>
              <a:chExt cx="342900" cy="400050"/>
            </a:xfrm>
          </p:grpSpPr>
          <p:sp>
            <p:nvSpPr>
              <p:cNvPr id="5168" name="Line 48"/>
              <p:cNvSpPr>
                <a:spLocks noChangeShapeType="1"/>
              </p:cNvSpPr>
              <p:nvPr/>
            </p:nvSpPr>
            <p:spPr bwMode="auto">
              <a:xfrm>
                <a:off x="107510580" y="1114996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69" name="Text Box 49"/>
              <p:cNvSpPr txBox="1">
                <a:spLocks noChangeArrowheads="1"/>
              </p:cNvSpPr>
              <p:nvPr/>
            </p:nvSpPr>
            <p:spPr bwMode="auto">
              <a:xfrm>
                <a:off x="107567730" y="1114425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170" name="Group 50"/>
            <p:cNvGrpSpPr>
              <a:grpSpLocks/>
            </p:cNvGrpSpPr>
            <p:nvPr/>
          </p:nvGrpSpPr>
          <p:grpSpPr bwMode="auto">
            <a:xfrm>
              <a:off x="111613950" y="108184950"/>
              <a:ext cx="285750" cy="400050"/>
              <a:chOff x="107647740" y="111556800"/>
              <a:chExt cx="342900" cy="400050"/>
            </a:xfrm>
          </p:grpSpPr>
          <p:sp>
            <p:nvSpPr>
              <p:cNvPr id="5171" name="Line 51"/>
              <p:cNvSpPr>
                <a:spLocks noChangeShapeType="1"/>
              </p:cNvSpPr>
              <p:nvPr/>
            </p:nvSpPr>
            <p:spPr bwMode="auto">
              <a:xfrm>
                <a:off x="107647740" y="1116139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72" name="Text Box 52"/>
              <p:cNvSpPr txBox="1">
                <a:spLocks noChangeArrowheads="1"/>
              </p:cNvSpPr>
              <p:nvPr/>
            </p:nvSpPr>
            <p:spPr bwMode="auto">
              <a:xfrm>
                <a:off x="107704890" y="1115568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173" name="Group 53"/>
            <p:cNvGrpSpPr>
              <a:grpSpLocks/>
            </p:cNvGrpSpPr>
            <p:nvPr/>
          </p:nvGrpSpPr>
          <p:grpSpPr bwMode="auto">
            <a:xfrm>
              <a:off x="111613950" y="108756450"/>
              <a:ext cx="285750" cy="400050"/>
              <a:chOff x="107784900" y="111671100"/>
              <a:chExt cx="342900" cy="400050"/>
            </a:xfrm>
          </p:grpSpPr>
          <p:sp>
            <p:nvSpPr>
              <p:cNvPr id="5174" name="Line 54"/>
              <p:cNvSpPr>
                <a:spLocks noChangeShapeType="1"/>
              </p:cNvSpPr>
              <p:nvPr/>
            </p:nvSpPr>
            <p:spPr bwMode="auto">
              <a:xfrm>
                <a:off x="107784900" y="1117282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75" name="Text Box 55"/>
              <p:cNvSpPr txBox="1">
                <a:spLocks noChangeArrowheads="1"/>
              </p:cNvSpPr>
              <p:nvPr/>
            </p:nvSpPr>
            <p:spPr bwMode="auto">
              <a:xfrm>
                <a:off x="107842050" y="1116711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176" name="Group 56"/>
            <p:cNvGrpSpPr>
              <a:grpSpLocks/>
            </p:cNvGrpSpPr>
            <p:nvPr/>
          </p:nvGrpSpPr>
          <p:grpSpPr bwMode="auto">
            <a:xfrm>
              <a:off x="113328450" y="108184950"/>
              <a:ext cx="285750" cy="400050"/>
              <a:chOff x="107922060" y="111785400"/>
              <a:chExt cx="342900" cy="400050"/>
            </a:xfrm>
          </p:grpSpPr>
          <p:sp>
            <p:nvSpPr>
              <p:cNvPr id="5177" name="Line 57"/>
              <p:cNvSpPr>
                <a:spLocks noChangeShapeType="1"/>
              </p:cNvSpPr>
              <p:nvPr/>
            </p:nvSpPr>
            <p:spPr bwMode="auto">
              <a:xfrm>
                <a:off x="107922060" y="1118425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78" name="Text Box 58"/>
              <p:cNvSpPr txBox="1">
                <a:spLocks noChangeArrowheads="1"/>
              </p:cNvSpPr>
              <p:nvPr/>
            </p:nvSpPr>
            <p:spPr bwMode="auto">
              <a:xfrm>
                <a:off x="107979210" y="1117854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179" name="Group 59"/>
            <p:cNvGrpSpPr>
              <a:grpSpLocks/>
            </p:cNvGrpSpPr>
            <p:nvPr/>
          </p:nvGrpSpPr>
          <p:grpSpPr bwMode="auto">
            <a:xfrm>
              <a:off x="113328450" y="108813600"/>
              <a:ext cx="285750" cy="400050"/>
              <a:chOff x="108059220" y="111899700"/>
              <a:chExt cx="342900" cy="400050"/>
            </a:xfrm>
          </p:grpSpPr>
          <p:sp>
            <p:nvSpPr>
              <p:cNvPr id="5180" name="Line 60"/>
              <p:cNvSpPr>
                <a:spLocks noChangeShapeType="1"/>
              </p:cNvSpPr>
              <p:nvPr/>
            </p:nvSpPr>
            <p:spPr bwMode="auto">
              <a:xfrm>
                <a:off x="108059220" y="1119568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81" name="Text Box 61"/>
              <p:cNvSpPr txBox="1">
                <a:spLocks noChangeArrowheads="1"/>
              </p:cNvSpPr>
              <p:nvPr/>
            </p:nvSpPr>
            <p:spPr bwMode="auto">
              <a:xfrm>
                <a:off x="108116370" y="1118997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182" name="Group 62"/>
            <p:cNvGrpSpPr>
              <a:grpSpLocks/>
            </p:cNvGrpSpPr>
            <p:nvPr/>
          </p:nvGrpSpPr>
          <p:grpSpPr bwMode="auto">
            <a:xfrm>
              <a:off x="107556300" y="108299250"/>
              <a:ext cx="285750" cy="400050"/>
              <a:chOff x="108196380" y="112014000"/>
              <a:chExt cx="342900" cy="400050"/>
            </a:xfrm>
          </p:grpSpPr>
          <p:sp>
            <p:nvSpPr>
              <p:cNvPr id="5183" name="Line 63"/>
              <p:cNvSpPr>
                <a:spLocks noChangeShapeType="1"/>
              </p:cNvSpPr>
              <p:nvPr/>
            </p:nvSpPr>
            <p:spPr bwMode="auto">
              <a:xfrm>
                <a:off x="108196380" y="1120711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84" name="Text Box 64"/>
              <p:cNvSpPr txBox="1">
                <a:spLocks noChangeArrowheads="1"/>
              </p:cNvSpPr>
              <p:nvPr/>
            </p:nvSpPr>
            <p:spPr bwMode="auto">
              <a:xfrm>
                <a:off x="108253530" y="1120140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5185" name="Group 65"/>
            <p:cNvGrpSpPr>
              <a:grpSpLocks/>
            </p:cNvGrpSpPr>
            <p:nvPr/>
          </p:nvGrpSpPr>
          <p:grpSpPr bwMode="auto">
            <a:xfrm>
              <a:off x="107556300" y="109042200"/>
              <a:ext cx="285750" cy="400050"/>
              <a:chOff x="108390690" y="112128300"/>
              <a:chExt cx="342900" cy="400050"/>
            </a:xfrm>
          </p:grpSpPr>
          <p:sp>
            <p:nvSpPr>
              <p:cNvPr id="5186" name="Line 66"/>
              <p:cNvSpPr>
                <a:spLocks noChangeShapeType="1"/>
              </p:cNvSpPr>
              <p:nvPr/>
            </p:nvSpPr>
            <p:spPr bwMode="auto">
              <a:xfrm>
                <a:off x="108390690" y="1121854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5187" name="Text Box 67"/>
              <p:cNvSpPr txBox="1">
                <a:spLocks noChangeArrowheads="1"/>
              </p:cNvSpPr>
              <p:nvPr/>
            </p:nvSpPr>
            <p:spPr bwMode="auto">
              <a:xfrm>
                <a:off x="108447840" y="1121283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sp>
        <p:nvSpPr>
          <p:cNvPr id="70" name="TextBox 69"/>
          <p:cNvSpPr txBox="1"/>
          <p:nvPr/>
        </p:nvSpPr>
        <p:spPr>
          <a:xfrm>
            <a:off x="990600" y="5257800"/>
            <a:ext cx="7010400" cy="646331"/>
          </a:xfrm>
          <a:prstGeom prst="rect">
            <a:avLst/>
          </a:prstGeom>
          <a:noFill/>
        </p:spPr>
        <p:txBody>
          <a:bodyPr wrap="square" rtlCol="0">
            <a:spAutoFit/>
          </a:bodyPr>
          <a:lstStyle/>
          <a:p>
            <a:r>
              <a:rPr lang="en-US" dirty="0" smtClean="0"/>
              <a:t>Generates the Round Key, by using the key in halves, shifting them determined by the round counter, and Permuted twice.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noChangeAspect="1"/>
          </p:cNvGrpSpPr>
          <p:nvPr/>
        </p:nvGrpSpPr>
        <p:grpSpPr bwMode="auto">
          <a:xfrm>
            <a:off x="80554" y="990600"/>
            <a:ext cx="8987246" cy="2438400"/>
            <a:chOff x="106584750" y="107327700"/>
            <a:chExt cx="7372350" cy="2000250"/>
          </a:xfrm>
        </p:grpSpPr>
        <p:sp>
          <p:nvSpPr>
            <p:cNvPr id="6147" name="Rectangle 3"/>
            <p:cNvSpPr>
              <a:spLocks noChangeArrowheads="1"/>
            </p:cNvSpPr>
            <p:nvPr/>
          </p:nvSpPr>
          <p:spPr bwMode="auto">
            <a:xfrm>
              <a:off x="107384850" y="107899200"/>
              <a:ext cx="857250" cy="7429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EXP_PERM</a:t>
              </a:r>
              <a:endParaRPr kumimoji="0" lang="en-US" sz="1800" b="0" i="0" u="none" strike="noStrike" cap="none" normalizeH="0" baseline="0" dirty="0" smtClean="0">
                <a:ln>
                  <a:noFill/>
                </a:ln>
                <a:solidFill>
                  <a:schemeClr val="tx1"/>
                </a:solidFill>
                <a:effectLst/>
                <a:latin typeface="Arial" pitchFamily="34" charset="0"/>
              </a:endParaRPr>
            </a:p>
          </p:txBody>
        </p:sp>
        <p:sp>
          <p:nvSpPr>
            <p:cNvPr id="6148" name="Rectangle 4"/>
            <p:cNvSpPr>
              <a:spLocks noChangeArrowheads="1"/>
            </p:cNvSpPr>
            <p:nvPr/>
          </p:nvSpPr>
          <p:spPr bwMode="auto">
            <a:xfrm>
              <a:off x="110528100" y="107956350"/>
              <a:ext cx="857250" cy="6858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SBOX</a:t>
              </a:r>
              <a:endParaRPr kumimoji="0" lang="en-US" sz="1800" b="0" i="0" u="none" strike="noStrike" cap="none" normalizeH="0" baseline="0" dirty="0" smtClean="0">
                <a:ln>
                  <a:noFill/>
                </a:ln>
                <a:solidFill>
                  <a:schemeClr val="tx1"/>
                </a:solidFill>
                <a:effectLst/>
                <a:latin typeface="Arial" pitchFamily="34" charset="0"/>
              </a:endParaRPr>
            </a:p>
          </p:txBody>
        </p:sp>
        <p:sp>
          <p:nvSpPr>
            <p:cNvPr id="6149" name="Line 5"/>
            <p:cNvSpPr>
              <a:spLocks noChangeShapeType="1"/>
            </p:cNvSpPr>
            <p:nvPr/>
          </p:nvSpPr>
          <p:spPr bwMode="auto">
            <a:xfrm>
              <a:off x="106584750" y="10812780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6150" name="Line 6"/>
            <p:cNvSpPr>
              <a:spLocks noChangeShapeType="1"/>
            </p:cNvSpPr>
            <p:nvPr/>
          </p:nvSpPr>
          <p:spPr bwMode="auto">
            <a:xfrm>
              <a:off x="108242100" y="10818495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6151" name="Line 7"/>
            <p:cNvSpPr>
              <a:spLocks noChangeShapeType="1"/>
            </p:cNvSpPr>
            <p:nvPr/>
          </p:nvSpPr>
          <p:spPr bwMode="auto">
            <a:xfrm>
              <a:off x="111385350" y="10818495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6152" name="Text Box 8"/>
            <p:cNvSpPr txBox="1">
              <a:spLocks noChangeArrowheads="1"/>
            </p:cNvSpPr>
            <p:nvPr/>
          </p:nvSpPr>
          <p:spPr bwMode="auto">
            <a:xfrm>
              <a:off x="106641900" y="10789920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HDATA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6153" name="Text Box 9"/>
            <p:cNvSpPr txBox="1">
              <a:spLocks noChangeArrowheads="1"/>
            </p:cNvSpPr>
            <p:nvPr/>
          </p:nvSpPr>
          <p:spPr bwMode="auto">
            <a:xfrm>
              <a:off x="108299250" y="107956350"/>
              <a:ext cx="7429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EXP_DATA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6154" name="Text Box 10"/>
            <p:cNvSpPr txBox="1">
              <a:spLocks noChangeArrowheads="1"/>
            </p:cNvSpPr>
            <p:nvPr/>
          </p:nvSpPr>
          <p:spPr bwMode="auto">
            <a:xfrm>
              <a:off x="111442500" y="1079563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6155" name="Oval 11"/>
            <p:cNvSpPr>
              <a:spLocks noChangeArrowheads="1"/>
            </p:cNvSpPr>
            <p:nvPr/>
          </p:nvSpPr>
          <p:spPr bwMode="auto">
            <a:xfrm>
              <a:off x="109099350" y="108013500"/>
              <a:ext cx="400050" cy="342900"/>
            </a:xfrm>
            <a:prstGeom prst="ellipse">
              <a:avLst/>
            </a:prstGeom>
            <a:noFill/>
            <a:ln w="9525" algn="in">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6156" name="Line 12"/>
            <p:cNvSpPr>
              <a:spLocks noChangeShapeType="1"/>
            </p:cNvSpPr>
            <p:nvPr/>
          </p:nvSpPr>
          <p:spPr bwMode="auto">
            <a:xfrm>
              <a:off x="109156500" y="108013500"/>
              <a:ext cx="285750" cy="28575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6157" name="Line 13"/>
            <p:cNvSpPr>
              <a:spLocks noChangeShapeType="1"/>
            </p:cNvSpPr>
            <p:nvPr/>
          </p:nvSpPr>
          <p:spPr bwMode="auto">
            <a:xfrm flipH="1">
              <a:off x="109139106" y="108040833"/>
              <a:ext cx="285750" cy="2286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6158" name="Line 14"/>
            <p:cNvSpPr>
              <a:spLocks noChangeShapeType="1"/>
            </p:cNvSpPr>
            <p:nvPr/>
          </p:nvSpPr>
          <p:spPr bwMode="auto">
            <a:xfrm>
              <a:off x="109499400" y="108184950"/>
              <a:ext cx="10287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6159" name="Text Box 15"/>
            <p:cNvSpPr txBox="1">
              <a:spLocks noChangeArrowheads="1"/>
            </p:cNvSpPr>
            <p:nvPr/>
          </p:nvSpPr>
          <p:spPr bwMode="auto">
            <a:xfrm>
              <a:off x="109556550" y="107956350"/>
              <a:ext cx="7429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XORDATA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6160" name="Line 16"/>
            <p:cNvSpPr>
              <a:spLocks noChangeShapeType="1"/>
            </p:cNvSpPr>
            <p:nvPr/>
          </p:nvSpPr>
          <p:spPr bwMode="auto">
            <a:xfrm flipV="1">
              <a:off x="109327950" y="108356400"/>
              <a:ext cx="0" cy="9715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6161" name="Text Box 17"/>
            <p:cNvSpPr txBox="1">
              <a:spLocks noChangeArrowheads="1"/>
            </p:cNvSpPr>
            <p:nvPr/>
          </p:nvSpPr>
          <p:spPr bwMode="auto">
            <a:xfrm>
              <a:off x="109327950" y="1089850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RKEY</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6162" name="Group 18"/>
            <p:cNvGrpSpPr>
              <a:grpSpLocks/>
            </p:cNvGrpSpPr>
            <p:nvPr/>
          </p:nvGrpSpPr>
          <p:grpSpPr bwMode="auto">
            <a:xfrm>
              <a:off x="112185450" y="107956350"/>
              <a:ext cx="1657350" cy="685800"/>
              <a:chOff x="112185450" y="107956350"/>
              <a:chExt cx="1657350" cy="685800"/>
            </a:xfrm>
          </p:grpSpPr>
          <p:sp>
            <p:nvSpPr>
              <p:cNvPr id="6163" name="Rectangle 19"/>
              <p:cNvSpPr>
                <a:spLocks noChangeArrowheads="1"/>
              </p:cNvSpPr>
              <p:nvPr/>
            </p:nvSpPr>
            <p:spPr bwMode="auto">
              <a:xfrm>
                <a:off x="112185450" y="107956350"/>
                <a:ext cx="857250" cy="6858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PBOX</a:t>
                </a:r>
                <a:endParaRPr kumimoji="0" lang="en-US" sz="1800" b="0" i="0" u="none" strike="noStrike" cap="none" normalizeH="0" baseline="0" dirty="0" smtClean="0">
                  <a:ln>
                    <a:noFill/>
                  </a:ln>
                  <a:solidFill>
                    <a:schemeClr val="tx1"/>
                  </a:solidFill>
                  <a:effectLst/>
                  <a:latin typeface="Arial" pitchFamily="34" charset="0"/>
                </a:endParaRPr>
              </a:p>
            </p:txBody>
          </p:sp>
          <p:sp>
            <p:nvSpPr>
              <p:cNvPr id="6164" name="Line 20"/>
              <p:cNvSpPr>
                <a:spLocks noChangeShapeType="1"/>
              </p:cNvSpPr>
              <p:nvPr/>
            </p:nvSpPr>
            <p:spPr bwMode="auto">
              <a:xfrm>
                <a:off x="113042700" y="108184950"/>
                <a:ext cx="8001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6165" name="Text Box 21"/>
              <p:cNvSpPr txBox="1">
                <a:spLocks noChangeArrowheads="1"/>
              </p:cNvSpPr>
              <p:nvPr/>
            </p:nvSpPr>
            <p:spPr bwMode="auto">
              <a:xfrm>
                <a:off x="113099850" y="1079563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PDATA</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6166" name="Group 22"/>
            <p:cNvGrpSpPr>
              <a:grpSpLocks/>
            </p:cNvGrpSpPr>
            <p:nvPr/>
          </p:nvGrpSpPr>
          <p:grpSpPr bwMode="auto">
            <a:xfrm>
              <a:off x="107156250" y="107899200"/>
              <a:ext cx="285750" cy="400050"/>
              <a:chOff x="108253530" y="112014000"/>
              <a:chExt cx="342900" cy="400050"/>
            </a:xfrm>
          </p:grpSpPr>
          <p:sp>
            <p:nvSpPr>
              <p:cNvPr id="6167" name="Line 23"/>
              <p:cNvSpPr>
                <a:spLocks noChangeShapeType="1"/>
              </p:cNvSpPr>
              <p:nvPr/>
            </p:nvSpPr>
            <p:spPr bwMode="auto">
              <a:xfrm>
                <a:off x="108253530" y="1120711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6168" name="Text Box 24"/>
              <p:cNvSpPr txBox="1">
                <a:spLocks noChangeArrowheads="1"/>
              </p:cNvSpPr>
              <p:nvPr/>
            </p:nvSpPr>
            <p:spPr bwMode="auto">
              <a:xfrm>
                <a:off x="108310680" y="1120140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6169" name="Group 25"/>
            <p:cNvGrpSpPr>
              <a:grpSpLocks/>
            </p:cNvGrpSpPr>
            <p:nvPr/>
          </p:nvGrpSpPr>
          <p:grpSpPr bwMode="auto">
            <a:xfrm>
              <a:off x="110299500" y="107899200"/>
              <a:ext cx="285750" cy="400050"/>
              <a:chOff x="108390690" y="112128300"/>
              <a:chExt cx="342900" cy="400050"/>
            </a:xfrm>
          </p:grpSpPr>
          <p:sp>
            <p:nvSpPr>
              <p:cNvPr id="6170" name="Line 26"/>
              <p:cNvSpPr>
                <a:spLocks noChangeShapeType="1"/>
              </p:cNvSpPr>
              <p:nvPr/>
            </p:nvSpPr>
            <p:spPr bwMode="auto">
              <a:xfrm>
                <a:off x="108390690" y="1121854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6171" name="Text Box 27"/>
              <p:cNvSpPr txBox="1">
                <a:spLocks noChangeArrowheads="1"/>
              </p:cNvSpPr>
              <p:nvPr/>
            </p:nvSpPr>
            <p:spPr bwMode="auto">
              <a:xfrm>
                <a:off x="108447840" y="1121283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6172" name="Group 28"/>
            <p:cNvGrpSpPr>
              <a:grpSpLocks/>
            </p:cNvGrpSpPr>
            <p:nvPr/>
          </p:nvGrpSpPr>
          <p:grpSpPr bwMode="auto">
            <a:xfrm>
              <a:off x="112014000" y="108013500"/>
              <a:ext cx="285750" cy="400050"/>
              <a:chOff x="108527850" y="112242600"/>
              <a:chExt cx="342900" cy="400050"/>
            </a:xfrm>
          </p:grpSpPr>
          <p:sp>
            <p:nvSpPr>
              <p:cNvPr id="6173" name="Line 29"/>
              <p:cNvSpPr>
                <a:spLocks noChangeShapeType="1"/>
              </p:cNvSpPr>
              <p:nvPr/>
            </p:nvSpPr>
            <p:spPr bwMode="auto">
              <a:xfrm>
                <a:off x="108527850" y="1122997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6174" name="Text Box 30"/>
              <p:cNvSpPr txBox="1">
                <a:spLocks noChangeArrowheads="1"/>
              </p:cNvSpPr>
              <p:nvPr/>
            </p:nvSpPr>
            <p:spPr bwMode="auto">
              <a:xfrm>
                <a:off x="108585000" y="1122426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6175" name="Group 31"/>
            <p:cNvGrpSpPr>
              <a:grpSpLocks/>
            </p:cNvGrpSpPr>
            <p:nvPr/>
          </p:nvGrpSpPr>
          <p:grpSpPr bwMode="auto">
            <a:xfrm>
              <a:off x="113671350" y="107956350"/>
              <a:ext cx="285750" cy="400050"/>
              <a:chOff x="108665010" y="112356900"/>
              <a:chExt cx="342900" cy="400050"/>
            </a:xfrm>
          </p:grpSpPr>
          <p:sp>
            <p:nvSpPr>
              <p:cNvPr id="6176" name="Line 32"/>
              <p:cNvSpPr>
                <a:spLocks noChangeShapeType="1"/>
              </p:cNvSpPr>
              <p:nvPr/>
            </p:nvSpPr>
            <p:spPr bwMode="auto">
              <a:xfrm>
                <a:off x="108665010" y="1124140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6177" name="Text Box 33"/>
              <p:cNvSpPr txBox="1">
                <a:spLocks noChangeArrowheads="1"/>
              </p:cNvSpPr>
              <p:nvPr/>
            </p:nvSpPr>
            <p:spPr bwMode="auto">
              <a:xfrm>
                <a:off x="108722160" y="1123569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32</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6178" name="Text Box 34"/>
            <p:cNvSpPr txBox="1">
              <a:spLocks noChangeArrowheads="1"/>
            </p:cNvSpPr>
            <p:nvPr/>
          </p:nvSpPr>
          <p:spPr bwMode="auto">
            <a:xfrm>
              <a:off x="108813600" y="107327700"/>
              <a:ext cx="2286000" cy="4572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Fiestel Function</a:t>
              </a:r>
              <a:endParaRPr kumimoji="0" lang="en-US" sz="2400" b="0" i="0" u="none" strike="noStrike" cap="none" normalizeH="0" baseline="0" dirty="0" smtClean="0">
                <a:ln>
                  <a:noFill/>
                </a:ln>
                <a:solidFill>
                  <a:schemeClr val="tx1"/>
                </a:solidFill>
                <a:effectLst/>
                <a:latin typeface="Arial" pitchFamily="34" charset="0"/>
              </a:endParaRPr>
            </a:p>
          </p:txBody>
        </p:sp>
      </p:grpSp>
      <p:sp>
        <p:nvSpPr>
          <p:cNvPr id="37" name="TextBox 36"/>
          <p:cNvSpPr txBox="1"/>
          <p:nvPr/>
        </p:nvSpPr>
        <p:spPr>
          <a:xfrm>
            <a:off x="1524000" y="3810000"/>
            <a:ext cx="5791200" cy="923330"/>
          </a:xfrm>
          <a:prstGeom prst="rect">
            <a:avLst/>
          </a:prstGeom>
          <a:noFill/>
        </p:spPr>
        <p:txBody>
          <a:bodyPr wrap="square" rtlCol="0">
            <a:spAutoFit/>
          </a:bodyPr>
          <a:lstStyle/>
          <a:p>
            <a:r>
              <a:rPr lang="en-US" dirty="0" smtClean="0"/>
              <a:t>Basic functions outline in the Fiestel Function, Expansion permutation, Xor with Round Key, Substitution Box, and Permutation Box.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noChangeAspect="1"/>
          </p:cNvGrpSpPr>
          <p:nvPr/>
        </p:nvGrpSpPr>
        <p:grpSpPr bwMode="auto">
          <a:xfrm>
            <a:off x="381000" y="533400"/>
            <a:ext cx="8352692" cy="5715000"/>
            <a:chOff x="107213400" y="107213400"/>
            <a:chExt cx="5429250" cy="3714750"/>
          </a:xfrm>
        </p:grpSpPr>
        <p:sp>
          <p:nvSpPr>
            <p:cNvPr id="7171" name="AutoShape 3"/>
            <p:cNvSpPr>
              <a:spLocks noChangeArrowheads="1"/>
            </p:cNvSpPr>
            <p:nvPr/>
          </p:nvSpPr>
          <p:spPr bwMode="auto">
            <a:xfrm rot="10800000">
              <a:off x="107842050" y="108070650"/>
              <a:ext cx="571500" cy="400050"/>
            </a:xfrm>
            <a:prstGeom prst="flowChartOnlineStorage">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7172" name="AutoShape 4"/>
            <p:cNvSpPr>
              <a:spLocks noChangeArrowheads="1"/>
            </p:cNvSpPr>
            <p:nvPr/>
          </p:nvSpPr>
          <p:spPr bwMode="auto">
            <a:xfrm rot="16200000">
              <a:off x="108299250" y="109099350"/>
              <a:ext cx="800100" cy="228600"/>
            </a:xfrm>
            <a:prstGeom prst="flowChartManualOperat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0        1</a:t>
              </a:r>
              <a:endParaRPr kumimoji="0" lang="en-US" sz="1800" b="0" i="0" u="none" strike="noStrike" cap="none" normalizeH="0" baseline="0" dirty="0" smtClean="0">
                <a:ln>
                  <a:noFill/>
                </a:ln>
                <a:solidFill>
                  <a:schemeClr val="tx1"/>
                </a:solidFill>
                <a:effectLst/>
                <a:latin typeface="Arial" pitchFamily="34" charset="0"/>
              </a:endParaRPr>
            </a:p>
          </p:txBody>
        </p:sp>
        <p:sp>
          <p:nvSpPr>
            <p:cNvPr id="7173" name="Line 5"/>
            <p:cNvSpPr>
              <a:spLocks noChangeShapeType="1"/>
            </p:cNvSpPr>
            <p:nvPr/>
          </p:nvSpPr>
          <p:spPr bwMode="auto">
            <a:xfrm>
              <a:off x="108413550" y="108242100"/>
              <a:ext cx="34290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7174" name="Line 6"/>
            <p:cNvSpPr>
              <a:spLocks noChangeShapeType="1"/>
            </p:cNvSpPr>
            <p:nvPr/>
          </p:nvSpPr>
          <p:spPr bwMode="auto">
            <a:xfrm>
              <a:off x="108756450" y="108242100"/>
              <a:ext cx="0" cy="6858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75" name="Line 7"/>
            <p:cNvSpPr>
              <a:spLocks noChangeShapeType="1"/>
            </p:cNvSpPr>
            <p:nvPr/>
          </p:nvSpPr>
          <p:spPr bwMode="auto">
            <a:xfrm>
              <a:off x="108013500" y="109099350"/>
              <a:ext cx="5715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76" name="Line 8"/>
            <p:cNvSpPr>
              <a:spLocks noChangeShapeType="1"/>
            </p:cNvSpPr>
            <p:nvPr/>
          </p:nvSpPr>
          <p:spPr bwMode="auto">
            <a:xfrm>
              <a:off x="108013500" y="109385100"/>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77" name="Line 9"/>
            <p:cNvSpPr>
              <a:spLocks noChangeShapeType="1"/>
            </p:cNvSpPr>
            <p:nvPr/>
          </p:nvSpPr>
          <p:spPr bwMode="auto">
            <a:xfrm>
              <a:off x="108813600" y="109213650"/>
              <a:ext cx="40005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7178" name="Line 10"/>
            <p:cNvSpPr>
              <a:spLocks noChangeShapeType="1"/>
            </p:cNvSpPr>
            <p:nvPr/>
          </p:nvSpPr>
          <p:spPr bwMode="auto">
            <a:xfrm flipV="1">
              <a:off x="109213650" y="108927900"/>
              <a:ext cx="0" cy="2857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79" name="Rectangle 11"/>
            <p:cNvSpPr>
              <a:spLocks noChangeArrowheads="1"/>
            </p:cNvSpPr>
            <p:nvPr/>
          </p:nvSpPr>
          <p:spPr bwMode="auto">
            <a:xfrm>
              <a:off x="109042200" y="108242100"/>
              <a:ext cx="497840" cy="6858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 State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7180" name="Rectangle 12"/>
            <p:cNvSpPr>
              <a:spLocks noChangeArrowheads="1"/>
            </p:cNvSpPr>
            <p:nvPr/>
          </p:nvSpPr>
          <p:spPr bwMode="auto">
            <a:xfrm>
              <a:off x="110550960" y="108280200"/>
              <a:ext cx="497840" cy="6858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If X&lt; 8 then X+1 else 0</a:t>
              </a:r>
              <a:endParaRPr kumimoji="0" lang="en-US" sz="1800" b="0" i="0" u="none" strike="noStrike" cap="none" normalizeH="0" baseline="0" dirty="0" smtClean="0">
                <a:ln>
                  <a:noFill/>
                </a:ln>
                <a:solidFill>
                  <a:schemeClr val="tx1"/>
                </a:solidFill>
                <a:effectLst/>
                <a:latin typeface="Arial" pitchFamily="34" charset="0"/>
              </a:endParaRPr>
            </a:p>
          </p:txBody>
        </p:sp>
        <p:sp>
          <p:nvSpPr>
            <p:cNvPr id="7181" name="Line 13"/>
            <p:cNvSpPr>
              <a:spLocks noChangeShapeType="1"/>
            </p:cNvSpPr>
            <p:nvPr/>
          </p:nvSpPr>
          <p:spPr bwMode="auto">
            <a:xfrm>
              <a:off x="109519720" y="108546900"/>
              <a:ext cx="103124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82" name="Line 14"/>
            <p:cNvSpPr>
              <a:spLocks noChangeShapeType="1"/>
            </p:cNvSpPr>
            <p:nvPr/>
          </p:nvSpPr>
          <p:spPr bwMode="auto">
            <a:xfrm flipV="1">
              <a:off x="111333280" y="108127800"/>
              <a:ext cx="0" cy="4572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7183" name="Line 15"/>
            <p:cNvSpPr>
              <a:spLocks noChangeShapeType="1"/>
            </p:cNvSpPr>
            <p:nvPr/>
          </p:nvSpPr>
          <p:spPr bwMode="auto">
            <a:xfrm flipH="1">
              <a:off x="109270800" y="108127800"/>
              <a:ext cx="206248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7184" name="Line 16"/>
            <p:cNvSpPr>
              <a:spLocks noChangeShapeType="1"/>
            </p:cNvSpPr>
            <p:nvPr/>
          </p:nvSpPr>
          <p:spPr bwMode="auto">
            <a:xfrm>
              <a:off x="109270800" y="108127800"/>
              <a:ext cx="0" cy="11430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85" name="Line 17"/>
            <p:cNvSpPr>
              <a:spLocks noChangeShapeType="1"/>
            </p:cNvSpPr>
            <p:nvPr/>
          </p:nvSpPr>
          <p:spPr bwMode="auto">
            <a:xfrm>
              <a:off x="111042450" y="108585000"/>
              <a:ext cx="28448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7186" name="Line 18"/>
            <p:cNvSpPr>
              <a:spLocks noChangeShapeType="1"/>
            </p:cNvSpPr>
            <p:nvPr/>
          </p:nvSpPr>
          <p:spPr bwMode="auto">
            <a:xfrm>
              <a:off x="109099350" y="107842050"/>
              <a:ext cx="0" cy="4000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87" name="Line 19"/>
            <p:cNvSpPr>
              <a:spLocks noChangeShapeType="1"/>
            </p:cNvSpPr>
            <p:nvPr/>
          </p:nvSpPr>
          <p:spPr bwMode="auto">
            <a:xfrm>
              <a:off x="109099350" y="109213650"/>
              <a:ext cx="0" cy="5715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7188" name="Line 20"/>
            <p:cNvSpPr>
              <a:spLocks noChangeShapeType="1"/>
            </p:cNvSpPr>
            <p:nvPr/>
          </p:nvSpPr>
          <p:spPr bwMode="auto">
            <a:xfrm flipH="1">
              <a:off x="107556300" y="109785150"/>
              <a:ext cx="15430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89" name="Line 21"/>
            <p:cNvSpPr>
              <a:spLocks noChangeShapeType="1"/>
            </p:cNvSpPr>
            <p:nvPr/>
          </p:nvSpPr>
          <p:spPr bwMode="auto">
            <a:xfrm>
              <a:off x="109956600" y="108527850"/>
              <a:ext cx="0" cy="10858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90" name="Rectangle 22"/>
            <p:cNvSpPr>
              <a:spLocks noChangeArrowheads="1"/>
            </p:cNvSpPr>
            <p:nvPr/>
          </p:nvSpPr>
          <p:spPr bwMode="auto">
            <a:xfrm>
              <a:off x="109728000" y="109613700"/>
              <a:ext cx="1257300" cy="5143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Compile Block</a:t>
              </a:r>
              <a:endParaRPr kumimoji="0" lang="en-US" sz="1800" b="0" i="0" u="none" strike="noStrike" cap="none" normalizeH="0" baseline="0" dirty="0" smtClean="0">
                <a:ln>
                  <a:noFill/>
                </a:ln>
                <a:solidFill>
                  <a:schemeClr val="tx1"/>
                </a:solidFill>
                <a:effectLst/>
                <a:latin typeface="Arial" pitchFamily="34" charset="0"/>
              </a:endParaRPr>
            </a:p>
          </p:txBody>
        </p:sp>
        <p:sp>
          <p:nvSpPr>
            <p:cNvPr id="7191" name="Line 23"/>
            <p:cNvSpPr>
              <a:spLocks noChangeShapeType="1"/>
            </p:cNvSpPr>
            <p:nvPr/>
          </p:nvSpPr>
          <p:spPr bwMode="auto">
            <a:xfrm>
              <a:off x="107670600" y="110013750"/>
              <a:ext cx="20574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92" name="Line 24"/>
            <p:cNvSpPr>
              <a:spLocks noChangeShapeType="1"/>
            </p:cNvSpPr>
            <p:nvPr/>
          </p:nvSpPr>
          <p:spPr bwMode="auto">
            <a:xfrm>
              <a:off x="110128050" y="110128050"/>
              <a:ext cx="0" cy="8001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93" name="Line 25"/>
            <p:cNvSpPr>
              <a:spLocks noChangeShapeType="1"/>
            </p:cNvSpPr>
            <p:nvPr/>
          </p:nvSpPr>
          <p:spPr bwMode="auto">
            <a:xfrm>
              <a:off x="110985300" y="109728000"/>
              <a:ext cx="16573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94" name="Line 26"/>
            <p:cNvSpPr>
              <a:spLocks noChangeShapeType="1"/>
            </p:cNvSpPr>
            <p:nvPr/>
          </p:nvSpPr>
          <p:spPr bwMode="auto">
            <a:xfrm>
              <a:off x="110985300" y="110013750"/>
              <a:ext cx="16573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95" name="Line 27"/>
            <p:cNvSpPr>
              <a:spLocks noChangeShapeType="1"/>
            </p:cNvSpPr>
            <p:nvPr/>
          </p:nvSpPr>
          <p:spPr bwMode="auto">
            <a:xfrm>
              <a:off x="107327700" y="108184950"/>
              <a:ext cx="5715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96" name="Line 28"/>
            <p:cNvSpPr>
              <a:spLocks noChangeShapeType="1"/>
            </p:cNvSpPr>
            <p:nvPr/>
          </p:nvSpPr>
          <p:spPr bwMode="auto">
            <a:xfrm>
              <a:off x="107327700" y="108356400"/>
              <a:ext cx="5715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7197" name="Text Box 29"/>
            <p:cNvSpPr txBox="1">
              <a:spLocks noChangeArrowheads="1"/>
            </p:cNvSpPr>
            <p:nvPr/>
          </p:nvSpPr>
          <p:spPr bwMode="auto">
            <a:xfrm>
              <a:off x="107213400" y="107956350"/>
              <a:ext cx="4572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Empty</a:t>
              </a:r>
              <a:endParaRPr kumimoji="0" lang="en-US" sz="1800" b="0" i="0" u="none" strike="noStrike" cap="none" normalizeH="0" baseline="0" dirty="0" smtClean="0">
                <a:ln>
                  <a:noFill/>
                </a:ln>
                <a:solidFill>
                  <a:schemeClr val="tx1"/>
                </a:solidFill>
                <a:effectLst/>
                <a:latin typeface="Arial" pitchFamily="34" charset="0"/>
              </a:endParaRPr>
            </a:p>
          </p:txBody>
        </p:sp>
        <p:sp>
          <p:nvSpPr>
            <p:cNvPr id="7198" name="Text Box 30"/>
            <p:cNvSpPr txBox="1">
              <a:spLocks noChangeArrowheads="1"/>
            </p:cNvSpPr>
            <p:nvPr/>
          </p:nvSpPr>
          <p:spPr bwMode="auto">
            <a:xfrm>
              <a:off x="107213400" y="108413550"/>
              <a:ext cx="4572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start</a:t>
              </a:r>
              <a:endParaRPr kumimoji="0" lang="en-US" sz="1800" b="0" i="0" u="none" strike="noStrike" cap="none" normalizeH="0" baseline="0" dirty="0" smtClean="0">
                <a:ln>
                  <a:noFill/>
                </a:ln>
                <a:solidFill>
                  <a:schemeClr val="tx1"/>
                </a:solidFill>
                <a:effectLst/>
                <a:latin typeface="Arial" pitchFamily="34" charset="0"/>
              </a:endParaRPr>
            </a:p>
          </p:txBody>
        </p:sp>
        <p:sp>
          <p:nvSpPr>
            <p:cNvPr id="7199" name="Text Box 31"/>
            <p:cNvSpPr txBox="1">
              <a:spLocks noChangeArrowheads="1"/>
            </p:cNvSpPr>
            <p:nvPr/>
          </p:nvSpPr>
          <p:spPr bwMode="auto">
            <a:xfrm>
              <a:off x="107842050" y="108870750"/>
              <a:ext cx="1714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0" name="Text Box 32"/>
            <p:cNvSpPr txBox="1">
              <a:spLocks noChangeArrowheads="1"/>
            </p:cNvSpPr>
            <p:nvPr/>
          </p:nvSpPr>
          <p:spPr bwMode="auto">
            <a:xfrm>
              <a:off x="107842050" y="109213650"/>
              <a:ext cx="4000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1" name="Text Box 33"/>
            <p:cNvSpPr txBox="1">
              <a:spLocks noChangeArrowheads="1"/>
            </p:cNvSpPr>
            <p:nvPr/>
          </p:nvSpPr>
          <p:spPr bwMode="auto">
            <a:xfrm>
              <a:off x="108585000" y="107784900"/>
              <a:ext cx="4572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Empty</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2" name="Text Box 34"/>
            <p:cNvSpPr txBox="1">
              <a:spLocks noChangeArrowheads="1"/>
            </p:cNvSpPr>
            <p:nvPr/>
          </p:nvSpPr>
          <p:spPr bwMode="auto">
            <a:xfrm>
              <a:off x="110242350" y="110470950"/>
              <a:ext cx="4572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start</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3" name="Text Box 35"/>
            <p:cNvSpPr txBox="1">
              <a:spLocks noChangeArrowheads="1"/>
            </p:cNvSpPr>
            <p:nvPr/>
          </p:nvSpPr>
          <p:spPr bwMode="auto">
            <a:xfrm>
              <a:off x="111156750" y="109499400"/>
              <a:ext cx="5143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DataAll</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4" name="Text Box 36"/>
            <p:cNvSpPr txBox="1">
              <a:spLocks noChangeArrowheads="1"/>
            </p:cNvSpPr>
            <p:nvPr/>
          </p:nvSpPr>
          <p:spPr bwMode="auto">
            <a:xfrm>
              <a:off x="111156750" y="109785150"/>
              <a:ext cx="6286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w_enable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5" name="Text Box 37"/>
            <p:cNvSpPr txBox="1">
              <a:spLocks noChangeArrowheads="1"/>
            </p:cNvSpPr>
            <p:nvPr/>
          </p:nvSpPr>
          <p:spPr bwMode="auto">
            <a:xfrm>
              <a:off x="108070650" y="110070900"/>
              <a:ext cx="4572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7206" name="Text Box 38"/>
            <p:cNvSpPr txBox="1">
              <a:spLocks noChangeArrowheads="1"/>
            </p:cNvSpPr>
            <p:nvPr/>
          </p:nvSpPr>
          <p:spPr bwMode="auto">
            <a:xfrm>
              <a:off x="107727750" y="109556550"/>
              <a:ext cx="5143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r_enable</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7207" name="Group 39"/>
            <p:cNvGrpSpPr>
              <a:grpSpLocks/>
            </p:cNvGrpSpPr>
            <p:nvPr/>
          </p:nvGrpSpPr>
          <p:grpSpPr bwMode="auto">
            <a:xfrm>
              <a:off x="112242600" y="109499400"/>
              <a:ext cx="285750" cy="400050"/>
              <a:chOff x="108253530" y="112014000"/>
              <a:chExt cx="342900" cy="400050"/>
            </a:xfrm>
          </p:grpSpPr>
          <p:sp>
            <p:nvSpPr>
              <p:cNvPr id="7208" name="Line 40"/>
              <p:cNvSpPr>
                <a:spLocks noChangeShapeType="1"/>
              </p:cNvSpPr>
              <p:nvPr/>
            </p:nvSpPr>
            <p:spPr bwMode="auto">
              <a:xfrm>
                <a:off x="108253530" y="1120711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7209" name="Text Box 41"/>
              <p:cNvSpPr txBox="1">
                <a:spLocks noChangeArrowheads="1"/>
              </p:cNvSpPr>
              <p:nvPr/>
            </p:nvSpPr>
            <p:spPr bwMode="auto">
              <a:xfrm>
                <a:off x="108310680" y="1120140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64</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7210" name="Group 42"/>
            <p:cNvGrpSpPr>
              <a:grpSpLocks/>
            </p:cNvGrpSpPr>
            <p:nvPr/>
          </p:nvGrpSpPr>
          <p:grpSpPr bwMode="auto">
            <a:xfrm>
              <a:off x="109156500" y="109785150"/>
              <a:ext cx="285750" cy="400050"/>
              <a:chOff x="108390690" y="112128300"/>
              <a:chExt cx="342900" cy="400050"/>
            </a:xfrm>
          </p:grpSpPr>
          <p:sp>
            <p:nvSpPr>
              <p:cNvPr id="7211" name="Line 43"/>
              <p:cNvSpPr>
                <a:spLocks noChangeShapeType="1"/>
              </p:cNvSpPr>
              <p:nvPr/>
            </p:nvSpPr>
            <p:spPr bwMode="auto">
              <a:xfrm>
                <a:off x="108390690" y="1121854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7212" name="Text Box 44"/>
              <p:cNvSpPr txBox="1">
                <a:spLocks noChangeArrowheads="1"/>
              </p:cNvSpPr>
              <p:nvPr/>
            </p:nvSpPr>
            <p:spPr bwMode="auto">
              <a:xfrm>
                <a:off x="108447840" y="1121283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8</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7213" name="Group 45"/>
            <p:cNvGrpSpPr>
              <a:grpSpLocks/>
            </p:cNvGrpSpPr>
            <p:nvPr/>
          </p:nvGrpSpPr>
          <p:grpSpPr bwMode="auto">
            <a:xfrm>
              <a:off x="109728000" y="108356400"/>
              <a:ext cx="285750" cy="400050"/>
              <a:chOff x="108527850" y="112242600"/>
              <a:chExt cx="342900" cy="400050"/>
            </a:xfrm>
          </p:grpSpPr>
          <p:sp>
            <p:nvSpPr>
              <p:cNvPr id="7214" name="Line 46"/>
              <p:cNvSpPr>
                <a:spLocks noChangeShapeType="1"/>
              </p:cNvSpPr>
              <p:nvPr/>
            </p:nvSpPr>
            <p:spPr bwMode="auto">
              <a:xfrm>
                <a:off x="108527850" y="1122997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7215" name="Text Box 47"/>
              <p:cNvSpPr txBox="1">
                <a:spLocks noChangeArrowheads="1"/>
              </p:cNvSpPr>
              <p:nvPr/>
            </p:nvSpPr>
            <p:spPr bwMode="auto">
              <a:xfrm>
                <a:off x="108585000" y="1122426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3</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7216" name="Text Box 48"/>
            <p:cNvSpPr txBox="1">
              <a:spLocks noChangeArrowheads="1"/>
            </p:cNvSpPr>
            <p:nvPr/>
          </p:nvSpPr>
          <p:spPr bwMode="auto">
            <a:xfrm>
              <a:off x="108299250" y="107213400"/>
              <a:ext cx="2857500" cy="4572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ENC Controller</a:t>
              </a:r>
              <a:endParaRPr kumimoji="0" lang="en-US" sz="2400" b="0" i="0" u="none" strike="noStrike" cap="none" normalizeH="0" baseline="0" dirty="0" smtClean="0">
                <a:ln>
                  <a:noFill/>
                </a:ln>
                <a:solidFill>
                  <a:schemeClr val="tx1"/>
                </a:solidFill>
                <a:effectLst/>
                <a:latin typeface="Arial" pitchFamily="34" charset="0"/>
              </a:endParaRPr>
            </a:p>
          </p:txBody>
        </p:sp>
      </p:grpSp>
      <p:sp>
        <p:nvSpPr>
          <p:cNvPr id="51" name="TextBox 50"/>
          <p:cNvSpPr txBox="1"/>
          <p:nvPr/>
        </p:nvSpPr>
        <p:spPr>
          <a:xfrm>
            <a:off x="457200" y="5181600"/>
            <a:ext cx="4114800" cy="923330"/>
          </a:xfrm>
          <a:prstGeom prst="rect">
            <a:avLst/>
          </a:prstGeom>
          <a:noFill/>
        </p:spPr>
        <p:txBody>
          <a:bodyPr wrap="square" rtlCol="0">
            <a:spAutoFit/>
          </a:bodyPr>
          <a:lstStyle/>
          <a:p>
            <a:r>
              <a:rPr lang="en-US" dirty="0" smtClean="0"/>
              <a:t>ENC Controller is used to control the function of the encryption block, it sends a start signal, a w_enable and also a r_enable.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noChangeAspect="1"/>
          </p:cNvGrpSpPr>
          <p:nvPr/>
        </p:nvGrpSpPr>
        <p:grpSpPr bwMode="auto">
          <a:xfrm>
            <a:off x="838200" y="228600"/>
            <a:ext cx="7467600" cy="6400800"/>
            <a:chOff x="106641900" y="107327700"/>
            <a:chExt cx="6400800" cy="5486400"/>
          </a:xfrm>
        </p:grpSpPr>
        <p:sp>
          <p:nvSpPr>
            <p:cNvPr id="8195" name="Line 3"/>
            <p:cNvSpPr>
              <a:spLocks noChangeShapeType="1"/>
            </p:cNvSpPr>
            <p:nvPr/>
          </p:nvSpPr>
          <p:spPr bwMode="auto">
            <a:xfrm>
              <a:off x="106641900" y="108870750"/>
              <a:ext cx="13144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196" name="Line 4"/>
            <p:cNvSpPr>
              <a:spLocks noChangeShapeType="1"/>
            </p:cNvSpPr>
            <p:nvPr/>
          </p:nvSpPr>
          <p:spPr bwMode="auto">
            <a:xfrm>
              <a:off x="106641900" y="108331551"/>
              <a:ext cx="13144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197" name="Rectangle 5"/>
            <p:cNvSpPr>
              <a:spLocks noChangeArrowheads="1"/>
            </p:cNvSpPr>
            <p:nvPr/>
          </p:nvSpPr>
          <p:spPr bwMode="auto">
            <a:xfrm>
              <a:off x="107956350" y="108070650"/>
              <a:ext cx="685800" cy="12001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Shifts data according to count</a:t>
              </a:r>
              <a:endParaRPr kumimoji="0" lang="en-US" sz="1800" b="0" i="0" u="none" strike="noStrike" cap="none" normalizeH="0" baseline="0" dirty="0" smtClean="0">
                <a:ln>
                  <a:noFill/>
                </a:ln>
                <a:solidFill>
                  <a:schemeClr val="tx1"/>
                </a:solidFill>
                <a:effectLst/>
                <a:latin typeface="Arial" pitchFamily="34" charset="0"/>
              </a:endParaRPr>
            </a:p>
          </p:txBody>
        </p:sp>
        <p:sp>
          <p:nvSpPr>
            <p:cNvPr id="8198" name="Line 6"/>
            <p:cNvSpPr>
              <a:spLocks noChangeShapeType="1"/>
            </p:cNvSpPr>
            <p:nvPr/>
          </p:nvSpPr>
          <p:spPr bwMode="auto">
            <a:xfrm>
              <a:off x="108642150" y="108699300"/>
              <a:ext cx="11430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199" name="Rectangle 7"/>
            <p:cNvSpPr>
              <a:spLocks noChangeArrowheads="1"/>
            </p:cNvSpPr>
            <p:nvPr/>
          </p:nvSpPr>
          <p:spPr bwMode="auto">
            <a:xfrm>
              <a:off x="108470700" y="110699550"/>
              <a:ext cx="497840" cy="6858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CNT16State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8200" name="Rectangle 8"/>
            <p:cNvSpPr>
              <a:spLocks noChangeArrowheads="1"/>
            </p:cNvSpPr>
            <p:nvPr/>
          </p:nvSpPr>
          <p:spPr bwMode="auto">
            <a:xfrm>
              <a:off x="109979460" y="110737650"/>
              <a:ext cx="497840" cy="6858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If X &lt; 16 then X + 1 else 0</a:t>
              </a:r>
              <a:endParaRPr kumimoji="0" lang="en-US" sz="1800" b="0" i="0" u="none" strike="noStrike" cap="none" normalizeH="0" baseline="0" dirty="0" smtClean="0">
                <a:ln>
                  <a:noFill/>
                </a:ln>
                <a:solidFill>
                  <a:schemeClr val="tx1"/>
                </a:solidFill>
                <a:effectLst/>
                <a:latin typeface="Arial" pitchFamily="34" charset="0"/>
              </a:endParaRPr>
            </a:p>
          </p:txBody>
        </p:sp>
        <p:sp>
          <p:nvSpPr>
            <p:cNvPr id="8201" name="Line 9"/>
            <p:cNvSpPr>
              <a:spLocks noChangeShapeType="1"/>
            </p:cNvSpPr>
            <p:nvPr/>
          </p:nvSpPr>
          <p:spPr bwMode="auto">
            <a:xfrm>
              <a:off x="108948220" y="111004350"/>
              <a:ext cx="103124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02" name="Line 10"/>
            <p:cNvSpPr>
              <a:spLocks noChangeShapeType="1"/>
            </p:cNvSpPr>
            <p:nvPr/>
          </p:nvSpPr>
          <p:spPr bwMode="auto">
            <a:xfrm flipV="1">
              <a:off x="110761780" y="110585250"/>
              <a:ext cx="0" cy="4572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8203" name="Line 11"/>
            <p:cNvSpPr>
              <a:spLocks noChangeShapeType="1"/>
            </p:cNvSpPr>
            <p:nvPr/>
          </p:nvSpPr>
          <p:spPr bwMode="auto">
            <a:xfrm flipH="1">
              <a:off x="108699300" y="110585250"/>
              <a:ext cx="206248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8204" name="Line 12"/>
            <p:cNvSpPr>
              <a:spLocks noChangeShapeType="1"/>
            </p:cNvSpPr>
            <p:nvPr/>
          </p:nvSpPr>
          <p:spPr bwMode="auto">
            <a:xfrm>
              <a:off x="108699300" y="110585250"/>
              <a:ext cx="0" cy="11430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05" name="Line 13"/>
            <p:cNvSpPr>
              <a:spLocks noChangeShapeType="1"/>
            </p:cNvSpPr>
            <p:nvPr/>
          </p:nvSpPr>
          <p:spPr bwMode="auto">
            <a:xfrm>
              <a:off x="110470950" y="111042450"/>
              <a:ext cx="28448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8206" name="Line 14"/>
            <p:cNvSpPr>
              <a:spLocks noChangeShapeType="1"/>
            </p:cNvSpPr>
            <p:nvPr/>
          </p:nvSpPr>
          <p:spPr bwMode="auto">
            <a:xfrm>
              <a:off x="109442250" y="111005178"/>
              <a:ext cx="0" cy="1694622"/>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07" name="AutoShape 15"/>
            <p:cNvSpPr>
              <a:spLocks noChangeArrowheads="1"/>
            </p:cNvSpPr>
            <p:nvPr/>
          </p:nvSpPr>
          <p:spPr bwMode="auto">
            <a:xfrm rot="16200000">
              <a:off x="107442000" y="110871000"/>
              <a:ext cx="800100" cy="228600"/>
            </a:xfrm>
            <a:prstGeom prst="flowChartManualOperat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0        1</a:t>
              </a:r>
              <a:endParaRPr kumimoji="0" lang="en-US" sz="1800" b="0" i="0" u="none" strike="noStrike" cap="none" normalizeH="0" baseline="0" dirty="0" smtClean="0">
                <a:ln>
                  <a:noFill/>
                </a:ln>
                <a:solidFill>
                  <a:schemeClr val="tx1"/>
                </a:solidFill>
                <a:effectLst/>
                <a:latin typeface="Arial" pitchFamily="34" charset="0"/>
              </a:endParaRPr>
            </a:p>
          </p:txBody>
        </p:sp>
        <p:sp>
          <p:nvSpPr>
            <p:cNvPr id="8208" name="Line 16"/>
            <p:cNvSpPr>
              <a:spLocks noChangeShapeType="1"/>
            </p:cNvSpPr>
            <p:nvPr/>
          </p:nvSpPr>
          <p:spPr bwMode="auto">
            <a:xfrm>
              <a:off x="107899200" y="110299500"/>
              <a:ext cx="0" cy="40005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09" name="Line 17"/>
            <p:cNvSpPr>
              <a:spLocks noChangeShapeType="1"/>
            </p:cNvSpPr>
            <p:nvPr/>
          </p:nvSpPr>
          <p:spPr bwMode="auto">
            <a:xfrm>
              <a:off x="107156250" y="110871000"/>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10" name="Line 18"/>
            <p:cNvSpPr>
              <a:spLocks noChangeShapeType="1"/>
            </p:cNvSpPr>
            <p:nvPr/>
          </p:nvSpPr>
          <p:spPr bwMode="auto">
            <a:xfrm>
              <a:off x="107156250" y="111156750"/>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11" name="Line 19"/>
            <p:cNvSpPr>
              <a:spLocks noChangeShapeType="1"/>
            </p:cNvSpPr>
            <p:nvPr/>
          </p:nvSpPr>
          <p:spPr bwMode="auto">
            <a:xfrm>
              <a:off x="107956350" y="110985300"/>
              <a:ext cx="51435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12" name="Line 20"/>
            <p:cNvSpPr>
              <a:spLocks noChangeShapeType="1"/>
            </p:cNvSpPr>
            <p:nvPr/>
          </p:nvSpPr>
          <p:spPr bwMode="auto">
            <a:xfrm>
              <a:off x="109442250" y="112071150"/>
              <a:ext cx="5143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13" name="Line 21"/>
            <p:cNvSpPr>
              <a:spLocks noChangeShapeType="1"/>
            </p:cNvSpPr>
            <p:nvPr/>
          </p:nvSpPr>
          <p:spPr bwMode="auto">
            <a:xfrm>
              <a:off x="110413800" y="112071150"/>
              <a:ext cx="9144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14" name="Text Box 22"/>
            <p:cNvSpPr txBox="1">
              <a:spLocks noChangeArrowheads="1"/>
            </p:cNvSpPr>
            <p:nvPr/>
          </p:nvSpPr>
          <p:spPr bwMode="auto">
            <a:xfrm>
              <a:off x="110470950" y="111728250"/>
              <a:ext cx="8572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Start</a:t>
              </a:r>
              <a:endParaRPr kumimoji="0" lang="en-US" sz="1800" b="0" i="0" u="none" strike="noStrike" cap="none" normalizeH="0" baseline="0" dirty="0" smtClean="0">
                <a:ln>
                  <a:noFill/>
                </a:ln>
                <a:solidFill>
                  <a:schemeClr val="tx1"/>
                </a:solidFill>
                <a:effectLst/>
                <a:latin typeface="Arial" pitchFamily="34" charset="0"/>
              </a:endParaRPr>
            </a:p>
          </p:txBody>
        </p:sp>
        <p:sp>
          <p:nvSpPr>
            <p:cNvPr id="8215" name="AutoShape 23"/>
            <p:cNvSpPr>
              <a:spLocks noChangeArrowheads="1"/>
            </p:cNvSpPr>
            <p:nvPr/>
          </p:nvSpPr>
          <p:spPr bwMode="auto">
            <a:xfrm rot="10800000">
              <a:off x="109842300" y="111899700"/>
              <a:ext cx="571500" cy="400050"/>
            </a:xfrm>
            <a:prstGeom prst="flowChartOnlineStorage">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8216" name="Text Box 24"/>
            <p:cNvSpPr txBox="1">
              <a:spLocks noChangeArrowheads="1"/>
            </p:cNvSpPr>
            <p:nvPr/>
          </p:nvSpPr>
          <p:spPr bwMode="auto">
            <a:xfrm>
              <a:off x="106813350" y="108070650"/>
              <a:ext cx="34290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Cnt</a:t>
              </a:r>
              <a:endParaRPr kumimoji="0" lang="en-US" sz="1800" b="0" i="0" u="none" strike="noStrike" cap="none" normalizeH="0" baseline="0" dirty="0" smtClean="0">
                <a:ln>
                  <a:noFill/>
                </a:ln>
                <a:solidFill>
                  <a:schemeClr val="tx1"/>
                </a:solidFill>
                <a:effectLst/>
                <a:latin typeface="Arial" pitchFamily="34" charset="0"/>
              </a:endParaRPr>
            </a:p>
          </p:txBody>
        </p:sp>
        <p:sp>
          <p:nvSpPr>
            <p:cNvPr id="8217" name="Text Box 25"/>
            <p:cNvSpPr txBox="1">
              <a:spLocks noChangeArrowheads="1"/>
            </p:cNvSpPr>
            <p:nvPr/>
          </p:nvSpPr>
          <p:spPr bwMode="auto">
            <a:xfrm>
              <a:off x="106756200" y="108642150"/>
              <a:ext cx="6858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8218" name="Text Box 26"/>
            <p:cNvSpPr txBox="1">
              <a:spLocks noChangeArrowheads="1"/>
            </p:cNvSpPr>
            <p:nvPr/>
          </p:nvSpPr>
          <p:spPr bwMode="auto">
            <a:xfrm>
              <a:off x="108813600" y="108470700"/>
              <a:ext cx="5143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DataAll</a:t>
              </a:r>
              <a:endParaRPr kumimoji="0" lang="en-US" sz="1800" b="0" i="0" u="none" strike="noStrike" cap="none" normalizeH="0" baseline="0" dirty="0" smtClean="0">
                <a:ln>
                  <a:noFill/>
                </a:ln>
                <a:solidFill>
                  <a:schemeClr val="tx1"/>
                </a:solidFill>
                <a:effectLst/>
                <a:latin typeface="Arial" pitchFamily="34" charset="0"/>
              </a:endParaRPr>
            </a:p>
          </p:txBody>
        </p:sp>
        <p:sp>
          <p:nvSpPr>
            <p:cNvPr id="8219" name="Text Box 27"/>
            <p:cNvSpPr txBox="1">
              <a:spLocks noChangeArrowheads="1"/>
            </p:cNvSpPr>
            <p:nvPr/>
          </p:nvSpPr>
          <p:spPr bwMode="auto">
            <a:xfrm>
              <a:off x="107499150" y="10967085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Cnt</a:t>
              </a:r>
              <a:endParaRPr kumimoji="0" lang="en-US" sz="1800" b="0" i="0" u="none" strike="noStrike" cap="none" normalizeH="0" baseline="0" dirty="0" smtClean="0">
                <a:ln>
                  <a:noFill/>
                </a:ln>
                <a:solidFill>
                  <a:schemeClr val="tx1"/>
                </a:solidFill>
                <a:effectLst/>
                <a:latin typeface="Arial" pitchFamily="34" charset="0"/>
              </a:endParaRPr>
            </a:p>
          </p:txBody>
        </p:sp>
        <p:sp>
          <p:nvSpPr>
            <p:cNvPr id="8220" name="AutoShape 28"/>
            <p:cNvSpPr>
              <a:spLocks noChangeArrowheads="1"/>
            </p:cNvSpPr>
            <p:nvPr/>
          </p:nvSpPr>
          <p:spPr bwMode="auto">
            <a:xfrm rot="5400000">
              <a:off x="107727750" y="109956600"/>
              <a:ext cx="342900" cy="342900"/>
            </a:xfrm>
            <a:prstGeom prst="flowChartDelay">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8221" name="Line 29"/>
            <p:cNvSpPr>
              <a:spLocks noChangeShapeType="1"/>
            </p:cNvSpPr>
            <p:nvPr/>
          </p:nvSpPr>
          <p:spPr bwMode="auto">
            <a:xfrm>
              <a:off x="107881806" y="109728000"/>
              <a:ext cx="0" cy="2286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22" name="Text Box 30"/>
            <p:cNvSpPr txBox="1">
              <a:spLocks noChangeArrowheads="1"/>
            </p:cNvSpPr>
            <p:nvPr/>
          </p:nvSpPr>
          <p:spPr bwMode="auto">
            <a:xfrm>
              <a:off x="107099100" y="110642400"/>
              <a:ext cx="4000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8223" name="Text Box 31"/>
            <p:cNvSpPr txBox="1">
              <a:spLocks noChangeArrowheads="1"/>
            </p:cNvSpPr>
            <p:nvPr/>
          </p:nvSpPr>
          <p:spPr bwMode="auto">
            <a:xfrm>
              <a:off x="107099100" y="110928150"/>
              <a:ext cx="4000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8224" name="Line 32"/>
            <p:cNvSpPr>
              <a:spLocks noChangeShapeType="1"/>
            </p:cNvSpPr>
            <p:nvPr/>
          </p:nvSpPr>
          <p:spPr bwMode="auto">
            <a:xfrm rot="10800000">
              <a:off x="108699299" y="111385350"/>
              <a:ext cx="0" cy="40005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25" name="AutoShape 33"/>
            <p:cNvSpPr>
              <a:spLocks noChangeArrowheads="1"/>
            </p:cNvSpPr>
            <p:nvPr/>
          </p:nvSpPr>
          <p:spPr bwMode="auto">
            <a:xfrm rot="16200000">
              <a:off x="108527849" y="111785400"/>
              <a:ext cx="342900" cy="342900"/>
            </a:xfrm>
            <a:prstGeom prst="flowChartDelay">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8226" name="Line 34"/>
            <p:cNvSpPr>
              <a:spLocks noChangeShapeType="1"/>
            </p:cNvSpPr>
            <p:nvPr/>
          </p:nvSpPr>
          <p:spPr bwMode="auto">
            <a:xfrm rot="10800000">
              <a:off x="108716693" y="112128300"/>
              <a:ext cx="0" cy="22860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27" name="Text Box 35"/>
            <p:cNvSpPr txBox="1">
              <a:spLocks noChangeArrowheads="1"/>
            </p:cNvSpPr>
            <p:nvPr/>
          </p:nvSpPr>
          <p:spPr bwMode="auto">
            <a:xfrm>
              <a:off x="108756450" y="1122426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Cnt</a:t>
              </a:r>
              <a:endParaRPr kumimoji="0" lang="en-US" sz="1800" b="0" i="0" u="none" strike="noStrike" cap="none" normalizeH="0" baseline="0" dirty="0" smtClean="0">
                <a:ln>
                  <a:noFill/>
                </a:ln>
                <a:solidFill>
                  <a:schemeClr val="tx1"/>
                </a:solidFill>
                <a:effectLst/>
                <a:latin typeface="Arial" pitchFamily="34" charset="0"/>
              </a:endParaRPr>
            </a:p>
          </p:txBody>
        </p:sp>
        <p:sp>
          <p:nvSpPr>
            <p:cNvPr id="8228" name="Line 36"/>
            <p:cNvSpPr>
              <a:spLocks noChangeShapeType="1"/>
            </p:cNvSpPr>
            <p:nvPr/>
          </p:nvSpPr>
          <p:spPr bwMode="auto">
            <a:xfrm>
              <a:off x="109442250" y="112699800"/>
              <a:ext cx="18288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29" name="AutoShape 37"/>
            <p:cNvSpPr>
              <a:spLocks noChangeArrowheads="1"/>
            </p:cNvSpPr>
            <p:nvPr/>
          </p:nvSpPr>
          <p:spPr bwMode="auto">
            <a:xfrm>
              <a:off x="111271050" y="112471200"/>
              <a:ext cx="342900" cy="342900"/>
            </a:xfrm>
            <a:prstGeom prst="flowChartDelay">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8230" name="Line 38"/>
            <p:cNvSpPr>
              <a:spLocks noChangeShapeType="1"/>
            </p:cNvSpPr>
            <p:nvPr/>
          </p:nvSpPr>
          <p:spPr bwMode="auto">
            <a:xfrm>
              <a:off x="111613950" y="112642650"/>
              <a:ext cx="14287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31" name="Text Box 39"/>
            <p:cNvSpPr txBox="1">
              <a:spLocks noChangeArrowheads="1"/>
            </p:cNvSpPr>
            <p:nvPr/>
          </p:nvSpPr>
          <p:spPr bwMode="auto">
            <a:xfrm>
              <a:off x="111728250" y="112356900"/>
              <a:ext cx="8572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w_enable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8232" name="Line 40"/>
            <p:cNvSpPr>
              <a:spLocks noChangeShapeType="1"/>
            </p:cNvSpPr>
            <p:nvPr/>
          </p:nvSpPr>
          <p:spPr bwMode="auto">
            <a:xfrm flipV="1">
              <a:off x="109785150" y="108187434"/>
              <a:ext cx="0" cy="97155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8233" name="Line 41"/>
            <p:cNvSpPr>
              <a:spLocks noChangeShapeType="1"/>
            </p:cNvSpPr>
            <p:nvPr/>
          </p:nvSpPr>
          <p:spPr bwMode="auto">
            <a:xfrm>
              <a:off x="109785150" y="108184950"/>
              <a:ext cx="6858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34" name="Line 42"/>
            <p:cNvSpPr>
              <a:spLocks noChangeShapeType="1"/>
            </p:cNvSpPr>
            <p:nvPr/>
          </p:nvSpPr>
          <p:spPr bwMode="auto">
            <a:xfrm>
              <a:off x="109785150" y="109156500"/>
              <a:ext cx="6858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8235" name="Text Box 43"/>
            <p:cNvSpPr txBox="1">
              <a:spLocks noChangeArrowheads="1"/>
            </p:cNvSpPr>
            <p:nvPr/>
          </p:nvSpPr>
          <p:spPr bwMode="auto">
            <a:xfrm>
              <a:off x="109613700" y="107956350"/>
              <a:ext cx="9144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DataAll (63:32)</a:t>
              </a:r>
              <a:endParaRPr kumimoji="0" lang="en-US" sz="1800" b="0" i="0" u="none" strike="noStrike" cap="none" normalizeH="0" baseline="0" dirty="0" smtClean="0">
                <a:ln>
                  <a:noFill/>
                </a:ln>
                <a:solidFill>
                  <a:schemeClr val="tx1"/>
                </a:solidFill>
                <a:effectLst/>
                <a:latin typeface="Arial" pitchFamily="34" charset="0"/>
              </a:endParaRPr>
            </a:p>
          </p:txBody>
        </p:sp>
        <p:sp>
          <p:nvSpPr>
            <p:cNvPr id="8236" name="Text Box 44"/>
            <p:cNvSpPr txBox="1">
              <a:spLocks noChangeArrowheads="1"/>
            </p:cNvSpPr>
            <p:nvPr/>
          </p:nvSpPr>
          <p:spPr bwMode="auto">
            <a:xfrm>
              <a:off x="109613700" y="109213650"/>
              <a:ext cx="9144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DataAll (31:0)</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8237" name="Group 45"/>
            <p:cNvGrpSpPr>
              <a:grpSpLocks/>
            </p:cNvGrpSpPr>
            <p:nvPr/>
          </p:nvGrpSpPr>
          <p:grpSpPr bwMode="auto">
            <a:xfrm>
              <a:off x="109327950" y="108413550"/>
              <a:ext cx="285750" cy="400050"/>
              <a:chOff x="108253530" y="112014000"/>
              <a:chExt cx="342900" cy="400050"/>
            </a:xfrm>
          </p:grpSpPr>
          <p:sp>
            <p:nvSpPr>
              <p:cNvPr id="8238" name="Line 46"/>
              <p:cNvSpPr>
                <a:spLocks noChangeShapeType="1"/>
              </p:cNvSpPr>
              <p:nvPr/>
            </p:nvSpPr>
            <p:spPr bwMode="auto">
              <a:xfrm>
                <a:off x="108253530" y="1120711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8239" name="Text Box 47"/>
              <p:cNvSpPr txBox="1">
                <a:spLocks noChangeArrowheads="1"/>
              </p:cNvSpPr>
              <p:nvPr/>
            </p:nvSpPr>
            <p:spPr bwMode="auto">
              <a:xfrm>
                <a:off x="108310680" y="1120140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64</a:t>
                </a:r>
                <a:endParaRPr kumimoji="0" lang="en-US" sz="1800" b="0" i="0" u="none" strike="noStrike" cap="none" normalizeH="0" baseline="0" dirty="0" smtClean="0">
                  <a:ln>
                    <a:noFill/>
                  </a:ln>
                  <a:solidFill>
                    <a:schemeClr val="tx1"/>
                  </a:solidFill>
                  <a:effectLst/>
                  <a:latin typeface="Arial" pitchFamily="34" charset="0"/>
                </a:endParaRPr>
              </a:p>
            </p:txBody>
          </p:sp>
        </p:grpSp>
        <p:grpSp>
          <p:nvGrpSpPr>
            <p:cNvPr id="8240" name="Group 48"/>
            <p:cNvGrpSpPr>
              <a:grpSpLocks/>
            </p:cNvGrpSpPr>
            <p:nvPr/>
          </p:nvGrpSpPr>
          <p:grpSpPr bwMode="auto">
            <a:xfrm>
              <a:off x="109156500" y="110756700"/>
              <a:ext cx="285750" cy="400050"/>
              <a:chOff x="108390690" y="112128300"/>
              <a:chExt cx="342900" cy="400050"/>
            </a:xfrm>
          </p:grpSpPr>
          <p:sp>
            <p:nvSpPr>
              <p:cNvPr id="8241" name="Line 49"/>
              <p:cNvSpPr>
                <a:spLocks noChangeShapeType="1"/>
              </p:cNvSpPr>
              <p:nvPr/>
            </p:nvSpPr>
            <p:spPr bwMode="auto">
              <a:xfrm>
                <a:off x="108390690" y="1121854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8242" name="Text Box 50"/>
              <p:cNvSpPr txBox="1">
                <a:spLocks noChangeArrowheads="1"/>
              </p:cNvSpPr>
              <p:nvPr/>
            </p:nvSpPr>
            <p:spPr bwMode="auto">
              <a:xfrm>
                <a:off x="108447840" y="1121283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4</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8243" name="Text Box 51"/>
            <p:cNvSpPr txBox="1">
              <a:spLocks noChangeArrowheads="1"/>
            </p:cNvSpPr>
            <p:nvPr/>
          </p:nvSpPr>
          <p:spPr bwMode="auto">
            <a:xfrm>
              <a:off x="108299250" y="107327700"/>
              <a:ext cx="2971800" cy="4572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Compile</a:t>
              </a:r>
              <a:r>
                <a:rPr kumimoji="0" lang="en-US" sz="2200" b="0" i="0" u="none" strike="noStrike" cap="none" normalizeH="0" baseline="0" dirty="0" smtClean="0">
                  <a:ln>
                    <a:noFill/>
                  </a:ln>
                  <a:solidFill>
                    <a:srgbClr val="000000"/>
                  </a:solidFill>
                  <a:effectLst/>
                  <a:latin typeface="Times New Roman" pitchFamily="18" charset="0"/>
                </a:rPr>
                <a:t> Block</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54" name="TextBox 53"/>
          <p:cNvSpPr txBox="1"/>
          <p:nvPr/>
        </p:nvSpPr>
        <p:spPr>
          <a:xfrm>
            <a:off x="5943600" y="1219200"/>
            <a:ext cx="2895600" cy="2031325"/>
          </a:xfrm>
          <a:prstGeom prst="rect">
            <a:avLst/>
          </a:prstGeom>
          <a:noFill/>
        </p:spPr>
        <p:txBody>
          <a:bodyPr wrap="square" rtlCol="0">
            <a:spAutoFit/>
          </a:bodyPr>
          <a:lstStyle/>
          <a:p>
            <a:r>
              <a:rPr lang="en-US" dirty="0" smtClean="0"/>
              <a:t>Compile Block compiles the 8 by 8 Fifo provided by the USB receiving block, into a single 64 bit Data, and also includes a timer to count how long it will take for the encryption to be done.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noChangeAspect="1"/>
          </p:cNvGrpSpPr>
          <p:nvPr/>
        </p:nvGrpSpPr>
        <p:grpSpPr bwMode="auto">
          <a:xfrm>
            <a:off x="228600" y="685800"/>
            <a:ext cx="8667750" cy="4953000"/>
            <a:chOff x="107442000" y="107270550"/>
            <a:chExt cx="5600700" cy="3200400"/>
          </a:xfrm>
        </p:grpSpPr>
        <p:sp>
          <p:nvSpPr>
            <p:cNvPr id="9219" name="AutoShape 3"/>
            <p:cNvSpPr>
              <a:spLocks noChangeArrowheads="1"/>
            </p:cNvSpPr>
            <p:nvPr/>
          </p:nvSpPr>
          <p:spPr bwMode="auto">
            <a:xfrm rot="16200000">
              <a:off x="108299250" y="109099350"/>
              <a:ext cx="800100" cy="228600"/>
            </a:xfrm>
            <a:prstGeom prst="flowChartManualOperation">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0        1</a:t>
              </a:r>
              <a:endParaRPr kumimoji="0" lang="en-US" sz="1800" b="0" i="0" u="none" strike="noStrike" cap="none" normalizeH="0" baseline="0" dirty="0" smtClean="0">
                <a:ln>
                  <a:noFill/>
                </a:ln>
                <a:solidFill>
                  <a:schemeClr val="tx1"/>
                </a:solidFill>
                <a:effectLst/>
                <a:latin typeface="Arial" pitchFamily="34" charset="0"/>
              </a:endParaRPr>
            </a:p>
          </p:txBody>
        </p:sp>
        <p:sp>
          <p:nvSpPr>
            <p:cNvPr id="9220" name="Line 4"/>
            <p:cNvSpPr>
              <a:spLocks noChangeShapeType="1"/>
            </p:cNvSpPr>
            <p:nvPr/>
          </p:nvSpPr>
          <p:spPr bwMode="auto">
            <a:xfrm>
              <a:off x="107442000" y="108242100"/>
              <a:ext cx="131445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9221" name="Line 5"/>
            <p:cNvSpPr>
              <a:spLocks noChangeShapeType="1"/>
            </p:cNvSpPr>
            <p:nvPr/>
          </p:nvSpPr>
          <p:spPr bwMode="auto">
            <a:xfrm>
              <a:off x="108756450" y="108242100"/>
              <a:ext cx="0" cy="68580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22" name="Line 6"/>
            <p:cNvSpPr>
              <a:spLocks noChangeShapeType="1"/>
            </p:cNvSpPr>
            <p:nvPr/>
          </p:nvSpPr>
          <p:spPr bwMode="auto">
            <a:xfrm>
              <a:off x="108013500" y="109099350"/>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23" name="Line 7"/>
            <p:cNvSpPr>
              <a:spLocks noChangeShapeType="1"/>
            </p:cNvSpPr>
            <p:nvPr/>
          </p:nvSpPr>
          <p:spPr bwMode="auto">
            <a:xfrm>
              <a:off x="108013500" y="109385100"/>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24" name="Line 8"/>
            <p:cNvSpPr>
              <a:spLocks noChangeShapeType="1"/>
            </p:cNvSpPr>
            <p:nvPr/>
          </p:nvSpPr>
          <p:spPr bwMode="auto">
            <a:xfrm>
              <a:off x="108813600" y="109213650"/>
              <a:ext cx="40005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9225" name="Line 9"/>
            <p:cNvSpPr>
              <a:spLocks noChangeShapeType="1"/>
            </p:cNvSpPr>
            <p:nvPr/>
          </p:nvSpPr>
          <p:spPr bwMode="auto">
            <a:xfrm flipV="1">
              <a:off x="109213650" y="108927900"/>
              <a:ext cx="0" cy="28575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26" name="Rectangle 10"/>
            <p:cNvSpPr>
              <a:spLocks noChangeArrowheads="1"/>
            </p:cNvSpPr>
            <p:nvPr/>
          </p:nvSpPr>
          <p:spPr bwMode="auto">
            <a:xfrm>
              <a:off x="109042200" y="108242100"/>
              <a:ext cx="497840" cy="6858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 State Register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9227" name="Rectangle 11"/>
            <p:cNvSpPr>
              <a:spLocks noChangeArrowheads="1"/>
            </p:cNvSpPr>
            <p:nvPr/>
          </p:nvSpPr>
          <p:spPr bwMode="auto">
            <a:xfrm>
              <a:off x="110550960" y="108280200"/>
              <a:ext cx="605790" cy="6858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If X&lt; 16 then X+1 else 0</a:t>
              </a:r>
              <a:endParaRPr kumimoji="0" lang="en-US" sz="1800" b="0" i="0" u="none" strike="noStrike" cap="none" normalizeH="0" baseline="0" dirty="0" smtClean="0">
                <a:ln>
                  <a:noFill/>
                </a:ln>
                <a:solidFill>
                  <a:schemeClr val="tx1"/>
                </a:solidFill>
                <a:effectLst/>
                <a:latin typeface="Arial" pitchFamily="34" charset="0"/>
              </a:endParaRPr>
            </a:p>
          </p:txBody>
        </p:sp>
        <p:sp>
          <p:nvSpPr>
            <p:cNvPr id="9228" name="Line 12"/>
            <p:cNvSpPr>
              <a:spLocks noChangeShapeType="1"/>
            </p:cNvSpPr>
            <p:nvPr/>
          </p:nvSpPr>
          <p:spPr bwMode="auto">
            <a:xfrm>
              <a:off x="109519720" y="108546900"/>
              <a:ext cx="103124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29" name="Line 13"/>
            <p:cNvSpPr>
              <a:spLocks noChangeShapeType="1"/>
            </p:cNvSpPr>
            <p:nvPr/>
          </p:nvSpPr>
          <p:spPr bwMode="auto">
            <a:xfrm flipV="1">
              <a:off x="111333280" y="108127800"/>
              <a:ext cx="0" cy="4572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9230" name="Line 14"/>
            <p:cNvSpPr>
              <a:spLocks noChangeShapeType="1"/>
            </p:cNvSpPr>
            <p:nvPr/>
          </p:nvSpPr>
          <p:spPr bwMode="auto">
            <a:xfrm flipH="1">
              <a:off x="109270800" y="108127800"/>
              <a:ext cx="206248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9231" name="Line 15"/>
            <p:cNvSpPr>
              <a:spLocks noChangeShapeType="1"/>
            </p:cNvSpPr>
            <p:nvPr/>
          </p:nvSpPr>
          <p:spPr bwMode="auto">
            <a:xfrm>
              <a:off x="109270800" y="108127800"/>
              <a:ext cx="0" cy="11430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32" name="Line 16"/>
            <p:cNvSpPr>
              <a:spLocks noChangeShapeType="1"/>
            </p:cNvSpPr>
            <p:nvPr/>
          </p:nvSpPr>
          <p:spPr bwMode="auto">
            <a:xfrm>
              <a:off x="111156750" y="108585000"/>
              <a:ext cx="17018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9233" name="Line 17"/>
            <p:cNvSpPr>
              <a:spLocks noChangeShapeType="1"/>
            </p:cNvSpPr>
            <p:nvPr/>
          </p:nvSpPr>
          <p:spPr bwMode="auto">
            <a:xfrm>
              <a:off x="109099350" y="107727750"/>
              <a:ext cx="0" cy="40005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34" name="Line 18"/>
            <p:cNvSpPr>
              <a:spLocks noChangeShapeType="1"/>
            </p:cNvSpPr>
            <p:nvPr/>
          </p:nvSpPr>
          <p:spPr bwMode="auto">
            <a:xfrm>
              <a:off x="109956600" y="108555183"/>
              <a:ext cx="0" cy="1744317"/>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35" name="Text Box 19"/>
            <p:cNvSpPr txBox="1">
              <a:spLocks noChangeArrowheads="1"/>
            </p:cNvSpPr>
            <p:nvPr/>
          </p:nvSpPr>
          <p:spPr bwMode="auto">
            <a:xfrm>
              <a:off x="107899200" y="109156500"/>
              <a:ext cx="1714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0</a:t>
              </a:r>
              <a:endParaRPr kumimoji="0" lang="en-US" sz="1800" b="0" i="0" u="none" strike="noStrike" cap="none" normalizeH="0" baseline="0" dirty="0" smtClean="0">
                <a:ln>
                  <a:noFill/>
                </a:ln>
                <a:solidFill>
                  <a:schemeClr val="tx1"/>
                </a:solidFill>
                <a:effectLst/>
                <a:latin typeface="Arial" pitchFamily="34" charset="0"/>
              </a:endParaRPr>
            </a:p>
          </p:txBody>
        </p:sp>
        <p:sp>
          <p:nvSpPr>
            <p:cNvPr id="9236" name="Text Box 20"/>
            <p:cNvSpPr txBox="1">
              <a:spLocks noChangeArrowheads="1"/>
            </p:cNvSpPr>
            <p:nvPr/>
          </p:nvSpPr>
          <p:spPr bwMode="auto">
            <a:xfrm>
              <a:off x="107842050" y="108813600"/>
              <a:ext cx="40005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9237" name="Text Box 21"/>
            <p:cNvSpPr txBox="1">
              <a:spLocks noChangeArrowheads="1"/>
            </p:cNvSpPr>
            <p:nvPr/>
          </p:nvSpPr>
          <p:spPr bwMode="auto">
            <a:xfrm>
              <a:off x="108585000" y="107613450"/>
              <a:ext cx="4572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Empty</a:t>
              </a:r>
              <a:endParaRPr kumimoji="0" lang="en-US" sz="1800" b="0" i="0" u="none" strike="noStrike" cap="none" normalizeH="0" baseline="0" dirty="0" smtClean="0">
                <a:ln>
                  <a:noFill/>
                </a:ln>
                <a:solidFill>
                  <a:schemeClr val="tx1"/>
                </a:solidFill>
                <a:effectLst/>
                <a:latin typeface="Arial" pitchFamily="34" charset="0"/>
              </a:endParaRPr>
            </a:p>
          </p:txBody>
        </p:sp>
        <p:sp>
          <p:nvSpPr>
            <p:cNvPr id="9238" name="Oval 22"/>
            <p:cNvSpPr>
              <a:spLocks noChangeArrowheads="1"/>
            </p:cNvSpPr>
            <p:nvPr/>
          </p:nvSpPr>
          <p:spPr bwMode="auto">
            <a:xfrm>
              <a:off x="109042200" y="108120345"/>
              <a:ext cx="114300" cy="114300"/>
            </a:xfrm>
            <a:prstGeom prst="ellipse">
              <a:avLst/>
            </a:prstGeom>
            <a:noFill/>
            <a:ln w="9525" algn="in">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9239" name="Text Box 23"/>
            <p:cNvSpPr txBox="1">
              <a:spLocks noChangeArrowheads="1"/>
            </p:cNvSpPr>
            <p:nvPr/>
          </p:nvSpPr>
          <p:spPr bwMode="auto">
            <a:xfrm>
              <a:off x="107442000" y="108013500"/>
              <a:ext cx="457200" cy="1714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Empty</a:t>
              </a:r>
              <a:endParaRPr kumimoji="0" lang="en-US" sz="1800" b="0" i="0" u="none" strike="noStrike" cap="none" normalizeH="0" baseline="0" dirty="0" smtClean="0">
                <a:ln>
                  <a:noFill/>
                </a:ln>
                <a:solidFill>
                  <a:schemeClr val="tx1"/>
                </a:solidFill>
                <a:effectLst/>
                <a:latin typeface="Arial" pitchFamily="34" charset="0"/>
              </a:endParaRPr>
            </a:p>
          </p:txBody>
        </p:sp>
        <p:sp>
          <p:nvSpPr>
            <p:cNvPr id="9240" name="Line 24"/>
            <p:cNvSpPr>
              <a:spLocks noChangeShapeType="1"/>
            </p:cNvSpPr>
            <p:nvPr/>
          </p:nvSpPr>
          <p:spPr bwMode="auto">
            <a:xfrm>
              <a:off x="109956600" y="109213650"/>
              <a:ext cx="16002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41" name="Line 25"/>
            <p:cNvSpPr>
              <a:spLocks noChangeShapeType="1"/>
            </p:cNvSpPr>
            <p:nvPr/>
          </p:nvSpPr>
          <p:spPr bwMode="auto">
            <a:xfrm>
              <a:off x="109956600" y="110299500"/>
              <a:ext cx="16002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42" name="AutoShape 26"/>
            <p:cNvSpPr>
              <a:spLocks noChangeArrowheads="1"/>
            </p:cNvSpPr>
            <p:nvPr/>
          </p:nvSpPr>
          <p:spPr bwMode="auto">
            <a:xfrm rot="10800000">
              <a:off x="111499650" y="110070900"/>
              <a:ext cx="571500" cy="400050"/>
            </a:xfrm>
            <a:prstGeom prst="flowChartOnlineStorage">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9243" name="Line 27"/>
            <p:cNvSpPr>
              <a:spLocks noChangeShapeType="1"/>
            </p:cNvSpPr>
            <p:nvPr/>
          </p:nvSpPr>
          <p:spPr bwMode="auto">
            <a:xfrm>
              <a:off x="112071150" y="110299500"/>
              <a:ext cx="9715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9244" name="Text Box 28"/>
            <p:cNvSpPr txBox="1">
              <a:spLocks noChangeArrowheads="1"/>
            </p:cNvSpPr>
            <p:nvPr/>
          </p:nvSpPr>
          <p:spPr bwMode="auto">
            <a:xfrm>
              <a:off x="112299750" y="109956600"/>
              <a:ext cx="57150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In_Select</a:t>
              </a:r>
              <a:endParaRPr kumimoji="0" lang="en-US" sz="1800" b="0" i="0" u="none" strike="noStrike" cap="none" normalizeH="0" baseline="0" dirty="0" smtClean="0">
                <a:ln>
                  <a:noFill/>
                </a:ln>
                <a:solidFill>
                  <a:schemeClr val="tx1"/>
                </a:solidFill>
                <a:effectLst/>
                <a:latin typeface="Arial" pitchFamily="34" charset="0"/>
              </a:endParaRPr>
            </a:p>
          </p:txBody>
        </p:sp>
        <p:sp>
          <p:nvSpPr>
            <p:cNvPr id="9245" name="Text Box 29"/>
            <p:cNvSpPr txBox="1">
              <a:spLocks noChangeArrowheads="1"/>
            </p:cNvSpPr>
            <p:nvPr/>
          </p:nvSpPr>
          <p:spPr bwMode="auto">
            <a:xfrm>
              <a:off x="110642400" y="109270800"/>
              <a:ext cx="68580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Rnd_Cnt</a:t>
              </a:r>
              <a:endParaRPr kumimoji="0" lang="en-US" sz="1800" b="0" i="0" u="none" strike="noStrike" cap="none" normalizeH="0" baseline="0" dirty="0" smtClean="0">
                <a:ln>
                  <a:noFill/>
                </a:ln>
                <a:solidFill>
                  <a:schemeClr val="tx1"/>
                </a:solidFill>
                <a:effectLst/>
                <a:latin typeface="Arial" pitchFamily="34" charset="0"/>
              </a:endParaRPr>
            </a:p>
          </p:txBody>
        </p:sp>
        <p:grpSp>
          <p:nvGrpSpPr>
            <p:cNvPr id="9246" name="Group 30"/>
            <p:cNvGrpSpPr>
              <a:grpSpLocks/>
            </p:cNvGrpSpPr>
            <p:nvPr/>
          </p:nvGrpSpPr>
          <p:grpSpPr bwMode="auto">
            <a:xfrm>
              <a:off x="109613700" y="108299250"/>
              <a:ext cx="285750" cy="400050"/>
              <a:chOff x="108253530" y="112014000"/>
              <a:chExt cx="342900" cy="400050"/>
            </a:xfrm>
          </p:grpSpPr>
          <p:sp>
            <p:nvSpPr>
              <p:cNvPr id="9247" name="Line 31"/>
              <p:cNvSpPr>
                <a:spLocks noChangeShapeType="1"/>
              </p:cNvSpPr>
              <p:nvPr/>
            </p:nvSpPr>
            <p:spPr bwMode="auto">
              <a:xfrm>
                <a:off x="108253530" y="112071150"/>
                <a:ext cx="171450" cy="3429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9248" name="Text Box 32"/>
              <p:cNvSpPr txBox="1">
                <a:spLocks noChangeArrowheads="1"/>
              </p:cNvSpPr>
              <p:nvPr/>
            </p:nvSpPr>
            <p:spPr bwMode="auto">
              <a:xfrm>
                <a:off x="108310680" y="112014000"/>
                <a:ext cx="28575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4</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9249" name="Text Box 33"/>
            <p:cNvSpPr txBox="1">
              <a:spLocks noChangeArrowheads="1"/>
            </p:cNvSpPr>
            <p:nvPr/>
          </p:nvSpPr>
          <p:spPr bwMode="auto">
            <a:xfrm>
              <a:off x="109270800" y="107270550"/>
              <a:ext cx="2228850" cy="5143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Times New Roman" pitchFamily="18" charset="0"/>
                </a:rPr>
                <a:t>Round Counter</a:t>
              </a:r>
              <a:endParaRPr kumimoji="0" lang="en-US" sz="2400" b="0" i="0" u="none" strike="noStrike" cap="none" normalizeH="0" baseline="0" dirty="0" smtClean="0">
                <a:ln>
                  <a:noFill/>
                </a:ln>
                <a:solidFill>
                  <a:schemeClr val="tx1"/>
                </a:solidFill>
                <a:effectLst/>
                <a:latin typeface="Arial" pitchFamily="34" charset="0"/>
              </a:endParaRPr>
            </a:p>
          </p:txBody>
        </p:sp>
      </p:grpSp>
      <p:sp>
        <p:nvSpPr>
          <p:cNvPr id="36" name="TextBox 35"/>
          <p:cNvSpPr txBox="1"/>
          <p:nvPr/>
        </p:nvSpPr>
        <p:spPr>
          <a:xfrm>
            <a:off x="381000" y="4724400"/>
            <a:ext cx="3581400" cy="1477328"/>
          </a:xfrm>
          <a:prstGeom prst="rect">
            <a:avLst/>
          </a:prstGeom>
          <a:noFill/>
        </p:spPr>
        <p:txBody>
          <a:bodyPr wrap="square" rtlCol="0">
            <a:spAutoFit/>
          </a:bodyPr>
          <a:lstStyle/>
          <a:p>
            <a:r>
              <a:rPr lang="en-US" dirty="0" smtClean="0"/>
              <a:t>Round counter increments from 0 to 15, identifying all rounds of a typical DES encryption. The In_Select is used to choose the inputs for encryption (once past 0 it should use the previous output)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pPr algn="ctr"/>
            <a:r>
              <a:rPr lang="en-US" dirty="0" smtClean="0">
                <a:solidFill>
                  <a:schemeClr val="tx1"/>
                </a:solidFill>
                <a:latin typeface="Times New Roman" pitchFamily="18" charset="0"/>
                <a:cs typeface="Times New Roman" pitchFamily="18" charset="0"/>
              </a:rPr>
              <a:t>Memory</a:t>
            </a:r>
            <a:endParaRPr lang="en-US" dirty="0">
              <a:solidFill>
                <a:schemeClr val="tx1"/>
              </a:solidFill>
              <a:latin typeface="Times New Roman" pitchFamily="18" charset="0"/>
              <a:cs typeface="Times New Roman" pitchFamily="18" charset="0"/>
            </a:endParaRPr>
          </a:p>
        </p:txBody>
      </p:sp>
      <p:sp>
        <p:nvSpPr>
          <p:cNvPr id="5" name="TextBox 4"/>
          <p:cNvSpPr txBox="1"/>
          <p:nvPr/>
        </p:nvSpPr>
        <p:spPr>
          <a:xfrm>
            <a:off x="609600" y="5257800"/>
            <a:ext cx="7924800" cy="1200329"/>
          </a:xfrm>
          <a:prstGeom prst="rect">
            <a:avLst/>
          </a:prstGeom>
          <a:noFill/>
        </p:spPr>
        <p:txBody>
          <a:bodyPr wrap="square" rtlCol="0">
            <a:spAutoFit/>
          </a:bodyPr>
          <a:lstStyle/>
          <a:p>
            <a:r>
              <a:rPr lang="en-US" dirty="0" smtClean="0"/>
              <a:t>Memory receives a Full or Empty signal from the Encryption block. Memory doesn’t start reading in the Encrypted data until the Full strobe is asserted. Once the data is read in, the data is stored in the SRAM if the Read_enable signal from the Bluetooth is high. The Bluetooth then can receive 256 bits of stored memory.</a:t>
            </a: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152399" y="1444019"/>
            <a:ext cx="8763001" cy="366138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2362200" y="457200"/>
            <a:ext cx="4229100" cy="6286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Times New Roman" pitchFamily="18" charset="0"/>
              </a:rPr>
              <a:t>Bluetooth Send Block</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1" name="Rectangle 3"/>
          <p:cNvSpPr>
            <a:spLocks noChangeArrowheads="1"/>
          </p:cNvSpPr>
          <p:nvPr/>
        </p:nvSpPr>
        <p:spPr bwMode="auto">
          <a:xfrm>
            <a:off x="3543300" y="1600200"/>
            <a:ext cx="1200150" cy="13716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AppendAcessCode</a:t>
            </a:r>
            <a:endParaRPr kumimoji="0" lang="en-US" sz="1800" b="0" i="0" u="none" strike="noStrike" cap="none" normalizeH="0" baseline="0" smtClean="0">
              <a:ln>
                <a:noFill/>
              </a:ln>
              <a:solidFill>
                <a:schemeClr val="tx1"/>
              </a:solidFill>
              <a:effectLst/>
              <a:latin typeface="Arial" pitchFamily="34" charset="0"/>
            </a:endParaRPr>
          </a:p>
        </p:txBody>
      </p:sp>
      <p:sp>
        <p:nvSpPr>
          <p:cNvPr id="2052" name="Rectangle 4"/>
          <p:cNvSpPr>
            <a:spLocks noChangeArrowheads="1"/>
          </p:cNvSpPr>
          <p:nvPr/>
        </p:nvSpPr>
        <p:spPr bwMode="auto">
          <a:xfrm>
            <a:off x="5829300" y="5143500"/>
            <a:ext cx="1485900" cy="9144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StartChk</a:t>
            </a:r>
            <a:endParaRPr kumimoji="0" lang="en-US" sz="1800" b="0" i="0" u="none" strike="noStrike" cap="none" normalizeH="0" baseline="0" smtClean="0">
              <a:ln>
                <a:noFill/>
              </a:ln>
              <a:solidFill>
                <a:schemeClr val="tx1"/>
              </a:solidFill>
              <a:effectLst/>
              <a:latin typeface="Arial" pitchFamily="34" charset="0"/>
            </a:endParaRPr>
          </a:p>
        </p:txBody>
      </p:sp>
      <p:sp>
        <p:nvSpPr>
          <p:cNvPr id="2053" name="Text Box 5"/>
          <p:cNvSpPr txBox="1">
            <a:spLocks noChangeArrowheads="1"/>
          </p:cNvSpPr>
          <p:nvPr/>
        </p:nvSpPr>
        <p:spPr bwMode="auto">
          <a:xfrm>
            <a:off x="2743200" y="2000250"/>
            <a:ext cx="7429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CodeGenEN</a:t>
            </a:r>
            <a:endParaRPr kumimoji="0" lang="en-US" sz="1800" b="0" i="0" u="none" strike="noStrike" cap="none" normalizeH="0" baseline="0" smtClean="0">
              <a:ln>
                <a:noFill/>
              </a:ln>
              <a:solidFill>
                <a:schemeClr val="tx1"/>
              </a:solidFill>
              <a:effectLst/>
              <a:latin typeface="Arial" pitchFamily="34" charset="0"/>
            </a:endParaRPr>
          </a:p>
        </p:txBody>
      </p:sp>
      <p:sp>
        <p:nvSpPr>
          <p:cNvPr id="2054" name="Rectangle 6"/>
          <p:cNvSpPr>
            <a:spLocks noChangeArrowheads="1"/>
          </p:cNvSpPr>
          <p:nvPr/>
        </p:nvSpPr>
        <p:spPr bwMode="auto">
          <a:xfrm>
            <a:off x="3771900" y="4171950"/>
            <a:ext cx="971550" cy="7429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EncodePacket</a:t>
            </a:r>
            <a:endParaRPr kumimoji="0" lang="en-US" sz="1800" b="0" i="0" u="none" strike="noStrike" cap="none" normalizeH="0" baseline="0" smtClean="0">
              <a:ln>
                <a:noFill/>
              </a:ln>
              <a:solidFill>
                <a:schemeClr val="tx1"/>
              </a:solidFill>
              <a:effectLst/>
              <a:latin typeface="Arial" pitchFamily="34" charset="0"/>
            </a:endParaRPr>
          </a:p>
        </p:txBody>
      </p:sp>
      <p:sp>
        <p:nvSpPr>
          <p:cNvPr id="2055" name="Line 7"/>
          <p:cNvSpPr>
            <a:spLocks noChangeShapeType="1"/>
          </p:cNvSpPr>
          <p:nvPr/>
        </p:nvSpPr>
        <p:spPr bwMode="auto">
          <a:xfrm>
            <a:off x="2686050" y="3429000"/>
            <a:ext cx="14287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56" name="Rectangle 8"/>
          <p:cNvSpPr>
            <a:spLocks noChangeArrowheads="1"/>
          </p:cNvSpPr>
          <p:nvPr/>
        </p:nvSpPr>
        <p:spPr bwMode="auto">
          <a:xfrm>
            <a:off x="1600200" y="1943100"/>
            <a:ext cx="1085850" cy="28003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RCU</a:t>
            </a:r>
            <a:endParaRPr kumimoji="0" lang="en-US" sz="1800" b="0" i="0" u="none" strike="noStrike" cap="none" normalizeH="0" baseline="0" smtClean="0">
              <a:ln>
                <a:noFill/>
              </a:ln>
              <a:solidFill>
                <a:schemeClr val="tx1"/>
              </a:solidFill>
              <a:effectLst/>
              <a:latin typeface="Arial" pitchFamily="34" charset="0"/>
            </a:endParaRPr>
          </a:p>
        </p:txBody>
      </p:sp>
      <p:sp>
        <p:nvSpPr>
          <p:cNvPr id="2057" name="Text Box 9"/>
          <p:cNvSpPr txBox="1">
            <a:spLocks noChangeArrowheads="1"/>
          </p:cNvSpPr>
          <p:nvPr/>
        </p:nvSpPr>
        <p:spPr bwMode="auto">
          <a:xfrm>
            <a:off x="6800850" y="2228850"/>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ANT</a:t>
            </a:r>
            <a:endParaRPr kumimoji="0" lang="en-US" sz="1800" b="0" i="0" u="none" strike="noStrike" cap="none" normalizeH="0" baseline="0" smtClean="0">
              <a:ln>
                <a:noFill/>
              </a:ln>
              <a:solidFill>
                <a:schemeClr val="tx1"/>
              </a:solidFill>
              <a:effectLst/>
              <a:latin typeface="Arial" pitchFamily="34" charset="0"/>
            </a:endParaRPr>
          </a:p>
        </p:txBody>
      </p:sp>
      <p:sp>
        <p:nvSpPr>
          <p:cNvPr id="2058" name="Text Box 10"/>
          <p:cNvSpPr txBox="1">
            <a:spLocks noChangeArrowheads="1"/>
          </p:cNvSpPr>
          <p:nvPr/>
        </p:nvSpPr>
        <p:spPr bwMode="auto">
          <a:xfrm>
            <a:off x="2686050" y="5372100"/>
            <a:ext cx="6286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TransEN</a:t>
            </a:r>
            <a:endParaRPr kumimoji="0" lang="en-US" sz="1800" b="0" i="0" u="none" strike="noStrike" cap="none" normalizeH="0" baseline="0" smtClean="0">
              <a:ln>
                <a:noFill/>
              </a:ln>
              <a:solidFill>
                <a:schemeClr val="tx1"/>
              </a:solidFill>
              <a:effectLst/>
              <a:latin typeface="Arial" pitchFamily="34" charset="0"/>
            </a:endParaRPr>
          </a:p>
        </p:txBody>
      </p:sp>
      <p:sp>
        <p:nvSpPr>
          <p:cNvPr id="2059" name="Line 11"/>
          <p:cNvSpPr>
            <a:spLocks noChangeShapeType="1"/>
          </p:cNvSpPr>
          <p:nvPr/>
        </p:nvSpPr>
        <p:spPr bwMode="auto">
          <a:xfrm flipH="1">
            <a:off x="7315200" y="5486400"/>
            <a:ext cx="9144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60" name="Text Box 12"/>
          <p:cNvSpPr txBox="1">
            <a:spLocks noChangeArrowheads="1"/>
          </p:cNvSpPr>
          <p:nvPr/>
        </p:nvSpPr>
        <p:spPr bwMode="auto">
          <a:xfrm>
            <a:off x="7429500" y="5543550"/>
            <a:ext cx="4572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ANT</a:t>
            </a:r>
            <a:endParaRPr kumimoji="0" lang="en-US" sz="1800" b="0" i="0" u="none" strike="noStrike" cap="none" normalizeH="0" baseline="0" smtClean="0">
              <a:ln>
                <a:noFill/>
              </a:ln>
              <a:solidFill>
                <a:schemeClr val="tx1"/>
              </a:solidFill>
              <a:effectLst/>
              <a:latin typeface="Arial" pitchFamily="34" charset="0"/>
            </a:endParaRPr>
          </a:p>
        </p:txBody>
      </p:sp>
      <p:sp>
        <p:nvSpPr>
          <p:cNvPr id="2061" name="Rectangle 13"/>
          <p:cNvSpPr>
            <a:spLocks noChangeArrowheads="1"/>
          </p:cNvSpPr>
          <p:nvPr/>
        </p:nvSpPr>
        <p:spPr bwMode="auto">
          <a:xfrm>
            <a:off x="6286500" y="1885950"/>
            <a:ext cx="457200" cy="31432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UAT</a:t>
            </a:r>
            <a:endParaRPr kumimoji="0" lang="en-US" sz="1800" b="0" i="0" u="none" strike="noStrike" cap="none" normalizeH="0" baseline="0" smtClean="0">
              <a:ln>
                <a:noFill/>
              </a:ln>
              <a:solidFill>
                <a:schemeClr val="tx1"/>
              </a:solidFill>
              <a:effectLst/>
              <a:latin typeface="Arial" pitchFamily="34" charset="0"/>
            </a:endParaRPr>
          </a:p>
        </p:txBody>
      </p:sp>
      <p:sp>
        <p:nvSpPr>
          <p:cNvPr id="2062" name="Rectangle 14"/>
          <p:cNvSpPr>
            <a:spLocks noChangeArrowheads="1"/>
          </p:cNvSpPr>
          <p:nvPr/>
        </p:nvSpPr>
        <p:spPr bwMode="auto">
          <a:xfrm>
            <a:off x="3657600" y="3086100"/>
            <a:ext cx="1085850" cy="9715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HeaderGen</a:t>
            </a:r>
            <a:endParaRPr kumimoji="0" lang="en-US" sz="1800" b="0" i="0" u="none" strike="noStrike" cap="none" normalizeH="0" baseline="0" smtClean="0">
              <a:ln>
                <a:noFill/>
              </a:ln>
              <a:solidFill>
                <a:schemeClr val="tx1"/>
              </a:solidFill>
              <a:effectLst/>
              <a:latin typeface="Arial" pitchFamily="34" charset="0"/>
            </a:endParaRPr>
          </a:p>
        </p:txBody>
      </p:sp>
      <p:sp>
        <p:nvSpPr>
          <p:cNvPr id="2063" name="Line 15"/>
          <p:cNvSpPr>
            <a:spLocks noChangeShapeType="1"/>
          </p:cNvSpPr>
          <p:nvPr/>
        </p:nvSpPr>
        <p:spPr bwMode="auto">
          <a:xfrm>
            <a:off x="2686050" y="4343400"/>
            <a:ext cx="10858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64" name="Line 16"/>
          <p:cNvSpPr>
            <a:spLocks noChangeShapeType="1"/>
          </p:cNvSpPr>
          <p:nvPr/>
        </p:nvSpPr>
        <p:spPr bwMode="auto">
          <a:xfrm>
            <a:off x="3028950" y="4686300"/>
            <a:ext cx="7429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65" name="Text Box 17"/>
          <p:cNvSpPr txBox="1">
            <a:spLocks noChangeArrowheads="1"/>
          </p:cNvSpPr>
          <p:nvPr/>
        </p:nvSpPr>
        <p:spPr bwMode="auto">
          <a:xfrm>
            <a:off x="2971800" y="4457700"/>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2066" name="Text Box 18"/>
          <p:cNvSpPr txBox="1">
            <a:spLocks noChangeArrowheads="1"/>
          </p:cNvSpPr>
          <p:nvPr/>
        </p:nvSpPr>
        <p:spPr bwMode="auto">
          <a:xfrm>
            <a:off x="2971800" y="4171950"/>
            <a:ext cx="7429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EncodeEN</a:t>
            </a:r>
            <a:endParaRPr kumimoji="0" lang="en-US" sz="1800" b="0" i="0" u="none" strike="noStrike" cap="none" normalizeH="0" baseline="0" smtClean="0">
              <a:ln>
                <a:noFill/>
              </a:ln>
              <a:solidFill>
                <a:schemeClr val="tx1"/>
              </a:solidFill>
              <a:effectLst/>
              <a:latin typeface="Arial" pitchFamily="34" charset="0"/>
            </a:endParaRPr>
          </a:p>
        </p:txBody>
      </p:sp>
      <p:sp>
        <p:nvSpPr>
          <p:cNvPr id="2067" name="Text Box 19"/>
          <p:cNvSpPr txBox="1">
            <a:spLocks noChangeArrowheads="1"/>
          </p:cNvSpPr>
          <p:nvPr/>
        </p:nvSpPr>
        <p:spPr bwMode="auto">
          <a:xfrm>
            <a:off x="2686050" y="3200400"/>
            <a:ext cx="8001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rPr>
              <a:t>HeaderGenEN</a:t>
            </a:r>
            <a:endParaRPr kumimoji="0" lang="en-US" sz="1800" b="0" i="0" u="none" strike="noStrike" cap="none" normalizeH="0" baseline="0" smtClean="0">
              <a:ln>
                <a:noFill/>
              </a:ln>
              <a:solidFill>
                <a:schemeClr val="tx1"/>
              </a:solidFill>
              <a:effectLst/>
              <a:latin typeface="Arial" pitchFamily="34" charset="0"/>
            </a:endParaRPr>
          </a:p>
        </p:txBody>
      </p:sp>
      <p:sp>
        <p:nvSpPr>
          <p:cNvPr id="2068" name="Line 20"/>
          <p:cNvSpPr>
            <a:spLocks noChangeShapeType="1"/>
          </p:cNvSpPr>
          <p:nvPr/>
        </p:nvSpPr>
        <p:spPr bwMode="auto">
          <a:xfrm>
            <a:off x="2457450" y="5543550"/>
            <a:ext cx="337185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069" name="Line 21"/>
          <p:cNvSpPr>
            <a:spLocks noChangeShapeType="1"/>
          </p:cNvSpPr>
          <p:nvPr/>
        </p:nvSpPr>
        <p:spPr bwMode="auto">
          <a:xfrm flipV="1">
            <a:off x="2457450" y="4743450"/>
            <a:ext cx="0" cy="8001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70" name="Line 22"/>
          <p:cNvSpPr>
            <a:spLocks noChangeShapeType="1"/>
          </p:cNvSpPr>
          <p:nvPr/>
        </p:nvSpPr>
        <p:spPr bwMode="auto">
          <a:xfrm flipH="1">
            <a:off x="34925" y="2800350"/>
            <a:ext cx="1565275"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71" name="Text Box 23"/>
          <p:cNvSpPr txBox="1">
            <a:spLocks noChangeArrowheads="1"/>
          </p:cNvSpPr>
          <p:nvPr/>
        </p:nvSpPr>
        <p:spPr bwMode="auto">
          <a:xfrm>
            <a:off x="457200" y="2514600"/>
            <a:ext cx="6858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ReadEN</a:t>
            </a:r>
            <a:endParaRPr kumimoji="0" lang="en-US" sz="1800" b="0" i="0" u="none" strike="noStrike" cap="none" normalizeH="0" baseline="0" smtClean="0">
              <a:ln>
                <a:noFill/>
              </a:ln>
              <a:solidFill>
                <a:schemeClr val="tx1"/>
              </a:solidFill>
              <a:effectLst/>
              <a:latin typeface="Arial" pitchFamily="34" charset="0"/>
            </a:endParaRPr>
          </a:p>
        </p:txBody>
      </p:sp>
      <p:sp>
        <p:nvSpPr>
          <p:cNvPr id="2072" name="Text Box 24"/>
          <p:cNvSpPr txBox="1">
            <a:spLocks noChangeArrowheads="1"/>
          </p:cNvSpPr>
          <p:nvPr/>
        </p:nvSpPr>
        <p:spPr bwMode="auto">
          <a:xfrm>
            <a:off x="2971800" y="4800600"/>
            <a:ext cx="5715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StopSend</a:t>
            </a:r>
            <a:endParaRPr kumimoji="0" lang="en-US" sz="1800" b="0" i="0" u="none" strike="noStrike" cap="none" normalizeH="0" baseline="0" smtClean="0">
              <a:ln>
                <a:noFill/>
              </a:ln>
              <a:solidFill>
                <a:schemeClr val="tx1"/>
              </a:solidFill>
              <a:effectLst/>
              <a:latin typeface="Arial" pitchFamily="34" charset="0"/>
            </a:endParaRPr>
          </a:p>
        </p:txBody>
      </p:sp>
      <p:sp>
        <p:nvSpPr>
          <p:cNvPr id="2073" name="Text Box 25"/>
          <p:cNvSpPr txBox="1">
            <a:spLocks noChangeArrowheads="1"/>
          </p:cNvSpPr>
          <p:nvPr/>
        </p:nvSpPr>
        <p:spPr bwMode="auto">
          <a:xfrm>
            <a:off x="4800600" y="4343400"/>
            <a:ext cx="5143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rPr>
              <a:t>packet</a:t>
            </a:r>
            <a:endParaRPr kumimoji="0" lang="en-US" sz="1800" b="0" i="0" u="none" strike="noStrike" cap="none" normalizeH="0" baseline="0" smtClean="0">
              <a:ln>
                <a:noFill/>
              </a:ln>
              <a:solidFill>
                <a:schemeClr val="tx1"/>
              </a:solidFill>
              <a:effectLst/>
              <a:latin typeface="Arial" pitchFamily="34" charset="0"/>
            </a:endParaRPr>
          </a:p>
        </p:txBody>
      </p:sp>
      <p:sp>
        <p:nvSpPr>
          <p:cNvPr id="2074" name="Line 26"/>
          <p:cNvSpPr>
            <a:spLocks noChangeShapeType="1"/>
          </p:cNvSpPr>
          <p:nvPr/>
        </p:nvSpPr>
        <p:spPr bwMode="auto">
          <a:xfrm>
            <a:off x="4743450" y="4743450"/>
            <a:ext cx="15430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75" name="Text Box 27"/>
          <p:cNvSpPr txBox="1">
            <a:spLocks noChangeArrowheads="1"/>
          </p:cNvSpPr>
          <p:nvPr/>
        </p:nvSpPr>
        <p:spPr bwMode="auto">
          <a:xfrm>
            <a:off x="5657850" y="4686300"/>
            <a:ext cx="5143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SendEN</a:t>
            </a:r>
            <a:endParaRPr kumimoji="0" lang="en-US" sz="1800" b="0" i="0" u="none" strike="noStrike" cap="none" normalizeH="0" baseline="0" smtClean="0">
              <a:ln>
                <a:noFill/>
              </a:ln>
              <a:solidFill>
                <a:schemeClr val="tx1"/>
              </a:solidFill>
              <a:effectLst/>
              <a:latin typeface="Arial" pitchFamily="34" charset="0"/>
            </a:endParaRPr>
          </a:p>
        </p:txBody>
      </p:sp>
      <p:sp>
        <p:nvSpPr>
          <p:cNvPr id="2076" name="Text Box 28"/>
          <p:cNvSpPr txBox="1">
            <a:spLocks noChangeArrowheads="1"/>
          </p:cNvSpPr>
          <p:nvPr/>
        </p:nvSpPr>
        <p:spPr bwMode="auto">
          <a:xfrm>
            <a:off x="400050" y="5791200"/>
            <a:ext cx="8362950" cy="10668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The Bluetooth send block utilizes a section OBEX file transfer protocol. The way it gets implemented is that when a send packet is received from a Bluetooth device the process block sends out the data packet. Since 474 bytes are supported on one transmission we are assuming that only one send sequence is going to occur. The various Bluetooth inticate details are accomplished via the gen blocks.</a:t>
            </a:r>
            <a:endParaRPr kumimoji="0" lang="en-US" sz="1400" b="0" i="0" u="none" strike="noStrike" cap="none" normalizeH="0" baseline="0" dirty="0" smtClean="0">
              <a:ln>
                <a:noFill/>
              </a:ln>
              <a:solidFill>
                <a:schemeClr val="tx1"/>
              </a:solidFill>
              <a:effectLst/>
              <a:latin typeface="Arial" pitchFamily="34" charset="0"/>
            </a:endParaRPr>
          </a:p>
        </p:txBody>
      </p:sp>
      <p:sp>
        <p:nvSpPr>
          <p:cNvPr id="2077" name="Rectangle 29"/>
          <p:cNvSpPr>
            <a:spLocks noChangeArrowheads="1"/>
          </p:cNvSpPr>
          <p:nvPr/>
        </p:nvSpPr>
        <p:spPr bwMode="auto">
          <a:xfrm>
            <a:off x="8001000" y="2171700"/>
            <a:ext cx="800100" cy="6858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stripPayload</a:t>
            </a:r>
            <a:endParaRPr kumimoji="0" lang="en-US" sz="1800" b="0" i="0" u="none" strike="noStrike" cap="none" normalizeH="0" baseline="0" smtClean="0">
              <a:ln>
                <a:noFill/>
              </a:ln>
              <a:solidFill>
                <a:schemeClr val="tx1"/>
              </a:solidFill>
              <a:effectLst/>
              <a:latin typeface="Arial" pitchFamily="34" charset="0"/>
            </a:endParaRPr>
          </a:p>
        </p:txBody>
      </p:sp>
      <p:sp>
        <p:nvSpPr>
          <p:cNvPr id="2078" name="Text Box 30"/>
          <p:cNvSpPr txBox="1">
            <a:spLocks noChangeArrowheads="1"/>
          </p:cNvSpPr>
          <p:nvPr/>
        </p:nvSpPr>
        <p:spPr bwMode="auto">
          <a:xfrm>
            <a:off x="8858250" y="2457450"/>
            <a:ext cx="2857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endParaRPr>
          </a:p>
        </p:txBody>
      </p:sp>
      <p:sp>
        <p:nvSpPr>
          <p:cNvPr id="2079" name="Rectangle 31"/>
          <p:cNvSpPr>
            <a:spLocks noChangeArrowheads="1"/>
          </p:cNvSpPr>
          <p:nvPr/>
        </p:nvSpPr>
        <p:spPr bwMode="auto">
          <a:xfrm>
            <a:off x="4114800" y="3371850"/>
            <a:ext cx="400050" cy="6858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Reg</a:t>
            </a:r>
            <a:endParaRPr kumimoji="0" lang="en-US" sz="1800" b="0" i="0" u="none" strike="noStrike" cap="none" normalizeH="0" baseline="0" smtClean="0">
              <a:ln>
                <a:noFill/>
              </a:ln>
              <a:solidFill>
                <a:schemeClr val="tx1"/>
              </a:solidFill>
              <a:effectLst/>
              <a:latin typeface="Arial" pitchFamily="34" charset="0"/>
            </a:endParaRPr>
          </a:p>
        </p:txBody>
      </p:sp>
      <p:sp>
        <p:nvSpPr>
          <p:cNvPr id="2080" name="Text Box 32"/>
          <p:cNvSpPr txBox="1">
            <a:spLocks noChangeArrowheads="1"/>
          </p:cNvSpPr>
          <p:nvPr/>
        </p:nvSpPr>
        <p:spPr bwMode="auto">
          <a:xfrm>
            <a:off x="3771900" y="3657600"/>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2081" name="Line 33"/>
          <p:cNvSpPr>
            <a:spLocks noChangeShapeType="1"/>
          </p:cNvSpPr>
          <p:nvPr/>
        </p:nvSpPr>
        <p:spPr bwMode="auto">
          <a:xfrm>
            <a:off x="4743450" y="4514850"/>
            <a:ext cx="6286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82" name="Text Box 34"/>
          <p:cNvSpPr txBox="1">
            <a:spLocks noChangeArrowheads="1"/>
          </p:cNvSpPr>
          <p:nvPr/>
        </p:nvSpPr>
        <p:spPr bwMode="auto">
          <a:xfrm>
            <a:off x="4743450" y="2171700"/>
            <a:ext cx="400050" cy="4000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Acesscode</a:t>
            </a:r>
            <a:endParaRPr kumimoji="0" lang="en-US" sz="1800" b="0" i="0" u="none" strike="noStrike" cap="none" normalizeH="0" baseline="0" smtClean="0">
              <a:ln>
                <a:noFill/>
              </a:ln>
              <a:solidFill>
                <a:schemeClr val="tx1"/>
              </a:solidFill>
              <a:effectLst/>
              <a:latin typeface="Arial" pitchFamily="34" charset="0"/>
            </a:endParaRPr>
          </a:p>
        </p:txBody>
      </p:sp>
      <p:sp>
        <p:nvSpPr>
          <p:cNvPr id="2083" name="Text Box 35"/>
          <p:cNvSpPr txBox="1">
            <a:spLocks noChangeArrowheads="1"/>
          </p:cNvSpPr>
          <p:nvPr/>
        </p:nvSpPr>
        <p:spPr bwMode="auto">
          <a:xfrm>
            <a:off x="4743450" y="3314700"/>
            <a:ext cx="4572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header</a:t>
            </a:r>
            <a:endParaRPr kumimoji="0" lang="en-US" sz="1800" b="0" i="0" u="none" strike="noStrike" cap="none" normalizeH="0" baseline="0" smtClean="0">
              <a:ln>
                <a:noFill/>
              </a:ln>
              <a:solidFill>
                <a:schemeClr val="tx1"/>
              </a:solidFill>
              <a:effectLst/>
              <a:latin typeface="Arial" pitchFamily="34" charset="0"/>
            </a:endParaRPr>
          </a:p>
        </p:txBody>
      </p:sp>
      <p:sp>
        <p:nvSpPr>
          <p:cNvPr id="2084" name="Line 36"/>
          <p:cNvSpPr>
            <a:spLocks noChangeShapeType="1"/>
          </p:cNvSpPr>
          <p:nvPr/>
        </p:nvSpPr>
        <p:spPr bwMode="auto">
          <a:xfrm>
            <a:off x="4514850" y="3486150"/>
            <a:ext cx="8572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85" name="Line 37"/>
          <p:cNvSpPr>
            <a:spLocks noChangeShapeType="1"/>
          </p:cNvSpPr>
          <p:nvPr/>
        </p:nvSpPr>
        <p:spPr bwMode="auto">
          <a:xfrm>
            <a:off x="2114550" y="5257800"/>
            <a:ext cx="371475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086" name="Line 38"/>
          <p:cNvSpPr>
            <a:spLocks noChangeShapeType="1"/>
          </p:cNvSpPr>
          <p:nvPr/>
        </p:nvSpPr>
        <p:spPr bwMode="auto">
          <a:xfrm flipV="1">
            <a:off x="2114550" y="4743450"/>
            <a:ext cx="0" cy="5143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87" name="Text Box 39"/>
          <p:cNvSpPr txBox="1">
            <a:spLocks noChangeArrowheads="1"/>
          </p:cNvSpPr>
          <p:nvPr/>
        </p:nvSpPr>
        <p:spPr bwMode="auto">
          <a:xfrm>
            <a:off x="1485900" y="5086350"/>
            <a:ext cx="6286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resendEN</a:t>
            </a:r>
            <a:endParaRPr kumimoji="0" lang="en-US" sz="1800" b="0" i="0" u="none" strike="noStrike" cap="none" normalizeH="0" baseline="0" smtClean="0">
              <a:ln>
                <a:noFill/>
              </a:ln>
              <a:solidFill>
                <a:schemeClr val="tx1"/>
              </a:solidFill>
              <a:effectLst/>
              <a:latin typeface="Arial" pitchFamily="34" charset="0"/>
            </a:endParaRPr>
          </a:p>
        </p:txBody>
      </p:sp>
      <p:sp>
        <p:nvSpPr>
          <p:cNvPr id="2088" name="Line 40"/>
          <p:cNvSpPr>
            <a:spLocks noChangeShapeType="1"/>
          </p:cNvSpPr>
          <p:nvPr/>
        </p:nvSpPr>
        <p:spPr bwMode="auto">
          <a:xfrm>
            <a:off x="3657600" y="3829050"/>
            <a:ext cx="4572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89" name="Line 41"/>
          <p:cNvSpPr>
            <a:spLocks noChangeShapeType="1"/>
          </p:cNvSpPr>
          <p:nvPr/>
        </p:nvSpPr>
        <p:spPr bwMode="auto">
          <a:xfrm>
            <a:off x="8801101" y="2743200"/>
            <a:ext cx="3429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90" name="Text Box 42"/>
          <p:cNvSpPr txBox="1">
            <a:spLocks noChangeArrowheads="1"/>
          </p:cNvSpPr>
          <p:nvPr/>
        </p:nvSpPr>
        <p:spPr bwMode="auto">
          <a:xfrm>
            <a:off x="8305800" y="2819400"/>
            <a:ext cx="2857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err</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2091" name="Line 43"/>
          <p:cNvSpPr>
            <a:spLocks noChangeShapeType="1"/>
          </p:cNvSpPr>
          <p:nvPr/>
        </p:nvSpPr>
        <p:spPr bwMode="auto">
          <a:xfrm>
            <a:off x="8229600" y="2857500"/>
            <a:ext cx="0" cy="40005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92" name="Rectangle 44"/>
          <p:cNvSpPr>
            <a:spLocks noChangeArrowheads="1"/>
          </p:cNvSpPr>
          <p:nvPr/>
        </p:nvSpPr>
        <p:spPr bwMode="auto">
          <a:xfrm>
            <a:off x="8001000" y="3257550"/>
            <a:ext cx="800100" cy="5143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nextpacket</a:t>
            </a:r>
            <a:endParaRPr kumimoji="0" lang="en-US" sz="1800" b="0" i="0" u="none" strike="noStrike" cap="none" normalizeH="0" baseline="0" smtClean="0">
              <a:ln>
                <a:noFill/>
              </a:ln>
              <a:solidFill>
                <a:schemeClr val="tx1"/>
              </a:solidFill>
              <a:effectLst/>
              <a:latin typeface="Arial" pitchFamily="34" charset="0"/>
            </a:endParaRPr>
          </a:p>
        </p:txBody>
      </p:sp>
      <p:sp>
        <p:nvSpPr>
          <p:cNvPr id="2093" name="Line 45"/>
          <p:cNvSpPr>
            <a:spLocks noChangeShapeType="1"/>
          </p:cNvSpPr>
          <p:nvPr/>
        </p:nvSpPr>
        <p:spPr bwMode="auto">
          <a:xfrm>
            <a:off x="8229600" y="3028950"/>
            <a:ext cx="8572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094" name="Line 46"/>
          <p:cNvSpPr>
            <a:spLocks noChangeShapeType="1"/>
          </p:cNvSpPr>
          <p:nvPr/>
        </p:nvSpPr>
        <p:spPr bwMode="auto">
          <a:xfrm>
            <a:off x="6743700" y="2514600"/>
            <a:ext cx="2286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095" name="Oval 47"/>
          <p:cNvSpPr>
            <a:spLocks noChangeArrowheads="1"/>
          </p:cNvSpPr>
          <p:nvPr/>
        </p:nvSpPr>
        <p:spPr bwMode="auto">
          <a:xfrm>
            <a:off x="6915150" y="2457450"/>
            <a:ext cx="114300" cy="114300"/>
          </a:xfrm>
          <a:prstGeom prst="ellipse">
            <a:avLst/>
          </a:prstGeom>
          <a:noFill/>
          <a:ln w="9525" algn="in">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096" name="Oval 48"/>
          <p:cNvSpPr>
            <a:spLocks noChangeArrowheads="1"/>
          </p:cNvSpPr>
          <p:nvPr/>
        </p:nvSpPr>
        <p:spPr bwMode="auto">
          <a:xfrm>
            <a:off x="7715250" y="2457450"/>
            <a:ext cx="171450" cy="114300"/>
          </a:xfrm>
          <a:prstGeom prst="ellipse">
            <a:avLst/>
          </a:prstGeom>
          <a:noFill/>
          <a:ln w="9525" algn="in">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097" name="Text Box 49"/>
          <p:cNvSpPr txBox="1">
            <a:spLocks noChangeArrowheads="1"/>
          </p:cNvSpPr>
          <p:nvPr/>
        </p:nvSpPr>
        <p:spPr bwMode="auto">
          <a:xfrm>
            <a:off x="7658100" y="2228850"/>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ANT</a:t>
            </a:r>
            <a:endParaRPr kumimoji="0" lang="en-US" sz="1800" b="0" i="0" u="none" strike="noStrike" cap="none" normalizeH="0" baseline="0" smtClean="0">
              <a:ln>
                <a:noFill/>
              </a:ln>
              <a:solidFill>
                <a:schemeClr val="tx1"/>
              </a:solidFill>
              <a:effectLst/>
              <a:latin typeface="Arial" pitchFamily="34" charset="0"/>
            </a:endParaRPr>
          </a:p>
        </p:txBody>
      </p:sp>
      <p:sp>
        <p:nvSpPr>
          <p:cNvPr id="2098" name="Text Box 50"/>
          <p:cNvSpPr txBox="1">
            <a:spLocks noChangeArrowheads="1"/>
          </p:cNvSpPr>
          <p:nvPr/>
        </p:nvSpPr>
        <p:spPr bwMode="auto">
          <a:xfrm>
            <a:off x="8229600" y="3829050"/>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ANT</a:t>
            </a:r>
            <a:endParaRPr kumimoji="0" lang="en-US" sz="1800" b="0" i="0" u="none" strike="noStrike" cap="none" normalizeH="0" baseline="0" smtClean="0">
              <a:ln>
                <a:noFill/>
              </a:ln>
              <a:solidFill>
                <a:schemeClr val="tx1"/>
              </a:solidFill>
              <a:effectLst/>
              <a:latin typeface="Arial" pitchFamily="34" charset="0"/>
            </a:endParaRPr>
          </a:p>
        </p:txBody>
      </p:sp>
      <p:sp>
        <p:nvSpPr>
          <p:cNvPr id="2099" name="Oval 51"/>
          <p:cNvSpPr>
            <a:spLocks noChangeArrowheads="1"/>
          </p:cNvSpPr>
          <p:nvPr/>
        </p:nvSpPr>
        <p:spPr bwMode="auto">
          <a:xfrm>
            <a:off x="8001000" y="3943350"/>
            <a:ext cx="171450" cy="114300"/>
          </a:xfrm>
          <a:prstGeom prst="ellipse">
            <a:avLst/>
          </a:prstGeom>
          <a:noFill/>
          <a:ln w="9525" algn="in">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100" name="Oval 52"/>
          <p:cNvSpPr>
            <a:spLocks noChangeArrowheads="1"/>
          </p:cNvSpPr>
          <p:nvPr/>
        </p:nvSpPr>
        <p:spPr bwMode="auto">
          <a:xfrm>
            <a:off x="8172450" y="5429250"/>
            <a:ext cx="114300" cy="171450"/>
          </a:xfrm>
          <a:prstGeom prst="ellipse">
            <a:avLst/>
          </a:prstGeom>
          <a:noFill/>
          <a:ln w="9525" algn="in">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101" name="Line 53"/>
          <p:cNvSpPr>
            <a:spLocks noChangeShapeType="1"/>
          </p:cNvSpPr>
          <p:nvPr/>
        </p:nvSpPr>
        <p:spPr bwMode="auto">
          <a:xfrm>
            <a:off x="8115300" y="3771900"/>
            <a:ext cx="0" cy="2857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02" name="Line 54"/>
          <p:cNvSpPr>
            <a:spLocks noChangeShapeType="1"/>
          </p:cNvSpPr>
          <p:nvPr/>
        </p:nvSpPr>
        <p:spPr bwMode="auto">
          <a:xfrm>
            <a:off x="7772400" y="2514600"/>
            <a:ext cx="2286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03" name="Line 55"/>
          <p:cNvSpPr>
            <a:spLocks noChangeShapeType="1"/>
          </p:cNvSpPr>
          <p:nvPr/>
        </p:nvSpPr>
        <p:spPr bwMode="auto">
          <a:xfrm>
            <a:off x="8058150" y="2857500"/>
            <a:ext cx="0" cy="4000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04" name="Text Box 56"/>
          <p:cNvSpPr txBox="1">
            <a:spLocks noChangeArrowheads="1"/>
          </p:cNvSpPr>
          <p:nvPr/>
        </p:nvSpPr>
        <p:spPr bwMode="auto">
          <a:xfrm>
            <a:off x="7658100" y="2971800"/>
            <a:ext cx="4000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strobe</a:t>
            </a:r>
            <a:endParaRPr kumimoji="0" lang="en-US" sz="1800" b="0" i="0" u="none" strike="noStrike" cap="none" normalizeH="0" baseline="0" smtClean="0">
              <a:ln>
                <a:noFill/>
              </a:ln>
              <a:solidFill>
                <a:schemeClr val="tx1"/>
              </a:solidFill>
              <a:effectLst/>
              <a:latin typeface="Arial" pitchFamily="34" charset="0"/>
            </a:endParaRPr>
          </a:p>
        </p:txBody>
      </p:sp>
      <p:sp>
        <p:nvSpPr>
          <p:cNvPr id="2105" name="Rectangle 57"/>
          <p:cNvSpPr>
            <a:spLocks noChangeArrowheads="1"/>
          </p:cNvSpPr>
          <p:nvPr/>
        </p:nvSpPr>
        <p:spPr bwMode="auto">
          <a:xfrm>
            <a:off x="4229100" y="2057400"/>
            <a:ext cx="400050" cy="6858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Reg</a:t>
            </a:r>
            <a:endParaRPr kumimoji="0" lang="en-US" sz="1800" b="0" i="0" u="none" strike="noStrike" cap="none" normalizeH="0" baseline="0" smtClean="0">
              <a:ln>
                <a:noFill/>
              </a:ln>
              <a:solidFill>
                <a:schemeClr val="tx1"/>
              </a:solidFill>
              <a:effectLst/>
              <a:latin typeface="Arial" pitchFamily="34" charset="0"/>
            </a:endParaRPr>
          </a:p>
        </p:txBody>
      </p:sp>
      <p:sp>
        <p:nvSpPr>
          <p:cNvPr id="2106" name="Text Box 58"/>
          <p:cNvSpPr txBox="1">
            <a:spLocks noChangeArrowheads="1"/>
          </p:cNvSpPr>
          <p:nvPr/>
        </p:nvSpPr>
        <p:spPr bwMode="auto">
          <a:xfrm>
            <a:off x="3886200" y="2400300"/>
            <a:ext cx="2857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2107" name="Line 59"/>
          <p:cNvSpPr>
            <a:spLocks noChangeShapeType="1"/>
          </p:cNvSpPr>
          <p:nvPr/>
        </p:nvSpPr>
        <p:spPr bwMode="auto">
          <a:xfrm flipV="1">
            <a:off x="2686050" y="2171700"/>
            <a:ext cx="15430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08" name="Line 60"/>
          <p:cNvSpPr>
            <a:spLocks noChangeShapeType="1"/>
          </p:cNvSpPr>
          <p:nvPr/>
        </p:nvSpPr>
        <p:spPr bwMode="auto">
          <a:xfrm>
            <a:off x="3771900" y="2571750"/>
            <a:ext cx="4572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09" name="Line 61"/>
          <p:cNvSpPr>
            <a:spLocks noChangeShapeType="1"/>
          </p:cNvSpPr>
          <p:nvPr/>
        </p:nvSpPr>
        <p:spPr bwMode="auto">
          <a:xfrm>
            <a:off x="4743450" y="2400300"/>
            <a:ext cx="6286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10" name="Line 62"/>
          <p:cNvSpPr>
            <a:spLocks noChangeShapeType="1"/>
          </p:cNvSpPr>
          <p:nvPr/>
        </p:nvSpPr>
        <p:spPr bwMode="auto">
          <a:xfrm flipH="1">
            <a:off x="2571750" y="4972050"/>
            <a:ext cx="371475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2111" name="Line 63"/>
          <p:cNvSpPr>
            <a:spLocks noChangeShapeType="1"/>
          </p:cNvSpPr>
          <p:nvPr/>
        </p:nvSpPr>
        <p:spPr bwMode="auto">
          <a:xfrm flipV="1">
            <a:off x="2571750" y="4743450"/>
            <a:ext cx="0" cy="2286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12" name="Rectangle 64"/>
          <p:cNvSpPr>
            <a:spLocks noChangeArrowheads="1"/>
          </p:cNvSpPr>
          <p:nvPr/>
        </p:nvSpPr>
        <p:spPr bwMode="auto">
          <a:xfrm>
            <a:off x="5372100" y="1885950"/>
            <a:ext cx="457200" cy="27432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SRam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444bit</a:t>
            </a:r>
            <a:endParaRPr kumimoji="0" lang="en-US" sz="1800" b="0" i="0" u="none" strike="noStrike" cap="none" normalizeH="0" baseline="0" smtClean="0">
              <a:ln>
                <a:noFill/>
              </a:ln>
              <a:solidFill>
                <a:schemeClr val="tx1"/>
              </a:solidFill>
              <a:effectLst/>
              <a:latin typeface="Arial" pitchFamily="34" charset="0"/>
            </a:endParaRPr>
          </a:p>
        </p:txBody>
      </p:sp>
      <p:sp>
        <p:nvSpPr>
          <p:cNvPr id="2113" name="Line 65"/>
          <p:cNvSpPr>
            <a:spLocks noChangeShapeType="1"/>
          </p:cNvSpPr>
          <p:nvPr/>
        </p:nvSpPr>
        <p:spPr bwMode="auto">
          <a:xfrm flipH="1">
            <a:off x="5829300" y="2400300"/>
            <a:ext cx="4572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14" name="Line 66"/>
          <p:cNvSpPr>
            <a:spLocks noChangeShapeType="1"/>
          </p:cNvSpPr>
          <p:nvPr/>
        </p:nvSpPr>
        <p:spPr bwMode="auto">
          <a:xfrm>
            <a:off x="5829300" y="2857500"/>
            <a:ext cx="4572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15" name="Text Box 67"/>
          <p:cNvSpPr txBox="1">
            <a:spLocks noChangeArrowheads="1"/>
          </p:cNvSpPr>
          <p:nvPr/>
        </p:nvSpPr>
        <p:spPr bwMode="auto">
          <a:xfrm>
            <a:off x="5943600" y="2228850"/>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rEN</a:t>
            </a:r>
            <a:endParaRPr kumimoji="0" lang="en-US" sz="1800" b="0" i="0" u="none" strike="noStrike" cap="none" normalizeH="0" baseline="0" smtClean="0">
              <a:ln>
                <a:noFill/>
              </a:ln>
              <a:solidFill>
                <a:schemeClr val="tx1"/>
              </a:solidFill>
              <a:effectLst/>
              <a:latin typeface="Arial" pitchFamily="34" charset="0"/>
            </a:endParaRPr>
          </a:p>
        </p:txBody>
      </p:sp>
      <p:sp>
        <p:nvSpPr>
          <p:cNvPr id="2116" name="Text Box 68"/>
          <p:cNvSpPr txBox="1">
            <a:spLocks noChangeArrowheads="1"/>
          </p:cNvSpPr>
          <p:nvPr/>
        </p:nvSpPr>
        <p:spPr bwMode="auto">
          <a:xfrm>
            <a:off x="5886450" y="2628900"/>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pckt</a:t>
            </a:r>
            <a:endParaRPr kumimoji="0" lang="en-US" sz="1800" b="0" i="0" u="none" strike="noStrike" cap="none" normalizeH="0" baseline="0" smtClean="0">
              <a:ln>
                <a:noFill/>
              </a:ln>
              <a:solidFill>
                <a:schemeClr val="tx1"/>
              </a:solidFill>
              <a:effectLst/>
              <a:latin typeface="Arial" pitchFamily="34" charset="0"/>
            </a:endParaRPr>
          </a:p>
        </p:txBody>
      </p:sp>
      <p:sp>
        <p:nvSpPr>
          <p:cNvPr id="2117" name="Line 69"/>
          <p:cNvSpPr>
            <a:spLocks noChangeShapeType="1"/>
          </p:cNvSpPr>
          <p:nvPr/>
        </p:nvSpPr>
        <p:spPr bwMode="auto">
          <a:xfrm>
            <a:off x="34925" y="5715000"/>
            <a:ext cx="5794375"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18" name="Text Box 70"/>
          <p:cNvSpPr txBox="1">
            <a:spLocks noChangeArrowheads="1"/>
          </p:cNvSpPr>
          <p:nvPr/>
        </p:nvSpPr>
        <p:spPr bwMode="auto">
          <a:xfrm>
            <a:off x="228600" y="5429250"/>
            <a:ext cx="4572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empty</a:t>
            </a:r>
            <a:endParaRPr kumimoji="0" lang="en-US" sz="1800" b="0" i="0" u="none" strike="noStrike" cap="none" normalizeH="0" baseline="0" smtClean="0">
              <a:ln>
                <a:noFill/>
              </a:ln>
              <a:solidFill>
                <a:schemeClr val="tx1"/>
              </a:solidFill>
              <a:effectLst/>
              <a:latin typeface="Arial" pitchFamily="34" charset="0"/>
            </a:endParaRPr>
          </a:p>
        </p:txBody>
      </p:sp>
      <p:sp>
        <p:nvSpPr>
          <p:cNvPr id="2119" name="Line 71"/>
          <p:cNvSpPr>
            <a:spLocks noChangeShapeType="1"/>
          </p:cNvSpPr>
          <p:nvPr/>
        </p:nvSpPr>
        <p:spPr bwMode="auto">
          <a:xfrm>
            <a:off x="4743450" y="3943350"/>
            <a:ext cx="6858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20" name="Text Box 72"/>
          <p:cNvSpPr txBox="1">
            <a:spLocks noChangeArrowheads="1"/>
          </p:cNvSpPr>
          <p:nvPr/>
        </p:nvSpPr>
        <p:spPr bwMode="auto">
          <a:xfrm>
            <a:off x="4800600" y="3771900"/>
            <a:ext cx="5143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storeEN</a:t>
            </a:r>
            <a:endParaRPr kumimoji="0" lang="en-US" sz="1800" b="0" i="0" u="none" strike="noStrike" cap="none" normalizeH="0" baseline="0" smtClean="0">
              <a:ln>
                <a:noFill/>
              </a:ln>
              <a:solidFill>
                <a:schemeClr val="tx1"/>
              </a:solidFill>
              <a:effectLst/>
              <a:latin typeface="Arial" pitchFamily="34" charset="0"/>
            </a:endParaRPr>
          </a:p>
        </p:txBody>
      </p:sp>
      <p:sp>
        <p:nvSpPr>
          <p:cNvPr id="2121" name="Line 73"/>
          <p:cNvSpPr>
            <a:spLocks noChangeShapeType="1"/>
          </p:cNvSpPr>
          <p:nvPr/>
        </p:nvSpPr>
        <p:spPr bwMode="auto">
          <a:xfrm>
            <a:off x="4743450" y="2800350"/>
            <a:ext cx="6286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22" name="Text Box 74"/>
          <p:cNvSpPr txBox="1">
            <a:spLocks noChangeArrowheads="1"/>
          </p:cNvSpPr>
          <p:nvPr/>
        </p:nvSpPr>
        <p:spPr bwMode="auto">
          <a:xfrm>
            <a:off x="4743450" y="2628900"/>
            <a:ext cx="5143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storeEN</a:t>
            </a:r>
            <a:endParaRPr kumimoji="0" lang="en-US" sz="1800" b="0" i="0" u="none" strike="noStrike" cap="none" normalizeH="0" baseline="0" smtClean="0">
              <a:ln>
                <a:noFill/>
              </a:ln>
              <a:solidFill>
                <a:schemeClr val="tx1"/>
              </a:solidFill>
              <a:effectLst/>
              <a:latin typeface="Arial" pitchFamily="34" charset="0"/>
            </a:endParaRPr>
          </a:p>
        </p:txBody>
      </p:sp>
      <p:sp>
        <p:nvSpPr>
          <p:cNvPr id="2123" name="Line 75"/>
          <p:cNvSpPr>
            <a:spLocks noChangeShapeType="1"/>
          </p:cNvSpPr>
          <p:nvPr/>
        </p:nvSpPr>
        <p:spPr bwMode="auto">
          <a:xfrm>
            <a:off x="4743450" y="4286250"/>
            <a:ext cx="6858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2124" name="Text Box 76"/>
          <p:cNvSpPr txBox="1">
            <a:spLocks noChangeArrowheads="1"/>
          </p:cNvSpPr>
          <p:nvPr/>
        </p:nvSpPr>
        <p:spPr bwMode="auto">
          <a:xfrm>
            <a:off x="4800600" y="4114800"/>
            <a:ext cx="5143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storeEN</a:t>
            </a:r>
            <a:endParaRPr kumimoji="0" lang="en-US" sz="1800" b="0" i="0" u="none" strike="noStrike" cap="none" normalizeH="0" baseline="0" smtClean="0">
              <a:ln>
                <a:noFill/>
              </a:ln>
              <a:solidFill>
                <a:schemeClr val="tx1"/>
              </a:solidFill>
              <a:effectLst/>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Project Overview of Wireless Keylogger</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The Wireless Keylogger will be able to monitor keystrokes entered on a target keyboard</a:t>
            </a:r>
          </a:p>
          <a:p>
            <a:r>
              <a:rPr lang="en-US" dirty="0" smtClean="0"/>
              <a:t>It will be equipped with DES encryption to avoid just anyone from accessing the contents of the SRAM</a:t>
            </a:r>
          </a:p>
          <a:p>
            <a:r>
              <a:rPr lang="en-US" dirty="0" smtClean="0"/>
              <a:t>Data would be transmitted wirelessly to keep its presence discreet.</a:t>
            </a:r>
          </a:p>
          <a:p>
            <a:r>
              <a:rPr lang="en-US" dirty="0" smtClean="0"/>
              <a:t>Features:</a:t>
            </a:r>
          </a:p>
          <a:p>
            <a:pPr lvl="1"/>
            <a:r>
              <a:rPr lang="en-US" dirty="0" smtClean="0"/>
              <a:t>USB Interface</a:t>
            </a:r>
          </a:p>
          <a:p>
            <a:pPr lvl="1"/>
            <a:r>
              <a:rPr lang="en-US" dirty="0" smtClean="0"/>
              <a:t>Encryption of Keystrokes</a:t>
            </a:r>
          </a:p>
          <a:p>
            <a:pPr lvl="1"/>
            <a:r>
              <a:rPr lang="en-US" dirty="0" smtClean="0"/>
              <a:t>Off Chip SRAM Storage</a:t>
            </a:r>
          </a:p>
          <a:p>
            <a:pPr lvl="1"/>
            <a:r>
              <a:rPr lang="en-US" dirty="0" smtClean="0"/>
              <a:t>Bluetooth Wireless transfer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 name="Rectangle 30"/>
          <p:cNvSpPr>
            <a:spLocks noChangeArrowheads="1"/>
          </p:cNvSpPr>
          <p:nvPr/>
        </p:nvSpPr>
        <p:spPr bwMode="auto">
          <a:xfrm>
            <a:off x="3257550" y="2914650"/>
            <a:ext cx="971550" cy="14287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StateReg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-idle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-trans</a:t>
            </a:r>
            <a:endParaRPr kumimoji="0" lang="en-US" sz="1800" b="0" i="0" u="none" strike="noStrike" cap="none" normalizeH="0" baseline="0" dirty="0" smtClean="0">
              <a:ln>
                <a:noFill/>
              </a:ln>
              <a:solidFill>
                <a:schemeClr val="tx1"/>
              </a:solidFill>
              <a:effectLst/>
              <a:latin typeface="Arial" pitchFamily="34" charset="0"/>
            </a:endParaRPr>
          </a:p>
        </p:txBody>
      </p:sp>
      <p:sp>
        <p:nvSpPr>
          <p:cNvPr id="3103" name="Text Box 31"/>
          <p:cNvSpPr txBox="1">
            <a:spLocks noChangeArrowheads="1"/>
          </p:cNvSpPr>
          <p:nvPr/>
        </p:nvSpPr>
        <p:spPr bwMode="auto">
          <a:xfrm>
            <a:off x="5029200" y="3543300"/>
            <a:ext cx="5715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state</a:t>
            </a:r>
            <a:endParaRPr kumimoji="0" lang="en-US" sz="1800" b="0" i="0" u="none" strike="noStrike" cap="none" normalizeH="0" baseline="0" smtClean="0">
              <a:ln>
                <a:noFill/>
              </a:ln>
              <a:solidFill>
                <a:schemeClr val="tx1"/>
              </a:solidFill>
              <a:effectLst/>
              <a:latin typeface="Arial" pitchFamily="34" charset="0"/>
            </a:endParaRPr>
          </a:p>
        </p:txBody>
      </p:sp>
      <p:sp>
        <p:nvSpPr>
          <p:cNvPr id="3104" name="Line 32"/>
          <p:cNvSpPr>
            <a:spLocks noChangeShapeType="1"/>
          </p:cNvSpPr>
          <p:nvPr/>
        </p:nvSpPr>
        <p:spPr bwMode="auto">
          <a:xfrm>
            <a:off x="7772400" y="4514850"/>
            <a:ext cx="4572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05" name="Text Box 33"/>
          <p:cNvSpPr txBox="1">
            <a:spLocks noChangeArrowheads="1"/>
          </p:cNvSpPr>
          <p:nvPr/>
        </p:nvSpPr>
        <p:spPr bwMode="auto">
          <a:xfrm>
            <a:off x="3371850" y="4629150"/>
            <a:ext cx="7429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stopSend</a:t>
            </a:r>
            <a:endParaRPr kumimoji="0" lang="en-US" sz="1800" b="0" i="0" u="none" strike="noStrike" cap="none" normalizeH="0" baseline="0" smtClean="0">
              <a:ln>
                <a:noFill/>
              </a:ln>
              <a:solidFill>
                <a:schemeClr val="tx1"/>
              </a:solidFill>
              <a:effectLst/>
              <a:latin typeface="Arial" pitchFamily="34" charset="0"/>
            </a:endParaRPr>
          </a:p>
        </p:txBody>
      </p:sp>
      <p:sp>
        <p:nvSpPr>
          <p:cNvPr id="3106" name="Line 34"/>
          <p:cNvSpPr>
            <a:spLocks noChangeShapeType="1"/>
          </p:cNvSpPr>
          <p:nvPr/>
        </p:nvSpPr>
        <p:spPr bwMode="auto">
          <a:xfrm>
            <a:off x="1752600" y="3276600"/>
            <a:ext cx="15430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07" name="Text Box 35"/>
          <p:cNvSpPr txBox="1">
            <a:spLocks noChangeArrowheads="1"/>
          </p:cNvSpPr>
          <p:nvPr/>
        </p:nvSpPr>
        <p:spPr bwMode="auto">
          <a:xfrm>
            <a:off x="1943100" y="2971800"/>
            <a:ext cx="7429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transEN</a:t>
            </a:r>
            <a:endParaRPr kumimoji="0" lang="en-US" sz="1800" b="0" i="0" u="none" strike="noStrike" cap="none" normalizeH="0" baseline="0" dirty="0" smtClean="0">
              <a:ln>
                <a:noFill/>
              </a:ln>
              <a:solidFill>
                <a:schemeClr val="tx1"/>
              </a:solidFill>
              <a:effectLst/>
              <a:latin typeface="Arial" pitchFamily="34" charset="0"/>
            </a:endParaRPr>
          </a:p>
        </p:txBody>
      </p:sp>
      <p:sp>
        <p:nvSpPr>
          <p:cNvPr id="3108" name="Rectangle 36"/>
          <p:cNvSpPr>
            <a:spLocks noChangeArrowheads="1"/>
          </p:cNvSpPr>
          <p:nvPr/>
        </p:nvSpPr>
        <p:spPr bwMode="auto">
          <a:xfrm>
            <a:off x="6057900" y="4114800"/>
            <a:ext cx="1714500" cy="14287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OutputLogic</a:t>
            </a:r>
            <a:endParaRPr kumimoji="0" lang="en-US" sz="1800" b="0" i="0" u="none" strike="noStrike" cap="none" normalizeH="0" baseline="0" smtClean="0">
              <a:ln>
                <a:noFill/>
              </a:ln>
              <a:solidFill>
                <a:schemeClr val="tx1"/>
              </a:solidFill>
              <a:effectLst/>
              <a:latin typeface="Arial" pitchFamily="34" charset="0"/>
            </a:endParaRPr>
          </a:p>
        </p:txBody>
      </p:sp>
      <p:sp>
        <p:nvSpPr>
          <p:cNvPr id="3109" name="Text Box 37"/>
          <p:cNvSpPr txBox="1">
            <a:spLocks noChangeArrowheads="1"/>
          </p:cNvSpPr>
          <p:nvPr/>
        </p:nvSpPr>
        <p:spPr bwMode="auto">
          <a:xfrm>
            <a:off x="8229600" y="4343400"/>
            <a:ext cx="7429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CodeGenEN</a:t>
            </a:r>
            <a:endParaRPr kumimoji="0" lang="en-US" sz="1800" b="0" i="0" u="none" strike="noStrike" cap="none" normalizeH="0" baseline="0" smtClean="0">
              <a:ln>
                <a:noFill/>
              </a:ln>
              <a:solidFill>
                <a:schemeClr val="tx1"/>
              </a:solidFill>
              <a:effectLst/>
              <a:latin typeface="Arial" pitchFamily="34" charset="0"/>
            </a:endParaRPr>
          </a:p>
        </p:txBody>
      </p:sp>
      <p:sp>
        <p:nvSpPr>
          <p:cNvPr id="3110" name="Line 38"/>
          <p:cNvSpPr>
            <a:spLocks noChangeShapeType="1"/>
          </p:cNvSpPr>
          <p:nvPr/>
        </p:nvSpPr>
        <p:spPr bwMode="auto">
          <a:xfrm>
            <a:off x="3771900" y="2457450"/>
            <a:ext cx="0" cy="4572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11" name="Line 39"/>
          <p:cNvSpPr>
            <a:spLocks noChangeShapeType="1"/>
          </p:cNvSpPr>
          <p:nvPr/>
        </p:nvSpPr>
        <p:spPr bwMode="auto">
          <a:xfrm>
            <a:off x="3771900" y="2457450"/>
            <a:ext cx="26289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3112" name="Rectangle 40"/>
          <p:cNvSpPr>
            <a:spLocks noChangeArrowheads="1"/>
          </p:cNvSpPr>
          <p:nvPr/>
        </p:nvSpPr>
        <p:spPr bwMode="auto">
          <a:xfrm>
            <a:off x="6000750" y="3086100"/>
            <a:ext cx="1714500" cy="8572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NxtstateLogic</a:t>
            </a:r>
            <a:endParaRPr kumimoji="0" lang="en-US" sz="1800" b="0" i="0" u="none" strike="noStrike" cap="none" normalizeH="0" baseline="0" smtClean="0">
              <a:ln>
                <a:noFill/>
              </a:ln>
              <a:solidFill>
                <a:schemeClr val="tx1"/>
              </a:solidFill>
              <a:effectLst/>
              <a:latin typeface="Arial" pitchFamily="34" charset="0"/>
            </a:endParaRPr>
          </a:p>
        </p:txBody>
      </p:sp>
      <p:sp>
        <p:nvSpPr>
          <p:cNvPr id="3113" name="Line 41"/>
          <p:cNvSpPr>
            <a:spLocks noChangeShapeType="1"/>
          </p:cNvSpPr>
          <p:nvPr/>
        </p:nvSpPr>
        <p:spPr bwMode="auto">
          <a:xfrm>
            <a:off x="4914900" y="4514850"/>
            <a:ext cx="11430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14" name="Line 42"/>
          <p:cNvSpPr>
            <a:spLocks noChangeShapeType="1"/>
          </p:cNvSpPr>
          <p:nvPr/>
        </p:nvSpPr>
        <p:spPr bwMode="auto">
          <a:xfrm>
            <a:off x="4229100" y="3486150"/>
            <a:ext cx="17716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15" name="Line 43"/>
          <p:cNvSpPr>
            <a:spLocks noChangeShapeType="1"/>
          </p:cNvSpPr>
          <p:nvPr/>
        </p:nvSpPr>
        <p:spPr bwMode="auto">
          <a:xfrm>
            <a:off x="4914900" y="3486150"/>
            <a:ext cx="0" cy="102870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3116" name="Text Box 44"/>
          <p:cNvSpPr txBox="1">
            <a:spLocks noChangeArrowheads="1"/>
          </p:cNvSpPr>
          <p:nvPr/>
        </p:nvSpPr>
        <p:spPr bwMode="auto">
          <a:xfrm>
            <a:off x="4686300" y="2514600"/>
            <a:ext cx="5715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nxtstate</a:t>
            </a:r>
            <a:endParaRPr kumimoji="0" lang="en-US" sz="1800" b="0" i="0" u="none" strike="noStrike" cap="none" normalizeH="0" baseline="0" smtClean="0">
              <a:ln>
                <a:noFill/>
              </a:ln>
              <a:solidFill>
                <a:schemeClr val="tx1"/>
              </a:solidFill>
              <a:effectLst/>
              <a:latin typeface="Arial" pitchFamily="34" charset="0"/>
            </a:endParaRPr>
          </a:p>
        </p:txBody>
      </p:sp>
      <p:sp>
        <p:nvSpPr>
          <p:cNvPr id="3117" name="Line 45"/>
          <p:cNvSpPr>
            <a:spLocks noChangeShapeType="1"/>
          </p:cNvSpPr>
          <p:nvPr/>
        </p:nvSpPr>
        <p:spPr bwMode="auto">
          <a:xfrm>
            <a:off x="6400800" y="2457450"/>
            <a:ext cx="0" cy="62865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3118" name="Line 46"/>
          <p:cNvSpPr>
            <a:spLocks noChangeShapeType="1"/>
          </p:cNvSpPr>
          <p:nvPr/>
        </p:nvSpPr>
        <p:spPr bwMode="auto">
          <a:xfrm>
            <a:off x="7772400" y="5029200"/>
            <a:ext cx="4572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19" name="Line 47"/>
          <p:cNvSpPr>
            <a:spLocks noChangeShapeType="1"/>
          </p:cNvSpPr>
          <p:nvPr/>
        </p:nvSpPr>
        <p:spPr bwMode="auto">
          <a:xfrm>
            <a:off x="7772400" y="4800600"/>
            <a:ext cx="5143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20" name="Line 48"/>
          <p:cNvSpPr>
            <a:spLocks noChangeShapeType="1"/>
          </p:cNvSpPr>
          <p:nvPr/>
        </p:nvSpPr>
        <p:spPr bwMode="auto">
          <a:xfrm flipV="1">
            <a:off x="3714750" y="4343400"/>
            <a:ext cx="0" cy="2857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21" name="Text Box 49"/>
          <p:cNvSpPr txBox="1">
            <a:spLocks noChangeArrowheads="1"/>
          </p:cNvSpPr>
          <p:nvPr/>
        </p:nvSpPr>
        <p:spPr bwMode="auto">
          <a:xfrm>
            <a:off x="8286750" y="4629150"/>
            <a:ext cx="7429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EncodeEN</a:t>
            </a:r>
            <a:endParaRPr kumimoji="0" lang="en-US" sz="1800" b="0" i="0" u="none" strike="noStrike" cap="none" normalizeH="0" baseline="0" smtClean="0">
              <a:ln>
                <a:noFill/>
              </a:ln>
              <a:solidFill>
                <a:schemeClr val="tx1"/>
              </a:solidFill>
              <a:effectLst/>
              <a:latin typeface="Arial" pitchFamily="34" charset="0"/>
            </a:endParaRPr>
          </a:p>
        </p:txBody>
      </p:sp>
      <p:sp>
        <p:nvSpPr>
          <p:cNvPr id="3122" name="Text Box 50"/>
          <p:cNvSpPr txBox="1">
            <a:spLocks noChangeArrowheads="1"/>
          </p:cNvSpPr>
          <p:nvPr/>
        </p:nvSpPr>
        <p:spPr bwMode="auto">
          <a:xfrm>
            <a:off x="8286750" y="4972050"/>
            <a:ext cx="8572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HeaderGenEN</a:t>
            </a:r>
            <a:endParaRPr kumimoji="0" lang="en-US" sz="1800" b="0" i="0" u="none" strike="noStrike" cap="none" normalizeH="0" baseline="0" smtClean="0">
              <a:ln>
                <a:noFill/>
              </a:ln>
              <a:solidFill>
                <a:schemeClr val="tx1"/>
              </a:solidFill>
              <a:effectLst/>
              <a:latin typeface="Arial" pitchFamily="34" charset="0"/>
            </a:endParaRPr>
          </a:p>
        </p:txBody>
      </p:sp>
      <p:sp>
        <p:nvSpPr>
          <p:cNvPr id="3123" name="Line 51"/>
          <p:cNvSpPr>
            <a:spLocks noChangeShapeType="1"/>
          </p:cNvSpPr>
          <p:nvPr/>
        </p:nvSpPr>
        <p:spPr bwMode="auto">
          <a:xfrm>
            <a:off x="1714500" y="3943350"/>
            <a:ext cx="15430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24" name="Line 52"/>
          <p:cNvSpPr>
            <a:spLocks noChangeShapeType="1"/>
          </p:cNvSpPr>
          <p:nvPr/>
        </p:nvSpPr>
        <p:spPr bwMode="auto">
          <a:xfrm>
            <a:off x="4514850" y="4972050"/>
            <a:ext cx="15430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25" name="Text Box 53"/>
          <p:cNvSpPr txBox="1">
            <a:spLocks noChangeArrowheads="1"/>
          </p:cNvSpPr>
          <p:nvPr/>
        </p:nvSpPr>
        <p:spPr bwMode="auto">
          <a:xfrm>
            <a:off x="4457700" y="5029200"/>
            <a:ext cx="7429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resendEN</a:t>
            </a:r>
            <a:endParaRPr kumimoji="0" lang="en-US" sz="1800" b="0" i="0" u="none" strike="noStrike" cap="none" normalizeH="0" baseline="0" smtClean="0">
              <a:ln>
                <a:noFill/>
              </a:ln>
              <a:solidFill>
                <a:schemeClr val="tx1"/>
              </a:solidFill>
              <a:effectLst/>
              <a:latin typeface="Arial" pitchFamily="34" charset="0"/>
            </a:endParaRPr>
          </a:p>
        </p:txBody>
      </p:sp>
      <p:sp>
        <p:nvSpPr>
          <p:cNvPr id="3126" name="Line 54"/>
          <p:cNvSpPr>
            <a:spLocks noChangeShapeType="1"/>
          </p:cNvSpPr>
          <p:nvPr/>
        </p:nvSpPr>
        <p:spPr bwMode="auto">
          <a:xfrm>
            <a:off x="7772400" y="4171950"/>
            <a:ext cx="4572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3127" name="Text Box 55"/>
          <p:cNvSpPr txBox="1">
            <a:spLocks noChangeArrowheads="1"/>
          </p:cNvSpPr>
          <p:nvPr/>
        </p:nvSpPr>
        <p:spPr bwMode="auto">
          <a:xfrm>
            <a:off x="8286750" y="4057650"/>
            <a:ext cx="7429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ReadEN</a:t>
            </a:r>
            <a:endParaRPr kumimoji="0" lang="en-US" sz="1800" b="0" i="0" u="none" strike="noStrike" cap="none" normalizeH="0" baseline="0" smtClean="0">
              <a:ln>
                <a:noFill/>
              </a:ln>
              <a:solidFill>
                <a:schemeClr val="tx1"/>
              </a:solidFill>
              <a:effectLst/>
              <a:latin typeface="Arial" pitchFamily="34" charset="0"/>
            </a:endParaRPr>
          </a:p>
        </p:txBody>
      </p:sp>
      <p:sp>
        <p:nvSpPr>
          <p:cNvPr id="3128" name="Text Box 56"/>
          <p:cNvSpPr txBox="1">
            <a:spLocks noChangeArrowheads="1"/>
          </p:cNvSpPr>
          <p:nvPr/>
        </p:nvSpPr>
        <p:spPr bwMode="auto">
          <a:xfrm>
            <a:off x="533400" y="5334000"/>
            <a:ext cx="4743450" cy="9715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The RCU is the controller block that sends a readenable when a packet has been successfully been transmitted. If packet failed to be transmitted correctly then the rcu resends the packet all over again.</a:t>
            </a:r>
            <a:endParaRPr kumimoji="0" lang="en-US" sz="1400" b="0" i="0" u="none" strike="noStrike" cap="none" normalizeH="0" baseline="0" dirty="0" smtClean="0">
              <a:ln>
                <a:noFill/>
              </a:ln>
              <a:solidFill>
                <a:schemeClr val="tx1"/>
              </a:solidFill>
              <a:effectLst/>
              <a:latin typeface="Arial" pitchFamily="34" charset="0"/>
            </a:endParaRPr>
          </a:p>
        </p:txBody>
      </p:sp>
      <p:sp>
        <p:nvSpPr>
          <p:cNvPr id="3129" name="Text Box 57"/>
          <p:cNvSpPr txBox="1">
            <a:spLocks noChangeArrowheads="1"/>
          </p:cNvSpPr>
          <p:nvPr/>
        </p:nvSpPr>
        <p:spPr bwMode="auto">
          <a:xfrm>
            <a:off x="1943100" y="3714750"/>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91" name="TextBox 90"/>
          <p:cNvSpPr txBox="1"/>
          <p:nvPr/>
        </p:nvSpPr>
        <p:spPr>
          <a:xfrm>
            <a:off x="3505200" y="762000"/>
            <a:ext cx="1237839" cy="707886"/>
          </a:xfrm>
          <a:prstGeom prst="rect">
            <a:avLst/>
          </a:prstGeom>
          <a:noFill/>
        </p:spPr>
        <p:txBody>
          <a:bodyPr wrap="none" rtlCol="0">
            <a:spAutoFit/>
          </a:bodyPr>
          <a:lstStyle/>
          <a:p>
            <a:r>
              <a:rPr lang="en-US" sz="4000" dirty="0" smtClean="0">
                <a:latin typeface="Times New Roman" pitchFamily="18" charset="0"/>
                <a:cs typeface="Times New Roman" pitchFamily="18" charset="0"/>
              </a:rPr>
              <a:t>RCU</a:t>
            </a:r>
            <a:endParaRPr lang="en-US" sz="4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76" name="Group 80"/>
          <p:cNvGrpSpPr>
            <a:grpSpLocks/>
          </p:cNvGrpSpPr>
          <p:nvPr/>
        </p:nvGrpSpPr>
        <p:grpSpPr bwMode="auto">
          <a:xfrm>
            <a:off x="1108814" y="457203"/>
            <a:ext cx="6739783" cy="4819544"/>
            <a:chOff x="106375200" y="107123775"/>
            <a:chExt cx="5943600" cy="4820141"/>
          </a:xfrm>
        </p:grpSpPr>
        <p:sp>
          <p:nvSpPr>
            <p:cNvPr id="4177" name="Text Box 81"/>
            <p:cNvSpPr txBox="1">
              <a:spLocks noChangeArrowheads="1"/>
            </p:cNvSpPr>
            <p:nvPr/>
          </p:nvSpPr>
          <p:spPr bwMode="auto">
            <a:xfrm>
              <a:off x="106946700" y="109318425"/>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rPr>
                <a:t>EncodeEN</a:t>
              </a:r>
              <a:endParaRPr kumimoji="0" lang="en-US" sz="1800" b="0" i="0" u="none" strike="noStrike" cap="none" normalizeH="0" baseline="0" smtClean="0">
                <a:ln>
                  <a:noFill/>
                </a:ln>
                <a:solidFill>
                  <a:schemeClr val="tx1"/>
                </a:solidFill>
                <a:effectLst/>
                <a:latin typeface="Arial" pitchFamily="34" charset="0"/>
              </a:endParaRPr>
            </a:p>
          </p:txBody>
        </p:sp>
        <p:sp>
          <p:nvSpPr>
            <p:cNvPr id="4178" name="Text Box 82"/>
            <p:cNvSpPr txBox="1">
              <a:spLocks noChangeArrowheads="1"/>
            </p:cNvSpPr>
            <p:nvPr/>
          </p:nvSpPr>
          <p:spPr bwMode="auto">
            <a:xfrm>
              <a:off x="107682114" y="107123775"/>
              <a:ext cx="2914650" cy="5143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Times New Roman" pitchFamily="18" charset="0"/>
                </a:rPr>
                <a:t>EncodePacket</a:t>
              </a:r>
              <a:endParaRPr kumimoji="0" lang="en-US" sz="1800" b="0" i="0" u="none" strike="noStrike" cap="none" normalizeH="0" baseline="0" dirty="0" smtClean="0">
                <a:ln>
                  <a:noFill/>
                </a:ln>
                <a:solidFill>
                  <a:schemeClr val="tx1"/>
                </a:solidFill>
                <a:effectLst/>
                <a:latin typeface="Arial" pitchFamily="34" charset="0"/>
              </a:endParaRPr>
            </a:p>
          </p:txBody>
        </p:sp>
        <p:sp>
          <p:nvSpPr>
            <p:cNvPr id="4179" name="Line 83"/>
            <p:cNvSpPr>
              <a:spLocks noChangeShapeType="1"/>
            </p:cNvSpPr>
            <p:nvPr/>
          </p:nvSpPr>
          <p:spPr bwMode="auto">
            <a:xfrm>
              <a:off x="106375200" y="107946825"/>
              <a:ext cx="4572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180" name="Line 84"/>
            <p:cNvSpPr>
              <a:spLocks noChangeShapeType="1"/>
            </p:cNvSpPr>
            <p:nvPr/>
          </p:nvSpPr>
          <p:spPr bwMode="auto">
            <a:xfrm>
              <a:off x="106432350" y="108289725"/>
              <a:ext cx="4000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181" name="Text Box 85"/>
            <p:cNvSpPr txBox="1">
              <a:spLocks noChangeArrowheads="1"/>
            </p:cNvSpPr>
            <p:nvPr/>
          </p:nvSpPr>
          <p:spPr bwMode="auto">
            <a:xfrm>
              <a:off x="106432350" y="107718225"/>
              <a:ext cx="2857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4182" name="Text Box 86"/>
            <p:cNvSpPr txBox="1">
              <a:spLocks noChangeArrowheads="1"/>
            </p:cNvSpPr>
            <p:nvPr/>
          </p:nvSpPr>
          <p:spPr bwMode="auto">
            <a:xfrm>
              <a:off x="106489500" y="108118275"/>
              <a:ext cx="2286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rst</a:t>
              </a:r>
              <a:endParaRPr kumimoji="0" lang="en-US" sz="1800" b="0" i="0" u="none" strike="noStrike" cap="none" normalizeH="0" baseline="0" smtClean="0">
                <a:ln>
                  <a:noFill/>
                </a:ln>
                <a:solidFill>
                  <a:schemeClr val="tx1"/>
                </a:solidFill>
                <a:effectLst/>
                <a:latin typeface="Arial" pitchFamily="34" charset="0"/>
              </a:endParaRPr>
            </a:p>
          </p:txBody>
        </p:sp>
        <p:sp>
          <p:nvSpPr>
            <p:cNvPr id="4183" name="Rectangle 87"/>
            <p:cNvSpPr>
              <a:spLocks noChangeArrowheads="1"/>
            </p:cNvSpPr>
            <p:nvPr/>
          </p:nvSpPr>
          <p:spPr bwMode="auto">
            <a:xfrm>
              <a:off x="106832400" y="107889675"/>
              <a:ext cx="628650" cy="13144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CounterReg</a:t>
              </a:r>
              <a:endParaRPr kumimoji="0" lang="en-US" sz="1800" b="0" i="0" u="none" strike="noStrike" cap="none" normalizeH="0" baseline="0" smtClean="0">
                <a:ln>
                  <a:noFill/>
                </a:ln>
                <a:solidFill>
                  <a:schemeClr val="tx1"/>
                </a:solidFill>
                <a:effectLst/>
                <a:latin typeface="Arial" pitchFamily="34" charset="0"/>
              </a:endParaRPr>
            </a:p>
          </p:txBody>
        </p:sp>
        <p:sp>
          <p:nvSpPr>
            <p:cNvPr id="4184" name="Line 88"/>
            <p:cNvSpPr>
              <a:spLocks noChangeShapeType="1"/>
            </p:cNvSpPr>
            <p:nvPr/>
          </p:nvSpPr>
          <p:spPr bwMode="auto">
            <a:xfrm flipV="1">
              <a:off x="106946700" y="109204125"/>
              <a:ext cx="0" cy="2857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185" name="Line 89"/>
            <p:cNvSpPr>
              <a:spLocks noChangeShapeType="1"/>
            </p:cNvSpPr>
            <p:nvPr/>
          </p:nvSpPr>
          <p:spPr bwMode="auto">
            <a:xfrm>
              <a:off x="107461050" y="108461175"/>
              <a:ext cx="7429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186" name="Line 90"/>
            <p:cNvSpPr>
              <a:spLocks noChangeShapeType="1"/>
            </p:cNvSpPr>
            <p:nvPr/>
          </p:nvSpPr>
          <p:spPr bwMode="auto">
            <a:xfrm>
              <a:off x="107861100" y="108975525"/>
              <a:ext cx="3429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187" name="Rectangle 91"/>
            <p:cNvSpPr>
              <a:spLocks noChangeArrowheads="1"/>
            </p:cNvSpPr>
            <p:nvPr/>
          </p:nvSpPr>
          <p:spPr bwMode="auto">
            <a:xfrm>
              <a:off x="108204000" y="108118275"/>
              <a:ext cx="971550" cy="13144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NextState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If(ctr&lt;256)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Ctr+1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If data change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Trans++</a:t>
              </a:r>
              <a:endParaRPr kumimoji="0" lang="en-US" sz="1800" b="0" i="0" u="none" strike="noStrike" cap="none" normalizeH="0" baseline="0" smtClean="0">
                <a:ln>
                  <a:noFill/>
                </a:ln>
                <a:solidFill>
                  <a:schemeClr val="tx1"/>
                </a:solidFill>
                <a:effectLst/>
                <a:latin typeface="Arial" pitchFamily="34" charset="0"/>
              </a:endParaRPr>
            </a:p>
          </p:txBody>
        </p:sp>
        <p:sp>
          <p:nvSpPr>
            <p:cNvPr id="4188" name="Text Box 92"/>
            <p:cNvSpPr txBox="1">
              <a:spLocks noChangeArrowheads="1"/>
            </p:cNvSpPr>
            <p:nvPr/>
          </p:nvSpPr>
          <p:spPr bwMode="auto">
            <a:xfrm>
              <a:off x="107803950" y="108746925"/>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4189" name="Rectangle 93"/>
            <p:cNvSpPr>
              <a:spLocks noChangeArrowheads="1"/>
            </p:cNvSpPr>
            <p:nvPr/>
          </p:nvSpPr>
          <p:spPr bwMode="auto">
            <a:xfrm>
              <a:off x="109747050" y="108746925"/>
              <a:ext cx="400050" cy="628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CRC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4190" name="Line 94"/>
            <p:cNvSpPr>
              <a:spLocks noChangeShapeType="1"/>
            </p:cNvSpPr>
            <p:nvPr/>
          </p:nvSpPr>
          <p:spPr bwMode="auto">
            <a:xfrm>
              <a:off x="109175550" y="108975525"/>
              <a:ext cx="5715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191" name="Text Box 95"/>
            <p:cNvSpPr txBox="1">
              <a:spLocks noChangeArrowheads="1"/>
            </p:cNvSpPr>
            <p:nvPr/>
          </p:nvSpPr>
          <p:spPr bwMode="auto">
            <a:xfrm>
              <a:off x="109289850" y="108746925"/>
              <a:ext cx="4000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Transs</a:t>
              </a:r>
              <a:endParaRPr kumimoji="0" lang="en-US" sz="1800" b="0" i="0" u="none" strike="noStrike" cap="none" normalizeH="0" baseline="0" smtClean="0">
                <a:ln>
                  <a:noFill/>
                </a:ln>
                <a:solidFill>
                  <a:schemeClr val="tx1"/>
                </a:solidFill>
                <a:effectLst/>
                <a:latin typeface="Arial" pitchFamily="34" charset="0"/>
              </a:endParaRPr>
            </a:p>
          </p:txBody>
        </p:sp>
        <p:sp>
          <p:nvSpPr>
            <p:cNvPr id="4192" name="Line 96"/>
            <p:cNvSpPr>
              <a:spLocks noChangeShapeType="1"/>
            </p:cNvSpPr>
            <p:nvPr/>
          </p:nvSpPr>
          <p:spPr bwMode="auto">
            <a:xfrm>
              <a:off x="107689650" y="108461175"/>
              <a:ext cx="0" cy="165735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4193" name="Line 97"/>
            <p:cNvSpPr>
              <a:spLocks noChangeShapeType="1"/>
            </p:cNvSpPr>
            <p:nvPr/>
          </p:nvSpPr>
          <p:spPr bwMode="auto">
            <a:xfrm>
              <a:off x="107689650" y="110118525"/>
              <a:ext cx="5143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194" name="Rectangle 98"/>
            <p:cNvSpPr>
              <a:spLocks noChangeArrowheads="1"/>
            </p:cNvSpPr>
            <p:nvPr/>
          </p:nvSpPr>
          <p:spPr bwMode="auto">
            <a:xfrm>
              <a:off x="108204000" y="109775625"/>
              <a:ext cx="971550" cy="9715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OutputLogic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If ctr= 340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Trans=CRC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Prefix=</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Append 00001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Append 256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a:t>
              </a:r>
              <a:endParaRPr kumimoji="0" lang="en-US" sz="1800" b="0" i="0" u="none" strike="noStrike" cap="none" normalizeH="0" baseline="0" smtClean="0">
                <a:ln>
                  <a:noFill/>
                </a:ln>
                <a:solidFill>
                  <a:schemeClr val="tx1"/>
                </a:solidFill>
                <a:effectLst/>
                <a:latin typeface="Arial" pitchFamily="34" charset="0"/>
              </a:endParaRPr>
            </a:p>
          </p:txBody>
        </p:sp>
        <p:sp>
          <p:nvSpPr>
            <p:cNvPr id="4195" name="Text Box 99"/>
            <p:cNvSpPr txBox="1">
              <a:spLocks noChangeArrowheads="1"/>
            </p:cNvSpPr>
            <p:nvPr/>
          </p:nvSpPr>
          <p:spPr bwMode="auto">
            <a:xfrm>
              <a:off x="107575350" y="108175425"/>
              <a:ext cx="4572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counter</a:t>
              </a:r>
              <a:endParaRPr kumimoji="0" lang="en-US" sz="1800" b="0" i="0" u="none" strike="noStrike" cap="none" normalizeH="0" baseline="0" smtClean="0">
                <a:ln>
                  <a:noFill/>
                </a:ln>
                <a:solidFill>
                  <a:schemeClr val="tx1"/>
                </a:solidFill>
                <a:effectLst/>
                <a:latin typeface="Arial" pitchFamily="34" charset="0"/>
              </a:endParaRPr>
            </a:p>
          </p:txBody>
        </p:sp>
        <p:sp>
          <p:nvSpPr>
            <p:cNvPr id="4196" name="Line 100"/>
            <p:cNvSpPr>
              <a:spLocks noChangeShapeType="1"/>
            </p:cNvSpPr>
            <p:nvPr/>
          </p:nvSpPr>
          <p:spPr bwMode="auto">
            <a:xfrm>
              <a:off x="108661200" y="109604175"/>
              <a:ext cx="8001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4197" name="Line 101"/>
            <p:cNvSpPr>
              <a:spLocks noChangeShapeType="1"/>
            </p:cNvSpPr>
            <p:nvPr/>
          </p:nvSpPr>
          <p:spPr bwMode="auto">
            <a:xfrm>
              <a:off x="108661200" y="109604175"/>
              <a:ext cx="0" cy="1714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198" name="Line 102"/>
            <p:cNvSpPr>
              <a:spLocks noChangeShapeType="1"/>
            </p:cNvSpPr>
            <p:nvPr/>
          </p:nvSpPr>
          <p:spPr bwMode="auto">
            <a:xfrm>
              <a:off x="109461300" y="108975525"/>
              <a:ext cx="0" cy="62865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4199" name="Line 103"/>
            <p:cNvSpPr>
              <a:spLocks noChangeShapeType="1"/>
            </p:cNvSpPr>
            <p:nvPr/>
          </p:nvSpPr>
          <p:spPr bwMode="auto">
            <a:xfrm>
              <a:off x="109175550" y="110118525"/>
              <a:ext cx="13716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200" name="Rectangle 104"/>
            <p:cNvSpPr>
              <a:spLocks noChangeArrowheads="1"/>
            </p:cNvSpPr>
            <p:nvPr/>
          </p:nvSpPr>
          <p:spPr bwMode="auto">
            <a:xfrm>
              <a:off x="110547150" y="109832775"/>
              <a:ext cx="857250" cy="10858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Appendtodata</a:t>
              </a:r>
              <a:endParaRPr kumimoji="0" lang="en-US" sz="1800" b="0" i="0" u="none" strike="noStrike" cap="none" normalizeH="0" baseline="0" smtClean="0">
                <a:ln>
                  <a:noFill/>
                </a:ln>
                <a:solidFill>
                  <a:schemeClr val="tx1"/>
                </a:solidFill>
                <a:effectLst/>
                <a:latin typeface="Arial" pitchFamily="34" charset="0"/>
              </a:endParaRPr>
            </a:p>
          </p:txBody>
        </p:sp>
        <p:sp>
          <p:nvSpPr>
            <p:cNvPr id="4201" name="Line 105"/>
            <p:cNvSpPr>
              <a:spLocks noChangeShapeType="1"/>
            </p:cNvSpPr>
            <p:nvPr/>
          </p:nvSpPr>
          <p:spPr bwMode="auto">
            <a:xfrm>
              <a:off x="110032800" y="110404275"/>
              <a:ext cx="5143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202" name="Text Box 106"/>
            <p:cNvSpPr txBox="1">
              <a:spLocks noChangeArrowheads="1"/>
            </p:cNvSpPr>
            <p:nvPr/>
          </p:nvSpPr>
          <p:spPr bwMode="auto">
            <a:xfrm>
              <a:off x="109975650" y="110232825"/>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4203" name="Line 107"/>
            <p:cNvSpPr>
              <a:spLocks noChangeShapeType="1"/>
            </p:cNvSpPr>
            <p:nvPr/>
          </p:nvSpPr>
          <p:spPr bwMode="auto">
            <a:xfrm>
              <a:off x="111404400" y="110232825"/>
              <a:ext cx="9144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204" name="Text Box 108"/>
            <p:cNvSpPr txBox="1">
              <a:spLocks noChangeArrowheads="1"/>
            </p:cNvSpPr>
            <p:nvPr/>
          </p:nvSpPr>
          <p:spPr bwMode="auto">
            <a:xfrm>
              <a:off x="111575850" y="110061375"/>
              <a:ext cx="4572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Packet</a:t>
              </a:r>
              <a:endParaRPr kumimoji="0" lang="en-US" sz="1800" b="0" i="0" u="none" strike="noStrike" cap="none" normalizeH="0" baseline="0" smtClean="0">
                <a:ln>
                  <a:noFill/>
                </a:ln>
                <a:solidFill>
                  <a:schemeClr val="tx1"/>
                </a:solidFill>
                <a:effectLst/>
                <a:latin typeface="Arial" pitchFamily="34" charset="0"/>
              </a:endParaRPr>
            </a:p>
          </p:txBody>
        </p:sp>
        <p:sp>
          <p:nvSpPr>
            <p:cNvPr id="4205" name="Text Box 109"/>
            <p:cNvSpPr txBox="1">
              <a:spLocks noChangeArrowheads="1"/>
            </p:cNvSpPr>
            <p:nvPr/>
          </p:nvSpPr>
          <p:spPr bwMode="auto">
            <a:xfrm>
              <a:off x="106405345" y="111086666"/>
              <a:ext cx="4114800" cy="8572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rPr>
                <a:t>This encoding is to append a crc to the end of the data that has been inputed into the system. And append a slave ID for an L_CH value(4bits), insert a Flow bit(1 bit) and  the length of the datastream which will be a constant 256 in binary(8bits) and then the 256 bit data followed by a 16 bit crc. Total of 285 bits.</a:t>
              </a:r>
              <a:endParaRPr kumimoji="0" lang="en-US" b="0" i="0" u="none" strike="noStrike" cap="none" normalizeH="0" baseline="0" dirty="0" smtClean="0">
                <a:ln>
                  <a:noFill/>
                </a:ln>
                <a:solidFill>
                  <a:schemeClr val="tx1"/>
                </a:solidFill>
                <a:effectLst/>
                <a:latin typeface="Arial" pitchFamily="34" charset="0"/>
              </a:endParaRPr>
            </a:p>
          </p:txBody>
        </p:sp>
        <p:sp>
          <p:nvSpPr>
            <p:cNvPr id="4206" name="Line 110"/>
            <p:cNvSpPr>
              <a:spLocks noChangeShapeType="1"/>
            </p:cNvSpPr>
            <p:nvPr/>
          </p:nvSpPr>
          <p:spPr bwMode="auto">
            <a:xfrm>
              <a:off x="109175550" y="110632875"/>
              <a:ext cx="13716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207" name="Text Box 111"/>
            <p:cNvSpPr txBox="1">
              <a:spLocks noChangeArrowheads="1"/>
            </p:cNvSpPr>
            <p:nvPr/>
          </p:nvSpPr>
          <p:spPr bwMode="auto">
            <a:xfrm>
              <a:off x="109518450" y="109947075"/>
              <a:ext cx="4000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prefix</a:t>
              </a:r>
              <a:endParaRPr kumimoji="0" lang="en-US" sz="1800" b="0" i="0" u="none" strike="noStrike" cap="none" normalizeH="0" baseline="0" smtClean="0">
                <a:ln>
                  <a:noFill/>
                </a:ln>
                <a:solidFill>
                  <a:schemeClr val="tx1"/>
                </a:solidFill>
                <a:effectLst/>
                <a:latin typeface="Arial" pitchFamily="34" charset="0"/>
              </a:endParaRPr>
            </a:p>
          </p:txBody>
        </p:sp>
        <p:sp>
          <p:nvSpPr>
            <p:cNvPr id="4208" name="Text Box 112"/>
            <p:cNvSpPr txBox="1">
              <a:spLocks noChangeArrowheads="1"/>
            </p:cNvSpPr>
            <p:nvPr/>
          </p:nvSpPr>
          <p:spPr bwMode="auto">
            <a:xfrm>
              <a:off x="109518450" y="110461425"/>
              <a:ext cx="4000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CRC</a:t>
              </a:r>
              <a:endParaRPr kumimoji="0" lang="en-US" sz="1800" b="0" i="0" u="none" strike="noStrike" cap="none" normalizeH="0" baseline="0" smtClean="0">
                <a:ln>
                  <a:noFill/>
                </a:ln>
                <a:solidFill>
                  <a:schemeClr val="tx1"/>
                </a:solidFill>
                <a:effectLst/>
                <a:latin typeface="Arial" pitchFamily="34" charset="0"/>
              </a:endParaRPr>
            </a:p>
          </p:txBody>
        </p:sp>
        <p:sp>
          <p:nvSpPr>
            <p:cNvPr id="4209" name="Line 113"/>
            <p:cNvSpPr>
              <a:spLocks noChangeShapeType="1"/>
            </p:cNvSpPr>
            <p:nvPr/>
          </p:nvSpPr>
          <p:spPr bwMode="auto">
            <a:xfrm>
              <a:off x="109175550" y="108346875"/>
              <a:ext cx="5715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4210" name="Line 114"/>
            <p:cNvSpPr>
              <a:spLocks noChangeShapeType="1"/>
            </p:cNvSpPr>
            <p:nvPr/>
          </p:nvSpPr>
          <p:spPr bwMode="auto">
            <a:xfrm>
              <a:off x="107061000" y="107775375"/>
              <a:ext cx="0" cy="1143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211" name="Line 115"/>
            <p:cNvSpPr>
              <a:spLocks noChangeShapeType="1"/>
            </p:cNvSpPr>
            <p:nvPr/>
          </p:nvSpPr>
          <p:spPr bwMode="auto">
            <a:xfrm>
              <a:off x="107061000" y="107775375"/>
              <a:ext cx="268605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4212" name="Line 116"/>
            <p:cNvSpPr>
              <a:spLocks noChangeShapeType="1"/>
            </p:cNvSpPr>
            <p:nvPr/>
          </p:nvSpPr>
          <p:spPr bwMode="auto">
            <a:xfrm>
              <a:off x="109747050" y="107775375"/>
              <a:ext cx="0" cy="57150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4213" name="Text Box 117"/>
            <p:cNvSpPr txBox="1">
              <a:spLocks noChangeArrowheads="1"/>
            </p:cNvSpPr>
            <p:nvPr/>
          </p:nvSpPr>
          <p:spPr bwMode="auto">
            <a:xfrm>
              <a:off x="109804200" y="108003975"/>
              <a:ext cx="6286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NextState</a:t>
              </a:r>
              <a:endParaRPr kumimoji="0" lang="en-US" sz="1800" b="0" i="0" u="none" strike="noStrike" cap="none" normalizeH="0" baseline="0" smtClean="0">
                <a:ln>
                  <a:noFill/>
                </a:ln>
                <a:solidFill>
                  <a:schemeClr val="tx1"/>
                </a:solidFill>
                <a:effectLst/>
                <a:latin typeface="Arial" pitchFamily="34" charset="0"/>
              </a:endParaRPr>
            </a:p>
          </p:txBody>
        </p:sp>
        <p:sp>
          <p:nvSpPr>
            <p:cNvPr id="4214" name="Line 118"/>
            <p:cNvSpPr>
              <a:spLocks noChangeShapeType="1"/>
            </p:cNvSpPr>
            <p:nvPr/>
          </p:nvSpPr>
          <p:spPr bwMode="auto">
            <a:xfrm>
              <a:off x="111404400" y="110690025"/>
              <a:ext cx="9144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4215" name="Text Box 119"/>
            <p:cNvSpPr txBox="1">
              <a:spLocks noChangeArrowheads="1"/>
            </p:cNvSpPr>
            <p:nvPr/>
          </p:nvSpPr>
          <p:spPr bwMode="auto">
            <a:xfrm>
              <a:off x="111575850" y="110461425"/>
              <a:ext cx="5715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storeEN</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p:cNvGrpSpPr>
            <a:grpSpLocks/>
          </p:cNvGrpSpPr>
          <p:nvPr/>
        </p:nvGrpSpPr>
        <p:grpSpPr bwMode="auto">
          <a:xfrm>
            <a:off x="533400" y="228600"/>
            <a:ext cx="8077200" cy="6251575"/>
            <a:chOff x="106032300" y="107123775"/>
            <a:chExt cx="7258050" cy="6023700"/>
          </a:xfrm>
        </p:grpSpPr>
        <p:sp>
          <p:nvSpPr>
            <p:cNvPr id="5123" name="Text Box 3"/>
            <p:cNvSpPr txBox="1">
              <a:spLocks noChangeArrowheads="1"/>
            </p:cNvSpPr>
            <p:nvPr/>
          </p:nvSpPr>
          <p:spPr bwMode="auto">
            <a:xfrm>
              <a:off x="108428826" y="107123775"/>
              <a:ext cx="1771650" cy="4572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Times New Roman" pitchFamily="18" charset="0"/>
                </a:rPr>
                <a:t>StartChk</a:t>
              </a:r>
              <a:endParaRPr kumimoji="0" lang="en-US" sz="1800" b="0" i="0" u="none" strike="noStrike" cap="none" normalizeH="0" baseline="0" dirty="0" smtClean="0">
                <a:ln>
                  <a:noFill/>
                </a:ln>
                <a:solidFill>
                  <a:schemeClr val="tx1"/>
                </a:solidFill>
                <a:effectLst/>
                <a:latin typeface="Arial" pitchFamily="34" charset="0"/>
              </a:endParaRPr>
            </a:p>
          </p:txBody>
        </p:sp>
        <p:sp>
          <p:nvSpPr>
            <p:cNvPr id="5124" name="Rectangle 4"/>
            <p:cNvSpPr>
              <a:spLocks noChangeArrowheads="1"/>
            </p:cNvSpPr>
            <p:nvPr/>
          </p:nvSpPr>
          <p:spPr bwMode="auto">
            <a:xfrm>
              <a:off x="109004100" y="108061125"/>
              <a:ext cx="1428750" cy="12573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ShifRegister</a:t>
              </a:r>
              <a:endParaRPr kumimoji="0" lang="en-US" sz="1800" b="0" i="0" u="none" strike="noStrike" cap="none" normalizeH="0" baseline="0" smtClean="0">
                <a:ln>
                  <a:noFill/>
                </a:ln>
                <a:solidFill>
                  <a:schemeClr val="tx1"/>
                </a:solidFill>
                <a:effectLst/>
                <a:latin typeface="Arial" pitchFamily="34" charset="0"/>
              </a:endParaRPr>
            </a:p>
          </p:txBody>
        </p:sp>
        <p:sp>
          <p:nvSpPr>
            <p:cNvPr id="5125" name="Line 5"/>
            <p:cNvSpPr>
              <a:spLocks noChangeShapeType="1"/>
            </p:cNvSpPr>
            <p:nvPr/>
          </p:nvSpPr>
          <p:spPr bwMode="auto">
            <a:xfrm>
              <a:off x="108089700" y="108518325"/>
              <a:ext cx="9144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26" name="Line 6"/>
            <p:cNvSpPr>
              <a:spLocks noChangeShapeType="1"/>
            </p:cNvSpPr>
            <p:nvPr/>
          </p:nvSpPr>
          <p:spPr bwMode="auto">
            <a:xfrm>
              <a:off x="108089700" y="108861225"/>
              <a:ext cx="9144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27" name="Text Box 7"/>
            <p:cNvSpPr txBox="1">
              <a:spLocks noChangeArrowheads="1"/>
            </p:cNvSpPr>
            <p:nvPr/>
          </p:nvSpPr>
          <p:spPr bwMode="auto">
            <a:xfrm>
              <a:off x="108204000" y="108289725"/>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5128" name="Text Box 8"/>
            <p:cNvSpPr txBox="1">
              <a:spLocks noChangeArrowheads="1"/>
            </p:cNvSpPr>
            <p:nvPr/>
          </p:nvSpPr>
          <p:spPr bwMode="auto">
            <a:xfrm>
              <a:off x="108261150" y="108689775"/>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rst</a:t>
              </a:r>
              <a:endParaRPr kumimoji="0" lang="en-US" sz="1800" b="0" i="0" u="none" strike="noStrike" cap="none" normalizeH="0" baseline="0" smtClean="0">
                <a:ln>
                  <a:noFill/>
                </a:ln>
                <a:solidFill>
                  <a:schemeClr val="tx1"/>
                </a:solidFill>
                <a:effectLst/>
                <a:latin typeface="Arial" pitchFamily="34" charset="0"/>
              </a:endParaRPr>
            </a:p>
          </p:txBody>
        </p:sp>
        <p:sp>
          <p:nvSpPr>
            <p:cNvPr id="5129" name="Text Box 9"/>
            <p:cNvSpPr txBox="1">
              <a:spLocks noChangeArrowheads="1"/>
            </p:cNvSpPr>
            <p:nvPr/>
          </p:nvSpPr>
          <p:spPr bwMode="auto">
            <a:xfrm>
              <a:off x="110775750" y="108346875"/>
              <a:ext cx="2286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Rx</a:t>
              </a:r>
              <a:endParaRPr kumimoji="0" lang="en-US" sz="1800" b="0" i="0" u="none" strike="noStrike" cap="none" normalizeH="0" baseline="0" smtClean="0">
                <a:ln>
                  <a:noFill/>
                </a:ln>
                <a:solidFill>
                  <a:schemeClr val="tx1"/>
                </a:solidFill>
                <a:effectLst/>
                <a:latin typeface="Arial" pitchFamily="34" charset="0"/>
              </a:endParaRPr>
            </a:p>
          </p:txBody>
        </p:sp>
        <p:sp>
          <p:nvSpPr>
            <p:cNvPr id="5130" name="Line 10"/>
            <p:cNvSpPr>
              <a:spLocks noChangeShapeType="1"/>
            </p:cNvSpPr>
            <p:nvPr/>
          </p:nvSpPr>
          <p:spPr bwMode="auto">
            <a:xfrm flipH="1">
              <a:off x="110432850" y="108632625"/>
              <a:ext cx="15430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31" name="Line 11"/>
            <p:cNvSpPr>
              <a:spLocks noChangeShapeType="1"/>
            </p:cNvSpPr>
            <p:nvPr/>
          </p:nvSpPr>
          <p:spPr bwMode="auto">
            <a:xfrm>
              <a:off x="109632750" y="109318425"/>
              <a:ext cx="0" cy="3429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32" name="Rectangle 12"/>
            <p:cNvSpPr>
              <a:spLocks noChangeArrowheads="1"/>
            </p:cNvSpPr>
            <p:nvPr/>
          </p:nvSpPr>
          <p:spPr bwMode="auto">
            <a:xfrm>
              <a:off x="109118400" y="109661325"/>
              <a:ext cx="971550" cy="11430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Reg</a:t>
              </a:r>
              <a:endParaRPr kumimoji="0" lang="en-US" sz="1800" b="0" i="0" u="none" strike="noStrike" cap="none" normalizeH="0" baseline="0" smtClean="0">
                <a:ln>
                  <a:noFill/>
                </a:ln>
                <a:solidFill>
                  <a:schemeClr val="tx1"/>
                </a:solidFill>
                <a:effectLst/>
                <a:latin typeface="Arial" pitchFamily="34" charset="0"/>
              </a:endParaRPr>
            </a:p>
          </p:txBody>
        </p:sp>
        <p:sp>
          <p:nvSpPr>
            <p:cNvPr id="5133" name="Text Box 13"/>
            <p:cNvSpPr txBox="1">
              <a:spLocks noChangeArrowheads="1"/>
            </p:cNvSpPr>
            <p:nvPr/>
          </p:nvSpPr>
          <p:spPr bwMode="auto">
            <a:xfrm>
              <a:off x="109632750" y="109375575"/>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RxData</a:t>
              </a:r>
              <a:endParaRPr kumimoji="0" lang="en-US" sz="1800" b="0" i="0" u="none" strike="noStrike" cap="none" normalizeH="0" baseline="0" smtClean="0">
                <a:ln>
                  <a:noFill/>
                </a:ln>
                <a:solidFill>
                  <a:schemeClr val="tx1"/>
                </a:solidFill>
                <a:effectLst/>
                <a:latin typeface="Arial" pitchFamily="34" charset="0"/>
              </a:endParaRPr>
            </a:p>
          </p:txBody>
        </p:sp>
        <p:sp>
          <p:nvSpPr>
            <p:cNvPr id="5134" name="Line 14"/>
            <p:cNvSpPr>
              <a:spLocks noChangeShapeType="1"/>
            </p:cNvSpPr>
            <p:nvPr/>
          </p:nvSpPr>
          <p:spPr bwMode="auto">
            <a:xfrm>
              <a:off x="110089950" y="110118525"/>
              <a:ext cx="8572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35" name="Text Box 15"/>
            <p:cNvSpPr txBox="1">
              <a:spLocks noChangeArrowheads="1"/>
            </p:cNvSpPr>
            <p:nvPr/>
          </p:nvSpPr>
          <p:spPr bwMode="auto">
            <a:xfrm>
              <a:off x="111004350" y="109832775"/>
              <a:ext cx="1085850" cy="2857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rPr>
                <a:t>outputLogic</a:t>
              </a:r>
              <a:endParaRPr kumimoji="0" lang="en-US" sz="1800" b="0" i="0" u="none" strike="noStrike" cap="none" normalizeH="0" baseline="0" smtClean="0">
                <a:ln>
                  <a:noFill/>
                </a:ln>
                <a:solidFill>
                  <a:schemeClr val="tx1"/>
                </a:solidFill>
                <a:effectLst/>
                <a:latin typeface="Arial" pitchFamily="34" charset="0"/>
              </a:endParaRPr>
            </a:p>
          </p:txBody>
        </p:sp>
        <p:sp>
          <p:nvSpPr>
            <p:cNvPr id="5136" name="Line 16"/>
            <p:cNvSpPr>
              <a:spLocks noChangeShapeType="1"/>
            </p:cNvSpPr>
            <p:nvPr/>
          </p:nvSpPr>
          <p:spPr bwMode="auto">
            <a:xfrm>
              <a:off x="112204500" y="110175675"/>
              <a:ext cx="10858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37" name="Rectangle 17"/>
            <p:cNvSpPr>
              <a:spLocks noChangeArrowheads="1"/>
            </p:cNvSpPr>
            <p:nvPr/>
          </p:nvSpPr>
          <p:spPr bwMode="auto">
            <a:xfrm>
              <a:off x="110947200" y="109375575"/>
              <a:ext cx="1257300" cy="12573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5138" name="Text Box 18"/>
            <p:cNvSpPr txBox="1">
              <a:spLocks noChangeArrowheads="1"/>
            </p:cNvSpPr>
            <p:nvPr/>
          </p:nvSpPr>
          <p:spPr bwMode="auto">
            <a:xfrm>
              <a:off x="110318550" y="110118525"/>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State</a:t>
              </a:r>
              <a:endParaRPr kumimoji="0" lang="en-US" sz="1800" b="0" i="0" u="none" strike="noStrike" cap="none" normalizeH="0" baseline="0" smtClean="0">
                <a:ln>
                  <a:noFill/>
                </a:ln>
                <a:solidFill>
                  <a:schemeClr val="tx1"/>
                </a:solidFill>
                <a:effectLst/>
                <a:latin typeface="Arial" pitchFamily="34" charset="0"/>
              </a:endParaRPr>
            </a:p>
          </p:txBody>
        </p:sp>
        <p:sp>
          <p:nvSpPr>
            <p:cNvPr id="5139" name="Text Box 19"/>
            <p:cNvSpPr txBox="1">
              <a:spLocks noChangeArrowheads="1"/>
            </p:cNvSpPr>
            <p:nvPr/>
          </p:nvSpPr>
          <p:spPr bwMode="auto">
            <a:xfrm>
              <a:off x="112375950" y="109775625"/>
              <a:ext cx="628650" cy="2857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TransEN</a:t>
              </a:r>
              <a:endParaRPr kumimoji="0" lang="en-US" sz="1800" b="0" i="0" u="none" strike="noStrike" cap="none" normalizeH="0" baseline="0" smtClean="0">
                <a:ln>
                  <a:noFill/>
                </a:ln>
                <a:solidFill>
                  <a:schemeClr val="tx1"/>
                </a:solidFill>
                <a:effectLst/>
                <a:latin typeface="Arial" pitchFamily="34" charset="0"/>
              </a:endParaRPr>
            </a:p>
          </p:txBody>
        </p:sp>
        <p:sp>
          <p:nvSpPr>
            <p:cNvPr id="5140" name="Line 20"/>
            <p:cNvSpPr>
              <a:spLocks noChangeShapeType="1"/>
            </p:cNvSpPr>
            <p:nvPr/>
          </p:nvSpPr>
          <p:spPr bwMode="auto">
            <a:xfrm>
              <a:off x="110718600" y="110118525"/>
              <a:ext cx="0" cy="9144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41" name="Rectangle 21"/>
            <p:cNvSpPr>
              <a:spLocks noChangeArrowheads="1"/>
            </p:cNvSpPr>
            <p:nvPr/>
          </p:nvSpPr>
          <p:spPr bwMode="auto">
            <a:xfrm>
              <a:off x="110375700" y="111032925"/>
              <a:ext cx="914400" cy="6858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5142" name="Text Box 22"/>
            <p:cNvSpPr txBox="1">
              <a:spLocks noChangeArrowheads="1"/>
            </p:cNvSpPr>
            <p:nvPr/>
          </p:nvSpPr>
          <p:spPr bwMode="auto">
            <a:xfrm>
              <a:off x="110432850" y="111090075"/>
              <a:ext cx="742950" cy="5715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rgbClr val="000000"/>
                  </a:solidFill>
                  <a:effectLst/>
                  <a:latin typeface="Times New Roman" pitchFamily="18" charset="0"/>
                </a:rPr>
                <a:t>nxtStateLogic</a:t>
              </a:r>
              <a:endParaRPr kumimoji="0" lang="en-US" sz="1800" b="0" i="0" u="none" strike="noStrike" cap="none" normalizeH="0" baseline="0" smtClean="0">
                <a:ln>
                  <a:noFill/>
                </a:ln>
                <a:solidFill>
                  <a:schemeClr val="tx1"/>
                </a:solidFill>
                <a:effectLst/>
                <a:latin typeface="Arial" pitchFamily="34" charset="0"/>
              </a:endParaRPr>
            </a:p>
          </p:txBody>
        </p:sp>
        <p:sp>
          <p:nvSpPr>
            <p:cNvPr id="5143" name="Line 23"/>
            <p:cNvSpPr>
              <a:spLocks noChangeShapeType="1"/>
            </p:cNvSpPr>
            <p:nvPr/>
          </p:nvSpPr>
          <p:spPr bwMode="auto">
            <a:xfrm flipH="1">
              <a:off x="109575600" y="111432975"/>
              <a:ext cx="8001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5144" name="Line 24"/>
            <p:cNvSpPr>
              <a:spLocks noChangeShapeType="1"/>
            </p:cNvSpPr>
            <p:nvPr/>
          </p:nvSpPr>
          <p:spPr bwMode="auto">
            <a:xfrm flipV="1">
              <a:off x="109575600" y="110804325"/>
              <a:ext cx="0" cy="6286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45" name="Line 25"/>
            <p:cNvSpPr>
              <a:spLocks noChangeShapeType="1"/>
            </p:cNvSpPr>
            <p:nvPr/>
          </p:nvSpPr>
          <p:spPr bwMode="auto">
            <a:xfrm>
              <a:off x="108546900" y="10994707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46" name="Line 26"/>
            <p:cNvSpPr>
              <a:spLocks noChangeShapeType="1"/>
            </p:cNvSpPr>
            <p:nvPr/>
          </p:nvSpPr>
          <p:spPr bwMode="auto">
            <a:xfrm>
              <a:off x="108546900" y="11028997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47" name="Text Box 27"/>
            <p:cNvSpPr txBox="1">
              <a:spLocks noChangeArrowheads="1"/>
            </p:cNvSpPr>
            <p:nvPr/>
          </p:nvSpPr>
          <p:spPr bwMode="auto">
            <a:xfrm>
              <a:off x="108604050" y="109718475"/>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5148" name="Text Box 28"/>
            <p:cNvSpPr txBox="1">
              <a:spLocks noChangeArrowheads="1"/>
            </p:cNvSpPr>
            <p:nvPr/>
          </p:nvSpPr>
          <p:spPr bwMode="auto">
            <a:xfrm>
              <a:off x="108604050" y="110118525"/>
              <a:ext cx="2286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rst</a:t>
              </a:r>
              <a:endParaRPr kumimoji="0" lang="en-US" sz="1800" b="0" i="0" u="none" strike="noStrike" cap="none" normalizeH="0" baseline="0" smtClean="0">
                <a:ln>
                  <a:noFill/>
                </a:ln>
                <a:solidFill>
                  <a:schemeClr val="tx1"/>
                </a:solidFill>
                <a:effectLst/>
                <a:latin typeface="Arial" pitchFamily="34" charset="0"/>
              </a:endParaRPr>
            </a:p>
          </p:txBody>
        </p:sp>
        <p:sp>
          <p:nvSpPr>
            <p:cNvPr id="5149" name="Line 29"/>
            <p:cNvSpPr>
              <a:spLocks noChangeShapeType="1"/>
            </p:cNvSpPr>
            <p:nvPr/>
          </p:nvSpPr>
          <p:spPr bwMode="auto">
            <a:xfrm>
              <a:off x="110490000" y="109489875"/>
              <a:ext cx="4572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50" name="Line 30"/>
            <p:cNvSpPr>
              <a:spLocks noChangeShapeType="1"/>
            </p:cNvSpPr>
            <p:nvPr/>
          </p:nvSpPr>
          <p:spPr bwMode="auto">
            <a:xfrm>
              <a:off x="110547150" y="109832775"/>
              <a:ext cx="4000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51" name="Text Box 31"/>
            <p:cNvSpPr txBox="1">
              <a:spLocks noChangeArrowheads="1"/>
            </p:cNvSpPr>
            <p:nvPr/>
          </p:nvSpPr>
          <p:spPr bwMode="auto">
            <a:xfrm>
              <a:off x="110547150" y="109261275"/>
              <a:ext cx="2857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5152" name="Text Box 32"/>
            <p:cNvSpPr txBox="1">
              <a:spLocks noChangeArrowheads="1"/>
            </p:cNvSpPr>
            <p:nvPr/>
          </p:nvSpPr>
          <p:spPr bwMode="auto">
            <a:xfrm>
              <a:off x="110604300" y="109661325"/>
              <a:ext cx="2286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rst</a:t>
              </a:r>
              <a:endParaRPr kumimoji="0" lang="en-US" sz="1800" b="0" i="0" u="none" strike="noStrike" cap="none" normalizeH="0" baseline="0" smtClean="0">
                <a:ln>
                  <a:noFill/>
                </a:ln>
                <a:solidFill>
                  <a:schemeClr val="tx1"/>
                </a:solidFill>
                <a:effectLst/>
                <a:latin typeface="Arial" pitchFamily="34" charset="0"/>
              </a:endParaRPr>
            </a:p>
          </p:txBody>
        </p:sp>
        <p:sp>
          <p:nvSpPr>
            <p:cNvPr id="5153" name="Line 33"/>
            <p:cNvSpPr>
              <a:spLocks noChangeShapeType="1"/>
            </p:cNvSpPr>
            <p:nvPr/>
          </p:nvSpPr>
          <p:spPr bwMode="auto">
            <a:xfrm>
              <a:off x="112204500" y="109604175"/>
              <a:ext cx="10858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54" name="Text Box 34"/>
            <p:cNvSpPr txBox="1">
              <a:spLocks noChangeArrowheads="1"/>
            </p:cNvSpPr>
            <p:nvPr/>
          </p:nvSpPr>
          <p:spPr bwMode="auto">
            <a:xfrm>
              <a:off x="112318800" y="109318425"/>
              <a:ext cx="628650" cy="2857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resendEN</a:t>
              </a:r>
              <a:endParaRPr kumimoji="0" lang="en-US" sz="1800" b="0" i="0" u="none" strike="noStrike" cap="none" normalizeH="0" baseline="0" smtClean="0">
                <a:ln>
                  <a:noFill/>
                </a:ln>
                <a:solidFill>
                  <a:schemeClr val="tx1"/>
                </a:solidFill>
                <a:effectLst/>
                <a:latin typeface="Arial" pitchFamily="34" charset="0"/>
              </a:endParaRPr>
            </a:p>
          </p:txBody>
        </p:sp>
        <p:sp>
          <p:nvSpPr>
            <p:cNvPr id="5155" name="Text Box 35"/>
            <p:cNvSpPr txBox="1">
              <a:spLocks noChangeArrowheads="1"/>
            </p:cNvSpPr>
            <p:nvPr/>
          </p:nvSpPr>
          <p:spPr bwMode="auto">
            <a:xfrm>
              <a:off x="106032300" y="111833025"/>
              <a:ext cx="3657600" cy="1314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rPr>
                <a:t>The StartChk block is a serial receiver that waits for a send or resend packet from a hardocoded addressed Bluetooth device. When resend </a:t>
              </a:r>
              <a:r>
                <a:rPr kumimoji="0" lang="en-US" b="0" i="0" u="none" strike="noStrike" cap="none" normalizeH="0" baseline="0" dirty="0" err="1" smtClean="0">
                  <a:ln>
                    <a:noFill/>
                  </a:ln>
                  <a:solidFill>
                    <a:srgbClr val="000000"/>
                  </a:solidFill>
                  <a:effectLst/>
                  <a:latin typeface="Times New Roman" pitchFamily="18" charset="0"/>
                </a:rPr>
                <a:t>asser</a:t>
              </a:r>
              <a:r>
                <a:rPr kumimoji="0" lang="en-US" b="0" i="0" u="none" strike="noStrike" cap="none" normalizeH="0" baseline="0" dirty="0" smtClean="0">
                  <a:ln>
                    <a:noFill/>
                  </a:ln>
                  <a:solidFill>
                    <a:srgbClr val="000000"/>
                  </a:solidFill>
                  <a:effectLst/>
                  <a:latin typeface="Times New Roman" pitchFamily="18" charset="0"/>
                </a:rPr>
                <a:t> both resendEN and TransEN. Else assert only TransEN</a:t>
              </a:r>
              <a:endParaRPr kumimoji="0" lang="en-US" b="0" i="0" u="none" strike="noStrike" cap="none" normalizeH="0" baseline="0" dirty="0" smtClean="0">
                <a:ln>
                  <a:noFill/>
                </a:ln>
                <a:solidFill>
                  <a:schemeClr val="tx1"/>
                </a:solidFill>
                <a:effectLst/>
                <a:latin typeface="Arial" pitchFamily="34" charset="0"/>
              </a:endParaRPr>
            </a:p>
          </p:txBody>
        </p:sp>
        <p:sp>
          <p:nvSpPr>
            <p:cNvPr id="5156" name="Line 36"/>
            <p:cNvSpPr>
              <a:spLocks noChangeShapeType="1"/>
            </p:cNvSpPr>
            <p:nvPr/>
          </p:nvSpPr>
          <p:spPr bwMode="auto">
            <a:xfrm>
              <a:off x="108146850" y="109146975"/>
              <a:ext cx="8572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5157" name="Text Box 37"/>
            <p:cNvSpPr txBox="1">
              <a:spLocks noChangeArrowheads="1"/>
            </p:cNvSpPr>
            <p:nvPr/>
          </p:nvSpPr>
          <p:spPr bwMode="auto">
            <a:xfrm>
              <a:off x="108204000" y="108918375"/>
              <a:ext cx="5143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empty</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56" name="Group 112"/>
          <p:cNvGrpSpPr>
            <a:grpSpLocks/>
          </p:cNvGrpSpPr>
          <p:nvPr/>
        </p:nvGrpSpPr>
        <p:grpSpPr bwMode="auto">
          <a:xfrm>
            <a:off x="0" y="685801"/>
            <a:ext cx="8610600" cy="5791201"/>
            <a:chOff x="105175050" y="107123775"/>
            <a:chExt cx="9544050" cy="5966551"/>
          </a:xfrm>
        </p:grpSpPr>
        <p:sp>
          <p:nvSpPr>
            <p:cNvPr id="6257" name="Text Box 113"/>
            <p:cNvSpPr txBox="1">
              <a:spLocks noChangeArrowheads="1"/>
            </p:cNvSpPr>
            <p:nvPr/>
          </p:nvSpPr>
          <p:spPr bwMode="auto">
            <a:xfrm>
              <a:off x="106489500" y="107123775"/>
              <a:ext cx="7200900" cy="5373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Times New Roman" pitchFamily="18" charset="0"/>
                </a:rPr>
                <a:t>Universal Asynchronous  Transmit</a:t>
              </a:r>
              <a:endParaRPr kumimoji="0" lang="en-US" sz="1800" b="0" i="0" u="none" strike="noStrike" cap="none" normalizeH="0" baseline="0" dirty="0" smtClean="0">
                <a:ln>
                  <a:noFill/>
                </a:ln>
                <a:solidFill>
                  <a:schemeClr val="tx1"/>
                </a:solidFill>
                <a:effectLst/>
                <a:latin typeface="Arial" pitchFamily="34" charset="0"/>
              </a:endParaRPr>
            </a:p>
          </p:txBody>
        </p:sp>
        <p:sp>
          <p:nvSpPr>
            <p:cNvPr id="6258" name="Rectangle 114"/>
            <p:cNvSpPr>
              <a:spLocks noChangeArrowheads="1"/>
            </p:cNvSpPr>
            <p:nvPr/>
          </p:nvSpPr>
          <p:spPr bwMode="auto">
            <a:xfrm>
              <a:off x="111061500" y="109489875"/>
              <a:ext cx="1657350" cy="14287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rPr>
                <a:t>Timer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rPr>
                <a:t>Strobe on every 656 clock cycles to bring clk =288 mHZ to the data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Times New Roman" pitchFamily="18" charset="0"/>
                </a:rPr>
                <a:t>Rate of 439 Kb/s</a:t>
              </a:r>
              <a:endParaRPr kumimoji="0" lang="en-US" sz="1800" b="0" i="0" u="none" strike="noStrike" cap="none" normalizeH="0" baseline="0" smtClean="0">
                <a:ln>
                  <a:noFill/>
                </a:ln>
                <a:solidFill>
                  <a:schemeClr val="tx1"/>
                </a:solidFill>
                <a:effectLst/>
                <a:latin typeface="Arial" pitchFamily="34" charset="0"/>
              </a:endParaRPr>
            </a:p>
          </p:txBody>
        </p:sp>
        <p:sp>
          <p:nvSpPr>
            <p:cNvPr id="6259" name="Rectangle 115"/>
            <p:cNvSpPr>
              <a:spLocks noChangeArrowheads="1"/>
            </p:cNvSpPr>
            <p:nvPr/>
          </p:nvSpPr>
          <p:spPr bwMode="auto">
            <a:xfrm>
              <a:off x="111290100" y="107946825"/>
              <a:ext cx="1428750" cy="12573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rPr>
                <a:t>Shiftout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smtClean="0">
                  <a:ln>
                    <a:noFill/>
                  </a:ln>
                  <a:solidFill>
                    <a:srgbClr val="000000"/>
                  </a:solidFill>
                  <a:effectLst/>
                  <a:latin typeface="Times New Roman" pitchFamily="18" charset="0"/>
                </a:rPr>
                <a:t>16 bit parallel to serial output</a:t>
              </a:r>
              <a:endParaRPr kumimoji="0" lang="en-US" sz="1800" b="0" i="0" u="none" strike="noStrike" cap="none" normalizeH="0" baseline="0" smtClean="0">
                <a:ln>
                  <a:noFill/>
                </a:ln>
                <a:solidFill>
                  <a:schemeClr val="tx1"/>
                </a:solidFill>
                <a:effectLst/>
                <a:latin typeface="Arial" pitchFamily="34" charset="0"/>
              </a:endParaRPr>
            </a:p>
          </p:txBody>
        </p:sp>
        <p:sp>
          <p:nvSpPr>
            <p:cNvPr id="6260" name="Rectangle 116"/>
            <p:cNvSpPr>
              <a:spLocks noChangeArrowheads="1"/>
            </p:cNvSpPr>
            <p:nvPr/>
          </p:nvSpPr>
          <p:spPr bwMode="auto">
            <a:xfrm>
              <a:off x="105975150" y="109489875"/>
              <a:ext cx="457200" cy="16002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SRAM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384bit</a:t>
              </a:r>
              <a:endParaRPr kumimoji="0" lang="en-US" sz="1800" b="0" i="0" u="none" strike="noStrike" cap="none" normalizeH="0" baseline="0" smtClean="0">
                <a:ln>
                  <a:noFill/>
                </a:ln>
                <a:solidFill>
                  <a:schemeClr val="tx1"/>
                </a:solidFill>
                <a:effectLst/>
                <a:latin typeface="Arial" pitchFamily="34" charset="0"/>
              </a:endParaRPr>
            </a:p>
          </p:txBody>
        </p:sp>
        <p:sp>
          <p:nvSpPr>
            <p:cNvPr id="6261" name="Line 117"/>
            <p:cNvSpPr>
              <a:spLocks noChangeShapeType="1"/>
            </p:cNvSpPr>
            <p:nvPr/>
          </p:nvSpPr>
          <p:spPr bwMode="auto">
            <a:xfrm>
              <a:off x="110375700" y="108404025"/>
              <a:ext cx="9144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62" name="Line 118"/>
            <p:cNvSpPr>
              <a:spLocks noChangeShapeType="1"/>
            </p:cNvSpPr>
            <p:nvPr/>
          </p:nvSpPr>
          <p:spPr bwMode="auto">
            <a:xfrm>
              <a:off x="110318550" y="108746925"/>
              <a:ext cx="9715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63" name="Text Box 119"/>
            <p:cNvSpPr txBox="1">
              <a:spLocks noChangeArrowheads="1"/>
            </p:cNvSpPr>
            <p:nvPr/>
          </p:nvSpPr>
          <p:spPr bwMode="auto">
            <a:xfrm>
              <a:off x="110490000" y="108175425"/>
              <a:ext cx="6286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6264" name="Text Box 120"/>
            <p:cNvSpPr txBox="1">
              <a:spLocks noChangeArrowheads="1"/>
            </p:cNvSpPr>
            <p:nvPr/>
          </p:nvSpPr>
          <p:spPr bwMode="auto">
            <a:xfrm>
              <a:off x="110547150" y="108575475"/>
              <a:ext cx="4572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rst</a:t>
              </a:r>
              <a:endParaRPr kumimoji="0" lang="en-US" sz="1800" b="0" i="0" u="none" strike="noStrike" cap="none" normalizeH="0" baseline="0" smtClean="0">
                <a:ln>
                  <a:noFill/>
                </a:ln>
                <a:solidFill>
                  <a:schemeClr val="tx1"/>
                </a:solidFill>
                <a:effectLst/>
                <a:latin typeface="Arial" pitchFamily="34" charset="0"/>
              </a:endParaRPr>
            </a:p>
          </p:txBody>
        </p:sp>
        <p:sp>
          <p:nvSpPr>
            <p:cNvPr id="6265" name="Line 121"/>
            <p:cNvSpPr>
              <a:spLocks noChangeShapeType="1"/>
            </p:cNvSpPr>
            <p:nvPr/>
          </p:nvSpPr>
          <p:spPr bwMode="auto">
            <a:xfrm>
              <a:off x="110147100" y="109947075"/>
              <a:ext cx="9144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66" name="Line 122"/>
            <p:cNvSpPr>
              <a:spLocks noChangeShapeType="1"/>
            </p:cNvSpPr>
            <p:nvPr/>
          </p:nvSpPr>
          <p:spPr bwMode="auto">
            <a:xfrm>
              <a:off x="110147100" y="110289975"/>
              <a:ext cx="9144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67" name="Text Box 123"/>
            <p:cNvSpPr txBox="1">
              <a:spLocks noChangeArrowheads="1"/>
            </p:cNvSpPr>
            <p:nvPr/>
          </p:nvSpPr>
          <p:spPr bwMode="auto">
            <a:xfrm>
              <a:off x="110318550" y="109718475"/>
              <a:ext cx="6286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6268" name="Text Box 124"/>
            <p:cNvSpPr txBox="1">
              <a:spLocks noChangeArrowheads="1"/>
            </p:cNvSpPr>
            <p:nvPr/>
          </p:nvSpPr>
          <p:spPr bwMode="auto">
            <a:xfrm>
              <a:off x="110375700" y="110118525"/>
              <a:ext cx="4572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rst</a:t>
              </a:r>
              <a:endParaRPr kumimoji="0" lang="en-US" sz="1800" b="0" i="0" u="none" strike="noStrike" cap="none" normalizeH="0" baseline="0" smtClean="0">
                <a:ln>
                  <a:noFill/>
                </a:ln>
                <a:solidFill>
                  <a:schemeClr val="tx1"/>
                </a:solidFill>
                <a:effectLst/>
                <a:latin typeface="Arial" pitchFamily="34" charset="0"/>
              </a:endParaRPr>
            </a:p>
          </p:txBody>
        </p:sp>
        <p:sp>
          <p:nvSpPr>
            <p:cNvPr id="6269" name="Line 125"/>
            <p:cNvSpPr>
              <a:spLocks noChangeShapeType="1"/>
            </p:cNvSpPr>
            <p:nvPr/>
          </p:nvSpPr>
          <p:spPr bwMode="auto">
            <a:xfrm>
              <a:off x="105232200" y="109889925"/>
              <a:ext cx="7429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70" name="Text Box 126"/>
            <p:cNvSpPr txBox="1">
              <a:spLocks noChangeArrowheads="1"/>
            </p:cNvSpPr>
            <p:nvPr/>
          </p:nvSpPr>
          <p:spPr bwMode="auto">
            <a:xfrm>
              <a:off x="105289350" y="109718475"/>
              <a:ext cx="6858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accesscode</a:t>
              </a:r>
              <a:endParaRPr kumimoji="0" lang="en-US" sz="1800" b="0" i="0" u="none" strike="noStrike" cap="none" normalizeH="0" baseline="0" smtClean="0">
                <a:ln>
                  <a:noFill/>
                </a:ln>
                <a:solidFill>
                  <a:schemeClr val="tx1"/>
                </a:solidFill>
                <a:effectLst/>
                <a:latin typeface="Arial" pitchFamily="34" charset="0"/>
              </a:endParaRPr>
            </a:p>
          </p:txBody>
        </p:sp>
        <p:sp>
          <p:nvSpPr>
            <p:cNvPr id="6271" name="Line 127"/>
            <p:cNvSpPr>
              <a:spLocks noChangeShapeType="1"/>
            </p:cNvSpPr>
            <p:nvPr/>
          </p:nvSpPr>
          <p:spPr bwMode="auto">
            <a:xfrm>
              <a:off x="105232200" y="110289975"/>
              <a:ext cx="7429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72" name="Text Box 128"/>
            <p:cNvSpPr txBox="1">
              <a:spLocks noChangeArrowheads="1"/>
            </p:cNvSpPr>
            <p:nvPr/>
          </p:nvSpPr>
          <p:spPr bwMode="auto">
            <a:xfrm>
              <a:off x="105346500" y="110118525"/>
              <a:ext cx="5143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header</a:t>
              </a:r>
              <a:endParaRPr kumimoji="0" lang="en-US" sz="1800" b="0" i="0" u="none" strike="noStrike" cap="none" normalizeH="0" baseline="0" smtClean="0">
                <a:ln>
                  <a:noFill/>
                </a:ln>
                <a:solidFill>
                  <a:schemeClr val="tx1"/>
                </a:solidFill>
                <a:effectLst/>
                <a:latin typeface="Arial" pitchFamily="34" charset="0"/>
              </a:endParaRPr>
            </a:p>
          </p:txBody>
        </p:sp>
        <p:sp>
          <p:nvSpPr>
            <p:cNvPr id="6273" name="Line 129"/>
            <p:cNvSpPr>
              <a:spLocks noChangeShapeType="1"/>
            </p:cNvSpPr>
            <p:nvPr/>
          </p:nvSpPr>
          <p:spPr bwMode="auto">
            <a:xfrm>
              <a:off x="105175050" y="110575725"/>
              <a:ext cx="8001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74" name="Text Box 130"/>
            <p:cNvSpPr txBox="1">
              <a:spLocks noChangeArrowheads="1"/>
            </p:cNvSpPr>
            <p:nvPr/>
          </p:nvSpPr>
          <p:spPr bwMode="auto">
            <a:xfrm>
              <a:off x="105346500" y="110404275"/>
              <a:ext cx="5143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6275" name="Line 131"/>
            <p:cNvSpPr>
              <a:spLocks noChangeShapeType="1"/>
            </p:cNvSpPr>
            <p:nvPr/>
          </p:nvSpPr>
          <p:spPr bwMode="auto">
            <a:xfrm>
              <a:off x="112718850" y="108518325"/>
              <a:ext cx="20002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76" name="Text Box 132"/>
            <p:cNvSpPr txBox="1">
              <a:spLocks noChangeArrowheads="1"/>
            </p:cNvSpPr>
            <p:nvPr/>
          </p:nvSpPr>
          <p:spPr bwMode="auto">
            <a:xfrm>
              <a:off x="113061750" y="108232575"/>
              <a:ext cx="9715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ANT 440 kb/s</a:t>
              </a:r>
              <a:endParaRPr kumimoji="0" lang="en-US" sz="1800" b="0" i="0" u="none" strike="noStrike" cap="none" normalizeH="0" baseline="0" smtClean="0">
                <a:ln>
                  <a:noFill/>
                </a:ln>
                <a:solidFill>
                  <a:schemeClr val="tx1"/>
                </a:solidFill>
                <a:effectLst/>
                <a:latin typeface="Arial" pitchFamily="34" charset="0"/>
              </a:endParaRPr>
            </a:p>
          </p:txBody>
        </p:sp>
        <p:sp>
          <p:nvSpPr>
            <p:cNvPr id="6277" name="Text Box 133"/>
            <p:cNvSpPr txBox="1">
              <a:spLocks noChangeArrowheads="1"/>
            </p:cNvSpPr>
            <p:nvPr/>
          </p:nvSpPr>
          <p:spPr bwMode="auto">
            <a:xfrm>
              <a:off x="111404400" y="109318425"/>
              <a:ext cx="4572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Strobe</a:t>
              </a:r>
              <a:endParaRPr kumimoji="0" lang="en-US" sz="1800" b="0" i="0" u="none" strike="noStrike" cap="none" normalizeH="0" baseline="0" smtClean="0">
                <a:ln>
                  <a:noFill/>
                </a:ln>
                <a:solidFill>
                  <a:schemeClr val="tx1"/>
                </a:solidFill>
                <a:effectLst/>
                <a:latin typeface="Arial" pitchFamily="34" charset="0"/>
              </a:endParaRPr>
            </a:p>
          </p:txBody>
        </p:sp>
        <p:sp>
          <p:nvSpPr>
            <p:cNvPr id="6278" name="Line 134"/>
            <p:cNvSpPr>
              <a:spLocks noChangeShapeType="1"/>
            </p:cNvSpPr>
            <p:nvPr/>
          </p:nvSpPr>
          <p:spPr bwMode="auto">
            <a:xfrm flipV="1">
              <a:off x="111918750" y="109204125"/>
              <a:ext cx="0" cy="2857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79" name="Line 135"/>
            <p:cNvSpPr>
              <a:spLocks noChangeShapeType="1"/>
            </p:cNvSpPr>
            <p:nvPr/>
          </p:nvSpPr>
          <p:spPr bwMode="auto">
            <a:xfrm flipV="1">
              <a:off x="106203750" y="108118275"/>
              <a:ext cx="50292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80" name="Text Box 136"/>
            <p:cNvSpPr txBox="1">
              <a:spLocks noChangeArrowheads="1"/>
            </p:cNvSpPr>
            <p:nvPr/>
          </p:nvSpPr>
          <p:spPr bwMode="auto">
            <a:xfrm>
              <a:off x="110490000" y="107946825"/>
              <a:ext cx="4572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packet</a:t>
              </a:r>
              <a:endParaRPr kumimoji="0" lang="en-US" sz="1800" b="0" i="0" u="none" strike="noStrike" cap="none" normalizeH="0" baseline="0" smtClean="0">
                <a:ln>
                  <a:noFill/>
                </a:ln>
                <a:solidFill>
                  <a:schemeClr val="tx1"/>
                </a:solidFill>
                <a:effectLst/>
                <a:latin typeface="Arial" pitchFamily="34" charset="0"/>
              </a:endParaRPr>
            </a:p>
          </p:txBody>
        </p:sp>
        <p:sp>
          <p:nvSpPr>
            <p:cNvPr id="6281" name="Line 137"/>
            <p:cNvSpPr>
              <a:spLocks noChangeShapeType="1"/>
            </p:cNvSpPr>
            <p:nvPr/>
          </p:nvSpPr>
          <p:spPr bwMode="auto">
            <a:xfrm flipH="1">
              <a:off x="105232200" y="111718725"/>
              <a:ext cx="9715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82" name="Text Box 138"/>
            <p:cNvSpPr txBox="1">
              <a:spLocks noChangeArrowheads="1"/>
            </p:cNvSpPr>
            <p:nvPr/>
          </p:nvSpPr>
          <p:spPr bwMode="auto">
            <a:xfrm>
              <a:off x="105403650" y="111718725"/>
              <a:ext cx="7087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Stop Send</a:t>
              </a:r>
              <a:endParaRPr kumimoji="0" lang="en-US" sz="1800" b="0" i="0" u="none" strike="noStrike" cap="none" normalizeH="0" baseline="0" smtClean="0">
                <a:ln>
                  <a:noFill/>
                </a:ln>
                <a:solidFill>
                  <a:schemeClr val="tx1"/>
                </a:solidFill>
                <a:effectLst/>
                <a:latin typeface="Arial" pitchFamily="34" charset="0"/>
              </a:endParaRPr>
            </a:p>
          </p:txBody>
        </p:sp>
        <p:sp>
          <p:nvSpPr>
            <p:cNvPr id="6283" name="Line 139"/>
            <p:cNvSpPr>
              <a:spLocks noChangeShapeType="1"/>
            </p:cNvSpPr>
            <p:nvPr/>
          </p:nvSpPr>
          <p:spPr bwMode="auto">
            <a:xfrm flipH="1">
              <a:off x="106203750" y="111090075"/>
              <a:ext cx="0" cy="62865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6284" name="Text Box 140"/>
            <p:cNvSpPr txBox="1">
              <a:spLocks noChangeArrowheads="1"/>
            </p:cNvSpPr>
            <p:nvPr/>
          </p:nvSpPr>
          <p:spPr bwMode="auto">
            <a:xfrm>
              <a:off x="105746549" y="111991225"/>
              <a:ext cx="8888089" cy="1099101"/>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rPr>
                <a:t>This block gets the compiled packet and then sends it out serially over the Bluetooth wire for processing. It utilizes an 8bit parallel to serial convertor that is </a:t>
              </a:r>
              <a:r>
                <a:rPr kumimoji="0" lang="en-US" b="0" i="0" u="none" strike="noStrike" cap="none" normalizeH="0" baseline="0" dirty="0" err="1" smtClean="0">
                  <a:ln>
                    <a:noFill/>
                  </a:ln>
                  <a:solidFill>
                    <a:srgbClr val="000000"/>
                  </a:solidFill>
                  <a:effectLst/>
                  <a:latin typeface="Times New Roman" pitchFamily="18" charset="0"/>
                </a:rPr>
                <a:t>strobed</a:t>
              </a:r>
              <a:r>
                <a:rPr kumimoji="0" lang="en-US" b="0" i="0" u="none" strike="noStrike" cap="none" normalizeH="0" baseline="0" dirty="0" smtClean="0">
                  <a:ln>
                    <a:noFill/>
                  </a:ln>
                  <a:solidFill>
                    <a:srgbClr val="000000"/>
                  </a:solidFill>
                  <a:effectLst/>
                  <a:latin typeface="Times New Roman" pitchFamily="18" charset="0"/>
                </a:rPr>
                <a:t> by a clock divider to match transmit speed. It is also controlled via the SRAM controller to shift out all 384 bits that comprise one packet.</a:t>
              </a:r>
              <a:endParaRPr kumimoji="0" lang="en-US" b="0" i="0" u="none" strike="noStrike" cap="none" normalizeH="0" baseline="0" dirty="0" smtClean="0">
                <a:ln>
                  <a:noFill/>
                </a:ln>
                <a:solidFill>
                  <a:schemeClr val="tx1"/>
                </a:solidFill>
                <a:effectLst/>
                <a:latin typeface="Arial" pitchFamily="34" charset="0"/>
              </a:endParaRPr>
            </a:p>
          </p:txBody>
        </p:sp>
        <p:sp>
          <p:nvSpPr>
            <p:cNvPr id="6285" name="Line 141"/>
            <p:cNvSpPr>
              <a:spLocks noChangeShapeType="1"/>
            </p:cNvSpPr>
            <p:nvPr/>
          </p:nvSpPr>
          <p:spPr bwMode="auto">
            <a:xfrm>
              <a:off x="110147100" y="110690025"/>
              <a:ext cx="9144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86" name="Text Box 142"/>
            <p:cNvSpPr txBox="1">
              <a:spLocks noChangeArrowheads="1"/>
            </p:cNvSpPr>
            <p:nvPr/>
          </p:nvSpPr>
          <p:spPr bwMode="auto">
            <a:xfrm>
              <a:off x="110375700" y="110404275"/>
              <a:ext cx="4801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sendEN</a:t>
              </a:r>
              <a:endParaRPr kumimoji="0" lang="en-US" sz="1800" b="0" i="0" u="none" strike="noStrike" cap="none" normalizeH="0" baseline="0" smtClean="0">
                <a:ln>
                  <a:noFill/>
                </a:ln>
                <a:solidFill>
                  <a:schemeClr val="tx1"/>
                </a:solidFill>
                <a:effectLst/>
                <a:latin typeface="Arial" pitchFamily="34" charset="0"/>
              </a:endParaRPr>
            </a:p>
          </p:txBody>
        </p:sp>
        <p:sp>
          <p:nvSpPr>
            <p:cNvPr id="6287" name="Line 143"/>
            <p:cNvSpPr>
              <a:spLocks noChangeShapeType="1"/>
            </p:cNvSpPr>
            <p:nvPr/>
          </p:nvSpPr>
          <p:spPr bwMode="auto">
            <a:xfrm flipV="1">
              <a:off x="106203750" y="108118275"/>
              <a:ext cx="0" cy="137160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6288" name="Line 144"/>
            <p:cNvSpPr>
              <a:spLocks noChangeShapeType="1"/>
            </p:cNvSpPr>
            <p:nvPr/>
          </p:nvSpPr>
          <p:spPr bwMode="auto">
            <a:xfrm flipH="1">
              <a:off x="106432350" y="109832775"/>
              <a:ext cx="22860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89" name="Text Box 145"/>
            <p:cNvSpPr txBox="1">
              <a:spLocks noChangeArrowheads="1"/>
            </p:cNvSpPr>
            <p:nvPr/>
          </p:nvSpPr>
          <p:spPr bwMode="auto">
            <a:xfrm>
              <a:off x="106660950" y="109604175"/>
              <a:ext cx="5143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renable</a:t>
              </a:r>
              <a:endParaRPr kumimoji="0" lang="en-US" sz="1800" b="0" i="0" u="none" strike="noStrike" cap="none" normalizeH="0" baseline="0" smtClean="0">
                <a:ln>
                  <a:noFill/>
                </a:ln>
                <a:solidFill>
                  <a:schemeClr val="tx1"/>
                </a:solidFill>
                <a:effectLst/>
                <a:latin typeface="Arial" pitchFamily="34" charset="0"/>
              </a:endParaRPr>
            </a:p>
          </p:txBody>
        </p:sp>
        <p:sp>
          <p:nvSpPr>
            <p:cNvPr id="6290" name="Line 146"/>
            <p:cNvSpPr>
              <a:spLocks noChangeShapeType="1"/>
            </p:cNvSpPr>
            <p:nvPr/>
          </p:nvSpPr>
          <p:spPr bwMode="auto">
            <a:xfrm>
              <a:off x="109118400" y="108975525"/>
              <a:ext cx="21717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91" name="Text Box 147"/>
            <p:cNvSpPr txBox="1">
              <a:spLocks noChangeArrowheads="1"/>
            </p:cNvSpPr>
            <p:nvPr/>
          </p:nvSpPr>
          <p:spPr bwMode="auto">
            <a:xfrm>
              <a:off x="109347000" y="108804075"/>
              <a:ext cx="5715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SendEN</a:t>
              </a:r>
              <a:endParaRPr kumimoji="0" lang="en-US" sz="1800" b="0" i="0" u="none" strike="noStrike" cap="none" normalizeH="0" baseline="0" smtClean="0">
                <a:ln>
                  <a:noFill/>
                </a:ln>
                <a:solidFill>
                  <a:schemeClr val="tx1"/>
                </a:solidFill>
                <a:effectLst/>
                <a:latin typeface="Arial" pitchFamily="34" charset="0"/>
              </a:endParaRPr>
            </a:p>
          </p:txBody>
        </p:sp>
        <p:sp>
          <p:nvSpPr>
            <p:cNvPr id="6292" name="Line 148"/>
            <p:cNvSpPr>
              <a:spLocks noChangeShapeType="1"/>
            </p:cNvSpPr>
            <p:nvPr/>
          </p:nvSpPr>
          <p:spPr bwMode="auto">
            <a:xfrm>
              <a:off x="107749027" y="110559850"/>
              <a:ext cx="439387"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93" name="Line 149"/>
            <p:cNvSpPr>
              <a:spLocks noChangeShapeType="1"/>
            </p:cNvSpPr>
            <p:nvPr/>
          </p:nvSpPr>
          <p:spPr bwMode="auto">
            <a:xfrm>
              <a:off x="107803950" y="110861475"/>
              <a:ext cx="4000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94" name="Text Box 150"/>
            <p:cNvSpPr txBox="1">
              <a:spLocks noChangeArrowheads="1"/>
            </p:cNvSpPr>
            <p:nvPr/>
          </p:nvSpPr>
          <p:spPr bwMode="auto">
            <a:xfrm>
              <a:off x="107861100" y="110347125"/>
              <a:ext cx="274617" cy="212725"/>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6295" name="Text Box 151"/>
            <p:cNvSpPr txBox="1">
              <a:spLocks noChangeArrowheads="1"/>
            </p:cNvSpPr>
            <p:nvPr/>
          </p:nvSpPr>
          <p:spPr bwMode="auto">
            <a:xfrm>
              <a:off x="107861100" y="110632875"/>
              <a:ext cx="219694" cy="159544"/>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rst</a:t>
              </a:r>
              <a:endParaRPr kumimoji="0" lang="en-US" sz="1800" b="0" i="0" u="none" strike="noStrike" cap="none" normalizeH="0" baseline="0" smtClean="0">
                <a:ln>
                  <a:noFill/>
                </a:ln>
                <a:solidFill>
                  <a:schemeClr val="tx1"/>
                </a:solidFill>
                <a:effectLst/>
                <a:latin typeface="Arial" pitchFamily="34" charset="0"/>
              </a:endParaRPr>
            </a:p>
          </p:txBody>
        </p:sp>
        <p:sp>
          <p:nvSpPr>
            <p:cNvPr id="6296" name="Rectangle 152"/>
            <p:cNvSpPr>
              <a:spLocks noChangeArrowheads="1"/>
            </p:cNvSpPr>
            <p:nvPr/>
          </p:nvSpPr>
          <p:spPr bwMode="auto">
            <a:xfrm>
              <a:off x="108204000" y="110461425"/>
              <a:ext cx="571500" cy="473075"/>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StateReg</a:t>
              </a:r>
              <a:endParaRPr kumimoji="0" lang="en-US" sz="1800" b="0" i="0" u="none" strike="noStrike" cap="none" normalizeH="0" baseline="0" smtClean="0">
                <a:ln>
                  <a:noFill/>
                </a:ln>
                <a:solidFill>
                  <a:schemeClr val="tx1"/>
                </a:solidFill>
                <a:effectLst/>
                <a:latin typeface="Arial" pitchFamily="34" charset="0"/>
              </a:endParaRPr>
            </a:p>
          </p:txBody>
        </p:sp>
        <p:sp>
          <p:nvSpPr>
            <p:cNvPr id="6297" name="Line 153"/>
            <p:cNvSpPr>
              <a:spLocks noChangeShapeType="1"/>
            </p:cNvSpPr>
            <p:nvPr/>
          </p:nvSpPr>
          <p:spPr bwMode="auto">
            <a:xfrm>
              <a:off x="108775500" y="110690025"/>
              <a:ext cx="2857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298" name="Rectangle 154"/>
            <p:cNvSpPr>
              <a:spLocks noChangeArrowheads="1"/>
            </p:cNvSpPr>
            <p:nvPr/>
          </p:nvSpPr>
          <p:spPr bwMode="auto">
            <a:xfrm>
              <a:off x="109061250" y="110518575"/>
              <a:ext cx="400050" cy="5143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NextState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6299" name="Rectangle 155"/>
            <p:cNvSpPr>
              <a:spLocks noChangeArrowheads="1"/>
            </p:cNvSpPr>
            <p:nvPr/>
          </p:nvSpPr>
          <p:spPr bwMode="auto">
            <a:xfrm>
              <a:off x="107575350" y="109089825"/>
              <a:ext cx="2571750" cy="25717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SRMCont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Put 16 bits on the bus</a:t>
              </a:r>
              <a:endParaRPr kumimoji="0" lang="en-US" sz="1800" b="0" i="0" u="none" strike="noStrike" cap="none" normalizeH="0" baseline="0" smtClean="0">
                <a:ln>
                  <a:noFill/>
                </a:ln>
                <a:solidFill>
                  <a:schemeClr val="tx1"/>
                </a:solidFill>
                <a:effectLst/>
                <a:latin typeface="Arial" pitchFamily="34" charset="0"/>
              </a:endParaRPr>
            </a:p>
          </p:txBody>
        </p:sp>
        <p:sp>
          <p:nvSpPr>
            <p:cNvPr id="6300" name="Rectangle 156"/>
            <p:cNvSpPr>
              <a:spLocks noChangeArrowheads="1"/>
            </p:cNvSpPr>
            <p:nvPr/>
          </p:nvSpPr>
          <p:spPr bwMode="auto">
            <a:xfrm>
              <a:off x="108718350" y="109489875"/>
              <a:ext cx="571500" cy="5715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Output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Logic</a:t>
              </a:r>
              <a:endParaRPr kumimoji="0" lang="en-US" sz="1800" b="0" i="0" u="none" strike="noStrike" cap="none" normalizeH="0" baseline="0" smtClean="0">
                <a:ln>
                  <a:noFill/>
                </a:ln>
                <a:solidFill>
                  <a:schemeClr val="tx1"/>
                </a:solidFill>
                <a:effectLst/>
                <a:latin typeface="Arial" pitchFamily="34" charset="0"/>
              </a:endParaRPr>
            </a:p>
          </p:txBody>
        </p:sp>
        <p:sp>
          <p:nvSpPr>
            <p:cNvPr id="6301" name="Line 157"/>
            <p:cNvSpPr>
              <a:spLocks noChangeShapeType="1"/>
            </p:cNvSpPr>
            <p:nvPr/>
          </p:nvSpPr>
          <p:spPr bwMode="auto">
            <a:xfrm flipV="1">
              <a:off x="108889800" y="110061375"/>
              <a:ext cx="0" cy="6286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302" name="Line 158"/>
            <p:cNvSpPr>
              <a:spLocks noChangeShapeType="1"/>
            </p:cNvSpPr>
            <p:nvPr/>
          </p:nvSpPr>
          <p:spPr bwMode="auto">
            <a:xfrm>
              <a:off x="106432350" y="109547025"/>
              <a:ext cx="22860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303" name="Text Box 159"/>
            <p:cNvSpPr txBox="1">
              <a:spLocks noChangeArrowheads="1"/>
            </p:cNvSpPr>
            <p:nvPr/>
          </p:nvSpPr>
          <p:spPr bwMode="auto">
            <a:xfrm>
              <a:off x="107918250" y="109547025"/>
              <a:ext cx="4572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empty</a:t>
              </a:r>
              <a:endParaRPr kumimoji="0" lang="en-US" sz="1800" b="0" i="0" u="none" strike="noStrike" cap="none" normalizeH="0" baseline="0" smtClean="0">
                <a:ln>
                  <a:noFill/>
                </a:ln>
                <a:solidFill>
                  <a:schemeClr val="tx1"/>
                </a:solidFill>
                <a:effectLst/>
                <a:latin typeface="Arial" pitchFamily="34" charset="0"/>
              </a:endParaRPr>
            </a:p>
          </p:txBody>
        </p:sp>
        <p:sp>
          <p:nvSpPr>
            <p:cNvPr id="6304" name="Line 160"/>
            <p:cNvSpPr>
              <a:spLocks noChangeShapeType="1"/>
            </p:cNvSpPr>
            <p:nvPr/>
          </p:nvSpPr>
          <p:spPr bwMode="auto">
            <a:xfrm>
              <a:off x="109118400" y="108975525"/>
              <a:ext cx="0" cy="51435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6305" name="Line 161"/>
            <p:cNvSpPr>
              <a:spLocks noChangeShapeType="1"/>
            </p:cNvSpPr>
            <p:nvPr/>
          </p:nvSpPr>
          <p:spPr bwMode="auto">
            <a:xfrm>
              <a:off x="109461300" y="110804325"/>
              <a:ext cx="2286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6306" name="Line 162"/>
            <p:cNvSpPr>
              <a:spLocks noChangeShapeType="1"/>
            </p:cNvSpPr>
            <p:nvPr/>
          </p:nvSpPr>
          <p:spPr bwMode="auto">
            <a:xfrm>
              <a:off x="109689900" y="110804325"/>
              <a:ext cx="0" cy="51435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6307" name="Line 163"/>
            <p:cNvSpPr>
              <a:spLocks noChangeShapeType="1"/>
            </p:cNvSpPr>
            <p:nvPr/>
          </p:nvSpPr>
          <p:spPr bwMode="auto">
            <a:xfrm>
              <a:off x="108546900" y="111318675"/>
              <a:ext cx="11430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6308" name="Line 164"/>
            <p:cNvSpPr>
              <a:spLocks noChangeShapeType="1"/>
            </p:cNvSpPr>
            <p:nvPr/>
          </p:nvSpPr>
          <p:spPr bwMode="auto">
            <a:xfrm flipV="1">
              <a:off x="108546900" y="110918625"/>
              <a:ext cx="0" cy="4000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6309" name="Text Box 165"/>
            <p:cNvSpPr txBox="1">
              <a:spLocks noChangeArrowheads="1"/>
            </p:cNvSpPr>
            <p:nvPr/>
          </p:nvSpPr>
          <p:spPr bwMode="auto">
            <a:xfrm>
              <a:off x="108889800" y="111318675"/>
              <a:ext cx="5715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nxtstate</a:t>
              </a:r>
              <a:endParaRPr kumimoji="0" lang="en-US" sz="1800" b="0" i="0" u="none" strike="noStrike" cap="none" normalizeH="0" baseline="0" smtClean="0">
                <a:ln>
                  <a:noFill/>
                </a:ln>
                <a:solidFill>
                  <a:schemeClr val="tx1"/>
                </a:solidFill>
                <a:effectLst/>
                <a:latin typeface="Arial" pitchFamily="34" charset="0"/>
              </a:endParaRPr>
            </a:p>
          </p:txBody>
        </p:sp>
        <p:sp>
          <p:nvSpPr>
            <p:cNvPr id="6310" name="Text Box 166"/>
            <p:cNvSpPr txBox="1">
              <a:spLocks noChangeArrowheads="1"/>
            </p:cNvSpPr>
            <p:nvPr/>
          </p:nvSpPr>
          <p:spPr bwMode="auto">
            <a:xfrm>
              <a:off x="108889800" y="110232825"/>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state</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0" y="457200"/>
            <a:ext cx="8915400" cy="5851525"/>
            <a:chOff x="105746550" y="107123775"/>
            <a:chExt cx="8915400" cy="5852250"/>
          </a:xfrm>
        </p:grpSpPr>
        <p:sp>
          <p:nvSpPr>
            <p:cNvPr id="7171" name="Text Box 3"/>
            <p:cNvSpPr txBox="1">
              <a:spLocks noChangeArrowheads="1"/>
            </p:cNvSpPr>
            <p:nvPr/>
          </p:nvSpPr>
          <p:spPr bwMode="auto">
            <a:xfrm>
              <a:off x="109118400" y="107123775"/>
              <a:ext cx="2914650" cy="5143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smtClean="0">
                  <a:ln>
                    <a:noFill/>
                  </a:ln>
                  <a:solidFill>
                    <a:srgbClr val="000000"/>
                  </a:solidFill>
                  <a:effectLst/>
                  <a:latin typeface="Times New Roman" pitchFamily="18" charset="0"/>
                </a:rPr>
                <a:t>StripPayload</a:t>
              </a:r>
              <a:endParaRPr kumimoji="0" lang="en-US" sz="1800" b="0" i="0" u="none" strike="noStrike" cap="none" normalizeH="0" baseline="0" smtClean="0">
                <a:ln>
                  <a:noFill/>
                </a:ln>
                <a:solidFill>
                  <a:schemeClr val="tx1"/>
                </a:solidFill>
                <a:effectLst/>
                <a:latin typeface="Arial" pitchFamily="34" charset="0"/>
              </a:endParaRPr>
            </a:p>
          </p:txBody>
        </p:sp>
        <p:sp>
          <p:nvSpPr>
            <p:cNvPr id="7172" name="Line 4"/>
            <p:cNvSpPr>
              <a:spLocks noChangeShapeType="1"/>
            </p:cNvSpPr>
            <p:nvPr/>
          </p:nvSpPr>
          <p:spPr bwMode="auto">
            <a:xfrm>
              <a:off x="108206227" y="109931200"/>
              <a:ext cx="439387"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173" name="Line 5"/>
            <p:cNvSpPr>
              <a:spLocks noChangeShapeType="1"/>
            </p:cNvSpPr>
            <p:nvPr/>
          </p:nvSpPr>
          <p:spPr bwMode="auto">
            <a:xfrm>
              <a:off x="108261150" y="110250288"/>
              <a:ext cx="384464"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174" name="Text Box 6"/>
            <p:cNvSpPr txBox="1">
              <a:spLocks noChangeArrowheads="1"/>
            </p:cNvSpPr>
            <p:nvPr/>
          </p:nvSpPr>
          <p:spPr bwMode="auto">
            <a:xfrm>
              <a:off x="108261150" y="109718475"/>
              <a:ext cx="274617" cy="212725"/>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7175" name="Text Box 7"/>
            <p:cNvSpPr txBox="1">
              <a:spLocks noChangeArrowheads="1"/>
            </p:cNvSpPr>
            <p:nvPr/>
          </p:nvSpPr>
          <p:spPr bwMode="auto">
            <a:xfrm>
              <a:off x="108318300" y="110061375"/>
              <a:ext cx="219694" cy="159544"/>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rst</a:t>
              </a:r>
              <a:endParaRPr kumimoji="0" lang="en-US" sz="1800" b="0" i="0" u="none" strike="noStrike" cap="none" normalizeH="0" baseline="0" smtClean="0">
                <a:ln>
                  <a:noFill/>
                </a:ln>
                <a:solidFill>
                  <a:schemeClr val="tx1"/>
                </a:solidFill>
                <a:effectLst/>
                <a:latin typeface="Arial" pitchFamily="34" charset="0"/>
              </a:endParaRPr>
            </a:p>
          </p:txBody>
        </p:sp>
        <p:sp>
          <p:nvSpPr>
            <p:cNvPr id="7176" name="Rectangle 8"/>
            <p:cNvSpPr>
              <a:spLocks noChangeArrowheads="1"/>
            </p:cNvSpPr>
            <p:nvPr/>
          </p:nvSpPr>
          <p:spPr bwMode="auto">
            <a:xfrm>
              <a:off x="108661200" y="109775625"/>
              <a:ext cx="826819" cy="473075"/>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CounterReg</a:t>
              </a:r>
              <a:endParaRPr kumimoji="0" lang="en-US" sz="1800" b="0" i="0" u="none" strike="noStrike" cap="none" normalizeH="0" baseline="0" smtClean="0">
                <a:ln>
                  <a:noFill/>
                </a:ln>
                <a:solidFill>
                  <a:schemeClr val="tx1"/>
                </a:solidFill>
                <a:effectLst/>
                <a:latin typeface="Arial" pitchFamily="34" charset="0"/>
              </a:endParaRPr>
            </a:p>
          </p:txBody>
        </p:sp>
        <p:sp>
          <p:nvSpPr>
            <p:cNvPr id="7177" name="Line 9"/>
            <p:cNvSpPr>
              <a:spLocks noChangeShapeType="1"/>
            </p:cNvSpPr>
            <p:nvPr/>
          </p:nvSpPr>
          <p:spPr bwMode="auto">
            <a:xfrm>
              <a:off x="109265357" y="110307438"/>
              <a:ext cx="714004"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178" name="Rectangle 10"/>
            <p:cNvSpPr>
              <a:spLocks noChangeArrowheads="1"/>
            </p:cNvSpPr>
            <p:nvPr/>
          </p:nvSpPr>
          <p:spPr bwMode="auto">
            <a:xfrm>
              <a:off x="109979361" y="109988350"/>
              <a:ext cx="933697" cy="1223169"/>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NextState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If(ctr&lt;16)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Ctr+1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If data change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Trans+1</a:t>
              </a:r>
              <a:endParaRPr kumimoji="0" lang="en-US" sz="1800" b="0" i="0" u="none" strike="noStrike" cap="none" normalizeH="0" baseline="0" smtClean="0">
                <a:ln>
                  <a:noFill/>
                </a:ln>
                <a:solidFill>
                  <a:schemeClr val="tx1"/>
                </a:solidFill>
                <a:effectLst/>
                <a:latin typeface="Arial" pitchFamily="34" charset="0"/>
              </a:endParaRPr>
            </a:p>
          </p:txBody>
        </p:sp>
        <p:sp>
          <p:nvSpPr>
            <p:cNvPr id="7179" name="Text Box 11"/>
            <p:cNvSpPr txBox="1">
              <a:spLocks noChangeArrowheads="1"/>
            </p:cNvSpPr>
            <p:nvPr/>
          </p:nvSpPr>
          <p:spPr bwMode="auto">
            <a:xfrm>
              <a:off x="109430869" y="110591600"/>
              <a:ext cx="514350" cy="141288"/>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Times New Roman" pitchFamily="18" charset="0"/>
                </a:rPr>
                <a:t>RXData</a:t>
              </a:r>
              <a:endParaRPr kumimoji="0" lang="en-US" sz="1800" b="0" i="0" u="none" strike="noStrike" cap="none" normalizeH="0" baseline="0" smtClean="0">
                <a:ln>
                  <a:noFill/>
                </a:ln>
                <a:solidFill>
                  <a:schemeClr val="tx1"/>
                </a:solidFill>
                <a:effectLst/>
                <a:latin typeface="Arial" pitchFamily="34" charset="0"/>
              </a:endParaRPr>
            </a:p>
          </p:txBody>
        </p:sp>
        <p:sp>
          <p:nvSpPr>
            <p:cNvPr id="7180" name="Rectangle 12"/>
            <p:cNvSpPr>
              <a:spLocks noChangeArrowheads="1"/>
            </p:cNvSpPr>
            <p:nvPr/>
          </p:nvSpPr>
          <p:spPr bwMode="auto">
            <a:xfrm>
              <a:off x="111462292" y="110573344"/>
              <a:ext cx="384463" cy="584994"/>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CRC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181" name="Text Box 13"/>
            <p:cNvSpPr txBox="1">
              <a:spLocks noChangeArrowheads="1"/>
            </p:cNvSpPr>
            <p:nvPr/>
          </p:nvSpPr>
          <p:spPr bwMode="auto">
            <a:xfrm>
              <a:off x="111022905" y="110573344"/>
              <a:ext cx="384463" cy="159544"/>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Transs</a:t>
              </a:r>
              <a:endParaRPr kumimoji="0" lang="en-US" sz="1800" b="0" i="0" u="none" strike="noStrike" cap="none" normalizeH="0" baseline="0" smtClean="0">
                <a:ln>
                  <a:noFill/>
                </a:ln>
                <a:solidFill>
                  <a:schemeClr val="tx1"/>
                </a:solidFill>
                <a:effectLst/>
                <a:latin typeface="Arial" pitchFamily="34" charset="0"/>
              </a:endParaRPr>
            </a:p>
          </p:txBody>
        </p:sp>
        <p:sp>
          <p:nvSpPr>
            <p:cNvPr id="7182" name="Line 14"/>
            <p:cNvSpPr>
              <a:spLocks noChangeShapeType="1"/>
            </p:cNvSpPr>
            <p:nvPr/>
          </p:nvSpPr>
          <p:spPr bwMode="auto">
            <a:xfrm>
              <a:off x="109485050" y="110307438"/>
              <a:ext cx="0" cy="1542256"/>
            </a:xfrm>
            <a:prstGeom prst="line">
              <a:avLst/>
            </a:prstGeom>
            <a:noFill/>
            <a:ln w="9525" algn="ctr">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7183" name="Line 15"/>
            <p:cNvSpPr>
              <a:spLocks noChangeShapeType="1"/>
            </p:cNvSpPr>
            <p:nvPr/>
          </p:nvSpPr>
          <p:spPr bwMode="auto">
            <a:xfrm>
              <a:off x="109485050" y="111849694"/>
              <a:ext cx="494311"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184" name="Rectangle 16"/>
            <p:cNvSpPr>
              <a:spLocks noChangeArrowheads="1"/>
            </p:cNvSpPr>
            <p:nvPr/>
          </p:nvSpPr>
          <p:spPr bwMode="auto">
            <a:xfrm>
              <a:off x="109979361" y="111530606"/>
              <a:ext cx="933697" cy="1445419"/>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OutputLogic</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If ctr= 340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If Trans=RxDat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Resend=0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Else resend=1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storeEn1 = 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storeEN2=1</a:t>
              </a:r>
              <a:endParaRPr kumimoji="0" lang="en-US" sz="1800" b="0" i="0" u="none" strike="noStrike" cap="none" normalizeH="0" baseline="0" smtClean="0">
                <a:ln>
                  <a:noFill/>
                </a:ln>
                <a:solidFill>
                  <a:schemeClr val="tx1"/>
                </a:solidFill>
                <a:effectLst/>
                <a:latin typeface="Arial" pitchFamily="34" charset="0"/>
              </a:endParaRPr>
            </a:p>
          </p:txBody>
        </p:sp>
        <p:sp>
          <p:nvSpPr>
            <p:cNvPr id="7185" name="Text Box 17"/>
            <p:cNvSpPr txBox="1">
              <a:spLocks noChangeArrowheads="1"/>
            </p:cNvSpPr>
            <p:nvPr/>
          </p:nvSpPr>
          <p:spPr bwMode="auto">
            <a:xfrm>
              <a:off x="108859369" y="110305850"/>
              <a:ext cx="512866" cy="212725"/>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counter</a:t>
              </a:r>
              <a:endParaRPr kumimoji="0" lang="en-US" sz="1800" b="0" i="0" u="none" strike="noStrike" cap="none" normalizeH="0" baseline="0" smtClean="0">
                <a:ln>
                  <a:noFill/>
                </a:ln>
                <a:solidFill>
                  <a:schemeClr val="tx1"/>
                </a:solidFill>
                <a:effectLst/>
                <a:latin typeface="Arial" pitchFamily="34" charset="0"/>
              </a:endParaRPr>
            </a:p>
          </p:txBody>
        </p:sp>
        <p:sp>
          <p:nvSpPr>
            <p:cNvPr id="7186" name="Line 18"/>
            <p:cNvSpPr>
              <a:spLocks noChangeShapeType="1"/>
            </p:cNvSpPr>
            <p:nvPr/>
          </p:nvSpPr>
          <p:spPr bwMode="auto">
            <a:xfrm>
              <a:off x="110418748" y="111371063"/>
              <a:ext cx="768927" cy="0"/>
            </a:xfrm>
            <a:prstGeom prst="line">
              <a:avLst/>
            </a:prstGeom>
            <a:noFill/>
            <a:ln w="9525" algn="ctr">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7187" name="Line 19"/>
            <p:cNvSpPr>
              <a:spLocks noChangeShapeType="1"/>
            </p:cNvSpPr>
            <p:nvPr/>
          </p:nvSpPr>
          <p:spPr bwMode="auto">
            <a:xfrm>
              <a:off x="110418748" y="111371063"/>
              <a:ext cx="0" cy="159543"/>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188" name="Line 20"/>
            <p:cNvSpPr>
              <a:spLocks noChangeShapeType="1"/>
            </p:cNvSpPr>
            <p:nvPr/>
          </p:nvSpPr>
          <p:spPr bwMode="auto">
            <a:xfrm>
              <a:off x="111187675" y="110786069"/>
              <a:ext cx="0" cy="584994"/>
            </a:xfrm>
            <a:prstGeom prst="line">
              <a:avLst/>
            </a:prstGeom>
            <a:noFill/>
            <a:ln w="9525" algn="ctr">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7189" name="Line 21"/>
            <p:cNvSpPr>
              <a:spLocks noChangeShapeType="1"/>
            </p:cNvSpPr>
            <p:nvPr/>
          </p:nvSpPr>
          <p:spPr bwMode="auto">
            <a:xfrm flipV="1">
              <a:off x="110913058" y="112804575"/>
              <a:ext cx="3748892" cy="16669"/>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190" name="Text Box 22"/>
            <p:cNvSpPr txBox="1">
              <a:spLocks noChangeArrowheads="1"/>
            </p:cNvSpPr>
            <p:nvPr/>
          </p:nvSpPr>
          <p:spPr bwMode="auto">
            <a:xfrm>
              <a:off x="111004350" y="112575975"/>
              <a:ext cx="514350" cy="192088"/>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Resend</a:t>
              </a:r>
              <a:endParaRPr kumimoji="0" lang="en-US" sz="1800" b="0" i="0" u="none" strike="noStrike" cap="none" normalizeH="0" baseline="0" smtClean="0">
                <a:ln>
                  <a:noFill/>
                </a:ln>
                <a:solidFill>
                  <a:schemeClr val="tx1"/>
                </a:solidFill>
                <a:effectLst/>
                <a:latin typeface="Arial" pitchFamily="34" charset="0"/>
              </a:endParaRPr>
            </a:p>
          </p:txBody>
        </p:sp>
        <p:sp>
          <p:nvSpPr>
            <p:cNvPr id="7191" name="Text Box 23"/>
            <p:cNvSpPr txBox="1">
              <a:spLocks noChangeArrowheads="1"/>
            </p:cNvSpPr>
            <p:nvPr/>
          </p:nvSpPr>
          <p:spPr bwMode="auto">
            <a:xfrm>
              <a:off x="111061500" y="107718225"/>
              <a:ext cx="3371850" cy="9144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Stripayload block removes all the header information (ignores the first </a:t>
              </a:r>
              <a:r>
                <a:rPr kumimoji="0" lang="en-US" sz="1400" b="0" i="0" u="none" strike="noStrike" cap="none" normalizeH="0" baseline="0" dirty="0" err="1" smtClean="0">
                  <a:ln>
                    <a:noFill/>
                  </a:ln>
                  <a:solidFill>
                    <a:srgbClr val="000000"/>
                  </a:solidFill>
                  <a:effectLst/>
                  <a:latin typeface="Times New Roman" pitchFamily="18" charset="0"/>
                </a:rPr>
                <a:t>first</a:t>
              </a:r>
              <a:r>
                <a:rPr kumimoji="0" lang="en-US" sz="1400" b="0" i="0" u="none" strike="noStrike" cap="none" normalizeH="0" baseline="0" dirty="0" smtClean="0">
                  <a:ln>
                    <a:noFill/>
                  </a:ln>
                  <a:solidFill>
                    <a:srgbClr val="000000"/>
                  </a:solidFill>
                  <a:effectLst/>
                  <a:latin typeface="Times New Roman" pitchFamily="18" charset="0"/>
                </a:rPr>
                <a:t> 122 bits) and then calculates the CRC of the data that was passed 16 bits at a time 32 times and compares that to the CRC appended to the data field (very last 16 bit data). If discrepancies are present then the err flag is set.</a:t>
              </a:r>
              <a:endParaRPr kumimoji="0" lang="en-US" sz="1400" b="0" i="0" u="none" strike="noStrike" cap="none" normalizeH="0" baseline="0" dirty="0" smtClean="0">
                <a:ln>
                  <a:noFill/>
                </a:ln>
                <a:solidFill>
                  <a:schemeClr val="tx1"/>
                </a:solidFill>
                <a:effectLst/>
                <a:latin typeface="Arial" pitchFamily="34" charset="0"/>
              </a:endParaRPr>
            </a:p>
          </p:txBody>
        </p:sp>
        <p:sp>
          <p:nvSpPr>
            <p:cNvPr id="7192" name="Rectangle 24"/>
            <p:cNvSpPr>
              <a:spLocks noChangeArrowheads="1"/>
            </p:cNvSpPr>
            <p:nvPr/>
          </p:nvSpPr>
          <p:spPr bwMode="auto">
            <a:xfrm>
              <a:off x="106318050" y="109775625"/>
              <a:ext cx="514350" cy="12573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ShifReg</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16bit</a:t>
              </a:r>
              <a:endParaRPr kumimoji="0" lang="en-US" sz="1800" b="0" i="0" u="none" strike="noStrike" cap="none" normalizeH="0" baseline="0" smtClean="0">
                <a:ln>
                  <a:noFill/>
                </a:ln>
                <a:solidFill>
                  <a:schemeClr val="tx1"/>
                </a:solidFill>
                <a:effectLst/>
                <a:latin typeface="Arial" pitchFamily="34" charset="0"/>
              </a:endParaRPr>
            </a:p>
          </p:txBody>
        </p:sp>
        <p:sp>
          <p:nvSpPr>
            <p:cNvPr id="7193" name="Line 25"/>
            <p:cNvSpPr>
              <a:spLocks noChangeShapeType="1"/>
            </p:cNvSpPr>
            <p:nvPr/>
          </p:nvSpPr>
          <p:spPr bwMode="auto">
            <a:xfrm>
              <a:off x="105746550" y="11011852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194" name="Line 26"/>
            <p:cNvSpPr>
              <a:spLocks noChangeShapeType="1"/>
            </p:cNvSpPr>
            <p:nvPr/>
          </p:nvSpPr>
          <p:spPr bwMode="auto">
            <a:xfrm>
              <a:off x="105746550" y="11046142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195" name="Text Box 27"/>
            <p:cNvSpPr txBox="1">
              <a:spLocks noChangeArrowheads="1"/>
            </p:cNvSpPr>
            <p:nvPr/>
          </p:nvSpPr>
          <p:spPr bwMode="auto">
            <a:xfrm>
              <a:off x="105803700" y="109889925"/>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7196" name="Text Box 28"/>
            <p:cNvSpPr txBox="1">
              <a:spLocks noChangeArrowheads="1"/>
            </p:cNvSpPr>
            <p:nvPr/>
          </p:nvSpPr>
          <p:spPr bwMode="auto">
            <a:xfrm>
              <a:off x="105860850" y="110289975"/>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rst</a:t>
              </a:r>
              <a:endParaRPr kumimoji="0" lang="en-US" sz="1800" b="0" i="0" u="none" strike="noStrike" cap="none" normalizeH="0" baseline="0" smtClean="0">
                <a:ln>
                  <a:noFill/>
                </a:ln>
                <a:solidFill>
                  <a:schemeClr val="tx1"/>
                </a:solidFill>
                <a:effectLst/>
                <a:latin typeface="Arial" pitchFamily="34" charset="0"/>
              </a:endParaRPr>
            </a:p>
          </p:txBody>
        </p:sp>
        <p:sp>
          <p:nvSpPr>
            <p:cNvPr id="7197" name="Text Box 29"/>
            <p:cNvSpPr txBox="1">
              <a:spLocks noChangeArrowheads="1"/>
            </p:cNvSpPr>
            <p:nvPr/>
          </p:nvSpPr>
          <p:spPr bwMode="auto">
            <a:xfrm>
              <a:off x="105860850" y="110575725"/>
              <a:ext cx="3429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Rx</a:t>
              </a:r>
              <a:endParaRPr kumimoji="0" lang="en-US" sz="1800" b="0" i="0" u="none" strike="noStrike" cap="none" normalizeH="0" baseline="0" smtClean="0">
                <a:ln>
                  <a:noFill/>
                </a:ln>
                <a:solidFill>
                  <a:schemeClr val="tx1"/>
                </a:solidFill>
                <a:effectLst/>
                <a:latin typeface="Arial" pitchFamily="34" charset="0"/>
              </a:endParaRPr>
            </a:p>
          </p:txBody>
        </p:sp>
        <p:sp>
          <p:nvSpPr>
            <p:cNvPr id="7198" name="Line 30"/>
            <p:cNvSpPr>
              <a:spLocks noChangeShapeType="1"/>
            </p:cNvSpPr>
            <p:nvPr/>
          </p:nvSpPr>
          <p:spPr bwMode="auto">
            <a:xfrm>
              <a:off x="105746550" y="11080432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199" name="Line 31"/>
            <p:cNvSpPr>
              <a:spLocks noChangeShapeType="1"/>
            </p:cNvSpPr>
            <p:nvPr/>
          </p:nvSpPr>
          <p:spPr bwMode="auto">
            <a:xfrm>
              <a:off x="110916769" y="110763050"/>
              <a:ext cx="5715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200" name="Line 32"/>
            <p:cNvSpPr>
              <a:spLocks noChangeShapeType="1"/>
            </p:cNvSpPr>
            <p:nvPr/>
          </p:nvSpPr>
          <p:spPr bwMode="auto">
            <a:xfrm>
              <a:off x="109259419" y="110248700"/>
              <a:ext cx="0" cy="5715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7201" name="Line 33"/>
            <p:cNvSpPr>
              <a:spLocks noChangeShapeType="1"/>
            </p:cNvSpPr>
            <p:nvPr/>
          </p:nvSpPr>
          <p:spPr bwMode="auto">
            <a:xfrm>
              <a:off x="106491727" y="108673900"/>
              <a:ext cx="439387"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202" name="Line 34"/>
            <p:cNvSpPr>
              <a:spLocks noChangeShapeType="1"/>
            </p:cNvSpPr>
            <p:nvPr/>
          </p:nvSpPr>
          <p:spPr bwMode="auto">
            <a:xfrm>
              <a:off x="106546650" y="108992988"/>
              <a:ext cx="384464"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203" name="Text Box 35"/>
            <p:cNvSpPr txBox="1">
              <a:spLocks noChangeArrowheads="1"/>
            </p:cNvSpPr>
            <p:nvPr/>
          </p:nvSpPr>
          <p:spPr bwMode="auto">
            <a:xfrm>
              <a:off x="106546650" y="108461175"/>
              <a:ext cx="274617" cy="212725"/>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Clk</a:t>
              </a:r>
              <a:endParaRPr kumimoji="0" lang="en-US" sz="1800" b="0" i="0" u="none" strike="noStrike" cap="none" normalizeH="0" baseline="0" smtClean="0">
                <a:ln>
                  <a:noFill/>
                </a:ln>
                <a:solidFill>
                  <a:schemeClr val="tx1"/>
                </a:solidFill>
                <a:effectLst/>
                <a:latin typeface="Arial" pitchFamily="34" charset="0"/>
              </a:endParaRPr>
            </a:p>
          </p:txBody>
        </p:sp>
        <p:sp>
          <p:nvSpPr>
            <p:cNvPr id="7204" name="Text Box 36"/>
            <p:cNvSpPr txBox="1">
              <a:spLocks noChangeArrowheads="1"/>
            </p:cNvSpPr>
            <p:nvPr/>
          </p:nvSpPr>
          <p:spPr bwMode="auto">
            <a:xfrm>
              <a:off x="106601573" y="108833444"/>
              <a:ext cx="219694" cy="159544"/>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rst</a:t>
              </a:r>
              <a:endParaRPr kumimoji="0" lang="en-US" sz="1800" b="0" i="0" u="none" strike="noStrike" cap="none" normalizeH="0" baseline="0" smtClean="0">
                <a:ln>
                  <a:noFill/>
                </a:ln>
                <a:solidFill>
                  <a:schemeClr val="tx1"/>
                </a:solidFill>
                <a:effectLst/>
                <a:latin typeface="Arial" pitchFamily="34" charset="0"/>
              </a:endParaRPr>
            </a:p>
          </p:txBody>
        </p:sp>
        <p:sp>
          <p:nvSpPr>
            <p:cNvPr id="7205" name="Rectangle 37"/>
            <p:cNvSpPr>
              <a:spLocks noChangeArrowheads="1"/>
            </p:cNvSpPr>
            <p:nvPr/>
          </p:nvSpPr>
          <p:spPr bwMode="auto">
            <a:xfrm>
              <a:off x="106946700" y="108689775"/>
              <a:ext cx="457200" cy="3429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smtClean="0">
                  <a:ln>
                    <a:noFill/>
                  </a:ln>
                  <a:solidFill>
                    <a:srgbClr val="000000"/>
                  </a:solidFill>
                  <a:effectLst/>
                  <a:latin typeface="Times New Roman" pitchFamily="18" charset="0"/>
                </a:rPr>
                <a:t>CounterReg</a:t>
              </a:r>
              <a:endParaRPr kumimoji="0" lang="en-US" sz="1800" b="0" i="0" u="none" strike="noStrike" cap="none" normalizeH="0" baseline="0" smtClean="0">
                <a:ln>
                  <a:noFill/>
                </a:ln>
                <a:solidFill>
                  <a:schemeClr val="tx1"/>
                </a:solidFill>
                <a:effectLst/>
                <a:latin typeface="Arial" pitchFamily="34" charset="0"/>
              </a:endParaRPr>
            </a:p>
          </p:txBody>
        </p:sp>
        <p:sp>
          <p:nvSpPr>
            <p:cNvPr id="7206" name="Line 38"/>
            <p:cNvSpPr>
              <a:spLocks noChangeShapeType="1"/>
            </p:cNvSpPr>
            <p:nvPr/>
          </p:nvSpPr>
          <p:spPr bwMode="auto">
            <a:xfrm>
              <a:off x="107147096" y="109123163"/>
              <a:ext cx="714004"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207" name="Rectangle 39"/>
            <p:cNvSpPr>
              <a:spLocks noChangeArrowheads="1"/>
            </p:cNvSpPr>
            <p:nvPr/>
          </p:nvSpPr>
          <p:spPr bwMode="auto">
            <a:xfrm>
              <a:off x="107861100" y="108061125"/>
              <a:ext cx="685800" cy="12001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NextState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If(ctr&lt;122)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Ctr+1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Else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    EN=1</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endParaRPr>
            </a:p>
          </p:txBody>
        </p:sp>
        <p:sp>
          <p:nvSpPr>
            <p:cNvPr id="7208" name="Text Box 40"/>
            <p:cNvSpPr txBox="1">
              <a:spLocks noChangeArrowheads="1"/>
            </p:cNvSpPr>
            <p:nvPr/>
          </p:nvSpPr>
          <p:spPr bwMode="auto">
            <a:xfrm>
              <a:off x="107175300" y="109146975"/>
              <a:ext cx="512866"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counter</a:t>
              </a:r>
              <a:endParaRPr kumimoji="0" lang="en-US" sz="1800" b="0" i="0" u="none" strike="noStrike" cap="none" normalizeH="0" baseline="0" smtClean="0">
                <a:ln>
                  <a:noFill/>
                </a:ln>
                <a:solidFill>
                  <a:schemeClr val="tx1"/>
                </a:solidFill>
                <a:effectLst/>
                <a:latin typeface="Arial" pitchFamily="34" charset="0"/>
              </a:endParaRPr>
            </a:p>
          </p:txBody>
        </p:sp>
        <p:sp>
          <p:nvSpPr>
            <p:cNvPr id="7209" name="Line 41"/>
            <p:cNvSpPr>
              <a:spLocks noChangeShapeType="1"/>
            </p:cNvSpPr>
            <p:nvPr/>
          </p:nvSpPr>
          <p:spPr bwMode="auto">
            <a:xfrm>
              <a:off x="107118150" y="109032675"/>
              <a:ext cx="23008" cy="88900"/>
            </a:xfrm>
            <a:prstGeom prst="line">
              <a:avLst/>
            </a:prstGeom>
            <a:noFill/>
            <a:ln w="9525" algn="ctr">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7210" name="Line 42"/>
            <p:cNvSpPr>
              <a:spLocks noChangeShapeType="1"/>
            </p:cNvSpPr>
            <p:nvPr/>
          </p:nvSpPr>
          <p:spPr bwMode="auto">
            <a:xfrm>
              <a:off x="108546900" y="109032675"/>
              <a:ext cx="188595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a:p>
          </p:txBody>
        </p:sp>
        <p:sp>
          <p:nvSpPr>
            <p:cNvPr id="7211" name="Line 43"/>
            <p:cNvSpPr>
              <a:spLocks noChangeShapeType="1"/>
            </p:cNvSpPr>
            <p:nvPr/>
          </p:nvSpPr>
          <p:spPr bwMode="auto">
            <a:xfrm>
              <a:off x="110432850" y="109032675"/>
              <a:ext cx="0" cy="9715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212" name="Text Box 44"/>
            <p:cNvSpPr txBox="1">
              <a:spLocks noChangeArrowheads="1"/>
            </p:cNvSpPr>
            <p:nvPr/>
          </p:nvSpPr>
          <p:spPr bwMode="auto">
            <a:xfrm>
              <a:off x="109975650" y="109146975"/>
              <a:ext cx="2857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EN</a:t>
              </a:r>
              <a:endParaRPr kumimoji="0" lang="en-US" sz="1800" b="0" i="0" u="none" strike="noStrike" cap="none" normalizeH="0" baseline="0" smtClean="0">
                <a:ln>
                  <a:noFill/>
                </a:ln>
                <a:solidFill>
                  <a:schemeClr val="tx1"/>
                </a:solidFill>
                <a:effectLst/>
                <a:latin typeface="Arial" pitchFamily="34" charset="0"/>
              </a:endParaRPr>
            </a:p>
          </p:txBody>
        </p:sp>
        <p:sp>
          <p:nvSpPr>
            <p:cNvPr id="7213" name="Rectangle 45"/>
            <p:cNvSpPr>
              <a:spLocks noChangeArrowheads="1"/>
            </p:cNvSpPr>
            <p:nvPr/>
          </p:nvSpPr>
          <p:spPr bwMode="auto">
            <a:xfrm>
              <a:off x="105975150" y="107889675"/>
              <a:ext cx="2971800" cy="1771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Stripfirs122</a:t>
              </a:r>
              <a:endParaRPr kumimoji="0" lang="en-US" sz="1800" b="0" i="0" u="none" strike="noStrike" cap="none" normalizeH="0" baseline="0" smtClean="0">
                <a:ln>
                  <a:noFill/>
                </a:ln>
                <a:solidFill>
                  <a:schemeClr val="tx1"/>
                </a:solidFill>
                <a:effectLst/>
                <a:latin typeface="Arial" pitchFamily="34" charset="0"/>
              </a:endParaRPr>
            </a:p>
          </p:txBody>
        </p:sp>
        <p:sp>
          <p:nvSpPr>
            <p:cNvPr id="7214" name="Line 46"/>
            <p:cNvSpPr>
              <a:spLocks noChangeShapeType="1"/>
            </p:cNvSpPr>
            <p:nvPr/>
          </p:nvSpPr>
          <p:spPr bwMode="auto">
            <a:xfrm>
              <a:off x="106832400" y="110747175"/>
              <a:ext cx="31432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215" name="Line 47"/>
            <p:cNvSpPr>
              <a:spLocks noChangeShapeType="1"/>
            </p:cNvSpPr>
            <p:nvPr/>
          </p:nvSpPr>
          <p:spPr bwMode="auto">
            <a:xfrm>
              <a:off x="110890050" y="112061625"/>
              <a:ext cx="18859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216" name="Line 48"/>
            <p:cNvSpPr>
              <a:spLocks noChangeShapeType="1"/>
            </p:cNvSpPr>
            <p:nvPr/>
          </p:nvSpPr>
          <p:spPr bwMode="auto">
            <a:xfrm>
              <a:off x="112204500" y="112404525"/>
              <a:ext cx="5715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217" name="Text Box 49"/>
            <p:cNvSpPr txBox="1">
              <a:spLocks noChangeArrowheads="1"/>
            </p:cNvSpPr>
            <p:nvPr/>
          </p:nvSpPr>
          <p:spPr bwMode="auto">
            <a:xfrm>
              <a:off x="112090200" y="112175925"/>
              <a:ext cx="5143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RxData</a:t>
              </a:r>
              <a:endParaRPr kumimoji="0" lang="en-US" sz="1800" b="0" i="0" u="none" strike="noStrike" cap="none" normalizeH="0" baseline="0" smtClean="0">
                <a:ln>
                  <a:noFill/>
                </a:ln>
                <a:solidFill>
                  <a:schemeClr val="tx1"/>
                </a:solidFill>
                <a:effectLst/>
                <a:latin typeface="Arial" pitchFamily="34" charset="0"/>
              </a:endParaRPr>
            </a:p>
          </p:txBody>
        </p:sp>
        <p:sp>
          <p:nvSpPr>
            <p:cNvPr id="7218" name="Rectangle 50"/>
            <p:cNvSpPr>
              <a:spLocks noChangeArrowheads="1"/>
            </p:cNvSpPr>
            <p:nvPr/>
          </p:nvSpPr>
          <p:spPr bwMode="auto">
            <a:xfrm>
              <a:off x="112776000" y="111204375"/>
              <a:ext cx="742950" cy="13144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SRAM</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256 bit</a:t>
              </a:r>
              <a:endParaRPr kumimoji="0" lang="en-US" sz="1800" b="0" i="0" u="none" strike="noStrike" cap="none" normalizeH="0" baseline="0" smtClean="0">
                <a:ln>
                  <a:noFill/>
                </a:ln>
                <a:solidFill>
                  <a:schemeClr val="tx1"/>
                </a:solidFill>
                <a:effectLst/>
                <a:latin typeface="Arial" pitchFamily="34" charset="0"/>
              </a:endParaRPr>
            </a:p>
          </p:txBody>
        </p:sp>
        <p:sp>
          <p:nvSpPr>
            <p:cNvPr id="7219" name="Text Box 51"/>
            <p:cNvSpPr txBox="1">
              <a:spLocks noChangeArrowheads="1"/>
            </p:cNvSpPr>
            <p:nvPr/>
          </p:nvSpPr>
          <p:spPr bwMode="auto">
            <a:xfrm>
              <a:off x="111061500" y="111833025"/>
              <a:ext cx="6286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storeEN1</a:t>
              </a:r>
              <a:endParaRPr kumimoji="0" lang="en-US" sz="1800" b="0" i="0" u="none" strike="noStrike" cap="none" normalizeH="0" baseline="0" smtClean="0">
                <a:ln>
                  <a:noFill/>
                </a:ln>
                <a:solidFill>
                  <a:schemeClr val="tx1"/>
                </a:solidFill>
                <a:effectLst/>
                <a:latin typeface="Arial" pitchFamily="34" charset="0"/>
              </a:endParaRPr>
            </a:p>
          </p:txBody>
        </p:sp>
        <p:sp>
          <p:nvSpPr>
            <p:cNvPr id="7220" name="Line 52"/>
            <p:cNvSpPr>
              <a:spLocks noChangeShapeType="1"/>
            </p:cNvSpPr>
            <p:nvPr/>
          </p:nvSpPr>
          <p:spPr bwMode="auto">
            <a:xfrm>
              <a:off x="113518950" y="111833025"/>
              <a:ext cx="9144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221" name="Text Box 53"/>
            <p:cNvSpPr txBox="1">
              <a:spLocks noChangeArrowheads="1"/>
            </p:cNvSpPr>
            <p:nvPr/>
          </p:nvSpPr>
          <p:spPr bwMode="auto">
            <a:xfrm>
              <a:off x="113633250" y="111604425"/>
              <a:ext cx="4000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data</a:t>
              </a:r>
              <a:endParaRPr kumimoji="0" lang="en-US" sz="1800" b="0" i="0" u="none" strike="noStrike" cap="none" normalizeH="0" baseline="0" smtClean="0">
                <a:ln>
                  <a:noFill/>
                </a:ln>
                <a:solidFill>
                  <a:schemeClr val="tx1"/>
                </a:solidFill>
                <a:effectLst/>
                <a:latin typeface="Arial" pitchFamily="34" charset="0"/>
              </a:endParaRPr>
            </a:p>
          </p:txBody>
        </p:sp>
        <p:sp>
          <p:nvSpPr>
            <p:cNvPr id="7222" name="Line 54"/>
            <p:cNvSpPr>
              <a:spLocks noChangeShapeType="1"/>
            </p:cNvSpPr>
            <p:nvPr/>
          </p:nvSpPr>
          <p:spPr bwMode="auto">
            <a:xfrm>
              <a:off x="109404150" y="11257597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a:p>
          </p:txBody>
        </p:sp>
        <p:sp>
          <p:nvSpPr>
            <p:cNvPr id="7223" name="Text Box 55"/>
            <p:cNvSpPr txBox="1">
              <a:spLocks noChangeArrowheads="1"/>
            </p:cNvSpPr>
            <p:nvPr/>
          </p:nvSpPr>
          <p:spPr bwMode="auto">
            <a:xfrm>
              <a:off x="109289850" y="112347375"/>
              <a:ext cx="5143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Times New Roman" pitchFamily="18" charset="0"/>
                </a:rPr>
                <a:t>RxData</a:t>
              </a:r>
              <a:endParaRPr kumimoji="0" lang="en-US" sz="1800" b="0" i="0" u="none" strike="noStrike" cap="none" normalizeH="0" baseline="0" smtClean="0">
                <a:ln>
                  <a:noFill/>
                </a:ln>
                <a:solidFill>
                  <a:schemeClr val="tx1"/>
                </a:solidFill>
                <a:effectLst/>
                <a:latin typeface="Arial"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noChangeAspect="1"/>
          </p:cNvGrpSpPr>
          <p:nvPr/>
        </p:nvGrpSpPr>
        <p:grpSpPr bwMode="auto">
          <a:xfrm>
            <a:off x="152400" y="304811"/>
            <a:ext cx="7162800" cy="5517899"/>
            <a:chOff x="106546650" y="107123775"/>
            <a:chExt cx="6057900" cy="4667381"/>
          </a:xfrm>
        </p:grpSpPr>
        <p:sp>
          <p:nvSpPr>
            <p:cNvPr id="16387" name="AutoShape 3"/>
            <p:cNvSpPr>
              <a:spLocks noChangeArrowheads="1"/>
            </p:cNvSpPr>
            <p:nvPr/>
          </p:nvSpPr>
          <p:spPr bwMode="auto">
            <a:xfrm rot="16200000">
              <a:off x="109689900" y="109718475"/>
              <a:ext cx="1428750" cy="285750"/>
            </a:xfrm>
            <a:prstGeom prst="flowChartManualOperation">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0                    1</a:t>
              </a:r>
              <a:endParaRPr kumimoji="0" lang="en-US" sz="1800" b="0" i="0" u="none" strike="noStrike" cap="none" normalizeH="0" baseline="0" dirty="0" smtClean="0">
                <a:ln>
                  <a:noFill/>
                </a:ln>
                <a:solidFill>
                  <a:schemeClr val="tx1"/>
                </a:solidFill>
                <a:effectLst/>
                <a:latin typeface="Arial" pitchFamily="34" charset="0"/>
              </a:endParaRPr>
            </a:p>
          </p:txBody>
        </p:sp>
        <p:sp>
          <p:nvSpPr>
            <p:cNvPr id="16388" name="Text Box 4"/>
            <p:cNvSpPr txBox="1">
              <a:spLocks noChangeArrowheads="1"/>
            </p:cNvSpPr>
            <p:nvPr/>
          </p:nvSpPr>
          <p:spPr bwMode="auto">
            <a:xfrm>
              <a:off x="109118400" y="107123775"/>
              <a:ext cx="2914650" cy="5143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Times New Roman" pitchFamily="18" charset="0"/>
                </a:rPr>
                <a:t>nextpacket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389" name="Rectangle 5"/>
            <p:cNvSpPr>
              <a:spLocks noChangeArrowheads="1"/>
            </p:cNvSpPr>
            <p:nvPr/>
          </p:nvSpPr>
          <p:spPr bwMode="auto">
            <a:xfrm>
              <a:off x="108432600" y="108746925"/>
              <a:ext cx="800100" cy="9715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ResendPacketReg</a:t>
              </a:r>
              <a:endParaRPr kumimoji="0" lang="en-US" sz="1800" b="0" i="0" u="none" strike="noStrike" cap="none" normalizeH="0" baseline="0" dirty="0" smtClean="0">
                <a:ln>
                  <a:noFill/>
                </a:ln>
                <a:solidFill>
                  <a:schemeClr val="tx1"/>
                </a:solidFill>
                <a:effectLst/>
                <a:latin typeface="Arial" pitchFamily="34" charset="0"/>
              </a:endParaRPr>
            </a:p>
          </p:txBody>
        </p:sp>
        <p:sp>
          <p:nvSpPr>
            <p:cNvPr id="16390" name="Rectangle 6"/>
            <p:cNvSpPr>
              <a:spLocks noChangeArrowheads="1"/>
            </p:cNvSpPr>
            <p:nvPr/>
          </p:nvSpPr>
          <p:spPr bwMode="auto">
            <a:xfrm>
              <a:off x="108432600" y="109889925"/>
              <a:ext cx="800100" cy="9144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SendPacketReg</a:t>
              </a:r>
              <a:endParaRPr kumimoji="0" lang="en-US" sz="1800" b="0" i="0" u="none" strike="noStrike" cap="none" normalizeH="0" baseline="0" dirty="0" smtClean="0">
                <a:ln>
                  <a:noFill/>
                </a:ln>
                <a:solidFill>
                  <a:schemeClr val="tx1"/>
                </a:solidFill>
                <a:effectLst/>
                <a:latin typeface="Arial" pitchFamily="34" charset="0"/>
              </a:endParaRPr>
            </a:p>
          </p:txBody>
        </p:sp>
        <p:sp>
          <p:nvSpPr>
            <p:cNvPr id="16391" name="Line 7"/>
            <p:cNvSpPr>
              <a:spLocks noChangeShapeType="1"/>
            </p:cNvSpPr>
            <p:nvPr/>
          </p:nvSpPr>
          <p:spPr bwMode="auto">
            <a:xfrm>
              <a:off x="110375700" y="108804075"/>
              <a:ext cx="0" cy="4572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392" name="Line 8"/>
            <p:cNvSpPr>
              <a:spLocks noChangeShapeType="1"/>
            </p:cNvSpPr>
            <p:nvPr/>
          </p:nvSpPr>
          <p:spPr bwMode="auto">
            <a:xfrm>
              <a:off x="109232700" y="109432725"/>
              <a:ext cx="10287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393" name="Line 9"/>
            <p:cNvSpPr>
              <a:spLocks noChangeShapeType="1"/>
            </p:cNvSpPr>
            <p:nvPr/>
          </p:nvSpPr>
          <p:spPr bwMode="auto">
            <a:xfrm>
              <a:off x="109232700" y="110061375"/>
              <a:ext cx="10287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394" name="Text Box 10"/>
            <p:cNvSpPr txBox="1">
              <a:spLocks noChangeArrowheads="1"/>
            </p:cNvSpPr>
            <p:nvPr/>
          </p:nvSpPr>
          <p:spPr bwMode="auto">
            <a:xfrm>
              <a:off x="110432850" y="109032675"/>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Err</a:t>
              </a:r>
              <a:endParaRPr kumimoji="0" lang="en-US" sz="1800" b="0" i="0" u="none" strike="noStrike" cap="none" normalizeH="0" baseline="0" dirty="0" smtClean="0">
                <a:ln>
                  <a:noFill/>
                </a:ln>
                <a:solidFill>
                  <a:schemeClr val="tx1"/>
                </a:solidFill>
                <a:effectLst/>
                <a:latin typeface="Arial" pitchFamily="34" charset="0"/>
              </a:endParaRPr>
            </a:p>
          </p:txBody>
        </p:sp>
        <p:sp>
          <p:nvSpPr>
            <p:cNvPr id="16395" name="Line 11"/>
            <p:cNvSpPr>
              <a:spLocks noChangeShapeType="1"/>
            </p:cNvSpPr>
            <p:nvPr/>
          </p:nvSpPr>
          <p:spPr bwMode="auto">
            <a:xfrm>
              <a:off x="107861100" y="10920412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396" name="Line 12"/>
            <p:cNvSpPr>
              <a:spLocks noChangeShapeType="1"/>
            </p:cNvSpPr>
            <p:nvPr/>
          </p:nvSpPr>
          <p:spPr bwMode="auto">
            <a:xfrm>
              <a:off x="107861100" y="10954702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397" name="Text Box 13"/>
            <p:cNvSpPr txBox="1">
              <a:spLocks noChangeArrowheads="1"/>
            </p:cNvSpPr>
            <p:nvPr/>
          </p:nvSpPr>
          <p:spPr bwMode="auto">
            <a:xfrm>
              <a:off x="107918250" y="108918375"/>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16398" name="Text Box 14"/>
            <p:cNvSpPr txBox="1">
              <a:spLocks noChangeArrowheads="1"/>
            </p:cNvSpPr>
            <p:nvPr/>
          </p:nvSpPr>
          <p:spPr bwMode="auto">
            <a:xfrm>
              <a:off x="107918250" y="109318425"/>
              <a:ext cx="2286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399" name="Line 15"/>
            <p:cNvSpPr>
              <a:spLocks noChangeShapeType="1"/>
            </p:cNvSpPr>
            <p:nvPr/>
          </p:nvSpPr>
          <p:spPr bwMode="auto">
            <a:xfrm>
              <a:off x="107861100" y="11023282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400" name="Line 16"/>
            <p:cNvSpPr>
              <a:spLocks noChangeShapeType="1"/>
            </p:cNvSpPr>
            <p:nvPr/>
          </p:nvSpPr>
          <p:spPr bwMode="auto">
            <a:xfrm>
              <a:off x="107861100" y="11057572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401" name="Text Box 17"/>
            <p:cNvSpPr txBox="1">
              <a:spLocks noChangeArrowheads="1"/>
            </p:cNvSpPr>
            <p:nvPr/>
          </p:nvSpPr>
          <p:spPr bwMode="auto">
            <a:xfrm>
              <a:off x="107918250" y="109947075"/>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02" name="Text Box 18"/>
            <p:cNvSpPr txBox="1">
              <a:spLocks noChangeArrowheads="1"/>
            </p:cNvSpPr>
            <p:nvPr/>
          </p:nvSpPr>
          <p:spPr bwMode="auto">
            <a:xfrm>
              <a:off x="107918250" y="110347125"/>
              <a:ext cx="2286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03" name="Line 19"/>
            <p:cNvSpPr>
              <a:spLocks noChangeShapeType="1"/>
            </p:cNvSpPr>
            <p:nvPr/>
          </p:nvSpPr>
          <p:spPr bwMode="auto">
            <a:xfrm>
              <a:off x="110547150" y="109832775"/>
              <a:ext cx="7429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404" name="Rectangle 20"/>
            <p:cNvSpPr>
              <a:spLocks noChangeArrowheads="1"/>
            </p:cNvSpPr>
            <p:nvPr/>
          </p:nvSpPr>
          <p:spPr bwMode="auto">
            <a:xfrm>
              <a:off x="111290100" y="109489875"/>
              <a:ext cx="742950" cy="8572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shiftout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05" name="Line 21"/>
            <p:cNvSpPr>
              <a:spLocks noChangeShapeType="1"/>
            </p:cNvSpPr>
            <p:nvPr/>
          </p:nvSpPr>
          <p:spPr bwMode="auto">
            <a:xfrm>
              <a:off x="110718600" y="11011852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406" name="Text Box 22"/>
            <p:cNvSpPr txBox="1">
              <a:spLocks noChangeArrowheads="1"/>
            </p:cNvSpPr>
            <p:nvPr/>
          </p:nvSpPr>
          <p:spPr bwMode="auto">
            <a:xfrm>
              <a:off x="110947200" y="110175675"/>
              <a:ext cx="2286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07" name="Text Box 23"/>
            <p:cNvSpPr txBox="1">
              <a:spLocks noChangeArrowheads="1"/>
            </p:cNvSpPr>
            <p:nvPr/>
          </p:nvSpPr>
          <p:spPr bwMode="auto">
            <a:xfrm>
              <a:off x="109461300" y="109146975"/>
              <a:ext cx="5143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resendp</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08" name="Text Box 24"/>
            <p:cNvSpPr txBox="1">
              <a:spLocks noChangeArrowheads="1"/>
            </p:cNvSpPr>
            <p:nvPr/>
          </p:nvSpPr>
          <p:spPr bwMode="auto">
            <a:xfrm>
              <a:off x="109461300" y="109775625"/>
              <a:ext cx="5143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sendp</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09" name="Line 25"/>
            <p:cNvSpPr>
              <a:spLocks noChangeShapeType="1"/>
            </p:cNvSpPr>
            <p:nvPr/>
          </p:nvSpPr>
          <p:spPr bwMode="auto">
            <a:xfrm>
              <a:off x="112033050" y="109889925"/>
              <a:ext cx="5715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410" name="Text Box 26"/>
            <p:cNvSpPr txBox="1">
              <a:spLocks noChangeArrowheads="1"/>
            </p:cNvSpPr>
            <p:nvPr/>
          </p:nvSpPr>
          <p:spPr bwMode="auto">
            <a:xfrm>
              <a:off x="112147350" y="109947075"/>
              <a:ext cx="2857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Tx</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11" name="Text Box 27"/>
            <p:cNvSpPr txBox="1">
              <a:spLocks noChangeArrowheads="1"/>
            </p:cNvSpPr>
            <p:nvPr/>
          </p:nvSpPr>
          <p:spPr bwMode="auto">
            <a:xfrm>
              <a:off x="110718600" y="109604175"/>
              <a:ext cx="5143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Packet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12" name="Text Box 28"/>
            <p:cNvSpPr txBox="1">
              <a:spLocks noChangeArrowheads="1"/>
            </p:cNvSpPr>
            <p:nvPr/>
          </p:nvSpPr>
          <p:spPr bwMode="auto">
            <a:xfrm>
              <a:off x="106546650" y="110991056"/>
              <a:ext cx="3028950" cy="8001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rPr>
                <a:t>This block normalizes the clock to the reverse transmit speed and then if error -&gt; sends the resend packet and if not error then sends the send new packet. Shifts out the parallel packet value</a:t>
              </a:r>
              <a:endParaRPr kumimoji="0" lang="en-US" b="0" i="0" u="none" strike="noStrike" cap="none" normalizeH="0" baseline="0" dirty="0" smtClean="0">
                <a:ln>
                  <a:noFill/>
                </a:ln>
                <a:solidFill>
                  <a:schemeClr val="tx1"/>
                </a:solidFill>
                <a:effectLst/>
                <a:latin typeface="Arial" pitchFamily="34" charset="0"/>
              </a:endParaRPr>
            </a:p>
          </p:txBody>
        </p:sp>
        <p:sp>
          <p:nvSpPr>
            <p:cNvPr id="16413" name="Rectangle 29"/>
            <p:cNvSpPr>
              <a:spLocks noChangeArrowheads="1"/>
            </p:cNvSpPr>
            <p:nvPr/>
          </p:nvSpPr>
          <p:spPr bwMode="auto">
            <a:xfrm>
              <a:off x="111118650" y="110747175"/>
              <a:ext cx="1428750" cy="8001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Timer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Strobe on every k clock cycles</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14" name="Text Box 30"/>
            <p:cNvSpPr txBox="1">
              <a:spLocks noChangeArrowheads="1"/>
            </p:cNvSpPr>
            <p:nvPr/>
          </p:nvSpPr>
          <p:spPr bwMode="auto">
            <a:xfrm>
              <a:off x="111004350" y="110575725"/>
              <a:ext cx="4572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Strobe</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15" name="Line 31"/>
            <p:cNvSpPr>
              <a:spLocks noChangeShapeType="1"/>
            </p:cNvSpPr>
            <p:nvPr/>
          </p:nvSpPr>
          <p:spPr bwMode="auto">
            <a:xfrm>
              <a:off x="110547150" y="11103292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416" name="Line 32"/>
            <p:cNvSpPr>
              <a:spLocks noChangeShapeType="1"/>
            </p:cNvSpPr>
            <p:nvPr/>
          </p:nvSpPr>
          <p:spPr bwMode="auto">
            <a:xfrm>
              <a:off x="110547150" y="111375825"/>
              <a:ext cx="5715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6417" name="Text Box 33"/>
            <p:cNvSpPr txBox="1">
              <a:spLocks noChangeArrowheads="1"/>
            </p:cNvSpPr>
            <p:nvPr/>
          </p:nvSpPr>
          <p:spPr bwMode="auto">
            <a:xfrm>
              <a:off x="110604300" y="110804325"/>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18" name="Text Box 34"/>
            <p:cNvSpPr txBox="1">
              <a:spLocks noChangeArrowheads="1"/>
            </p:cNvSpPr>
            <p:nvPr/>
          </p:nvSpPr>
          <p:spPr bwMode="auto">
            <a:xfrm>
              <a:off x="110604300" y="111204375"/>
              <a:ext cx="22860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6419" name="Line 35"/>
            <p:cNvSpPr>
              <a:spLocks noChangeShapeType="1"/>
            </p:cNvSpPr>
            <p:nvPr/>
          </p:nvSpPr>
          <p:spPr bwMode="auto">
            <a:xfrm flipV="1">
              <a:off x="111633000" y="110347125"/>
              <a:ext cx="0" cy="4000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smtClean="0">
                <a:solidFill>
                  <a:schemeClr val="tx1"/>
                </a:solidFill>
                <a:latin typeface="Times New Roman" pitchFamily="18" charset="0"/>
                <a:cs typeface="Times New Roman" pitchFamily="18" charset="0"/>
              </a:rPr>
              <a:t>Area and Timing Budget Overview</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lstStyle/>
          <a:p>
            <a:r>
              <a:rPr lang="en-US" dirty="0" smtClean="0"/>
              <a:t>Total estimated core area:  2,634,750 um</a:t>
            </a:r>
            <a:r>
              <a:rPr lang="en-US" baseline="30000" dirty="0" smtClean="0"/>
              <a:t>2</a:t>
            </a:r>
          </a:p>
          <a:p>
            <a:r>
              <a:rPr lang="en-US" dirty="0" smtClean="0"/>
              <a:t>Total available chip area is 7,413,807.189 um</a:t>
            </a:r>
            <a:r>
              <a:rPr lang="en-US" baseline="30000" dirty="0" smtClean="0"/>
              <a:t>2  </a:t>
            </a:r>
          </a:p>
          <a:p>
            <a:r>
              <a:rPr lang="en-US" dirty="0" smtClean="0"/>
              <a:t>Leaves plenty of room for unforeseen additions</a:t>
            </a:r>
          </a:p>
          <a:p>
            <a:r>
              <a:rPr lang="en-US" dirty="0" smtClean="0"/>
              <a:t>Timing Concerns:</a:t>
            </a:r>
          </a:p>
          <a:p>
            <a:pPr lvl="1"/>
            <a:r>
              <a:rPr lang="en-US" dirty="0" smtClean="0"/>
              <a:t>Fiestel Register has 1512 gates and will have large propagation delay</a:t>
            </a:r>
          </a:p>
          <a:p>
            <a:pPr lvl="1"/>
            <a:r>
              <a:rPr lang="en-US" dirty="0" smtClean="0"/>
              <a:t>StripPayload Counter Reg out will also have a large propagation delay</a:t>
            </a:r>
          </a:p>
          <a:p>
            <a:pPr lvl="1"/>
            <a:r>
              <a:rPr lang="en-US" dirty="0" smtClean="0"/>
              <a:t>But because we are collecting keystrokes, the timing delays are not of as a big concern as area</a:t>
            </a:r>
          </a:p>
          <a:p>
            <a:pPr lvl="1"/>
            <a:endParaRPr lang="en-US" dirty="0" smtClean="0"/>
          </a:p>
          <a:p>
            <a:pPr lvl="1"/>
            <a:endParaRPr lang="en-US" dirty="0" smtClean="0"/>
          </a:p>
          <a:p>
            <a:pPr lvl="1"/>
            <a:endParaRPr lang="en-US" baseline="30000" dirty="0" smtClean="0"/>
          </a:p>
          <a:p>
            <a:pPr lvl="1"/>
            <a:endParaRPr lang="en-US" baseline="30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latin typeface="Times New Roman" pitchFamily="18" charset="0"/>
                <a:cs typeface="Times New Roman" pitchFamily="18" charset="0"/>
              </a:rPr>
              <a:t>System Level Diagram</a:t>
            </a:r>
            <a:endParaRPr lang="en-US" dirty="0">
              <a:solidFill>
                <a:schemeClr val="tx1"/>
              </a:solidFill>
              <a:latin typeface="Times New Roman" pitchFamily="18" charset="0"/>
              <a:cs typeface="Times New Roman" pitchFamily="18" charset="0"/>
            </a:endParaRPr>
          </a:p>
        </p:txBody>
      </p:sp>
      <p:grpSp>
        <p:nvGrpSpPr>
          <p:cNvPr id="1026" name="Group 2"/>
          <p:cNvGrpSpPr>
            <a:grpSpLocks/>
          </p:cNvGrpSpPr>
          <p:nvPr/>
        </p:nvGrpSpPr>
        <p:grpSpPr bwMode="auto">
          <a:xfrm>
            <a:off x="838200" y="2209800"/>
            <a:ext cx="7600950" cy="2686050"/>
            <a:chOff x="106127550" y="108870750"/>
            <a:chExt cx="7600950" cy="2686050"/>
          </a:xfrm>
        </p:grpSpPr>
        <p:grpSp>
          <p:nvGrpSpPr>
            <p:cNvPr id="1027" name="Group 3"/>
            <p:cNvGrpSpPr>
              <a:grpSpLocks/>
            </p:cNvGrpSpPr>
            <p:nvPr/>
          </p:nvGrpSpPr>
          <p:grpSpPr bwMode="auto">
            <a:xfrm>
              <a:off x="106127550" y="108870750"/>
              <a:ext cx="7600950" cy="2686050"/>
              <a:chOff x="106127550" y="108870750"/>
              <a:chExt cx="7600950" cy="2686050"/>
            </a:xfrm>
          </p:grpSpPr>
          <p:sp>
            <p:nvSpPr>
              <p:cNvPr id="1028" name="Rectangle 4"/>
              <p:cNvSpPr>
                <a:spLocks noChangeArrowheads="1"/>
              </p:cNvSpPr>
              <p:nvPr/>
            </p:nvSpPr>
            <p:spPr bwMode="auto">
              <a:xfrm>
                <a:off x="109213650" y="108870750"/>
                <a:ext cx="1600200" cy="12573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Wireless Keylogger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29" name="Line 5"/>
              <p:cNvSpPr>
                <a:spLocks noChangeShapeType="1"/>
              </p:cNvSpPr>
              <p:nvPr/>
            </p:nvSpPr>
            <p:spPr bwMode="auto">
              <a:xfrm>
                <a:off x="107727750" y="109556550"/>
                <a:ext cx="14859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030" name="Line 6"/>
              <p:cNvSpPr>
                <a:spLocks noChangeShapeType="1"/>
              </p:cNvSpPr>
              <p:nvPr/>
            </p:nvSpPr>
            <p:spPr bwMode="auto">
              <a:xfrm>
                <a:off x="110813850" y="109556550"/>
                <a:ext cx="13144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031" name="Line 7"/>
              <p:cNvSpPr>
                <a:spLocks noChangeShapeType="1"/>
              </p:cNvSpPr>
              <p:nvPr/>
            </p:nvSpPr>
            <p:spPr bwMode="auto">
              <a:xfrm>
                <a:off x="109956600" y="110128050"/>
                <a:ext cx="0" cy="10287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1032" name="Rectangle 8"/>
              <p:cNvSpPr>
                <a:spLocks noChangeArrowheads="1"/>
              </p:cNvSpPr>
              <p:nvPr/>
            </p:nvSpPr>
            <p:spPr bwMode="auto">
              <a:xfrm>
                <a:off x="108870750" y="111156750"/>
                <a:ext cx="2228850" cy="4000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Wireless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3" name="Rectangle 9"/>
              <p:cNvSpPr>
                <a:spLocks noChangeArrowheads="1"/>
              </p:cNvSpPr>
              <p:nvPr/>
            </p:nvSpPr>
            <p:spPr bwMode="auto">
              <a:xfrm>
                <a:off x="112128300" y="108870750"/>
                <a:ext cx="1600200" cy="11430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Host Computer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4" name="Rectangle 10"/>
              <p:cNvSpPr>
                <a:spLocks noChangeArrowheads="1"/>
              </p:cNvSpPr>
              <p:nvPr/>
            </p:nvSpPr>
            <p:spPr bwMode="auto">
              <a:xfrm>
                <a:off x="106127550" y="109139106"/>
                <a:ext cx="1600200" cy="787677"/>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Keyboard</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1035" name="Text Box 11"/>
            <p:cNvSpPr txBox="1">
              <a:spLocks noChangeArrowheads="1"/>
            </p:cNvSpPr>
            <p:nvPr/>
          </p:nvSpPr>
          <p:spPr bwMode="auto">
            <a:xfrm>
              <a:off x="108013500" y="109099350"/>
              <a:ext cx="971550" cy="3429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USB</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6" name="Text Box 12"/>
            <p:cNvSpPr txBox="1">
              <a:spLocks noChangeArrowheads="1"/>
            </p:cNvSpPr>
            <p:nvPr/>
          </p:nvSpPr>
          <p:spPr bwMode="auto">
            <a:xfrm>
              <a:off x="110928150" y="109099350"/>
              <a:ext cx="971550" cy="3429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USB</a:t>
              </a:r>
              <a:endParaRPr kumimoji="0" lang="en-US" sz="1800" b="0" i="0" u="none" strike="noStrike" cap="none" normalizeH="0" baseline="0" dirty="0" smtClean="0">
                <a:ln>
                  <a:noFill/>
                </a:ln>
                <a:solidFill>
                  <a:schemeClr val="tx1"/>
                </a:solidFill>
                <a:effectLst/>
                <a:latin typeface="Arial" pitchFamily="34" charset="0"/>
              </a:endParaRPr>
            </a:p>
          </p:txBody>
        </p:sp>
        <p:sp>
          <p:nvSpPr>
            <p:cNvPr id="1037" name="Text Box 13"/>
            <p:cNvSpPr txBox="1">
              <a:spLocks noChangeArrowheads="1"/>
            </p:cNvSpPr>
            <p:nvPr/>
          </p:nvSpPr>
          <p:spPr bwMode="auto">
            <a:xfrm>
              <a:off x="110013750" y="110470950"/>
              <a:ext cx="971550" cy="3429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Bluetooth</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792162"/>
          </a:xfrm>
        </p:spPr>
        <p:txBody>
          <a:bodyPr/>
          <a:lstStyle/>
          <a:p>
            <a:pPr algn="ctr"/>
            <a:r>
              <a:rPr lang="en-US" dirty="0" smtClean="0">
                <a:solidFill>
                  <a:schemeClr val="tx1"/>
                </a:solidFill>
                <a:latin typeface="Times New Roman" pitchFamily="18" charset="0"/>
                <a:cs typeface="Times New Roman" pitchFamily="18" charset="0"/>
              </a:rPr>
              <a:t>Architecture Diagram</a:t>
            </a:r>
            <a:endParaRPr lang="en-US" dirty="0">
              <a:solidFill>
                <a:schemeClr val="tx1"/>
              </a:solidFill>
              <a:latin typeface="Times New Roman" pitchFamily="18" charset="0"/>
              <a:cs typeface="Times New Roman" pitchFamily="18" charset="0"/>
            </a:endParaRPr>
          </a:p>
        </p:txBody>
      </p:sp>
      <p:grpSp>
        <p:nvGrpSpPr>
          <p:cNvPr id="2050" name="Group 2"/>
          <p:cNvGrpSpPr>
            <a:grpSpLocks/>
          </p:cNvGrpSpPr>
          <p:nvPr/>
        </p:nvGrpSpPr>
        <p:grpSpPr bwMode="auto">
          <a:xfrm>
            <a:off x="152400" y="1066800"/>
            <a:ext cx="8439150" cy="5619750"/>
            <a:chOff x="105784650" y="107213400"/>
            <a:chExt cx="8972550" cy="5772150"/>
          </a:xfrm>
        </p:grpSpPr>
        <p:grpSp>
          <p:nvGrpSpPr>
            <p:cNvPr id="2051" name="Group 3"/>
            <p:cNvGrpSpPr>
              <a:grpSpLocks/>
            </p:cNvGrpSpPr>
            <p:nvPr/>
          </p:nvGrpSpPr>
          <p:grpSpPr bwMode="auto">
            <a:xfrm>
              <a:off x="105784650" y="107213400"/>
              <a:ext cx="8972550" cy="5772150"/>
              <a:chOff x="105784650" y="107213400"/>
              <a:chExt cx="8972550" cy="5772150"/>
            </a:xfrm>
          </p:grpSpPr>
          <p:grpSp>
            <p:nvGrpSpPr>
              <p:cNvPr id="2052" name="Group 4"/>
              <p:cNvGrpSpPr>
                <a:grpSpLocks/>
              </p:cNvGrpSpPr>
              <p:nvPr/>
            </p:nvGrpSpPr>
            <p:grpSpPr bwMode="auto">
              <a:xfrm>
                <a:off x="106470450" y="107613450"/>
                <a:ext cx="7600950" cy="5372100"/>
                <a:chOff x="106070400" y="107127675"/>
                <a:chExt cx="8229600" cy="5857875"/>
              </a:xfrm>
            </p:grpSpPr>
            <p:sp>
              <p:nvSpPr>
                <p:cNvPr id="2053" name="Line 5"/>
                <p:cNvSpPr>
                  <a:spLocks noChangeShapeType="1"/>
                </p:cNvSpPr>
                <p:nvPr/>
              </p:nvSpPr>
              <p:spPr bwMode="auto">
                <a:xfrm>
                  <a:off x="106070400" y="107384850"/>
                  <a:ext cx="82296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54" name="Line 6"/>
                <p:cNvSpPr>
                  <a:spLocks noChangeShapeType="1"/>
                </p:cNvSpPr>
                <p:nvPr/>
              </p:nvSpPr>
              <p:spPr bwMode="auto">
                <a:xfrm>
                  <a:off x="106070400" y="107613450"/>
                  <a:ext cx="82296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55" name="Line 7"/>
                <p:cNvSpPr>
                  <a:spLocks noChangeShapeType="1"/>
                </p:cNvSpPr>
                <p:nvPr/>
              </p:nvSpPr>
              <p:spPr bwMode="auto">
                <a:xfrm>
                  <a:off x="106070400" y="107899200"/>
                  <a:ext cx="82296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56" name="Line 8"/>
                <p:cNvSpPr>
                  <a:spLocks noChangeShapeType="1"/>
                </p:cNvSpPr>
                <p:nvPr/>
              </p:nvSpPr>
              <p:spPr bwMode="auto">
                <a:xfrm>
                  <a:off x="106070400" y="108127800"/>
                  <a:ext cx="822960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57" name="Line 9"/>
                <p:cNvSpPr>
                  <a:spLocks noChangeShapeType="1"/>
                </p:cNvSpPr>
                <p:nvPr/>
              </p:nvSpPr>
              <p:spPr bwMode="auto">
                <a:xfrm>
                  <a:off x="106470450" y="107899200"/>
                  <a:ext cx="0" cy="125730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2058" name="Line 10"/>
                <p:cNvSpPr>
                  <a:spLocks noChangeShapeType="1"/>
                </p:cNvSpPr>
                <p:nvPr/>
              </p:nvSpPr>
              <p:spPr bwMode="auto">
                <a:xfrm>
                  <a:off x="106756200" y="108127800"/>
                  <a:ext cx="0" cy="80010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2059" name="Rectangle 11"/>
                <p:cNvSpPr>
                  <a:spLocks noChangeArrowheads="1"/>
                </p:cNvSpPr>
                <p:nvPr/>
              </p:nvSpPr>
              <p:spPr bwMode="auto">
                <a:xfrm>
                  <a:off x="107099100" y="108470700"/>
                  <a:ext cx="1143000" cy="1771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USB RECIEVER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060" name="Line 12"/>
                <p:cNvSpPr>
                  <a:spLocks noChangeShapeType="1"/>
                </p:cNvSpPr>
                <p:nvPr/>
              </p:nvSpPr>
              <p:spPr bwMode="auto">
                <a:xfrm>
                  <a:off x="106470450" y="109156500"/>
                  <a:ext cx="6286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61" name="Line 13"/>
                <p:cNvSpPr>
                  <a:spLocks noChangeShapeType="1"/>
                </p:cNvSpPr>
                <p:nvPr/>
              </p:nvSpPr>
              <p:spPr bwMode="auto">
                <a:xfrm>
                  <a:off x="106756200" y="108927900"/>
                  <a:ext cx="3429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62" name="Line 14"/>
                <p:cNvSpPr>
                  <a:spLocks noChangeShapeType="1"/>
                </p:cNvSpPr>
                <p:nvPr/>
              </p:nvSpPr>
              <p:spPr bwMode="auto">
                <a:xfrm>
                  <a:off x="108242100" y="108870750"/>
                  <a:ext cx="6286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63" name="Line 15"/>
                <p:cNvSpPr>
                  <a:spLocks noChangeShapeType="1"/>
                </p:cNvSpPr>
                <p:nvPr/>
              </p:nvSpPr>
              <p:spPr bwMode="auto">
                <a:xfrm>
                  <a:off x="108242100" y="109213650"/>
                  <a:ext cx="6286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64" name="Line 16"/>
                <p:cNvSpPr>
                  <a:spLocks noChangeShapeType="1"/>
                </p:cNvSpPr>
                <p:nvPr/>
              </p:nvSpPr>
              <p:spPr bwMode="auto">
                <a:xfrm>
                  <a:off x="108242100" y="109556550"/>
                  <a:ext cx="6286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65" name="Line 17"/>
                <p:cNvSpPr>
                  <a:spLocks noChangeShapeType="1"/>
                </p:cNvSpPr>
                <p:nvPr/>
              </p:nvSpPr>
              <p:spPr bwMode="auto">
                <a:xfrm flipH="1">
                  <a:off x="108242100" y="110185200"/>
                  <a:ext cx="6286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66" name="Rectangle 18"/>
                <p:cNvSpPr>
                  <a:spLocks noChangeArrowheads="1"/>
                </p:cNvSpPr>
                <p:nvPr/>
              </p:nvSpPr>
              <p:spPr bwMode="auto">
                <a:xfrm>
                  <a:off x="108870750" y="108470700"/>
                  <a:ext cx="1143000" cy="1771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ENCRYPTION</a:t>
                  </a:r>
                  <a:endParaRPr kumimoji="0" lang="en-US" sz="1800" b="0" i="0" u="none" strike="noStrike" cap="none" normalizeH="0" baseline="0" dirty="0" smtClean="0">
                    <a:ln>
                      <a:noFill/>
                    </a:ln>
                    <a:solidFill>
                      <a:schemeClr val="tx1"/>
                    </a:solidFill>
                    <a:effectLst/>
                    <a:latin typeface="Arial" pitchFamily="34" charset="0"/>
                  </a:endParaRPr>
                </a:p>
              </p:txBody>
            </p:sp>
            <p:sp>
              <p:nvSpPr>
                <p:cNvPr id="2067" name="Rectangle 19"/>
                <p:cNvSpPr>
                  <a:spLocks noChangeArrowheads="1"/>
                </p:cNvSpPr>
                <p:nvPr/>
              </p:nvSpPr>
              <p:spPr bwMode="auto">
                <a:xfrm>
                  <a:off x="110642400" y="108470700"/>
                  <a:ext cx="1143000" cy="1771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MEMORY</a:t>
                  </a:r>
                  <a:endParaRPr kumimoji="0" lang="en-US" sz="1800" b="0" i="0" u="none" strike="noStrike" cap="none" normalizeH="0" baseline="0" dirty="0" smtClean="0">
                    <a:ln>
                      <a:noFill/>
                    </a:ln>
                    <a:solidFill>
                      <a:schemeClr val="tx1"/>
                    </a:solidFill>
                    <a:effectLst/>
                    <a:latin typeface="Arial" pitchFamily="34" charset="0"/>
                  </a:endParaRPr>
                </a:p>
              </p:txBody>
            </p:sp>
            <p:sp>
              <p:nvSpPr>
                <p:cNvPr id="2068" name="Line 20"/>
                <p:cNvSpPr>
                  <a:spLocks noChangeShapeType="1"/>
                </p:cNvSpPr>
                <p:nvPr/>
              </p:nvSpPr>
              <p:spPr bwMode="auto">
                <a:xfrm flipH="1">
                  <a:off x="111785400" y="109785150"/>
                  <a:ext cx="6286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69" name="Line 21"/>
                <p:cNvSpPr>
                  <a:spLocks noChangeShapeType="1"/>
                </p:cNvSpPr>
                <p:nvPr/>
              </p:nvSpPr>
              <p:spPr bwMode="auto">
                <a:xfrm>
                  <a:off x="111785400" y="108870750"/>
                  <a:ext cx="6286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70" name="Rectangle 22"/>
                <p:cNvSpPr>
                  <a:spLocks noChangeArrowheads="1"/>
                </p:cNvSpPr>
                <p:nvPr/>
              </p:nvSpPr>
              <p:spPr bwMode="auto">
                <a:xfrm>
                  <a:off x="112414050" y="108470700"/>
                  <a:ext cx="1143000" cy="17716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BLUETOOTH</a:t>
                  </a:r>
                  <a:endParaRPr kumimoji="0" lang="en-US" sz="1800" b="0" i="0" u="none" strike="noStrike" cap="none" normalizeH="0" baseline="0" dirty="0" smtClean="0">
                    <a:ln>
                      <a:noFill/>
                    </a:ln>
                    <a:solidFill>
                      <a:schemeClr val="tx1"/>
                    </a:solidFill>
                    <a:effectLst/>
                    <a:latin typeface="Arial" pitchFamily="34" charset="0"/>
                  </a:endParaRPr>
                </a:p>
              </p:txBody>
            </p:sp>
            <p:sp>
              <p:nvSpPr>
                <p:cNvPr id="2071" name="Line 23"/>
                <p:cNvSpPr>
                  <a:spLocks noChangeShapeType="1"/>
                </p:cNvSpPr>
                <p:nvPr/>
              </p:nvSpPr>
              <p:spPr bwMode="auto">
                <a:xfrm>
                  <a:off x="112928400" y="110242350"/>
                  <a:ext cx="0" cy="14859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72" name="Rectangle 24"/>
                <p:cNvSpPr>
                  <a:spLocks noChangeArrowheads="1"/>
                </p:cNvSpPr>
                <p:nvPr/>
              </p:nvSpPr>
              <p:spPr bwMode="auto">
                <a:xfrm>
                  <a:off x="112414050" y="111728250"/>
                  <a:ext cx="1257300" cy="12573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RECIEVER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073" name="Text Box 25"/>
                <p:cNvSpPr txBox="1">
                  <a:spLocks noChangeArrowheads="1"/>
                </p:cNvSpPr>
                <p:nvPr/>
              </p:nvSpPr>
              <p:spPr bwMode="auto">
                <a:xfrm>
                  <a:off x="108184950" y="10858500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Full</a:t>
                  </a:r>
                  <a:endParaRPr kumimoji="0" lang="en-US" sz="1800" b="0" i="0" u="none" strike="noStrike" cap="none" normalizeH="0" baseline="0" dirty="0" smtClean="0">
                    <a:ln>
                      <a:noFill/>
                    </a:ln>
                    <a:solidFill>
                      <a:schemeClr val="tx1"/>
                    </a:solidFill>
                    <a:effectLst/>
                    <a:latin typeface="Arial" pitchFamily="34" charset="0"/>
                  </a:endParaRPr>
                </a:p>
              </p:txBody>
            </p:sp>
            <p:sp>
              <p:nvSpPr>
                <p:cNvPr id="2074" name="Text Box 26"/>
                <p:cNvSpPr txBox="1">
                  <a:spLocks noChangeArrowheads="1"/>
                </p:cNvSpPr>
                <p:nvPr/>
              </p:nvSpPr>
              <p:spPr bwMode="auto">
                <a:xfrm>
                  <a:off x="108184950" y="10898505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Empty</a:t>
                  </a:r>
                  <a:endParaRPr kumimoji="0" lang="en-US" sz="1800" b="0" i="0" u="none" strike="noStrike" cap="none" normalizeH="0" baseline="0" dirty="0" smtClean="0">
                    <a:ln>
                      <a:noFill/>
                    </a:ln>
                    <a:solidFill>
                      <a:schemeClr val="tx1"/>
                    </a:solidFill>
                    <a:effectLst/>
                    <a:latin typeface="Arial" pitchFamily="34" charset="0"/>
                  </a:endParaRPr>
                </a:p>
              </p:txBody>
            </p:sp>
            <p:sp>
              <p:nvSpPr>
                <p:cNvPr id="2075" name="Text Box 27"/>
                <p:cNvSpPr txBox="1">
                  <a:spLocks noChangeArrowheads="1"/>
                </p:cNvSpPr>
                <p:nvPr/>
              </p:nvSpPr>
              <p:spPr bwMode="auto">
                <a:xfrm>
                  <a:off x="108184950" y="10932795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2076" name="Text Box 28"/>
                <p:cNvSpPr txBox="1">
                  <a:spLocks noChangeArrowheads="1"/>
                </p:cNvSpPr>
                <p:nvPr/>
              </p:nvSpPr>
              <p:spPr bwMode="auto">
                <a:xfrm>
                  <a:off x="108184950" y="10995660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2077" name="Line 29"/>
                <p:cNvSpPr>
                  <a:spLocks noChangeShapeType="1"/>
                </p:cNvSpPr>
                <p:nvPr/>
              </p:nvSpPr>
              <p:spPr bwMode="auto">
                <a:xfrm>
                  <a:off x="110013750" y="108813600"/>
                  <a:ext cx="6286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78" name="Line 30"/>
                <p:cNvSpPr>
                  <a:spLocks noChangeShapeType="1"/>
                </p:cNvSpPr>
                <p:nvPr/>
              </p:nvSpPr>
              <p:spPr bwMode="auto">
                <a:xfrm>
                  <a:off x="110013750" y="109156500"/>
                  <a:ext cx="6286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79" name="Line 31"/>
                <p:cNvSpPr>
                  <a:spLocks noChangeShapeType="1"/>
                </p:cNvSpPr>
                <p:nvPr/>
              </p:nvSpPr>
              <p:spPr bwMode="auto">
                <a:xfrm>
                  <a:off x="110013750" y="109499400"/>
                  <a:ext cx="6286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80" name="Line 32"/>
                <p:cNvSpPr>
                  <a:spLocks noChangeShapeType="1"/>
                </p:cNvSpPr>
                <p:nvPr/>
              </p:nvSpPr>
              <p:spPr bwMode="auto">
                <a:xfrm flipH="1">
                  <a:off x="110013750" y="110128050"/>
                  <a:ext cx="628650" cy="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81" name="Text Box 33"/>
                <p:cNvSpPr txBox="1">
                  <a:spLocks noChangeArrowheads="1"/>
                </p:cNvSpPr>
                <p:nvPr/>
              </p:nvSpPr>
              <p:spPr bwMode="auto">
                <a:xfrm>
                  <a:off x="109956600" y="10852785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Full</a:t>
                  </a:r>
                  <a:endParaRPr kumimoji="0" lang="en-US" sz="1800" b="0" i="0" u="none" strike="noStrike" cap="none" normalizeH="0" baseline="0" dirty="0" smtClean="0">
                    <a:ln>
                      <a:noFill/>
                    </a:ln>
                    <a:solidFill>
                      <a:schemeClr val="tx1"/>
                    </a:solidFill>
                    <a:effectLst/>
                    <a:latin typeface="Arial" pitchFamily="34" charset="0"/>
                  </a:endParaRPr>
                </a:p>
              </p:txBody>
            </p:sp>
            <p:sp>
              <p:nvSpPr>
                <p:cNvPr id="2082" name="Text Box 34"/>
                <p:cNvSpPr txBox="1">
                  <a:spLocks noChangeArrowheads="1"/>
                </p:cNvSpPr>
                <p:nvPr/>
              </p:nvSpPr>
              <p:spPr bwMode="auto">
                <a:xfrm>
                  <a:off x="109956600" y="10892790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Empty</a:t>
                  </a:r>
                  <a:endParaRPr kumimoji="0" lang="en-US" sz="1800" b="0" i="0" u="none" strike="noStrike" cap="none" normalizeH="0" baseline="0" dirty="0" smtClean="0">
                    <a:ln>
                      <a:noFill/>
                    </a:ln>
                    <a:solidFill>
                      <a:schemeClr val="tx1"/>
                    </a:solidFill>
                    <a:effectLst/>
                    <a:latin typeface="Arial" pitchFamily="34" charset="0"/>
                  </a:endParaRPr>
                </a:p>
              </p:txBody>
            </p:sp>
            <p:sp>
              <p:nvSpPr>
                <p:cNvPr id="2083" name="Text Box 35"/>
                <p:cNvSpPr txBox="1">
                  <a:spLocks noChangeArrowheads="1"/>
                </p:cNvSpPr>
                <p:nvPr/>
              </p:nvSpPr>
              <p:spPr bwMode="auto">
                <a:xfrm>
                  <a:off x="109956600" y="10927080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2084" name="Text Box 36"/>
                <p:cNvSpPr txBox="1">
                  <a:spLocks noChangeArrowheads="1"/>
                </p:cNvSpPr>
                <p:nvPr/>
              </p:nvSpPr>
              <p:spPr bwMode="auto">
                <a:xfrm>
                  <a:off x="109956600" y="10989945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2085" name="Text Box 37"/>
                <p:cNvSpPr txBox="1">
                  <a:spLocks noChangeArrowheads="1"/>
                </p:cNvSpPr>
                <p:nvPr/>
              </p:nvSpPr>
              <p:spPr bwMode="auto">
                <a:xfrm>
                  <a:off x="111842550" y="10955655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2086" name="Text Box 38"/>
                <p:cNvSpPr txBox="1">
                  <a:spLocks noChangeArrowheads="1"/>
                </p:cNvSpPr>
                <p:nvPr/>
              </p:nvSpPr>
              <p:spPr bwMode="auto">
                <a:xfrm>
                  <a:off x="111842550" y="10864215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2087" name="Text Box 39"/>
                <p:cNvSpPr txBox="1">
                  <a:spLocks noChangeArrowheads="1"/>
                </p:cNvSpPr>
                <p:nvPr/>
              </p:nvSpPr>
              <p:spPr bwMode="auto">
                <a:xfrm>
                  <a:off x="113099850" y="110699550"/>
                  <a:ext cx="74295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Antenna</a:t>
                  </a:r>
                  <a:endParaRPr kumimoji="0" lang="en-US" sz="1800" b="0" i="0" u="none" strike="noStrike" cap="none" normalizeH="0" baseline="0" dirty="0" smtClean="0">
                    <a:ln>
                      <a:noFill/>
                    </a:ln>
                    <a:solidFill>
                      <a:schemeClr val="tx1"/>
                    </a:solidFill>
                    <a:effectLst/>
                    <a:latin typeface="Arial" pitchFamily="34" charset="0"/>
                  </a:endParaRPr>
                </a:p>
              </p:txBody>
            </p:sp>
            <p:sp>
              <p:nvSpPr>
                <p:cNvPr id="2088" name="Text Box 40"/>
                <p:cNvSpPr txBox="1">
                  <a:spLocks noChangeArrowheads="1"/>
                </p:cNvSpPr>
                <p:nvPr/>
              </p:nvSpPr>
              <p:spPr bwMode="auto">
                <a:xfrm>
                  <a:off x="106070400" y="107127675"/>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Power</a:t>
                  </a:r>
                  <a:endParaRPr kumimoji="0" lang="en-US" sz="1800" b="0" i="0" u="none" strike="noStrike" cap="none" normalizeH="0" baseline="0" dirty="0" smtClean="0">
                    <a:ln>
                      <a:noFill/>
                    </a:ln>
                    <a:solidFill>
                      <a:schemeClr val="tx1"/>
                    </a:solidFill>
                    <a:effectLst/>
                    <a:latin typeface="Arial" pitchFamily="34" charset="0"/>
                  </a:endParaRPr>
                </a:p>
              </p:txBody>
            </p:sp>
            <p:sp>
              <p:nvSpPr>
                <p:cNvPr id="2089" name="Text Box 41"/>
                <p:cNvSpPr txBox="1">
                  <a:spLocks noChangeArrowheads="1"/>
                </p:cNvSpPr>
                <p:nvPr/>
              </p:nvSpPr>
              <p:spPr bwMode="auto">
                <a:xfrm>
                  <a:off x="106070400" y="10744200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Ground</a:t>
                  </a:r>
                  <a:endParaRPr kumimoji="0" lang="en-US" sz="1800" b="0" i="0" u="none" strike="noStrike" cap="none" normalizeH="0" baseline="0" dirty="0" smtClean="0">
                    <a:ln>
                      <a:noFill/>
                    </a:ln>
                    <a:solidFill>
                      <a:schemeClr val="tx1"/>
                    </a:solidFill>
                    <a:effectLst/>
                    <a:latin typeface="Arial" pitchFamily="34" charset="0"/>
                  </a:endParaRPr>
                </a:p>
              </p:txBody>
            </p:sp>
            <p:sp>
              <p:nvSpPr>
                <p:cNvPr id="2090" name="Text Box 42"/>
                <p:cNvSpPr txBox="1">
                  <a:spLocks noChangeArrowheads="1"/>
                </p:cNvSpPr>
                <p:nvPr/>
              </p:nvSpPr>
              <p:spPr bwMode="auto">
                <a:xfrm>
                  <a:off x="106070400" y="10767060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
                  </a:r>
                  <a:endParaRPr kumimoji="0" lang="en-US" sz="1800" b="0" i="0" u="none" strike="noStrike" cap="none" normalizeH="0" baseline="0" dirty="0" smtClean="0">
                    <a:ln>
                      <a:noFill/>
                    </a:ln>
                    <a:solidFill>
                      <a:schemeClr val="tx1"/>
                    </a:solidFill>
                    <a:effectLst/>
                    <a:latin typeface="Arial" pitchFamily="34" charset="0"/>
                  </a:endParaRPr>
                </a:p>
              </p:txBody>
            </p:sp>
            <p:sp>
              <p:nvSpPr>
                <p:cNvPr id="2091" name="Text Box 43"/>
                <p:cNvSpPr txBox="1">
                  <a:spLocks noChangeArrowheads="1"/>
                </p:cNvSpPr>
                <p:nvPr/>
              </p:nvSpPr>
              <p:spPr bwMode="auto">
                <a:xfrm>
                  <a:off x="106984800" y="107956350"/>
                  <a:ext cx="6286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2092" name="Rectangle 44"/>
              <p:cNvSpPr>
                <a:spLocks noChangeArrowheads="1"/>
              </p:cNvSpPr>
              <p:nvPr/>
            </p:nvSpPr>
            <p:spPr bwMode="auto">
              <a:xfrm>
                <a:off x="105784650" y="107213400"/>
                <a:ext cx="685800" cy="20002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Keyboard</a:t>
                </a:r>
                <a:endParaRPr kumimoji="0" lang="en-US" sz="1800" b="0" i="0" u="none" strike="noStrike" cap="none" normalizeH="0" baseline="0" dirty="0" smtClean="0">
                  <a:ln>
                    <a:noFill/>
                  </a:ln>
                  <a:solidFill>
                    <a:schemeClr val="tx1"/>
                  </a:solidFill>
                  <a:effectLst/>
                  <a:latin typeface="Arial" pitchFamily="34" charset="0"/>
                </a:endParaRPr>
              </a:p>
            </p:txBody>
          </p:sp>
          <p:sp>
            <p:nvSpPr>
              <p:cNvPr id="2093" name="Rectangle 45"/>
              <p:cNvSpPr>
                <a:spLocks noChangeArrowheads="1"/>
              </p:cNvSpPr>
              <p:nvPr/>
            </p:nvSpPr>
            <p:spPr bwMode="auto">
              <a:xfrm>
                <a:off x="114071400" y="107213400"/>
                <a:ext cx="685800" cy="200025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Host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Computer</a:t>
                </a:r>
                <a:endParaRPr kumimoji="0" lang="en-US" sz="1800" b="0" i="0" u="none" strike="noStrike" cap="none" normalizeH="0" baseline="0" dirty="0" smtClean="0">
                  <a:ln>
                    <a:noFill/>
                  </a:ln>
                  <a:solidFill>
                    <a:schemeClr val="tx1"/>
                  </a:solidFill>
                  <a:effectLst/>
                  <a:latin typeface="Arial" pitchFamily="34" charset="0"/>
                </a:endParaRPr>
              </a:p>
            </p:txBody>
          </p:sp>
        </p:grpSp>
        <p:sp>
          <p:nvSpPr>
            <p:cNvPr id="2094" name="Line 46"/>
            <p:cNvSpPr>
              <a:spLocks noChangeShapeType="1"/>
            </p:cNvSpPr>
            <p:nvPr/>
          </p:nvSpPr>
          <p:spPr bwMode="auto">
            <a:xfrm>
              <a:off x="107956350" y="110470950"/>
              <a:ext cx="0" cy="17145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2095" name="Line 47"/>
            <p:cNvSpPr>
              <a:spLocks noChangeShapeType="1"/>
            </p:cNvSpPr>
            <p:nvPr/>
          </p:nvSpPr>
          <p:spPr bwMode="auto">
            <a:xfrm>
              <a:off x="107956350" y="110642400"/>
              <a:ext cx="30861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2096" name="Line 48"/>
            <p:cNvSpPr>
              <a:spLocks noChangeShapeType="1"/>
            </p:cNvSpPr>
            <p:nvPr/>
          </p:nvSpPr>
          <p:spPr bwMode="auto">
            <a:xfrm flipV="1">
              <a:off x="111042450" y="110470950"/>
              <a:ext cx="0" cy="1714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2097" name="Text Box 49"/>
            <p:cNvSpPr txBox="1">
              <a:spLocks noChangeArrowheads="1"/>
            </p:cNvSpPr>
            <p:nvPr/>
          </p:nvSpPr>
          <p:spPr bwMode="auto">
            <a:xfrm>
              <a:off x="108642150" y="110699550"/>
              <a:ext cx="742950" cy="17145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R_ERROR</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944562"/>
          </a:xfrm>
        </p:spPr>
        <p:txBody>
          <a:bodyPr/>
          <a:lstStyle/>
          <a:p>
            <a:pPr algn="ctr"/>
            <a:r>
              <a:rPr lang="en-US" dirty="0" smtClean="0">
                <a:solidFill>
                  <a:schemeClr val="tx1"/>
                </a:solidFill>
                <a:latin typeface="Times New Roman" pitchFamily="18" charset="0"/>
                <a:cs typeface="Times New Roman" pitchFamily="18" charset="0"/>
              </a:rPr>
              <a:t>Sequence Flowchart</a:t>
            </a:r>
            <a:endParaRPr lang="en-US" dirty="0">
              <a:solidFill>
                <a:schemeClr val="tx1"/>
              </a:solidFill>
              <a:latin typeface="Times New Roman" pitchFamily="18" charset="0"/>
              <a:cs typeface="Times New Roman" pitchFamily="18" charset="0"/>
            </a:endParaRPr>
          </a:p>
        </p:txBody>
      </p:sp>
      <p:grpSp>
        <p:nvGrpSpPr>
          <p:cNvPr id="3074" name="Group 2"/>
          <p:cNvGrpSpPr>
            <a:grpSpLocks/>
          </p:cNvGrpSpPr>
          <p:nvPr/>
        </p:nvGrpSpPr>
        <p:grpSpPr bwMode="auto">
          <a:xfrm>
            <a:off x="1295400" y="1524000"/>
            <a:ext cx="6457950" cy="5143500"/>
            <a:chOff x="106813350" y="107327700"/>
            <a:chExt cx="6457950" cy="5143500"/>
          </a:xfrm>
        </p:grpSpPr>
        <p:sp>
          <p:nvSpPr>
            <p:cNvPr id="3075" name="AutoShape 3"/>
            <p:cNvSpPr>
              <a:spLocks noChangeArrowheads="1"/>
            </p:cNvSpPr>
            <p:nvPr/>
          </p:nvSpPr>
          <p:spPr bwMode="auto">
            <a:xfrm>
              <a:off x="109156500" y="107899200"/>
              <a:ext cx="1428750" cy="657520"/>
            </a:xfrm>
            <a:prstGeom prst="flowChartDecision">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 Packet</a:t>
              </a:r>
              <a:endParaRPr kumimoji="0" lang="en-US" sz="1800" b="0" i="0" u="none" strike="noStrike" cap="none" normalizeH="0" baseline="0" dirty="0" smtClean="0">
                <a:ln>
                  <a:noFill/>
                </a:ln>
                <a:solidFill>
                  <a:schemeClr val="tx1"/>
                </a:solidFill>
                <a:effectLst/>
                <a:latin typeface="Arial" pitchFamily="34" charset="0"/>
              </a:endParaRPr>
            </a:p>
          </p:txBody>
        </p:sp>
        <p:sp>
          <p:nvSpPr>
            <p:cNvPr id="3076" name="AutoShape 4"/>
            <p:cNvSpPr>
              <a:spLocks noChangeArrowheads="1"/>
            </p:cNvSpPr>
            <p:nvPr/>
          </p:nvSpPr>
          <p:spPr bwMode="auto">
            <a:xfrm>
              <a:off x="107613450" y="111027537"/>
              <a:ext cx="994410" cy="547933"/>
            </a:xfrm>
            <a:prstGeom prst="flowChartProcess">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Transmit to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3077" name="AutoShape 5"/>
            <p:cNvSpPr>
              <a:spLocks noChangeArrowheads="1"/>
            </p:cNvSpPr>
            <p:nvPr/>
          </p:nvSpPr>
          <p:spPr bwMode="auto">
            <a:xfrm>
              <a:off x="111156750" y="110649855"/>
              <a:ext cx="994410" cy="547933"/>
            </a:xfrm>
            <a:prstGeom prst="flowChartProcess">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Store in Off Chip SRAM</a:t>
              </a:r>
              <a:endParaRPr kumimoji="0" lang="en-US" sz="1800" b="0" i="0" u="none" strike="noStrike" cap="none" normalizeH="0" baseline="0" dirty="0" smtClean="0">
                <a:ln>
                  <a:noFill/>
                </a:ln>
                <a:solidFill>
                  <a:schemeClr val="tx1"/>
                </a:solidFill>
                <a:effectLst/>
                <a:latin typeface="Arial" pitchFamily="34" charset="0"/>
              </a:endParaRPr>
            </a:p>
          </p:txBody>
        </p:sp>
        <p:sp>
          <p:nvSpPr>
            <p:cNvPr id="3078" name="AutoShape 6"/>
            <p:cNvSpPr>
              <a:spLocks noChangeArrowheads="1"/>
            </p:cNvSpPr>
            <p:nvPr/>
          </p:nvSpPr>
          <p:spPr bwMode="auto">
            <a:xfrm>
              <a:off x="107613450" y="110170287"/>
              <a:ext cx="994410" cy="547933"/>
            </a:xfrm>
            <a:prstGeom prst="flowChartProcess">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Read from SRAM</a:t>
              </a:r>
              <a:endParaRPr kumimoji="0" lang="en-US" sz="1800" b="0" i="0" u="none" strike="noStrike" cap="none" normalizeH="0" baseline="0" dirty="0" smtClean="0">
                <a:ln>
                  <a:noFill/>
                </a:ln>
                <a:solidFill>
                  <a:schemeClr val="tx1"/>
                </a:solidFill>
                <a:effectLst/>
                <a:latin typeface="Arial" pitchFamily="34" charset="0"/>
              </a:endParaRPr>
            </a:p>
          </p:txBody>
        </p:sp>
        <p:sp>
          <p:nvSpPr>
            <p:cNvPr id="3079" name="AutoShape 7"/>
            <p:cNvSpPr>
              <a:spLocks noChangeArrowheads="1"/>
            </p:cNvSpPr>
            <p:nvPr/>
          </p:nvSpPr>
          <p:spPr bwMode="auto">
            <a:xfrm>
              <a:off x="111156750" y="109842300"/>
              <a:ext cx="994410" cy="547933"/>
            </a:xfrm>
            <a:prstGeom prst="flowChartProcess">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Encrypt</a:t>
              </a:r>
              <a:endParaRPr kumimoji="0" lang="en-US" sz="1800" b="0" i="0" u="none" strike="noStrike" cap="none" normalizeH="0" baseline="0" dirty="0" smtClean="0">
                <a:ln>
                  <a:noFill/>
                </a:ln>
                <a:solidFill>
                  <a:schemeClr val="tx1"/>
                </a:solidFill>
                <a:effectLst/>
                <a:latin typeface="Arial" pitchFamily="34" charset="0"/>
              </a:endParaRPr>
            </a:p>
          </p:txBody>
        </p:sp>
        <p:sp>
          <p:nvSpPr>
            <p:cNvPr id="3080" name="AutoShape 8"/>
            <p:cNvSpPr>
              <a:spLocks noChangeArrowheads="1"/>
            </p:cNvSpPr>
            <p:nvPr/>
          </p:nvSpPr>
          <p:spPr bwMode="auto">
            <a:xfrm>
              <a:off x="109156500" y="107327700"/>
              <a:ext cx="1371600" cy="342900"/>
            </a:xfrm>
            <a:prstGeom prst="flowChartTerminator">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Listening on USB line</a:t>
              </a:r>
              <a:endParaRPr kumimoji="0" lang="en-US" sz="1800" b="0" i="0" u="none" strike="noStrike" cap="none" normalizeH="0" baseline="0" dirty="0" smtClean="0">
                <a:ln>
                  <a:noFill/>
                </a:ln>
                <a:solidFill>
                  <a:schemeClr val="tx1"/>
                </a:solidFill>
                <a:effectLst/>
                <a:latin typeface="Arial" pitchFamily="34" charset="0"/>
              </a:endParaRPr>
            </a:p>
          </p:txBody>
        </p:sp>
        <p:sp>
          <p:nvSpPr>
            <p:cNvPr id="3081" name="Line 9"/>
            <p:cNvSpPr>
              <a:spLocks noChangeShapeType="1"/>
            </p:cNvSpPr>
            <p:nvPr/>
          </p:nvSpPr>
          <p:spPr bwMode="auto">
            <a:xfrm>
              <a:off x="110585250" y="108242100"/>
              <a:ext cx="11430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3082" name="Line 10"/>
            <p:cNvSpPr>
              <a:spLocks noChangeShapeType="1"/>
            </p:cNvSpPr>
            <p:nvPr/>
          </p:nvSpPr>
          <p:spPr bwMode="auto">
            <a:xfrm>
              <a:off x="111728250" y="108242100"/>
              <a:ext cx="0" cy="16002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3083" name="AutoShape 11"/>
            <p:cNvSpPr>
              <a:spLocks noChangeArrowheads="1"/>
            </p:cNvSpPr>
            <p:nvPr/>
          </p:nvSpPr>
          <p:spPr bwMode="auto">
            <a:xfrm>
              <a:off x="108833478" y="109360251"/>
              <a:ext cx="2000250" cy="657520"/>
            </a:xfrm>
            <a:prstGeom prst="flowChartDecision">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Transmit Packet?</a:t>
              </a:r>
              <a:endParaRPr kumimoji="0" lang="en-US" sz="1800" b="0" i="0" u="none" strike="noStrike" cap="none" normalizeH="0" baseline="0" dirty="0" smtClean="0">
                <a:ln>
                  <a:noFill/>
                </a:ln>
                <a:solidFill>
                  <a:schemeClr val="tx1"/>
                </a:solidFill>
                <a:effectLst/>
                <a:latin typeface="Arial" pitchFamily="34" charset="0"/>
              </a:endParaRPr>
            </a:p>
          </p:txBody>
        </p:sp>
        <p:sp>
          <p:nvSpPr>
            <p:cNvPr id="3084" name="Line 12"/>
            <p:cNvSpPr>
              <a:spLocks noChangeShapeType="1"/>
            </p:cNvSpPr>
            <p:nvPr/>
          </p:nvSpPr>
          <p:spPr bwMode="auto">
            <a:xfrm flipH="1">
              <a:off x="108279372" y="109673334"/>
              <a:ext cx="5715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3085" name="AutoShape 13"/>
            <p:cNvSpPr>
              <a:spLocks noChangeArrowheads="1"/>
            </p:cNvSpPr>
            <p:nvPr/>
          </p:nvSpPr>
          <p:spPr bwMode="auto">
            <a:xfrm>
              <a:off x="109270800" y="108756450"/>
              <a:ext cx="1257300" cy="400050"/>
            </a:xfrm>
            <a:prstGeom prst="flowChartProcess">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Listen on Bluetooth</a:t>
              </a:r>
              <a:endParaRPr kumimoji="0" lang="en-US" sz="1800" b="0" i="0" u="none" strike="noStrike" cap="none" normalizeH="0" baseline="0" dirty="0" smtClean="0">
                <a:ln>
                  <a:noFill/>
                </a:ln>
                <a:solidFill>
                  <a:schemeClr val="tx1"/>
                </a:solidFill>
                <a:effectLst/>
                <a:latin typeface="Arial" pitchFamily="34" charset="0"/>
              </a:endParaRPr>
            </a:p>
          </p:txBody>
        </p:sp>
        <p:sp>
          <p:nvSpPr>
            <p:cNvPr id="3086" name="Line 14"/>
            <p:cNvSpPr>
              <a:spLocks noChangeShapeType="1"/>
            </p:cNvSpPr>
            <p:nvPr/>
          </p:nvSpPr>
          <p:spPr bwMode="auto">
            <a:xfrm>
              <a:off x="109869633" y="108575061"/>
              <a:ext cx="0" cy="1714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3087" name="Line 15"/>
            <p:cNvSpPr>
              <a:spLocks noChangeShapeType="1"/>
            </p:cNvSpPr>
            <p:nvPr/>
          </p:nvSpPr>
          <p:spPr bwMode="auto">
            <a:xfrm>
              <a:off x="109842300" y="109156500"/>
              <a:ext cx="0" cy="17145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3088" name="Line 16"/>
            <p:cNvSpPr>
              <a:spLocks noChangeShapeType="1"/>
            </p:cNvSpPr>
            <p:nvPr/>
          </p:nvSpPr>
          <p:spPr bwMode="auto">
            <a:xfrm flipV="1">
              <a:off x="108279372" y="108184950"/>
              <a:ext cx="0" cy="148590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3089" name="Line 17"/>
            <p:cNvSpPr>
              <a:spLocks noChangeShapeType="1"/>
            </p:cNvSpPr>
            <p:nvPr/>
          </p:nvSpPr>
          <p:spPr bwMode="auto">
            <a:xfrm>
              <a:off x="109842300" y="110013750"/>
              <a:ext cx="0" cy="45720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3090" name="Line 18"/>
            <p:cNvSpPr>
              <a:spLocks noChangeShapeType="1"/>
            </p:cNvSpPr>
            <p:nvPr/>
          </p:nvSpPr>
          <p:spPr bwMode="auto">
            <a:xfrm flipH="1">
              <a:off x="108585000" y="110470950"/>
              <a:ext cx="12573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3091" name="Rectangle 19"/>
            <p:cNvSpPr>
              <a:spLocks noChangeArrowheads="1"/>
            </p:cNvSpPr>
            <p:nvPr/>
          </p:nvSpPr>
          <p:spPr bwMode="auto">
            <a:xfrm>
              <a:off x="107613450" y="111899700"/>
              <a:ext cx="971550" cy="571500"/>
            </a:xfrm>
            <a:prstGeom prst="rect">
              <a:avLst/>
            </a:prstGeom>
            <a:noFill/>
            <a:ln w="9525" algn="in">
              <a:solidFill>
                <a:srgbClr val="000000"/>
              </a:solid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Output to Screen</a:t>
              </a:r>
              <a:endParaRPr kumimoji="0" lang="en-US" sz="1800" b="0" i="0" u="none" strike="noStrike" cap="none" normalizeH="0" baseline="0" dirty="0" smtClean="0">
                <a:ln>
                  <a:noFill/>
                </a:ln>
                <a:solidFill>
                  <a:schemeClr val="tx1"/>
                </a:solidFill>
                <a:effectLst/>
                <a:latin typeface="Arial" pitchFamily="34" charset="0"/>
              </a:endParaRPr>
            </a:p>
          </p:txBody>
        </p:sp>
        <p:sp>
          <p:nvSpPr>
            <p:cNvPr id="3092" name="Line 20"/>
            <p:cNvSpPr>
              <a:spLocks noChangeShapeType="1"/>
            </p:cNvSpPr>
            <p:nvPr/>
          </p:nvSpPr>
          <p:spPr bwMode="auto">
            <a:xfrm>
              <a:off x="108127800" y="110756700"/>
              <a:ext cx="0" cy="22860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3093" name="Line 21"/>
            <p:cNvSpPr>
              <a:spLocks noChangeShapeType="1"/>
            </p:cNvSpPr>
            <p:nvPr/>
          </p:nvSpPr>
          <p:spPr bwMode="auto">
            <a:xfrm>
              <a:off x="108127800" y="111613950"/>
              <a:ext cx="0" cy="22860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3094" name="Line 22"/>
            <p:cNvSpPr>
              <a:spLocks noChangeShapeType="1"/>
            </p:cNvSpPr>
            <p:nvPr/>
          </p:nvSpPr>
          <p:spPr bwMode="auto">
            <a:xfrm>
              <a:off x="111728250" y="110413800"/>
              <a:ext cx="0" cy="22860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3095" name="Line 23"/>
            <p:cNvSpPr>
              <a:spLocks noChangeShapeType="1"/>
            </p:cNvSpPr>
            <p:nvPr/>
          </p:nvSpPr>
          <p:spPr bwMode="auto">
            <a:xfrm flipH="1">
              <a:off x="106813350" y="112128300"/>
              <a:ext cx="8001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3096" name="Line 24"/>
            <p:cNvSpPr>
              <a:spLocks noChangeShapeType="1"/>
            </p:cNvSpPr>
            <p:nvPr/>
          </p:nvSpPr>
          <p:spPr bwMode="auto">
            <a:xfrm flipV="1">
              <a:off x="106813350" y="107442000"/>
              <a:ext cx="0" cy="468630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3097" name="Line 25"/>
            <p:cNvSpPr>
              <a:spLocks noChangeShapeType="1"/>
            </p:cNvSpPr>
            <p:nvPr/>
          </p:nvSpPr>
          <p:spPr bwMode="auto">
            <a:xfrm>
              <a:off x="106813350" y="107442000"/>
              <a:ext cx="234315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3098" name="Line 26"/>
            <p:cNvSpPr>
              <a:spLocks noChangeShapeType="1"/>
            </p:cNvSpPr>
            <p:nvPr/>
          </p:nvSpPr>
          <p:spPr bwMode="auto">
            <a:xfrm>
              <a:off x="112128300" y="110928150"/>
              <a:ext cx="1143000" cy="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3099" name="Line 27"/>
            <p:cNvSpPr>
              <a:spLocks noChangeShapeType="1"/>
            </p:cNvSpPr>
            <p:nvPr/>
          </p:nvSpPr>
          <p:spPr bwMode="auto">
            <a:xfrm flipV="1">
              <a:off x="113271300" y="107442000"/>
              <a:ext cx="0" cy="3486150"/>
            </a:xfrm>
            <a:prstGeom prst="line">
              <a:avLst/>
            </a:prstGeom>
            <a:noFill/>
            <a:ln w="9525">
              <a:solidFill>
                <a:srgbClr val="000000"/>
              </a:solidFill>
              <a:round/>
              <a:headEnd/>
              <a:tailEnd/>
            </a:ln>
            <a:effectLst/>
          </p:spPr>
          <p:txBody>
            <a:bodyPr vert="horz" wrap="square" lIns="36576" tIns="36576" rIns="36576" bIns="36576" numCol="1" anchor="t" anchorCtr="0" compatLnSpc="1">
              <a:prstTxWarp prst="textNoShape">
                <a:avLst/>
              </a:prstTxWarp>
            </a:bodyPr>
            <a:lstStyle/>
            <a:p>
              <a:endParaRPr lang="en-US" dirty="0"/>
            </a:p>
          </p:txBody>
        </p:sp>
        <p:sp>
          <p:nvSpPr>
            <p:cNvPr id="3100" name="Line 28"/>
            <p:cNvSpPr>
              <a:spLocks noChangeShapeType="1"/>
            </p:cNvSpPr>
            <p:nvPr/>
          </p:nvSpPr>
          <p:spPr bwMode="auto">
            <a:xfrm flipH="1">
              <a:off x="110528100" y="107442000"/>
              <a:ext cx="2743200" cy="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3101" name="Text Box 29"/>
            <p:cNvSpPr txBox="1">
              <a:spLocks noChangeArrowheads="1"/>
            </p:cNvSpPr>
            <p:nvPr/>
          </p:nvSpPr>
          <p:spPr bwMode="auto">
            <a:xfrm>
              <a:off x="110699550" y="107956350"/>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Yes</a:t>
              </a:r>
              <a:endParaRPr kumimoji="0" lang="en-US" sz="1800" b="0" i="0" u="none" strike="noStrike" cap="none" normalizeH="0" baseline="0" dirty="0" smtClean="0">
                <a:ln>
                  <a:noFill/>
                </a:ln>
                <a:solidFill>
                  <a:schemeClr val="tx1"/>
                </a:solidFill>
                <a:effectLst/>
                <a:latin typeface="Arial" pitchFamily="34" charset="0"/>
              </a:endParaRPr>
            </a:p>
          </p:txBody>
        </p:sp>
        <p:sp>
          <p:nvSpPr>
            <p:cNvPr id="3102" name="Text Box 30"/>
            <p:cNvSpPr txBox="1">
              <a:spLocks noChangeArrowheads="1"/>
            </p:cNvSpPr>
            <p:nvPr/>
          </p:nvSpPr>
          <p:spPr bwMode="auto">
            <a:xfrm>
              <a:off x="109956600" y="110128050"/>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Yes</a:t>
              </a:r>
              <a:endParaRPr kumimoji="0" lang="en-US" sz="1800" b="0" i="0" u="none" strike="noStrike" cap="none" normalizeH="0" baseline="0" dirty="0" smtClean="0">
                <a:ln>
                  <a:noFill/>
                </a:ln>
                <a:solidFill>
                  <a:schemeClr val="tx1"/>
                </a:solidFill>
                <a:effectLst/>
                <a:latin typeface="Arial" pitchFamily="34" charset="0"/>
              </a:endParaRPr>
            </a:p>
          </p:txBody>
        </p:sp>
        <p:sp>
          <p:nvSpPr>
            <p:cNvPr id="3103" name="Text Box 31"/>
            <p:cNvSpPr txBox="1">
              <a:spLocks noChangeArrowheads="1"/>
            </p:cNvSpPr>
            <p:nvPr/>
          </p:nvSpPr>
          <p:spPr bwMode="auto">
            <a:xfrm>
              <a:off x="110070900" y="108470700"/>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No</a:t>
              </a:r>
              <a:endParaRPr kumimoji="0" lang="en-US" sz="1800" b="0" i="0" u="none" strike="noStrike" cap="none" normalizeH="0" baseline="0" dirty="0" smtClean="0">
                <a:ln>
                  <a:noFill/>
                </a:ln>
                <a:solidFill>
                  <a:schemeClr val="tx1"/>
                </a:solidFill>
                <a:effectLst/>
                <a:latin typeface="Arial" pitchFamily="34" charset="0"/>
              </a:endParaRPr>
            </a:p>
          </p:txBody>
        </p:sp>
        <p:sp>
          <p:nvSpPr>
            <p:cNvPr id="3104" name="Text Box 32"/>
            <p:cNvSpPr txBox="1">
              <a:spLocks noChangeArrowheads="1"/>
            </p:cNvSpPr>
            <p:nvPr/>
          </p:nvSpPr>
          <p:spPr bwMode="auto">
            <a:xfrm>
              <a:off x="108470700" y="109327950"/>
              <a:ext cx="342900" cy="228600"/>
            </a:xfrm>
            <a:prstGeom prst="rect">
              <a:avLst/>
            </a:prstGeom>
            <a:noFill/>
            <a:ln w="9525" algn="in">
              <a:noFill/>
              <a:miter lim="800000"/>
              <a:headEnd/>
              <a:tailEnd/>
            </a:ln>
            <a:effectLst/>
          </p:spPr>
          <p:txBody>
            <a:bodyPr vert="horz" wrap="square" lIns="36576" tIns="36576" rIns="36576" bIns="36576"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No</a:t>
              </a:r>
              <a:endParaRPr kumimoji="0" lang="en-US" sz="1800" b="0" i="0" u="none" strike="noStrike" cap="none" normalizeH="0" baseline="0" dirty="0" smtClean="0">
                <a:ln>
                  <a:noFill/>
                </a:ln>
                <a:solidFill>
                  <a:schemeClr val="tx1"/>
                </a:solidFill>
                <a:effectLst/>
                <a:latin typeface="Arial" pitchFamily="34" charset="0"/>
              </a:endParaRPr>
            </a:p>
          </p:txBody>
        </p:sp>
        <p:sp>
          <p:nvSpPr>
            <p:cNvPr id="3105" name="Line 33"/>
            <p:cNvSpPr>
              <a:spLocks noChangeShapeType="1"/>
            </p:cNvSpPr>
            <p:nvPr/>
          </p:nvSpPr>
          <p:spPr bwMode="auto">
            <a:xfrm>
              <a:off x="109842300" y="107727750"/>
              <a:ext cx="0" cy="171450"/>
            </a:xfrm>
            <a:prstGeom prst="line">
              <a:avLst/>
            </a:prstGeom>
            <a:noFill/>
            <a:ln w="9525" algn="ctr">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sp>
          <p:nvSpPr>
            <p:cNvPr id="3106" name="Line 34"/>
            <p:cNvSpPr>
              <a:spLocks noChangeShapeType="1"/>
            </p:cNvSpPr>
            <p:nvPr/>
          </p:nvSpPr>
          <p:spPr bwMode="auto">
            <a:xfrm flipV="1">
              <a:off x="108279372" y="107442000"/>
              <a:ext cx="0" cy="742950"/>
            </a:xfrm>
            <a:prstGeom prst="line">
              <a:avLst/>
            </a:prstGeom>
            <a:noFill/>
            <a:ln w="9525">
              <a:solidFill>
                <a:srgbClr val="000000"/>
              </a:solidFill>
              <a:round/>
              <a:headEnd/>
              <a:tailEnd type="triangle" w="med" len="med"/>
            </a:ln>
            <a:effectLst/>
          </p:spPr>
          <p:txBody>
            <a:bodyPr vert="horz" wrap="square" lIns="36576" tIns="36576" rIns="36576" bIns="36576" numCol="1" anchor="t" anchorCtr="0" compatLnSpc="1">
              <a:prstTxWarp prst="textNoShape">
                <a:avLst/>
              </a:prstTxWarp>
            </a:bodyPr>
            <a:lstStyle/>
            <a:p>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506" name="Group 74"/>
          <p:cNvGrpSpPr>
            <a:grpSpLocks noChangeAspect="1"/>
          </p:cNvGrpSpPr>
          <p:nvPr/>
        </p:nvGrpSpPr>
        <p:grpSpPr bwMode="auto">
          <a:xfrm>
            <a:off x="-134168" y="304800"/>
            <a:ext cx="9354368" cy="6403975"/>
            <a:chOff x="103593900" y="105746550"/>
            <a:chExt cx="12801600" cy="8823968"/>
          </a:xfrm>
        </p:grpSpPr>
        <p:sp>
          <p:nvSpPr>
            <p:cNvPr id="18507" name="Rectangle 75"/>
            <p:cNvSpPr>
              <a:spLocks noChangeArrowheads="1"/>
            </p:cNvSpPr>
            <p:nvPr/>
          </p:nvSpPr>
          <p:spPr bwMode="auto">
            <a:xfrm>
              <a:off x="104794050" y="109208974"/>
              <a:ext cx="2628900" cy="17716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DECODE</a:t>
              </a: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dirty="0" smtClean="0">
                <a:solidFill>
                  <a:srgbClr val="000000"/>
                </a:solidFill>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p:txBody>
        </p:sp>
        <p:sp>
          <p:nvSpPr>
            <p:cNvPr id="18508" name="Rectangle 76"/>
            <p:cNvSpPr>
              <a:spLocks noChangeArrowheads="1"/>
            </p:cNvSpPr>
            <p:nvPr/>
          </p:nvSpPr>
          <p:spPr bwMode="auto">
            <a:xfrm>
              <a:off x="109423200" y="109437574"/>
              <a:ext cx="2286000" cy="16573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SHIFT_REG</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W/ BIT STUFFING</a:t>
              </a:r>
              <a:endParaRPr kumimoji="0" lang="en-US" sz="1400" b="0" i="0" u="none" strike="noStrike" cap="none" normalizeH="0" baseline="0" dirty="0" smtClean="0">
                <a:ln>
                  <a:noFill/>
                </a:ln>
                <a:solidFill>
                  <a:schemeClr val="tx1"/>
                </a:solidFill>
                <a:effectLst/>
                <a:latin typeface="Arial" pitchFamily="34" charset="0"/>
              </a:endParaRPr>
            </a:p>
          </p:txBody>
        </p:sp>
        <p:sp>
          <p:nvSpPr>
            <p:cNvPr id="18509" name="Rectangle 77"/>
            <p:cNvSpPr>
              <a:spLocks noChangeArrowheads="1"/>
            </p:cNvSpPr>
            <p:nvPr/>
          </p:nvSpPr>
          <p:spPr bwMode="auto">
            <a:xfrm>
              <a:off x="108280200" y="106637224"/>
              <a:ext cx="2571750" cy="17716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TIMER</a:t>
              </a:r>
            </a:p>
          </p:txBody>
        </p:sp>
        <p:sp>
          <p:nvSpPr>
            <p:cNvPr id="18510" name="Rectangle 78"/>
            <p:cNvSpPr>
              <a:spLocks noChangeArrowheads="1"/>
            </p:cNvSpPr>
            <p:nvPr/>
          </p:nvSpPr>
          <p:spPr bwMode="auto">
            <a:xfrm>
              <a:off x="104851200" y="106751524"/>
              <a:ext cx="2514600" cy="15430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EDGE_DETECT</a:t>
              </a:r>
              <a:endParaRPr kumimoji="0" lang="en-US" sz="1400" b="0" i="0" u="none" strike="noStrike" cap="none" normalizeH="0" baseline="0" dirty="0" smtClean="0">
                <a:ln>
                  <a:noFill/>
                </a:ln>
                <a:solidFill>
                  <a:schemeClr val="tx1"/>
                </a:solidFill>
                <a:effectLst/>
                <a:latin typeface="Arial" pitchFamily="34" charset="0"/>
              </a:endParaRPr>
            </a:p>
          </p:txBody>
        </p:sp>
        <p:sp>
          <p:nvSpPr>
            <p:cNvPr id="18511" name="Rectangle 79"/>
            <p:cNvSpPr>
              <a:spLocks noChangeArrowheads="1"/>
            </p:cNvSpPr>
            <p:nvPr/>
          </p:nvSpPr>
          <p:spPr bwMode="auto">
            <a:xfrm>
              <a:off x="112547992" y="109437574"/>
              <a:ext cx="2286000" cy="17145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CRC REGISTER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(MODIFIED SHIFT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REGISTER)</a:t>
              </a:r>
              <a:endParaRPr kumimoji="0" lang="en-US" sz="1400" b="0" i="0" u="none" strike="noStrike" cap="none" normalizeH="0" baseline="0" dirty="0" smtClean="0">
                <a:ln>
                  <a:noFill/>
                </a:ln>
                <a:solidFill>
                  <a:schemeClr val="tx1"/>
                </a:solidFill>
                <a:effectLst/>
                <a:latin typeface="Arial" pitchFamily="34" charset="0"/>
              </a:endParaRPr>
            </a:p>
          </p:txBody>
        </p:sp>
        <p:sp>
          <p:nvSpPr>
            <p:cNvPr id="18512" name="Rectangle 80"/>
            <p:cNvSpPr>
              <a:spLocks noChangeArrowheads="1"/>
            </p:cNvSpPr>
            <p:nvPr/>
          </p:nvSpPr>
          <p:spPr bwMode="auto">
            <a:xfrm>
              <a:off x="112509300" y="112409374"/>
              <a:ext cx="2514600" cy="13716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RCV_FIFO</a:t>
              </a:r>
              <a:endParaRPr kumimoji="0" lang="en-US" sz="1400" b="0" i="0" u="none" strike="noStrike" cap="none" normalizeH="0" baseline="0" dirty="0" smtClean="0">
                <a:ln>
                  <a:noFill/>
                </a:ln>
                <a:solidFill>
                  <a:schemeClr val="tx1"/>
                </a:solidFill>
                <a:effectLst/>
                <a:latin typeface="Arial" pitchFamily="34" charset="0"/>
              </a:endParaRPr>
            </a:p>
          </p:txBody>
        </p:sp>
        <p:sp>
          <p:nvSpPr>
            <p:cNvPr id="18513" name="Rectangle 81"/>
            <p:cNvSpPr>
              <a:spLocks noChangeArrowheads="1"/>
            </p:cNvSpPr>
            <p:nvPr/>
          </p:nvSpPr>
          <p:spPr bwMode="auto">
            <a:xfrm>
              <a:off x="105079800" y="112009324"/>
              <a:ext cx="2343150" cy="17716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EOP_DETECT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(COMBINATIONAL)</a:t>
              </a:r>
            </a:p>
            <a:p>
              <a:pPr marL="0" marR="0" lvl="0" indent="0" algn="ctr" defTabSz="914400" rtl="0" eaLnBrk="1" fontAlgn="base" latinLnBrk="0" hangingPunct="1">
                <a:lnSpc>
                  <a:spcPct val="100000"/>
                </a:lnSpc>
                <a:spcBef>
                  <a:spcPct val="0"/>
                </a:spcBef>
                <a:spcAft>
                  <a:spcPct val="0"/>
                </a:spcAft>
                <a:buClrTx/>
                <a:buSzTx/>
                <a:buFontTx/>
                <a:buNone/>
                <a:tabLst/>
              </a:pPr>
              <a:endParaRPr lang="en-US" sz="1400" dirty="0" smtClean="0">
                <a:solidFill>
                  <a:srgbClr val="000000"/>
                </a:solidFill>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pitchFamily="34" charset="0"/>
              </a:endParaRPr>
            </a:p>
          </p:txBody>
        </p:sp>
        <p:sp>
          <p:nvSpPr>
            <p:cNvPr id="18514" name="Rectangle 82"/>
            <p:cNvSpPr>
              <a:spLocks noChangeArrowheads="1"/>
            </p:cNvSpPr>
            <p:nvPr/>
          </p:nvSpPr>
          <p:spPr bwMode="auto">
            <a:xfrm>
              <a:off x="108508800" y="113209474"/>
              <a:ext cx="2514600" cy="1361044"/>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RCU</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(FSM)</a:t>
              </a:r>
              <a:endParaRPr kumimoji="0" lang="en-US" sz="1400" b="0" i="0" u="none" strike="noStrike" cap="none" normalizeH="0" baseline="0" dirty="0" smtClean="0">
                <a:ln>
                  <a:noFill/>
                </a:ln>
                <a:solidFill>
                  <a:schemeClr val="tx1"/>
                </a:solidFill>
                <a:effectLst/>
                <a:latin typeface="Arial" pitchFamily="34" charset="0"/>
              </a:endParaRPr>
            </a:p>
          </p:txBody>
        </p:sp>
        <p:sp>
          <p:nvSpPr>
            <p:cNvPr id="18515" name="Line 83"/>
            <p:cNvSpPr>
              <a:spLocks noChangeShapeType="1"/>
            </p:cNvSpPr>
            <p:nvPr/>
          </p:nvSpPr>
          <p:spPr bwMode="auto">
            <a:xfrm>
              <a:off x="103593900" y="107437324"/>
              <a:ext cx="12573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16" name="Line 84"/>
            <p:cNvSpPr>
              <a:spLocks noChangeShapeType="1"/>
            </p:cNvSpPr>
            <p:nvPr/>
          </p:nvSpPr>
          <p:spPr bwMode="auto">
            <a:xfrm>
              <a:off x="107365800" y="107094424"/>
              <a:ext cx="9144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17" name="Line 85"/>
            <p:cNvSpPr>
              <a:spLocks noChangeShapeType="1"/>
            </p:cNvSpPr>
            <p:nvPr/>
          </p:nvSpPr>
          <p:spPr bwMode="auto">
            <a:xfrm>
              <a:off x="110166150" y="108408874"/>
              <a:ext cx="0" cy="10287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18" name="Line 86"/>
            <p:cNvSpPr>
              <a:spLocks noChangeShapeType="1"/>
            </p:cNvSpPr>
            <p:nvPr/>
          </p:nvSpPr>
          <p:spPr bwMode="auto">
            <a:xfrm flipH="1">
              <a:off x="106451400" y="108751774"/>
              <a:ext cx="371475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8519" name="Line 87"/>
            <p:cNvSpPr>
              <a:spLocks noChangeShapeType="1"/>
            </p:cNvSpPr>
            <p:nvPr/>
          </p:nvSpPr>
          <p:spPr bwMode="auto">
            <a:xfrm>
              <a:off x="106451400" y="108751774"/>
              <a:ext cx="0" cy="4572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20" name="Line 88"/>
            <p:cNvSpPr>
              <a:spLocks noChangeShapeType="1"/>
            </p:cNvSpPr>
            <p:nvPr/>
          </p:nvSpPr>
          <p:spPr bwMode="auto">
            <a:xfrm>
              <a:off x="111709200" y="109780474"/>
              <a:ext cx="8572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21" name="Line 89"/>
            <p:cNvSpPr>
              <a:spLocks noChangeShapeType="1"/>
            </p:cNvSpPr>
            <p:nvPr/>
          </p:nvSpPr>
          <p:spPr bwMode="auto">
            <a:xfrm>
              <a:off x="111709200" y="110351974"/>
              <a:ext cx="8572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22" name="Line 90"/>
            <p:cNvSpPr>
              <a:spLocks noChangeShapeType="1"/>
            </p:cNvSpPr>
            <p:nvPr/>
          </p:nvSpPr>
          <p:spPr bwMode="auto">
            <a:xfrm>
              <a:off x="109937550" y="111094924"/>
              <a:ext cx="0" cy="21145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23" name="Line 91"/>
            <p:cNvSpPr>
              <a:spLocks noChangeShapeType="1"/>
            </p:cNvSpPr>
            <p:nvPr/>
          </p:nvSpPr>
          <p:spPr bwMode="auto">
            <a:xfrm>
              <a:off x="109937550" y="112695124"/>
              <a:ext cx="25717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24" name="Line 92"/>
            <p:cNvSpPr>
              <a:spLocks noChangeShapeType="1"/>
            </p:cNvSpPr>
            <p:nvPr/>
          </p:nvSpPr>
          <p:spPr bwMode="auto">
            <a:xfrm>
              <a:off x="111023400" y="113438074"/>
              <a:ext cx="14859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25" name="Line 93"/>
            <p:cNvSpPr>
              <a:spLocks noChangeShapeType="1"/>
            </p:cNvSpPr>
            <p:nvPr/>
          </p:nvSpPr>
          <p:spPr bwMode="auto">
            <a:xfrm>
              <a:off x="107422950" y="113495224"/>
              <a:ext cx="10858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26" name="Line 94"/>
            <p:cNvSpPr>
              <a:spLocks noChangeShapeType="1"/>
            </p:cNvSpPr>
            <p:nvPr/>
          </p:nvSpPr>
          <p:spPr bwMode="auto">
            <a:xfrm flipV="1">
              <a:off x="107708700" y="111437824"/>
              <a:ext cx="0" cy="20574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8527" name="Line 95"/>
            <p:cNvSpPr>
              <a:spLocks noChangeShapeType="1"/>
            </p:cNvSpPr>
            <p:nvPr/>
          </p:nvSpPr>
          <p:spPr bwMode="auto">
            <a:xfrm flipH="1">
              <a:off x="106337100" y="111437824"/>
              <a:ext cx="137160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8528" name="Line 96"/>
            <p:cNvSpPr>
              <a:spLocks noChangeShapeType="1"/>
            </p:cNvSpPr>
            <p:nvPr/>
          </p:nvSpPr>
          <p:spPr bwMode="auto">
            <a:xfrm flipV="1">
              <a:off x="106337100" y="110980624"/>
              <a:ext cx="0" cy="4572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29" name="Line 97"/>
            <p:cNvSpPr>
              <a:spLocks noChangeShapeType="1"/>
            </p:cNvSpPr>
            <p:nvPr/>
          </p:nvSpPr>
          <p:spPr bwMode="auto">
            <a:xfrm>
              <a:off x="107422950" y="110123374"/>
              <a:ext cx="20002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30" name="Line 98"/>
            <p:cNvSpPr>
              <a:spLocks noChangeShapeType="1"/>
            </p:cNvSpPr>
            <p:nvPr/>
          </p:nvSpPr>
          <p:spPr bwMode="auto">
            <a:xfrm>
              <a:off x="104336850" y="107437324"/>
              <a:ext cx="0" cy="24003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8531" name="Line 99"/>
            <p:cNvSpPr>
              <a:spLocks noChangeShapeType="1"/>
            </p:cNvSpPr>
            <p:nvPr/>
          </p:nvSpPr>
          <p:spPr bwMode="auto">
            <a:xfrm>
              <a:off x="104336850" y="109837624"/>
              <a:ext cx="4572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32" name="Line 100"/>
            <p:cNvSpPr>
              <a:spLocks noChangeShapeType="1"/>
            </p:cNvSpPr>
            <p:nvPr/>
          </p:nvSpPr>
          <p:spPr bwMode="auto">
            <a:xfrm>
              <a:off x="104336850" y="109837624"/>
              <a:ext cx="0" cy="280035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8533" name="Line 101"/>
            <p:cNvSpPr>
              <a:spLocks noChangeShapeType="1"/>
            </p:cNvSpPr>
            <p:nvPr/>
          </p:nvSpPr>
          <p:spPr bwMode="auto">
            <a:xfrm>
              <a:off x="104336850" y="112637974"/>
              <a:ext cx="7429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34" name="Line 102"/>
            <p:cNvSpPr>
              <a:spLocks noChangeShapeType="1"/>
            </p:cNvSpPr>
            <p:nvPr/>
          </p:nvSpPr>
          <p:spPr bwMode="auto">
            <a:xfrm>
              <a:off x="103708200" y="113323774"/>
              <a:ext cx="13716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35" name="Line 103"/>
            <p:cNvSpPr>
              <a:spLocks noChangeShapeType="1"/>
            </p:cNvSpPr>
            <p:nvPr/>
          </p:nvSpPr>
          <p:spPr bwMode="auto">
            <a:xfrm>
              <a:off x="107937300" y="107094424"/>
              <a:ext cx="0" cy="485775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8536" name="Line 104"/>
            <p:cNvSpPr>
              <a:spLocks noChangeShapeType="1"/>
            </p:cNvSpPr>
            <p:nvPr/>
          </p:nvSpPr>
          <p:spPr bwMode="auto">
            <a:xfrm>
              <a:off x="107937300" y="111952174"/>
              <a:ext cx="85725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8537" name="Line 105"/>
            <p:cNvSpPr>
              <a:spLocks noChangeShapeType="1"/>
            </p:cNvSpPr>
            <p:nvPr/>
          </p:nvSpPr>
          <p:spPr bwMode="auto">
            <a:xfrm>
              <a:off x="108794550" y="111952174"/>
              <a:ext cx="0" cy="12573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38" name="Line 106"/>
            <p:cNvSpPr>
              <a:spLocks noChangeShapeType="1"/>
            </p:cNvSpPr>
            <p:nvPr/>
          </p:nvSpPr>
          <p:spPr bwMode="auto">
            <a:xfrm>
              <a:off x="108966000" y="108751774"/>
              <a:ext cx="0" cy="44577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39" name="Line 107"/>
            <p:cNvSpPr>
              <a:spLocks noChangeShapeType="1"/>
            </p:cNvSpPr>
            <p:nvPr/>
          </p:nvSpPr>
          <p:spPr bwMode="auto">
            <a:xfrm>
              <a:off x="112852200" y="111152074"/>
              <a:ext cx="0" cy="62865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8540" name="Line 108"/>
            <p:cNvSpPr>
              <a:spLocks noChangeShapeType="1"/>
            </p:cNvSpPr>
            <p:nvPr/>
          </p:nvSpPr>
          <p:spPr bwMode="auto">
            <a:xfrm flipH="1">
              <a:off x="109480350" y="111780724"/>
              <a:ext cx="337185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8541" name="Line 109"/>
            <p:cNvSpPr>
              <a:spLocks noChangeShapeType="1"/>
            </p:cNvSpPr>
            <p:nvPr/>
          </p:nvSpPr>
          <p:spPr bwMode="auto">
            <a:xfrm>
              <a:off x="109480350" y="111780724"/>
              <a:ext cx="0" cy="14287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42" name="Line 110"/>
            <p:cNvSpPr>
              <a:spLocks noChangeShapeType="1"/>
            </p:cNvSpPr>
            <p:nvPr/>
          </p:nvSpPr>
          <p:spPr bwMode="auto">
            <a:xfrm>
              <a:off x="111023400" y="114430716"/>
              <a:ext cx="53721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43" name="Line 111"/>
            <p:cNvSpPr>
              <a:spLocks noChangeShapeType="1"/>
            </p:cNvSpPr>
            <p:nvPr/>
          </p:nvSpPr>
          <p:spPr bwMode="auto">
            <a:xfrm>
              <a:off x="111023400" y="114144966"/>
              <a:ext cx="53149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44" name="Line 112"/>
            <p:cNvSpPr>
              <a:spLocks noChangeShapeType="1"/>
            </p:cNvSpPr>
            <p:nvPr/>
          </p:nvSpPr>
          <p:spPr bwMode="auto">
            <a:xfrm>
              <a:off x="115023900" y="112953616"/>
              <a:ext cx="12001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45" name="Line 113"/>
            <p:cNvSpPr>
              <a:spLocks noChangeShapeType="1"/>
            </p:cNvSpPr>
            <p:nvPr/>
          </p:nvSpPr>
          <p:spPr bwMode="auto">
            <a:xfrm>
              <a:off x="115023900" y="112582580"/>
              <a:ext cx="12573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46" name="Line 114"/>
            <p:cNvSpPr>
              <a:spLocks noChangeShapeType="1"/>
            </p:cNvSpPr>
            <p:nvPr/>
          </p:nvSpPr>
          <p:spPr bwMode="auto">
            <a:xfrm>
              <a:off x="115023900" y="113307950"/>
              <a:ext cx="12573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47" name="Rectangle 115"/>
            <p:cNvSpPr>
              <a:spLocks noChangeArrowheads="1"/>
            </p:cNvSpPr>
            <p:nvPr/>
          </p:nvSpPr>
          <p:spPr bwMode="auto">
            <a:xfrm>
              <a:off x="113252250" y="106580074"/>
              <a:ext cx="2000250" cy="10858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CLOCK DIVIDER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/3</a:t>
              </a:r>
              <a:endParaRPr kumimoji="0" lang="en-US" sz="1400" b="0" i="0" u="none" strike="noStrike" cap="none" normalizeH="0" baseline="0" dirty="0" smtClean="0">
                <a:ln>
                  <a:noFill/>
                </a:ln>
                <a:solidFill>
                  <a:schemeClr val="tx1"/>
                </a:solidFill>
                <a:effectLst/>
                <a:latin typeface="Arial" pitchFamily="34" charset="0"/>
              </a:endParaRPr>
            </a:p>
          </p:txBody>
        </p:sp>
        <p:sp>
          <p:nvSpPr>
            <p:cNvPr id="18548" name="Line 116"/>
            <p:cNvSpPr>
              <a:spLocks noChangeShapeType="1"/>
            </p:cNvSpPr>
            <p:nvPr/>
          </p:nvSpPr>
          <p:spPr bwMode="auto">
            <a:xfrm flipH="1">
              <a:off x="115252500" y="106980124"/>
              <a:ext cx="11430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49" name="Line 117"/>
            <p:cNvSpPr>
              <a:spLocks noChangeShapeType="1"/>
            </p:cNvSpPr>
            <p:nvPr/>
          </p:nvSpPr>
          <p:spPr bwMode="auto">
            <a:xfrm flipH="1">
              <a:off x="112166400" y="107037274"/>
              <a:ext cx="10858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50" name="Text Box 118"/>
            <p:cNvSpPr txBox="1">
              <a:spLocks noChangeArrowheads="1"/>
            </p:cNvSpPr>
            <p:nvPr/>
          </p:nvSpPr>
          <p:spPr bwMode="auto">
            <a:xfrm>
              <a:off x="103879649" y="107111487"/>
              <a:ext cx="836389" cy="268687"/>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D_PLUS</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51" name="Text Box 119"/>
            <p:cNvSpPr txBox="1">
              <a:spLocks noChangeArrowheads="1"/>
            </p:cNvSpPr>
            <p:nvPr/>
          </p:nvSpPr>
          <p:spPr bwMode="auto">
            <a:xfrm>
              <a:off x="103822500" y="112991216"/>
              <a:ext cx="997820" cy="275408"/>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D_MINUS</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52" name="Text Box 120"/>
            <p:cNvSpPr txBox="1">
              <a:spLocks noChangeArrowheads="1"/>
            </p:cNvSpPr>
            <p:nvPr/>
          </p:nvSpPr>
          <p:spPr bwMode="auto">
            <a:xfrm>
              <a:off x="107823000" y="113201206"/>
              <a:ext cx="542871" cy="236867"/>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EOP</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53" name="Text Box 121"/>
            <p:cNvSpPr txBox="1">
              <a:spLocks noChangeArrowheads="1"/>
            </p:cNvSpPr>
            <p:nvPr/>
          </p:nvSpPr>
          <p:spPr bwMode="auto">
            <a:xfrm>
              <a:off x="107994450" y="111626279"/>
              <a:ext cx="788544" cy="268745"/>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D_EDGE</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54" name="Text Box 122"/>
            <p:cNvSpPr txBox="1">
              <a:spLocks noChangeArrowheads="1"/>
            </p:cNvSpPr>
            <p:nvPr/>
          </p:nvSpPr>
          <p:spPr bwMode="auto">
            <a:xfrm>
              <a:off x="107480099" y="106796502"/>
              <a:ext cx="885770" cy="240772"/>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D_EDGE</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55" name="Text Box 123"/>
            <p:cNvSpPr txBox="1">
              <a:spLocks noChangeArrowheads="1"/>
            </p:cNvSpPr>
            <p:nvPr/>
          </p:nvSpPr>
          <p:spPr bwMode="auto">
            <a:xfrm rot="16200000">
              <a:off x="103748250" y="110144209"/>
              <a:ext cx="853513" cy="247816"/>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D_PLUS</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56" name="Text Box 124"/>
            <p:cNvSpPr txBox="1">
              <a:spLocks noChangeArrowheads="1"/>
            </p:cNvSpPr>
            <p:nvPr/>
          </p:nvSpPr>
          <p:spPr bwMode="auto">
            <a:xfrm>
              <a:off x="106622850" y="111152074"/>
              <a:ext cx="34290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EOP</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57" name="Line 125"/>
            <p:cNvSpPr>
              <a:spLocks noChangeShapeType="1"/>
            </p:cNvSpPr>
            <p:nvPr/>
          </p:nvSpPr>
          <p:spPr bwMode="auto">
            <a:xfrm>
              <a:off x="111309150" y="113038024"/>
              <a:ext cx="12001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58" name="Text Box 126"/>
            <p:cNvSpPr txBox="1">
              <a:spLocks noChangeArrowheads="1"/>
            </p:cNvSpPr>
            <p:nvPr/>
          </p:nvSpPr>
          <p:spPr bwMode="auto">
            <a:xfrm>
              <a:off x="111823500" y="109946356"/>
              <a:ext cx="609326" cy="348467"/>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DATA</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59" name="Text Box 127"/>
            <p:cNvSpPr txBox="1">
              <a:spLocks noChangeArrowheads="1"/>
            </p:cNvSpPr>
            <p:nvPr/>
          </p:nvSpPr>
          <p:spPr bwMode="auto">
            <a:xfrm>
              <a:off x="111077174" y="113096211"/>
              <a:ext cx="1147090" cy="284713"/>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W_ENABLE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60" name="Text Box 128"/>
            <p:cNvSpPr txBox="1">
              <a:spLocks noChangeArrowheads="1"/>
            </p:cNvSpPr>
            <p:nvPr/>
          </p:nvSpPr>
          <p:spPr bwMode="auto">
            <a:xfrm>
              <a:off x="111285736" y="112781226"/>
              <a:ext cx="1042808" cy="199648"/>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61" name="Text Box 129"/>
            <p:cNvSpPr txBox="1">
              <a:spLocks noChangeArrowheads="1"/>
            </p:cNvSpPr>
            <p:nvPr/>
          </p:nvSpPr>
          <p:spPr bwMode="auto">
            <a:xfrm>
              <a:off x="109994700" y="112256250"/>
              <a:ext cx="1499598" cy="267425"/>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RCV_DATA[7:0]</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62" name="Text Box 130"/>
            <p:cNvSpPr txBox="1">
              <a:spLocks noChangeArrowheads="1"/>
            </p:cNvSpPr>
            <p:nvPr/>
          </p:nvSpPr>
          <p:spPr bwMode="auto">
            <a:xfrm>
              <a:off x="111702861" y="111416288"/>
              <a:ext cx="1251371" cy="307284"/>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CRC_ERROR</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63" name="Text Box 131"/>
            <p:cNvSpPr txBox="1">
              <a:spLocks noChangeArrowheads="1"/>
            </p:cNvSpPr>
            <p:nvPr/>
          </p:nvSpPr>
          <p:spPr bwMode="auto">
            <a:xfrm>
              <a:off x="111823500" y="109421381"/>
              <a:ext cx="609326" cy="301944"/>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SHIFT</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64" name="Text Box 132"/>
            <p:cNvSpPr txBox="1">
              <a:spLocks noChangeArrowheads="1"/>
            </p:cNvSpPr>
            <p:nvPr/>
          </p:nvSpPr>
          <p:spPr bwMode="auto">
            <a:xfrm>
              <a:off x="108108748" y="109841361"/>
              <a:ext cx="778525" cy="282013"/>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D_ORIG</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65" name="Text Box 133"/>
            <p:cNvSpPr txBox="1">
              <a:spLocks noChangeArrowheads="1"/>
            </p:cNvSpPr>
            <p:nvPr/>
          </p:nvSpPr>
          <p:spPr bwMode="auto">
            <a:xfrm>
              <a:off x="108737398" y="108523173"/>
              <a:ext cx="1401247" cy="268235"/>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SHIFT_ENABLE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66" name="Text Box 134"/>
            <p:cNvSpPr txBox="1">
              <a:spLocks noChangeArrowheads="1"/>
            </p:cNvSpPr>
            <p:nvPr/>
          </p:nvSpPr>
          <p:spPr bwMode="auto">
            <a:xfrm>
              <a:off x="115456973" y="106691506"/>
              <a:ext cx="538478" cy="231467"/>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67" name="Text Box 135"/>
            <p:cNvSpPr txBox="1">
              <a:spLocks noChangeArrowheads="1"/>
            </p:cNvSpPr>
            <p:nvPr/>
          </p:nvSpPr>
          <p:spPr bwMode="auto">
            <a:xfrm>
              <a:off x="115456973" y="108056443"/>
              <a:ext cx="595627" cy="238131"/>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68" name="Text Box 136"/>
            <p:cNvSpPr txBox="1">
              <a:spLocks noChangeArrowheads="1"/>
            </p:cNvSpPr>
            <p:nvPr/>
          </p:nvSpPr>
          <p:spPr bwMode="auto">
            <a:xfrm>
              <a:off x="112328546" y="106691506"/>
              <a:ext cx="637956" cy="288618"/>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69" name="Text Box 137"/>
            <p:cNvSpPr txBox="1">
              <a:spLocks noChangeArrowheads="1"/>
            </p:cNvSpPr>
            <p:nvPr/>
          </p:nvSpPr>
          <p:spPr bwMode="auto">
            <a:xfrm>
              <a:off x="115039848" y="112256250"/>
              <a:ext cx="1251371" cy="267425"/>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R_DATA[7:0]</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70" name="Text Box 138"/>
            <p:cNvSpPr txBox="1">
              <a:spLocks noChangeArrowheads="1"/>
            </p:cNvSpPr>
            <p:nvPr/>
          </p:nvSpPr>
          <p:spPr bwMode="auto">
            <a:xfrm>
              <a:off x="115144129" y="112676230"/>
              <a:ext cx="834246" cy="247492"/>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EMPTY</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71" name="Text Box 139"/>
            <p:cNvSpPr txBox="1">
              <a:spLocks noChangeArrowheads="1"/>
            </p:cNvSpPr>
            <p:nvPr/>
          </p:nvSpPr>
          <p:spPr bwMode="auto">
            <a:xfrm>
              <a:off x="115144129" y="113831176"/>
              <a:ext cx="908471" cy="227389"/>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R_ERROR</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72" name="Text Box 140"/>
            <p:cNvSpPr txBox="1">
              <a:spLocks noChangeArrowheads="1"/>
            </p:cNvSpPr>
            <p:nvPr/>
          </p:nvSpPr>
          <p:spPr bwMode="auto">
            <a:xfrm>
              <a:off x="115366800" y="112991216"/>
              <a:ext cx="611576" cy="275408"/>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FULL</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73" name="Text Box 141"/>
            <p:cNvSpPr txBox="1">
              <a:spLocks noChangeArrowheads="1"/>
            </p:cNvSpPr>
            <p:nvPr/>
          </p:nvSpPr>
          <p:spPr bwMode="auto">
            <a:xfrm>
              <a:off x="115039848" y="114146163"/>
              <a:ext cx="955602" cy="284553"/>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RCVING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74" name="Text Box 142"/>
            <p:cNvSpPr txBox="1">
              <a:spLocks noChangeArrowheads="1"/>
            </p:cNvSpPr>
            <p:nvPr/>
          </p:nvSpPr>
          <p:spPr bwMode="auto">
            <a:xfrm>
              <a:off x="106965750" y="105746550"/>
              <a:ext cx="4914900" cy="6286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Times New Roman" pitchFamily="18" charset="0"/>
                </a:rPr>
                <a:t>USB RECEIVER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8575" name="Line 143"/>
            <p:cNvSpPr>
              <a:spLocks noChangeShapeType="1"/>
            </p:cNvSpPr>
            <p:nvPr/>
          </p:nvSpPr>
          <p:spPr bwMode="auto">
            <a:xfrm flipH="1">
              <a:off x="112395000" y="108318300"/>
              <a:ext cx="39433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76" name="Line 144"/>
            <p:cNvSpPr>
              <a:spLocks noChangeShapeType="1"/>
            </p:cNvSpPr>
            <p:nvPr/>
          </p:nvSpPr>
          <p:spPr bwMode="auto">
            <a:xfrm flipH="1">
              <a:off x="110851950" y="107689650"/>
              <a:ext cx="9144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8577" name="Text Box 145"/>
            <p:cNvSpPr txBox="1">
              <a:spLocks noChangeArrowheads="1"/>
            </p:cNvSpPr>
            <p:nvPr/>
          </p:nvSpPr>
          <p:spPr bwMode="auto">
            <a:xfrm>
              <a:off x="111023400" y="107426473"/>
              <a:ext cx="888022" cy="263178"/>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RCVING</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noChangeAspect="1"/>
          </p:cNvGrpSpPr>
          <p:nvPr/>
        </p:nvGrpSpPr>
        <p:grpSpPr bwMode="auto">
          <a:xfrm>
            <a:off x="76200" y="152403"/>
            <a:ext cx="9144000" cy="6629399"/>
            <a:chOff x="104025558" y="105418260"/>
            <a:chExt cx="12541392" cy="8900790"/>
          </a:xfrm>
        </p:grpSpPr>
        <p:sp>
          <p:nvSpPr>
            <p:cNvPr id="19459" name="Text Box 3"/>
            <p:cNvSpPr txBox="1">
              <a:spLocks noChangeArrowheads="1"/>
            </p:cNvSpPr>
            <p:nvPr/>
          </p:nvSpPr>
          <p:spPr bwMode="auto">
            <a:xfrm>
              <a:off x="107563748" y="105418260"/>
              <a:ext cx="3059602" cy="842642"/>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Times New Roman" pitchFamily="18" charset="0"/>
                </a:rPr>
                <a:t>TIMER</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60" name="Rectangle 4"/>
            <p:cNvSpPr>
              <a:spLocks noChangeArrowheads="1"/>
            </p:cNvSpPr>
            <p:nvPr/>
          </p:nvSpPr>
          <p:spPr bwMode="auto">
            <a:xfrm>
              <a:off x="105911508" y="107118150"/>
              <a:ext cx="3429000" cy="20574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TIMER NEXT STATE LOGIC</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61" name="Rectangle 5"/>
            <p:cNvSpPr>
              <a:spLocks noChangeArrowheads="1"/>
            </p:cNvSpPr>
            <p:nvPr/>
          </p:nvSpPr>
          <p:spPr bwMode="auto">
            <a:xfrm>
              <a:off x="105797208" y="110089950"/>
              <a:ext cx="3543300" cy="8001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TIMER STATE REG. </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62" name="Rectangle 6"/>
            <p:cNvSpPr>
              <a:spLocks noChangeArrowheads="1"/>
            </p:cNvSpPr>
            <p:nvPr/>
          </p:nvSpPr>
          <p:spPr bwMode="auto">
            <a:xfrm>
              <a:off x="105797208" y="111918750"/>
              <a:ext cx="3486150" cy="13716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TIMER OUTPUT LOGIC</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63" name="Line 7"/>
            <p:cNvSpPr>
              <a:spLocks noChangeShapeType="1"/>
            </p:cNvSpPr>
            <p:nvPr/>
          </p:nvSpPr>
          <p:spPr bwMode="auto">
            <a:xfrm>
              <a:off x="104482758" y="110261400"/>
              <a:ext cx="13144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9464" name="Line 8"/>
            <p:cNvSpPr>
              <a:spLocks noChangeShapeType="1"/>
            </p:cNvSpPr>
            <p:nvPr/>
          </p:nvSpPr>
          <p:spPr bwMode="auto">
            <a:xfrm>
              <a:off x="104482758" y="110661450"/>
              <a:ext cx="13144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9465" name="Line 9"/>
            <p:cNvSpPr>
              <a:spLocks noChangeShapeType="1"/>
            </p:cNvSpPr>
            <p:nvPr/>
          </p:nvSpPr>
          <p:spPr bwMode="auto">
            <a:xfrm>
              <a:off x="107454558" y="109175550"/>
              <a:ext cx="0" cy="9144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9466" name="Line 10"/>
            <p:cNvSpPr>
              <a:spLocks noChangeShapeType="1"/>
            </p:cNvSpPr>
            <p:nvPr/>
          </p:nvSpPr>
          <p:spPr bwMode="auto">
            <a:xfrm>
              <a:off x="107397408" y="110890050"/>
              <a:ext cx="0" cy="10287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9467" name="Text Box 11"/>
            <p:cNvSpPr txBox="1">
              <a:spLocks noChangeArrowheads="1"/>
            </p:cNvSpPr>
            <p:nvPr/>
          </p:nvSpPr>
          <p:spPr bwMode="auto">
            <a:xfrm>
              <a:off x="107511707" y="109346997"/>
              <a:ext cx="1484368" cy="368192"/>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nextstate[3:0]</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68" name="Text Box 12"/>
            <p:cNvSpPr txBox="1">
              <a:spLocks noChangeArrowheads="1"/>
            </p:cNvSpPr>
            <p:nvPr/>
          </p:nvSpPr>
          <p:spPr bwMode="auto">
            <a:xfrm>
              <a:off x="104441432" y="110032795"/>
              <a:ext cx="1178443" cy="296241"/>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69" name="Line 13"/>
            <p:cNvSpPr>
              <a:spLocks noChangeShapeType="1"/>
            </p:cNvSpPr>
            <p:nvPr/>
          </p:nvSpPr>
          <p:spPr bwMode="auto">
            <a:xfrm>
              <a:off x="107397408" y="111347250"/>
              <a:ext cx="297180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9470" name="Line 14"/>
            <p:cNvSpPr>
              <a:spLocks noChangeShapeType="1"/>
            </p:cNvSpPr>
            <p:nvPr/>
          </p:nvSpPr>
          <p:spPr bwMode="auto">
            <a:xfrm flipV="1">
              <a:off x="110369208" y="107918250"/>
              <a:ext cx="0" cy="34290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19471" name="Line 15"/>
            <p:cNvSpPr>
              <a:spLocks noChangeShapeType="1"/>
            </p:cNvSpPr>
            <p:nvPr/>
          </p:nvSpPr>
          <p:spPr bwMode="auto">
            <a:xfrm flipH="1">
              <a:off x="109340508" y="107918250"/>
              <a:ext cx="10287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9472" name="Text Box 16"/>
            <p:cNvSpPr txBox="1">
              <a:spLocks noChangeArrowheads="1"/>
            </p:cNvSpPr>
            <p:nvPr/>
          </p:nvSpPr>
          <p:spPr bwMode="auto">
            <a:xfrm>
              <a:off x="104482756" y="110432848"/>
              <a:ext cx="932499" cy="203113"/>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rst</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73" name="Text Box 17"/>
            <p:cNvSpPr txBox="1">
              <a:spLocks noChangeArrowheads="1"/>
            </p:cNvSpPr>
            <p:nvPr/>
          </p:nvSpPr>
          <p:spPr bwMode="auto">
            <a:xfrm>
              <a:off x="107439612" y="111018418"/>
              <a:ext cx="1143000" cy="2857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State[3:0]</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74" name="Line 18"/>
            <p:cNvSpPr>
              <a:spLocks noChangeShapeType="1"/>
            </p:cNvSpPr>
            <p:nvPr/>
          </p:nvSpPr>
          <p:spPr bwMode="auto">
            <a:xfrm>
              <a:off x="107397408" y="113290350"/>
              <a:ext cx="0" cy="102870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9475" name="Line 19"/>
            <p:cNvSpPr>
              <a:spLocks noChangeShapeType="1"/>
            </p:cNvSpPr>
            <p:nvPr/>
          </p:nvSpPr>
          <p:spPr bwMode="auto">
            <a:xfrm>
              <a:off x="104025558" y="107689650"/>
              <a:ext cx="188595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9476" name="Line 20"/>
            <p:cNvSpPr>
              <a:spLocks noChangeShapeType="1"/>
            </p:cNvSpPr>
            <p:nvPr/>
          </p:nvSpPr>
          <p:spPr bwMode="auto">
            <a:xfrm>
              <a:off x="104082708" y="108604050"/>
              <a:ext cx="18288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19477" name="Text Box 21"/>
            <p:cNvSpPr txBox="1">
              <a:spLocks noChangeArrowheads="1"/>
            </p:cNvSpPr>
            <p:nvPr/>
          </p:nvSpPr>
          <p:spPr bwMode="auto">
            <a:xfrm>
              <a:off x="104025558" y="107346750"/>
              <a:ext cx="1143000" cy="2857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D_EDGE</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78" name="Text Box 22"/>
            <p:cNvSpPr txBox="1">
              <a:spLocks noChangeArrowheads="1"/>
            </p:cNvSpPr>
            <p:nvPr/>
          </p:nvSpPr>
          <p:spPr bwMode="auto">
            <a:xfrm>
              <a:off x="104025558" y="108261150"/>
              <a:ext cx="1143000" cy="2857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RCVING</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79" name="Text Box 23"/>
            <p:cNvSpPr txBox="1">
              <a:spLocks noChangeArrowheads="1"/>
            </p:cNvSpPr>
            <p:nvPr/>
          </p:nvSpPr>
          <p:spPr bwMode="auto">
            <a:xfrm>
              <a:off x="107454558" y="113576097"/>
              <a:ext cx="2257681" cy="231411"/>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SHIFT_ENABLE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19480" name="Text Box 24"/>
            <p:cNvSpPr txBox="1">
              <a:spLocks noChangeArrowheads="1"/>
            </p:cNvSpPr>
            <p:nvPr/>
          </p:nvSpPr>
          <p:spPr bwMode="auto">
            <a:xfrm>
              <a:off x="111880650" y="106775250"/>
              <a:ext cx="4686300" cy="32575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sng" strike="noStrike" cap="none" normalizeH="0" baseline="0" dirty="0" smtClean="0">
                  <a:ln>
                    <a:noFill/>
                  </a:ln>
                  <a:solidFill>
                    <a:srgbClr val="000000"/>
                  </a:solidFill>
                  <a:effectLst/>
                  <a:latin typeface="Times New Roman" pitchFamily="18" charset="0"/>
                </a:rPr>
                <a:t>Description:</a:t>
              </a:r>
              <a:endParaRPr kumimoji="0" lang="en-US" sz="2200" b="0" i="0" u="none" strike="noStrike" cap="none" normalizeH="0" baseline="0" dirty="0" smtClean="0">
                <a:ln>
                  <a:noFill/>
                </a:ln>
                <a:solidFill>
                  <a:srgbClr val="000000"/>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Pts val="1000"/>
                <a:buFont typeface="Symbol" pitchFamily="18" charset="2"/>
                <a:buChar char="·"/>
                <a:tabLst/>
              </a:pPr>
              <a:r>
                <a:rPr kumimoji="0" lang="en-US" sz="2200" b="0" i="0" u="none" strike="noStrike" cap="none" normalizeH="0" baseline="0" dirty="0" smtClean="0">
                  <a:ln>
                    <a:noFill/>
                  </a:ln>
                  <a:solidFill>
                    <a:srgbClr val="000000"/>
                  </a:solidFill>
                  <a:effectLst/>
                  <a:latin typeface="Times New Roman" pitchFamily="18" charset="0"/>
                </a:rPr>
                <a:t>Strobe SHIFT_ENABLE every 8 clock cycles (12 Mb/s)</a:t>
              </a:r>
            </a:p>
            <a:p>
              <a:pPr marL="0" marR="0" lvl="0" indent="0" algn="l" defTabSz="914400" rtl="0" eaLnBrk="1" fontAlgn="base" latinLnBrk="0" hangingPunct="1">
                <a:lnSpc>
                  <a:spcPct val="100000"/>
                </a:lnSpc>
                <a:spcBef>
                  <a:spcPct val="0"/>
                </a:spcBef>
                <a:spcAft>
                  <a:spcPct val="0"/>
                </a:spcAft>
                <a:buClrTx/>
                <a:buSzPts val="1000"/>
                <a:buFont typeface="Symbol" pitchFamily="18" charset="2"/>
                <a:buChar char="·"/>
                <a:tabLst/>
              </a:pPr>
              <a:r>
                <a:rPr kumimoji="0" lang="en-US" sz="2200" b="0" i="0" u="none" strike="noStrike" cap="none" normalizeH="0" baseline="0" dirty="0" smtClean="0">
                  <a:ln>
                    <a:noFill/>
                  </a:ln>
                  <a:solidFill>
                    <a:srgbClr val="000000"/>
                  </a:solidFill>
                  <a:effectLst/>
                  <a:latin typeface="Times New Roman" pitchFamily="18" charset="0"/>
                </a:rPr>
                <a:t>If an edge is detected, timer will resynchronize start its count over. It will wait 3 cycles, strobe SHIFT_ENABLE, then restart its 8 count.</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noChangeAspect="1"/>
          </p:cNvGrpSpPr>
          <p:nvPr/>
        </p:nvGrpSpPr>
        <p:grpSpPr bwMode="auto">
          <a:xfrm>
            <a:off x="0" y="304800"/>
            <a:ext cx="9017656" cy="6161385"/>
            <a:chOff x="103936800" y="105689400"/>
            <a:chExt cx="12630150" cy="8629650"/>
          </a:xfrm>
        </p:grpSpPr>
        <p:sp>
          <p:nvSpPr>
            <p:cNvPr id="20483" name="Text Box 3"/>
            <p:cNvSpPr txBox="1">
              <a:spLocks noChangeArrowheads="1"/>
            </p:cNvSpPr>
            <p:nvPr/>
          </p:nvSpPr>
          <p:spPr bwMode="auto">
            <a:xfrm>
              <a:off x="109023150" y="105689400"/>
              <a:ext cx="3665172" cy="747081"/>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Times New Roman" pitchFamily="18" charset="0"/>
                </a:rPr>
                <a:t>DECODE</a:t>
              </a:r>
              <a:endParaRPr kumimoji="0" lang="en-US" sz="1800" b="0" i="0" u="none" strike="noStrike" cap="none" normalizeH="0" baseline="0" dirty="0" smtClean="0">
                <a:ln>
                  <a:noFill/>
                </a:ln>
                <a:solidFill>
                  <a:schemeClr val="tx1"/>
                </a:solidFill>
                <a:effectLst/>
                <a:latin typeface="Arial" pitchFamily="34" charset="0"/>
              </a:endParaRPr>
            </a:p>
          </p:txBody>
        </p:sp>
        <p:sp>
          <p:nvSpPr>
            <p:cNvPr id="20484" name="Rectangle 4"/>
            <p:cNvSpPr>
              <a:spLocks noChangeArrowheads="1"/>
            </p:cNvSpPr>
            <p:nvPr/>
          </p:nvSpPr>
          <p:spPr bwMode="auto">
            <a:xfrm>
              <a:off x="105911508" y="107118150"/>
              <a:ext cx="3429000" cy="20574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DECODE NEXT STATE LOGIC</a:t>
              </a:r>
              <a:endParaRPr kumimoji="0" lang="en-US" sz="1800" b="0" i="0" u="none" strike="noStrike" cap="none" normalizeH="0" baseline="0" dirty="0" smtClean="0">
                <a:ln>
                  <a:noFill/>
                </a:ln>
                <a:solidFill>
                  <a:schemeClr val="tx1"/>
                </a:solidFill>
                <a:effectLst/>
                <a:latin typeface="Arial" pitchFamily="34" charset="0"/>
              </a:endParaRPr>
            </a:p>
          </p:txBody>
        </p:sp>
        <p:sp>
          <p:nvSpPr>
            <p:cNvPr id="20485" name="Rectangle 5"/>
            <p:cNvSpPr>
              <a:spLocks noChangeArrowheads="1"/>
            </p:cNvSpPr>
            <p:nvPr/>
          </p:nvSpPr>
          <p:spPr bwMode="auto">
            <a:xfrm>
              <a:off x="105797208" y="110089950"/>
              <a:ext cx="3543300" cy="8001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DECODE STATE REG. </a:t>
              </a:r>
              <a:endParaRPr kumimoji="0" lang="en-US" sz="1800" b="0" i="0" u="none" strike="noStrike" cap="none" normalizeH="0" baseline="0" dirty="0" smtClean="0">
                <a:ln>
                  <a:noFill/>
                </a:ln>
                <a:solidFill>
                  <a:schemeClr val="tx1"/>
                </a:solidFill>
                <a:effectLst/>
                <a:latin typeface="Arial" pitchFamily="34" charset="0"/>
              </a:endParaRPr>
            </a:p>
          </p:txBody>
        </p:sp>
        <p:sp>
          <p:nvSpPr>
            <p:cNvPr id="20486" name="Rectangle 6"/>
            <p:cNvSpPr>
              <a:spLocks noChangeArrowheads="1"/>
            </p:cNvSpPr>
            <p:nvPr/>
          </p:nvSpPr>
          <p:spPr bwMode="auto">
            <a:xfrm>
              <a:off x="105797208" y="111918750"/>
              <a:ext cx="3486150" cy="13716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DECODE OUTPUT LOGIC</a:t>
              </a:r>
              <a:endParaRPr kumimoji="0" lang="en-US" sz="1800" b="0" i="0" u="none" strike="noStrike" cap="none" normalizeH="0" baseline="0" dirty="0" smtClean="0">
                <a:ln>
                  <a:noFill/>
                </a:ln>
                <a:solidFill>
                  <a:schemeClr val="tx1"/>
                </a:solidFill>
                <a:effectLst/>
                <a:latin typeface="Arial" pitchFamily="34" charset="0"/>
              </a:endParaRPr>
            </a:p>
          </p:txBody>
        </p:sp>
        <p:sp>
          <p:nvSpPr>
            <p:cNvPr id="20487" name="Line 7"/>
            <p:cNvSpPr>
              <a:spLocks noChangeShapeType="1"/>
            </p:cNvSpPr>
            <p:nvPr/>
          </p:nvSpPr>
          <p:spPr bwMode="auto">
            <a:xfrm>
              <a:off x="104482758" y="110261400"/>
              <a:ext cx="131445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0488" name="Line 8"/>
            <p:cNvSpPr>
              <a:spLocks noChangeShapeType="1"/>
            </p:cNvSpPr>
            <p:nvPr/>
          </p:nvSpPr>
          <p:spPr bwMode="auto">
            <a:xfrm>
              <a:off x="104482758" y="110661450"/>
              <a:ext cx="131445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0489" name="Line 9"/>
            <p:cNvSpPr>
              <a:spLocks noChangeShapeType="1"/>
            </p:cNvSpPr>
            <p:nvPr/>
          </p:nvSpPr>
          <p:spPr bwMode="auto">
            <a:xfrm>
              <a:off x="107454558" y="109175550"/>
              <a:ext cx="0" cy="91440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0490" name="Line 10"/>
            <p:cNvSpPr>
              <a:spLocks noChangeShapeType="1"/>
            </p:cNvSpPr>
            <p:nvPr/>
          </p:nvSpPr>
          <p:spPr bwMode="auto">
            <a:xfrm>
              <a:off x="107397408" y="110890050"/>
              <a:ext cx="0" cy="102870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0491" name="Text Box 11"/>
            <p:cNvSpPr txBox="1">
              <a:spLocks noChangeArrowheads="1"/>
            </p:cNvSpPr>
            <p:nvPr/>
          </p:nvSpPr>
          <p:spPr bwMode="auto">
            <a:xfrm>
              <a:off x="107511707" y="109347000"/>
              <a:ext cx="1441207" cy="397984"/>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nextstate[1:0]</a:t>
              </a:r>
              <a:endParaRPr kumimoji="0" lang="en-US" sz="1800" b="0" i="0" u="none" strike="noStrike" cap="none" normalizeH="0" baseline="0" dirty="0" smtClean="0">
                <a:ln>
                  <a:noFill/>
                </a:ln>
                <a:solidFill>
                  <a:schemeClr val="tx1"/>
                </a:solidFill>
                <a:effectLst/>
                <a:latin typeface="Arial" pitchFamily="34" charset="0"/>
              </a:endParaRPr>
            </a:p>
          </p:txBody>
        </p:sp>
        <p:sp>
          <p:nvSpPr>
            <p:cNvPr id="20492" name="Text Box 12"/>
            <p:cNvSpPr txBox="1">
              <a:spLocks noChangeArrowheads="1"/>
            </p:cNvSpPr>
            <p:nvPr/>
          </p:nvSpPr>
          <p:spPr bwMode="auto">
            <a:xfrm>
              <a:off x="104441431" y="110032800"/>
              <a:ext cx="989530" cy="245814"/>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20493" name="Line 13"/>
            <p:cNvSpPr>
              <a:spLocks noChangeShapeType="1"/>
            </p:cNvSpPr>
            <p:nvPr/>
          </p:nvSpPr>
          <p:spPr bwMode="auto">
            <a:xfrm>
              <a:off x="107397408" y="111347250"/>
              <a:ext cx="297180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0494" name="Line 14"/>
            <p:cNvSpPr>
              <a:spLocks noChangeShapeType="1"/>
            </p:cNvSpPr>
            <p:nvPr/>
          </p:nvSpPr>
          <p:spPr bwMode="auto">
            <a:xfrm flipV="1">
              <a:off x="110369208" y="107918250"/>
              <a:ext cx="0" cy="34290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0495" name="Line 15"/>
            <p:cNvSpPr>
              <a:spLocks noChangeShapeType="1"/>
            </p:cNvSpPr>
            <p:nvPr/>
          </p:nvSpPr>
          <p:spPr bwMode="auto">
            <a:xfrm flipH="1">
              <a:off x="109340508" y="107918250"/>
              <a:ext cx="10287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0496" name="Text Box 16"/>
            <p:cNvSpPr txBox="1">
              <a:spLocks noChangeArrowheads="1"/>
            </p:cNvSpPr>
            <p:nvPr/>
          </p:nvSpPr>
          <p:spPr bwMode="auto">
            <a:xfrm>
              <a:off x="104482758" y="110432850"/>
              <a:ext cx="841478" cy="272668"/>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rst</a:t>
              </a:r>
              <a:endParaRPr kumimoji="0" lang="en-US" sz="1800" b="0" i="0" u="none" strike="noStrike" cap="none" normalizeH="0" baseline="0" dirty="0" smtClean="0">
                <a:ln>
                  <a:noFill/>
                </a:ln>
                <a:solidFill>
                  <a:schemeClr val="tx1"/>
                </a:solidFill>
                <a:effectLst/>
                <a:latin typeface="Arial" pitchFamily="34" charset="0"/>
              </a:endParaRPr>
            </a:p>
          </p:txBody>
        </p:sp>
        <p:sp>
          <p:nvSpPr>
            <p:cNvPr id="20497" name="Text Box 17"/>
            <p:cNvSpPr txBox="1">
              <a:spLocks noChangeArrowheads="1"/>
            </p:cNvSpPr>
            <p:nvPr/>
          </p:nvSpPr>
          <p:spPr bwMode="auto">
            <a:xfrm>
              <a:off x="107439612" y="111018418"/>
              <a:ext cx="1143000" cy="2857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State[1:0]</a:t>
              </a:r>
              <a:endParaRPr kumimoji="0" lang="en-US" sz="1800" b="0" i="0" u="none" strike="noStrike" cap="none" normalizeH="0" baseline="0" dirty="0" smtClean="0">
                <a:ln>
                  <a:noFill/>
                </a:ln>
                <a:solidFill>
                  <a:schemeClr val="tx1"/>
                </a:solidFill>
                <a:effectLst/>
                <a:latin typeface="Arial" pitchFamily="34" charset="0"/>
              </a:endParaRPr>
            </a:p>
          </p:txBody>
        </p:sp>
        <p:sp>
          <p:nvSpPr>
            <p:cNvPr id="20498" name="Line 18"/>
            <p:cNvSpPr>
              <a:spLocks noChangeShapeType="1"/>
            </p:cNvSpPr>
            <p:nvPr/>
          </p:nvSpPr>
          <p:spPr bwMode="auto">
            <a:xfrm>
              <a:off x="107397408" y="113290350"/>
              <a:ext cx="0" cy="102870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0499" name="Line 19"/>
            <p:cNvSpPr>
              <a:spLocks noChangeShapeType="1"/>
            </p:cNvSpPr>
            <p:nvPr/>
          </p:nvSpPr>
          <p:spPr bwMode="auto">
            <a:xfrm>
              <a:off x="104025558" y="107689650"/>
              <a:ext cx="188595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0500" name="Line 20"/>
            <p:cNvSpPr>
              <a:spLocks noChangeShapeType="1"/>
            </p:cNvSpPr>
            <p:nvPr/>
          </p:nvSpPr>
          <p:spPr bwMode="auto">
            <a:xfrm>
              <a:off x="104082708" y="108604050"/>
              <a:ext cx="18288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0501" name="Text Box 21"/>
            <p:cNvSpPr txBox="1">
              <a:spLocks noChangeArrowheads="1"/>
            </p:cNvSpPr>
            <p:nvPr/>
          </p:nvSpPr>
          <p:spPr bwMode="auto">
            <a:xfrm>
              <a:off x="104025558" y="107346750"/>
              <a:ext cx="1143000" cy="2857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EOP</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02" name="Text Box 22"/>
            <p:cNvSpPr txBox="1">
              <a:spLocks noChangeArrowheads="1"/>
            </p:cNvSpPr>
            <p:nvPr/>
          </p:nvSpPr>
          <p:spPr bwMode="auto">
            <a:xfrm>
              <a:off x="104025558" y="108261150"/>
              <a:ext cx="2045759" cy="3098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SHIFT_ENABLE</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03" name="Text Box 23"/>
            <p:cNvSpPr txBox="1">
              <a:spLocks noChangeArrowheads="1"/>
            </p:cNvSpPr>
            <p:nvPr/>
          </p:nvSpPr>
          <p:spPr bwMode="auto">
            <a:xfrm>
              <a:off x="107454558" y="113576100"/>
              <a:ext cx="1485900" cy="2857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D_ORIG</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04" name="Text Box 24"/>
            <p:cNvSpPr txBox="1">
              <a:spLocks noChangeArrowheads="1"/>
            </p:cNvSpPr>
            <p:nvPr/>
          </p:nvSpPr>
          <p:spPr bwMode="auto">
            <a:xfrm>
              <a:off x="111880649" y="106775251"/>
              <a:ext cx="4686301" cy="5637881"/>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sng" strike="noStrike" cap="none" normalizeH="0" baseline="0" dirty="0" smtClean="0">
                  <a:ln>
                    <a:noFill/>
                  </a:ln>
                  <a:solidFill>
                    <a:srgbClr val="000000"/>
                  </a:solidFill>
                  <a:effectLst/>
                  <a:latin typeface="Times New Roman" pitchFamily="18" charset="0"/>
                </a:rPr>
                <a:t>Description:</a:t>
              </a:r>
              <a:endParaRPr kumimoji="0" lang="en-US" sz="2200" b="0" i="0" u="none" strike="noStrike" cap="none" normalizeH="0" baseline="0" dirty="0" smtClean="0">
                <a:ln>
                  <a:noFill/>
                </a:ln>
                <a:solidFill>
                  <a:srgbClr val="000000"/>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rgbClr val="000000"/>
                </a:solidFill>
                <a:effectLst/>
                <a:latin typeface="Times New Roman" pitchFamily="18" charset="0"/>
              </a:endParaRPr>
            </a:p>
            <a:p>
              <a:pPr marL="0" marR="0" lvl="0" indent="0" algn="l" defTabSz="914400" rtl="0" eaLnBrk="1" fontAlgn="base" latinLnBrk="0" hangingPunct="1">
                <a:lnSpc>
                  <a:spcPct val="100000"/>
                </a:lnSpc>
                <a:spcBef>
                  <a:spcPct val="0"/>
                </a:spcBef>
                <a:spcAft>
                  <a:spcPct val="0"/>
                </a:spcAft>
                <a:buClrTx/>
                <a:buSzPts val="1000"/>
                <a:buFont typeface="Symbol" pitchFamily="18" charset="2"/>
                <a:buChar char="·"/>
                <a:tabLst/>
              </a:pPr>
              <a:r>
                <a:rPr kumimoji="0" lang="en-US" sz="2200" b="0" i="0" u="none" strike="noStrike" cap="none" normalizeH="0" baseline="0" dirty="0" smtClean="0">
                  <a:ln>
                    <a:noFill/>
                  </a:ln>
                  <a:solidFill>
                    <a:srgbClr val="000000"/>
                  </a:solidFill>
                  <a:effectLst/>
                  <a:latin typeface="Times New Roman" pitchFamily="18" charset="0"/>
                </a:rPr>
                <a:t>Samples the D_PLUS line when SHIFT_ENABLE is asserted high</a:t>
              </a:r>
            </a:p>
            <a:p>
              <a:pPr marL="0" marR="0" lvl="0" indent="0" algn="l" defTabSz="914400" rtl="0" eaLnBrk="1" fontAlgn="base" latinLnBrk="0" hangingPunct="1">
                <a:lnSpc>
                  <a:spcPct val="100000"/>
                </a:lnSpc>
                <a:spcBef>
                  <a:spcPct val="0"/>
                </a:spcBef>
                <a:spcAft>
                  <a:spcPct val="0"/>
                </a:spcAft>
                <a:buClrTx/>
                <a:buSzPts val="1000"/>
                <a:buFont typeface="Symbol" pitchFamily="18" charset="2"/>
                <a:buChar char="·"/>
                <a:tabLst/>
              </a:pPr>
              <a:r>
                <a:rPr kumimoji="0" lang="en-US" sz="2200" b="0" i="0" u="none" strike="noStrike" cap="none" normalizeH="0" baseline="0" dirty="0" smtClean="0">
                  <a:ln>
                    <a:noFill/>
                  </a:ln>
                  <a:solidFill>
                    <a:srgbClr val="000000"/>
                  </a:solidFill>
                  <a:effectLst/>
                  <a:latin typeface="Times New Roman" pitchFamily="18" charset="0"/>
                </a:rPr>
                <a:t>If there is a transition in the D_PLUS line, D_ORIG will be asserted low. No transition will result in D_ORIG being asserted high.</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05" name="Line 25"/>
            <p:cNvSpPr>
              <a:spLocks noChangeShapeType="1"/>
            </p:cNvSpPr>
            <p:nvPr/>
          </p:nvSpPr>
          <p:spPr bwMode="auto">
            <a:xfrm>
              <a:off x="103993950" y="112661700"/>
              <a:ext cx="18288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0506" name="Text Box 26"/>
            <p:cNvSpPr txBox="1">
              <a:spLocks noChangeArrowheads="1"/>
            </p:cNvSpPr>
            <p:nvPr/>
          </p:nvSpPr>
          <p:spPr bwMode="auto">
            <a:xfrm>
              <a:off x="103993950" y="112318800"/>
              <a:ext cx="1143000" cy="2857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D_PLUS</a:t>
              </a:r>
              <a:endParaRPr kumimoji="0" lang="en-US" sz="1800" b="0" i="0" u="none" strike="noStrike" cap="none" normalizeH="0" baseline="0" dirty="0" smtClean="0">
                <a:ln>
                  <a:noFill/>
                </a:ln>
                <a:solidFill>
                  <a:schemeClr val="tx1"/>
                </a:solidFill>
                <a:effectLst/>
                <a:latin typeface="Arial" pitchFamily="34" charset="0"/>
              </a:endParaRPr>
            </a:p>
          </p:txBody>
        </p:sp>
        <p:sp>
          <p:nvSpPr>
            <p:cNvPr id="20507" name="Line 27"/>
            <p:cNvSpPr>
              <a:spLocks noChangeShapeType="1"/>
            </p:cNvSpPr>
            <p:nvPr/>
          </p:nvSpPr>
          <p:spPr bwMode="auto">
            <a:xfrm>
              <a:off x="103936800" y="113061750"/>
              <a:ext cx="1828800" cy="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0508" name="Text Box 28"/>
            <p:cNvSpPr txBox="1">
              <a:spLocks noChangeArrowheads="1"/>
            </p:cNvSpPr>
            <p:nvPr/>
          </p:nvSpPr>
          <p:spPr bwMode="auto">
            <a:xfrm>
              <a:off x="104051100" y="112776000"/>
              <a:ext cx="2020216" cy="277487"/>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SHIFT_ENABLE</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noChangeAspect="1"/>
          </p:cNvGrpSpPr>
          <p:nvPr/>
        </p:nvGrpSpPr>
        <p:grpSpPr bwMode="auto">
          <a:xfrm>
            <a:off x="380990" y="439885"/>
            <a:ext cx="8305806" cy="6075225"/>
            <a:chOff x="104025558" y="105773874"/>
            <a:chExt cx="11917170" cy="8716626"/>
          </a:xfrm>
        </p:grpSpPr>
        <p:sp>
          <p:nvSpPr>
            <p:cNvPr id="21507" name="Text Box 3"/>
            <p:cNvSpPr txBox="1">
              <a:spLocks noChangeArrowheads="1"/>
            </p:cNvSpPr>
            <p:nvPr/>
          </p:nvSpPr>
          <p:spPr bwMode="auto">
            <a:xfrm>
              <a:off x="104790895" y="105798717"/>
              <a:ext cx="4632320" cy="6286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Times New Roman" pitchFamily="18" charset="0"/>
                </a:rPr>
                <a:t>EDGE DETECT</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08" name="Rectangle 4"/>
            <p:cNvSpPr>
              <a:spLocks noChangeArrowheads="1"/>
            </p:cNvSpPr>
            <p:nvPr/>
          </p:nvSpPr>
          <p:spPr bwMode="auto">
            <a:xfrm>
              <a:off x="105911508" y="107118150"/>
              <a:ext cx="3429000" cy="20574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Times New Roman" pitchFamily="18" charset="0"/>
                </a:rPr>
                <a:t>EDGE NEXT STATE LOGIC</a:t>
              </a:r>
            </a:p>
            <a:p>
              <a:pPr marL="0" marR="0" lvl="0" indent="0" algn="ctr" defTabSz="914400" rtl="0" eaLnBrk="1" fontAlgn="base" latinLnBrk="0" hangingPunct="1">
                <a:lnSpc>
                  <a:spcPct val="100000"/>
                </a:lnSpc>
                <a:spcBef>
                  <a:spcPct val="0"/>
                </a:spcBef>
                <a:spcAft>
                  <a:spcPct val="0"/>
                </a:spcAft>
                <a:buClrTx/>
                <a:buSzTx/>
                <a:buFontTx/>
                <a:buNone/>
                <a:tabLst/>
              </a:pPr>
              <a:endParaRPr lang="en-US" dirty="0" smtClean="0">
                <a:solidFill>
                  <a:srgbClr val="000000"/>
                </a:solidFill>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latin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p:txBody>
        </p:sp>
        <p:sp>
          <p:nvSpPr>
            <p:cNvPr id="21509" name="Rectangle 5"/>
            <p:cNvSpPr>
              <a:spLocks noChangeArrowheads="1"/>
            </p:cNvSpPr>
            <p:nvPr/>
          </p:nvSpPr>
          <p:spPr bwMode="auto">
            <a:xfrm>
              <a:off x="105797208" y="110089950"/>
              <a:ext cx="3543300" cy="80010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EDGE STATE REG. </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10" name="Line 6"/>
            <p:cNvSpPr>
              <a:spLocks noChangeShapeType="1"/>
            </p:cNvSpPr>
            <p:nvPr/>
          </p:nvSpPr>
          <p:spPr bwMode="auto">
            <a:xfrm>
              <a:off x="104482758" y="110261400"/>
              <a:ext cx="131445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1511" name="Line 7"/>
            <p:cNvSpPr>
              <a:spLocks noChangeShapeType="1"/>
            </p:cNvSpPr>
            <p:nvPr/>
          </p:nvSpPr>
          <p:spPr bwMode="auto">
            <a:xfrm>
              <a:off x="104482758" y="110661450"/>
              <a:ext cx="131445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1512" name="Line 8"/>
            <p:cNvSpPr>
              <a:spLocks noChangeShapeType="1"/>
            </p:cNvSpPr>
            <p:nvPr/>
          </p:nvSpPr>
          <p:spPr bwMode="auto">
            <a:xfrm>
              <a:off x="107538966" y="109175550"/>
              <a:ext cx="0" cy="91440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1513" name="Line 9"/>
            <p:cNvSpPr>
              <a:spLocks noChangeShapeType="1"/>
            </p:cNvSpPr>
            <p:nvPr/>
          </p:nvSpPr>
          <p:spPr bwMode="auto">
            <a:xfrm>
              <a:off x="107397408" y="110890050"/>
              <a:ext cx="0" cy="102870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1514" name="Text Box 10"/>
            <p:cNvSpPr txBox="1">
              <a:spLocks noChangeArrowheads="1"/>
            </p:cNvSpPr>
            <p:nvPr/>
          </p:nvSpPr>
          <p:spPr bwMode="auto">
            <a:xfrm>
              <a:off x="107596116" y="109347000"/>
              <a:ext cx="914400" cy="2286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nextstate</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15" name="Text Box 11"/>
            <p:cNvSpPr txBox="1">
              <a:spLocks noChangeArrowheads="1"/>
            </p:cNvSpPr>
            <p:nvPr/>
          </p:nvSpPr>
          <p:spPr bwMode="auto">
            <a:xfrm>
              <a:off x="104441432" y="110032800"/>
              <a:ext cx="896107" cy="248479"/>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Times New Roman" pitchFamily="18" charset="0"/>
                </a:rPr>
                <a:t>clk</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16" name="Line 12"/>
            <p:cNvSpPr>
              <a:spLocks noChangeShapeType="1"/>
            </p:cNvSpPr>
            <p:nvPr/>
          </p:nvSpPr>
          <p:spPr bwMode="auto">
            <a:xfrm>
              <a:off x="107397408" y="111347250"/>
              <a:ext cx="2971800" cy="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17" name="Line 13"/>
            <p:cNvSpPr>
              <a:spLocks noChangeShapeType="1"/>
            </p:cNvSpPr>
            <p:nvPr/>
          </p:nvSpPr>
          <p:spPr bwMode="auto">
            <a:xfrm flipV="1">
              <a:off x="110369208" y="107918250"/>
              <a:ext cx="0" cy="3429000"/>
            </a:xfrm>
            <a:prstGeom prst="line">
              <a:avLst/>
            </a:prstGeom>
            <a:noFill/>
            <a:ln w="9525" algn="ctr">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18" name="Line 14"/>
            <p:cNvSpPr>
              <a:spLocks noChangeShapeType="1"/>
            </p:cNvSpPr>
            <p:nvPr/>
          </p:nvSpPr>
          <p:spPr bwMode="auto">
            <a:xfrm flipH="1">
              <a:off x="109340508" y="107988590"/>
              <a:ext cx="102870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1519" name="Text Box 15"/>
            <p:cNvSpPr txBox="1">
              <a:spLocks noChangeArrowheads="1"/>
            </p:cNvSpPr>
            <p:nvPr/>
          </p:nvSpPr>
          <p:spPr bwMode="auto">
            <a:xfrm>
              <a:off x="104482758" y="110432850"/>
              <a:ext cx="745449" cy="2857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Times New Roman" pitchFamily="18" charset="0"/>
                </a:rPr>
                <a:t>rst</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20" name="Text Box 16"/>
            <p:cNvSpPr txBox="1">
              <a:spLocks noChangeArrowheads="1"/>
            </p:cNvSpPr>
            <p:nvPr/>
          </p:nvSpPr>
          <p:spPr bwMode="auto">
            <a:xfrm>
              <a:off x="107439612" y="111018418"/>
              <a:ext cx="1143000" cy="2857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D_EDGE</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21" name="Line 17"/>
            <p:cNvSpPr>
              <a:spLocks noChangeShapeType="1"/>
            </p:cNvSpPr>
            <p:nvPr/>
          </p:nvSpPr>
          <p:spPr bwMode="auto">
            <a:xfrm>
              <a:off x="104025558" y="107956942"/>
              <a:ext cx="1885950" cy="0"/>
            </a:xfrm>
            <a:prstGeom prst="line">
              <a:avLst/>
            </a:prstGeom>
            <a:noFill/>
            <a:ln w="9525" algn="ctr">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1522" name="Text Box 18"/>
            <p:cNvSpPr txBox="1">
              <a:spLocks noChangeArrowheads="1"/>
            </p:cNvSpPr>
            <p:nvPr/>
          </p:nvSpPr>
          <p:spPr bwMode="auto">
            <a:xfrm>
              <a:off x="104025558" y="107599974"/>
              <a:ext cx="1143000" cy="2857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Times New Roman" pitchFamily="18" charset="0"/>
                </a:rPr>
                <a:t>D_PLUS</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23" name="Oval 19"/>
            <p:cNvSpPr>
              <a:spLocks noChangeArrowheads="1"/>
            </p:cNvSpPr>
            <p:nvPr/>
          </p:nvSpPr>
          <p:spPr bwMode="auto">
            <a:xfrm>
              <a:off x="107364922" y="107847032"/>
              <a:ext cx="400050" cy="400050"/>
            </a:xfrm>
            <a:prstGeom prst="ellipse">
              <a:avLst/>
            </a:prstGeom>
            <a:noFill/>
            <a:ln w="9525" algn="in">
              <a:solidFill>
                <a:srgbClr val="000000"/>
              </a:solidFill>
              <a:round/>
              <a:headEnd/>
              <a:tailEnd/>
            </a:ln>
            <a:effectLst/>
          </p:spPr>
          <p:txBody>
            <a:bodyPr vert="horz" wrap="square" lIns="36576" tIns="36576" rIns="36576" bIns="36576" numCol="1" anchor="ctr" anchorCtr="1"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x</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24" name="Line 20"/>
            <p:cNvSpPr>
              <a:spLocks noChangeShapeType="1"/>
            </p:cNvSpPr>
            <p:nvPr/>
          </p:nvSpPr>
          <p:spPr bwMode="auto">
            <a:xfrm>
              <a:off x="105879900" y="107975400"/>
              <a:ext cx="148590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25" name="Line 21"/>
            <p:cNvSpPr>
              <a:spLocks noChangeShapeType="1"/>
            </p:cNvSpPr>
            <p:nvPr/>
          </p:nvSpPr>
          <p:spPr bwMode="auto">
            <a:xfrm flipH="1">
              <a:off x="107765850" y="107988590"/>
              <a:ext cx="1600200" cy="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26" name="Line 22"/>
            <p:cNvSpPr>
              <a:spLocks noChangeShapeType="1"/>
            </p:cNvSpPr>
            <p:nvPr/>
          </p:nvSpPr>
          <p:spPr bwMode="auto">
            <a:xfrm>
              <a:off x="107537250" y="108261150"/>
              <a:ext cx="0" cy="914400"/>
            </a:xfrm>
            <a:prstGeom prst="line">
              <a:avLst/>
            </a:prstGeom>
            <a:noFill/>
            <a:ln w="9525">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27" name="Text Box 23"/>
            <p:cNvSpPr txBox="1">
              <a:spLocks noChangeArrowheads="1"/>
            </p:cNvSpPr>
            <p:nvPr/>
          </p:nvSpPr>
          <p:spPr bwMode="auto">
            <a:xfrm>
              <a:off x="111536598" y="105773874"/>
              <a:ext cx="4406130" cy="68083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smtClean="0">
                  <a:ln>
                    <a:noFill/>
                  </a:ln>
                  <a:solidFill>
                    <a:srgbClr val="000000"/>
                  </a:solidFill>
                  <a:effectLst/>
                  <a:latin typeface="Times New Roman" pitchFamily="18" charset="0"/>
                </a:rPr>
                <a:t>EOP DETECT</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28" name="AutoShape 24"/>
            <p:cNvSpPr>
              <a:spLocks noChangeArrowheads="1"/>
            </p:cNvSpPr>
            <p:nvPr/>
          </p:nvSpPr>
          <p:spPr bwMode="auto">
            <a:xfrm rot="5400000">
              <a:off x="113137950" y="108775500"/>
              <a:ext cx="1600200" cy="1028700"/>
            </a:xfrm>
            <a:prstGeom prst="flowChartDelay">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29" name="Oval 25"/>
            <p:cNvSpPr>
              <a:spLocks noChangeArrowheads="1"/>
            </p:cNvSpPr>
            <p:nvPr/>
          </p:nvSpPr>
          <p:spPr bwMode="auto">
            <a:xfrm>
              <a:off x="113678680" y="108343802"/>
              <a:ext cx="114300" cy="114300"/>
            </a:xfrm>
            <a:prstGeom prst="ellipse">
              <a:avLst/>
            </a:prstGeom>
            <a:noFill/>
            <a:ln w="9525" algn="in">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30" name="Oval 26"/>
            <p:cNvSpPr>
              <a:spLocks noChangeArrowheads="1"/>
            </p:cNvSpPr>
            <p:nvPr/>
          </p:nvSpPr>
          <p:spPr bwMode="auto">
            <a:xfrm>
              <a:off x="114060272" y="108345558"/>
              <a:ext cx="114300" cy="114300"/>
            </a:xfrm>
            <a:prstGeom prst="ellipse">
              <a:avLst/>
            </a:prstGeom>
            <a:noFill/>
            <a:ln w="9525" algn="in">
              <a:solidFill>
                <a:srgbClr val="000000"/>
              </a:solidFill>
              <a:round/>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31" name="Line 27"/>
            <p:cNvSpPr>
              <a:spLocks noChangeShapeType="1"/>
            </p:cNvSpPr>
            <p:nvPr/>
          </p:nvSpPr>
          <p:spPr bwMode="auto">
            <a:xfrm flipV="1">
              <a:off x="113709450" y="106832400"/>
              <a:ext cx="0" cy="1485900"/>
            </a:xfrm>
            <a:prstGeom prst="line">
              <a:avLst/>
            </a:prstGeom>
            <a:noFill/>
            <a:ln w="9525">
              <a:solidFill>
                <a:srgbClr val="000000"/>
              </a:solidFill>
              <a:round/>
              <a:headEnd type="triangle" w="med" len="me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32" name="Line 28"/>
            <p:cNvSpPr>
              <a:spLocks noChangeShapeType="1"/>
            </p:cNvSpPr>
            <p:nvPr/>
          </p:nvSpPr>
          <p:spPr bwMode="auto">
            <a:xfrm flipV="1">
              <a:off x="114109500" y="106832400"/>
              <a:ext cx="0" cy="1543050"/>
            </a:xfrm>
            <a:prstGeom prst="line">
              <a:avLst/>
            </a:prstGeom>
            <a:noFill/>
            <a:ln w="9525">
              <a:solidFill>
                <a:srgbClr val="000000"/>
              </a:solidFill>
              <a:round/>
              <a:headEnd type="triangle" w="med" len="me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33" name="Line 29"/>
            <p:cNvSpPr>
              <a:spLocks noChangeShapeType="1"/>
            </p:cNvSpPr>
            <p:nvPr/>
          </p:nvSpPr>
          <p:spPr bwMode="auto">
            <a:xfrm>
              <a:off x="113938050" y="110089950"/>
              <a:ext cx="0" cy="2000250"/>
            </a:xfrm>
            <a:prstGeom prst="line">
              <a:avLst/>
            </a:prstGeom>
            <a:noFill/>
            <a:ln w="9525">
              <a:solidFill>
                <a:srgbClr val="000000"/>
              </a:solidFill>
              <a:round/>
              <a:headEnd/>
              <a:tailEnd type="triangle" w="med" len="med"/>
            </a:ln>
            <a:effectLst/>
          </p:spPr>
          <p:txBody>
            <a:bodyPr vert="horz" wrap="square" lIns="36576" tIns="36576" rIns="36576" bIns="36576" numCol="1" anchor="ctr" anchorCtr="1" compatLnSpc="1">
              <a:prstTxWarp prst="textNoShape">
                <a:avLst/>
              </a:prstTxWarp>
            </a:bodyPr>
            <a:lstStyle/>
            <a:p>
              <a:endParaRPr lang="en-US" dirty="0"/>
            </a:p>
          </p:txBody>
        </p:sp>
        <p:sp>
          <p:nvSpPr>
            <p:cNvPr id="21534" name="Rectangle 30"/>
            <p:cNvSpPr>
              <a:spLocks noChangeArrowheads="1"/>
            </p:cNvSpPr>
            <p:nvPr/>
          </p:nvSpPr>
          <p:spPr bwMode="auto">
            <a:xfrm>
              <a:off x="111880650" y="107575350"/>
              <a:ext cx="3829050" cy="3829050"/>
            </a:xfrm>
            <a:prstGeom prst="rect">
              <a:avLst/>
            </a:prstGeom>
            <a:noFill/>
            <a:ln w="9525" algn="in">
              <a:solidFill>
                <a:srgbClr val="000000"/>
              </a:solidFill>
              <a:miter lim="800000"/>
              <a:headEnd/>
              <a:tailEnd/>
            </a:ln>
            <a:effectLst/>
          </p:spPr>
          <p:txBody>
            <a:bodyPr vert="horz" wrap="square" lIns="36576" tIns="36576" rIns="36576" bIns="36576" numCol="1" anchor="ctr" anchorCtr="1" compatLnSpc="1">
              <a:prstTxWarp prst="textNoShape">
                <a:avLst/>
              </a:prstTxWarp>
            </a:bodyPr>
            <a:lstStyle/>
            <a:p>
              <a:endParaRPr lang="en-US" dirty="0"/>
            </a:p>
          </p:txBody>
        </p:sp>
        <p:sp>
          <p:nvSpPr>
            <p:cNvPr id="21535" name="Text Box 31"/>
            <p:cNvSpPr txBox="1">
              <a:spLocks noChangeArrowheads="1"/>
            </p:cNvSpPr>
            <p:nvPr/>
          </p:nvSpPr>
          <p:spPr bwMode="auto">
            <a:xfrm>
              <a:off x="114280950" y="106889550"/>
              <a:ext cx="1661768" cy="439807"/>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rPr>
                <a:t>D_PLUS</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36" name="Text Box 32"/>
            <p:cNvSpPr txBox="1">
              <a:spLocks noChangeArrowheads="1"/>
            </p:cNvSpPr>
            <p:nvPr/>
          </p:nvSpPr>
          <p:spPr bwMode="auto">
            <a:xfrm>
              <a:off x="112116107" y="106892035"/>
              <a:ext cx="1579746" cy="439807"/>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rPr>
                <a:t>D_MINUS</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37" name="Text Box 33"/>
            <p:cNvSpPr txBox="1">
              <a:spLocks noChangeArrowheads="1"/>
            </p:cNvSpPr>
            <p:nvPr/>
          </p:nvSpPr>
          <p:spPr bwMode="auto">
            <a:xfrm>
              <a:off x="113995200" y="111461550"/>
              <a:ext cx="1714500" cy="51435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Times New Roman" pitchFamily="18" charset="0"/>
                </a:rPr>
                <a:t>EOP</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38" name="Text Box 34"/>
            <p:cNvSpPr txBox="1">
              <a:spLocks noChangeArrowheads="1"/>
            </p:cNvSpPr>
            <p:nvPr/>
          </p:nvSpPr>
          <p:spPr bwMode="auto">
            <a:xfrm>
              <a:off x="104165400" y="112204500"/>
              <a:ext cx="6229350" cy="22860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Description: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Edge Detect will  strobe high when it detects a high to low or low to high transition on D_PLUS.</a:t>
              </a:r>
              <a:endParaRPr kumimoji="0" lang="en-US" sz="1800" b="0" i="0" u="none" strike="noStrike" cap="none" normalizeH="0" baseline="0" dirty="0" smtClean="0">
                <a:ln>
                  <a:noFill/>
                </a:ln>
                <a:solidFill>
                  <a:schemeClr val="tx1"/>
                </a:solidFill>
                <a:effectLst/>
                <a:latin typeface="Arial" pitchFamily="34" charset="0"/>
              </a:endParaRPr>
            </a:p>
          </p:txBody>
        </p:sp>
        <p:sp>
          <p:nvSpPr>
            <p:cNvPr id="21539" name="Text Box 35"/>
            <p:cNvSpPr txBox="1">
              <a:spLocks noChangeArrowheads="1"/>
            </p:cNvSpPr>
            <p:nvPr/>
          </p:nvSpPr>
          <p:spPr bwMode="auto">
            <a:xfrm>
              <a:off x="111309150" y="112204500"/>
              <a:ext cx="4629150" cy="2286000"/>
            </a:xfrm>
            <a:prstGeom prst="rect">
              <a:avLst/>
            </a:prstGeom>
            <a:noFill/>
            <a:ln w="9525" algn="in">
              <a:noFill/>
              <a:miter lim="800000"/>
              <a:headEnd/>
              <a:tailEnd/>
            </a:ln>
            <a:effectLst/>
          </p:spPr>
          <p:txBody>
            <a:bodyPr vert="horz" wrap="square" lIns="36576" tIns="36576" rIns="36576" bIns="36576" numCol="1" anchor="ctr" anchorCtr="1"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Description: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rgbClr val="000000"/>
                  </a:solidFill>
                  <a:effectLst/>
                  <a:latin typeface="Times New Roman" pitchFamily="18" charset="0"/>
                </a:rPr>
                <a:t>EOP Detect will set the EOP signal when both D_PLUS and D_MINUS are set low simultaneously.</a:t>
              </a:r>
              <a:endParaRPr kumimoji="0" lang="en-US" sz="1800" b="0" i="0" u="none" strike="noStrike" cap="none" normalizeH="0" baseline="0" dirty="0" smtClean="0">
                <a:ln>
                  <a:noFill/>
                </a:ln>
                <a:solidFill>
                  <a:schemeClr val="tx1"/>
                </a:solidFill>
                <a:effectLst/>
                <a:latin typeface="Arial" pitchFamily="34" charset="0"/>
              </a:endParaRPr>
            </a:p>
          </p:txBody>
        </p:sp>
      </p:gr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215</TotalTime>
  <Words>1638</Words>
  <Application>Microsoft Office PowerPoint</Application>
  <PresentationFormat>On-screen Show (4:3)</PresentationFormat>
  <Paragraphs>540</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Equity</vt:lpstr>
      <vt:lpstr>Wireless Keylogger</vt:lpstr>
      <vt:lpstr>Project Overview of Wireless Keylogger</vt:lpstr>
      <vt:lpstr>System Level Diagram</vt:lpstr>
      <vt:lpstr>Architecture Diagram</vt:lpstr>
      <vt:lpstr>Sequence Flowchart</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Memory</vt:lpstr>
      <vt:lpstr>Slide 19</vt:lpstr>
      <vt:lpstr>Slide 20</vt:lpstr>
      <vt:lpstr>Slide 21</vt:lpstr>
      <vt:lpstr>Slide 22</vt:lpstr>
      <vt:lpstr>Slide 23</vt:lpstr>
      <vt:lpstr>Slide 24</vt:lpstr>
      <vt:lpstr>Slide 25</vt:lpstr>
      <vt:lpstr>Area and Timing Budget Overview</vt:lpstr>
    </vt:vector>
  </TitlesOfParts>
  <Company>Engineering Computer Network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Keylogger</dc:title>
  <dc:creator>soshin</dc:creator>
  <cp:lastModifiedBy>Brian Andrew Crone</cp:lastModifiedBy>
  <cp:revision>46</cp:revision>
  <dcterms:created xsi:type="dcterms:W3CDTF">2011-04-04T05:57:51Z</dcterms:created>
  <dcterms:modified xsi:type="dcterms:W3CDTF">2011-04-05T19:42:20Z</dcterms:modified>
</cp:coreProperties>
</file>