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65" r:id="rId5"/>
    <p:sldId id="310" r:id="rId6"/>
    <p:sldId id="320" r:id="rId7"/>
    <p:sldId id="321" r:id="rId8"/>
    <p:sldId id="322" r:id="rId9"/>
    <p:sldId id="323" r:id="rId10"/>
    <p:sldId id="326" r:id="rId11"/>
    <p:sldId id="327" r:id="rId12"/>
    <p:sldId id="328" r:id="rId13"/>
    <p:sldId id="329" r:id="rId14"/>
    <p:sldId id="324" r:id="rId15"/>
    <p:sldId id="325" r:id="rId16"/>
    <p:sldId id="314" r:id="rId17"/>
    <p:sldId id="311" r:id="rId18"/>
    <p:sldId id="313" r:id="rId19"/>
    <p:sldId id="312" r:id="rId20"/>
    <p:sldId id="315" r:id="rId21"/>
    <p:sldId id="316" r:id="rId22"/>
    <p:sldId id="317" r:id="rId23"/>
    <p:sldId id="318" r:id="rId24"/>
    <p:sldId id="319" r:id="rId25"/>
  </p:sldIdLst>
  <p:sldSz cx="12188825" cy="6858000"/>
  <p:notesSz cx="6858000" cy="9144000"/>
  <p:custDataLst>
    <p:tags r:id="rId28"/>
  </p:custDataLst>
  <p:defaultTextStyle>
    <a:defPPr algn="r" rtl="1"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84C3"/>
    <a:srgbClr val="497FD3"/>
    <a:srgbClr val="2D5CA0"/>
    <a:srgbClr val="175590"/>
    <a:srgbClr val="053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562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>
        <p:scale>
          <a:sx n="90" d="100"/>
          <a:sy n="90" d="100"/>
        </p:scale>
        <p:origin x="2946" y="2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סידרה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AA-402B-ABA1-4611491315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סידרה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AA-402B-ABA1-4611491315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473768"/>
        <c:axId val="39869162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סידרה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AA-402B-ABA1-4611491315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473768"/>
        <c:axId val="398691624"/>
      </c:lineChart>
      <c:catAx>
        <c:axId val="401473768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he-IL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IL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he-IL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IL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he-IL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defRPr>
          </a:pPr>
          <a:endParaRPr lang="en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42EB73-4F33-494C-90D3-4981BC61227C}" type="doc">
      <dgm:prSet loTypeId="urn:microsoft.com/office/officeart/2005/8/layout/equation2" loCatId="process" qsTypeId="urn:microsoft.com/office/officeart/2005/8/quickstyle/simple5" qsCatId="simple" csTypeId="urn:microsoft.com/office/officeart/2005/8/colors/accent1_5" csCatId="accent1" phldr="1"/>
      <dgm:spPr/>
    </dgm:pt>
    <dgm:pt modelId="{E877A19E-1FAC-4DBD-94E8-33A6594B030A}">
      <dgm:prSet phldrT="[טקסט]"/>
      <dgm:spPr/>
      <dgm:t>
        <a:bodyPr/>
        <a:lstStyle/>
        <a:p>
          <a:pPr rtl="1"/>
          <a:r>
            <a:rPr lang="en-US" dirty="0"/>
            <a:t>Processes CPU Usage</a:t>
          </a:r>
          <a:endParaRPr lang="he-IL" dirty="0"/>
        </a:p>
      </dgm:t>
    </dgm:pt>
    <dgm:pt modelId="{CB16A712-5612-4D77-AA00-A8C405066EF4}" type="parTrans" cxnId="{154C1C27-DF9B-41F2-9661-9B65CA22D00C}">
      <dgm:prSet/>
      <dgm:spPr/>
      <dgm:t>
        <a:bodyPr/>
        <a:lstStyle/>
        <a:p>
          <a:pPr rtl="1"/>
          <a:endParaRPr lang="he-IL"/>
        </a:p>
      </dgm:t>
    </dgm:pt>
    <dgm:pt modelId="{B48EA970-71F8-40E6-A1EC-13AAE036EE70}" type="sibTrans" cxnId="{154C1C27-DF9B-41F2-9661-9B65CA22D00C}">
      <dgm:prSet/>
      <dgm:spPr/>
      <dgm:t>
        <a:bodyPr/>
        <a:lstStyle/>
        <a:p>
          <a:pPr rtl="1"/>
          <a:endParaRPr lang="he-IL"/>
        </a:p>
      </dgm:t>
    </dgm:pt>
    <dgm:pt modelId="{C5BF9A3D-0AEC-4E25-B2C0-508B49089C45}">
      <dgm:prSet phldrT="[טקסט]"/>
      <dgm:spPr/>
      <dgm:t>
        <a:bodyPr/>
        <a:lstStyle/>
        <a:p>
          <a:pPr rtl="1"/>
          <a:r>
            <a:rPr lang="en-US" dirty="0"/>
            <a:t>ML Model</a:t>
          </a:r>
          <a:endParaRPr lang="he-IL" dirty="0"/>
        </a:p>
      </dgm:t>
    </dgm:pt>
    <dgm:pt modelId="{861B9880-7F69-4BAB-9BB7-C633AD8865EC}" type="parTrans" cxnId="{3B37B023-5FB3-406F-B353-DA74C64A5041}">
      <dgm:prSet/>
      <dgm:spPr/>
      <dgm:t>
        <a:bodyPr/>
        <a:lstStyle/>
        <a:p>
          <a:pPr rtl="1"/>
          <a:endParaRPr lang="he-IL"/>
        </a:p>
      </dgm:t>
    </dgm:pt>
    <dgm:pt modelId="{04532CFA-0D65-4E65-8BDE-B2B3B670F544}" type="sibTrans" cxnId="{3B37B023-5FB3-406F-B353-DA74C64A5041}">
      <dgm:prSet/>
      <dgm:spPr/>
      <dgm:t>
        <a:bodyPr/>
        <a:lstStyle/>
        <a:p>
          <a:pPr rtl="1"/>
          <a:endParaRPr lang="he-IL"/>
        </a:p>
      </dgm:t>
    </dgm:pt>
    <dgm:pt modelId="{62422E51-54A8-4261-B6B2-37B326E2E523}">
      <dgm:prSet phldrT="[טקסט]"/>
      <dgm:spPr/>
      <dgm:t>
        <a:bodyPr/>
        <a:lstStyle/>
        <a:p>
          <a:pPr rtl="1"/>
          <a:r>
            <a:rPr lang="en-US" dirty="0"/>
            <a:t>Potential Miner</a:t>
          </a:r>
          <a:endParaRPr lang="he-IL" dirty="0"/>
        </a:p>
      </dgm:t>
    </dgm:pt>
    <dgm:pt modelId="{996696E4-FF74-404B-B4CB-E9723C27ED1D}" type="parTrans" cxnId="{04D36DEC-F81D-4693-9BA3-0404D98A8151}">
      <dgm:prSet/>
      <dgm:spPr/>
      <dgm:t>
        <a:bodyPr/>
        <a:lstStyle/>
        <a:p>
          <a:pPr rtl="1"/>
          <a:endParaRPr lang="he-IL"/>
        </a:p>
      </dgm:t>
    </dgm:pt>
    <dgm:pt modelId="{4C0C7A7B-0F7D-43E3-B0D9-9FEA5595F5F5}" type="sibTrans" cxnId="{04D36DEC-F81D-4693-9BA3-0404D98A8151}">
      <dgm:prSet/>
      <dgm:spPr/>
      <dgm:t>
        <a:bodyPr/>
        <a:lstStyle/>
        <a:p>
          <a:pPr rtl="1"/>
          <a:endParaRPr lang="he-IL"/>
        </a:p>
      </dgm:t>
    </dgm:pt>
    <dgm:pt modelId="{CF4A6F36-61A0-4F21-9D02-5D1FAA132BE5}" type="pres">
      <dgm:prSet presAssocID="{3342EB73-4F33-494C-90D3-4981BC61227C}" presName="Name0" presStyleCnt="0">
        <dgm:presLayoutVars>
          <dgm:dir/>
          <dgm:resizeHandles val="exact"/>
        </dgm:presLayoutVars>
      </dgm:prSet>
      <dgm:spPr/>
    </dgm:pt>
    <dgm:pt modelId="{BB1A958C-9D08-4B24-A897-D93EE6C83F11}" type="pres">
      <dgm:prSet presAssocID="{3342EB73-4F33-494C-90D3-4981BC61227C}" presName="vNodes" presStyleCnt="0"/>
      <dgm:spPr/>
    </dgm:pt>
    <dgm:pt modelId="{76C72765-9A3F-465C-B62B-8FB74132E6D5}" type="pres">
      <dgm:prSet presAssocID="{E877A19E-1FAC-4DBD-94E8-33A6594B030A}" presName="node" presStyleLbl="node1" presStyleIdx="0" presStyleCnt="3">
        <dgm:presLayoutVars>
          <dgm:bulletEnabled val="1"/>
        </dgm:presLayoutVars>
      </dgm:prSet>
      <dgm:spPr/>
    </dgm:pt>
    <dgm:pt modelId="{76E606AE-B9A6-4B95-BA87-82B3B96EA68F}" type="pres">
      <dgm:prSet presAssocID="{B48EA970-71F8-40E6-A1EC-13AAE036EE70}" presName="spacerT" presStyleCnt="0"/>
      <dgm:spPr/>
    </dgm:pt>
    <dgm:pt modelId="{9027D410-2CDB-4D1F-8D0D-4B8D0C322EE3}" type="pres">
      <dgm:prSet presAssocID="{B48EA970-71F8-40E6-A1EC-13AAE036EE70}" presName="sibTrans" presStyleLbl="sibTrans2D1" presStyleIdx="0" presStyleCnt="2"/>
      <dgm:spPr/>
    </dgm:pt>
    <dgm:pt modelId="{A959BA95-AE66-4FCB-81A7-A8BF71A5504C}" type="pres">
      <dgm:prSet presAssocID="{B48EA970-71F8-40E6-A1EC-13AAE036EE70}" presName="spacerB" presStyleCnt="0"/>
      <dgm:spPr/>
    </dgm:pt>
    <dgm:pt modelId="{434C8770-1946-4E79-93CC-76E4A6218F8E}" type="pres">
      <dgm:prSet presAssocID="{C5BF9A3D-0AEC-4E25-B2C0-508B49089C45}" presName="node" presStyleLbl="node1" presStyleIdx="1" presStyleCnt="3">
        <dgm:presLayoutVars>
          <dgm:bulletEnabled val="1"/>
        </dgm:presLayoutVars>
      </dgm:prSet>
      <dgm:spPr/>
    </dgm:pt>
    <dgm:pt modelId="{2043BFDA-BDCA-4A43-A751-ED7D0A3FECAB}" type="pres">
      <dgm:prSet presAssocID="{3342EB73-4F33-494C-90D3-4981BC61227C}" presName="sibTransLast" presStyleLbl="sibTrans2D1" presStyleIdx="1" presStyleCnt="2"/>
      <dgm:spPr/>
    </dgm:pt>
    <dgm:pt modelId="{87A319D7-5F11-43B3-82FF-DCA394F24384}" type="pres">
      <dgm:prSet presAssocID="{3342EB73-4F33-494C-90D3-4981BC61227C}" presName="connectorText" presStyleLbl="sibTrans2D1" presStyleIdx="1" presStyleCnt="2"/>
      <dgm:spPr/>
    </dgm:pt>
    <dgm:pt modelId="{9C591D3A-72CD-45AF-82E5-41822BDCDBC8}" type="pres">
      <dgm:prSet presAssocID="{3342EB73-4F33-494C-90D3-4981BC61227C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2F2DF307-972B-4B96-B307-C8048D428D10}" type="presOf" srcId="{04532CFA-0D65-4E65-8BDE-B2B3B670F544}" destId="{2043BFDA-BDCA-4A43-A751-ED7D0A3FECAB}" srcOrd="0" destOrd="0" presId="urn:microsoft.com/office/officeart/2005/8/layout/equation2"/>
    <dgm:cxn modelId="{3B37B023-5FB3-406F-B353-DA74C64A5041}" srcId="{3342EB73-4F33-494C-90D3-4981BC61227C}" destId="{C5BF9A3D-0AEC-4E25-B2C0-508B49089C45}" srcOrd="1" destOrd="0" parTransId="{861B9880-7F69-4BAB-9BB7-C633AD8865EC}" sibTransId="{04532CFA-0D65-4E65-8BDE-B2B3B670F544}"/>
    <dgm:cxn modelId="{154C1C27-DF9B-41F2-9661-9B65CA22D00C}" srcId="{3342EB73-4F33-494C-90D3-4981BC61227C}" destId="{E877A19E-1FAC-4DBD-94E8-33A6594B030A}" srcOrd="0" destOrd="0" parTransId="{CB16A712-5612-4D77-AA00-A8C405066EF4}" sibTransId="{B48EA970-71F8-40E6-A1EC-13AAE036EE70}"/>
    <dgm:cxn modelId="{675AEB6B-08B7-4603-9DEE-531454985B99}" type="presOf" srcId="{04532CFA-0D65-4E65-8BDE-B2B3B670F544}" destId="{87A319D7-5F11-43B3-82FF-DCA394F24384}" srcOrd="1" destOrd="0" presId="urn:microsoft.com/office/officeart/2005/8/layout/equation2"/>
    <dgm:cxn modelId="{BBACAD7C-134E-49A5-9729-5D51499D65E4}" type="presOf" srcId="{B48EA970-71F8-40E6-A1EC-13AAE036EE70}" destId="{9027D410-2CDB-4D1F-8D0D-4B8D0C322EE3}" srcOrd="0" destOrd="0" presId="urn:microsoft.com/office/officeart/2005/8/layout/equation2"/>
    <dgm:cxn modelId="{B9C2538A-0577-4FA2-BBEF-51E420C8C8A6}" type="presOf" srcId="{3342EB73-4F33-494C-90D3-4981BC61227C}" destId="{CF4A6F36-61A0-4F21-9D02-5D1FAA132BE5}" srcOrd="0" destOrd="0" presId="urn:microsoft.com/office/officeart/2005/8/layout/equation2"/>
    <dgm:cxn modelId="{DE83FE8C-F583-4C8D-A0F6-0AD73BEB8374}" type="presOf" srcId="{E877A19E-1FAC-4DBD-94E8-33A6594B030A}" destId="{76C72765-9A3F-465C-B62B-8FB74132E6D5}" srcOrd="0" destOrd="0" presId="urn:microsoft.com/office/officeart/2005/8/layout/equation2"/>
    <dgm:cxn modelId="{387AE2AD-67F4-409F-99C9-019E4354B32B}" type="presOf" srcId="{62422E51-54A8-4261-B6B2-37B326E2E523}" destId="{9C591D3A-72CD-45AF-82E5-41822BDCDBC8}" srcOrd="0" destOrd="0" presId="urn:microsoft.com/office/officeart/2005/8/layout/equation2"/>
    <dgm:cxn modelId="{C8D0B7CD-43C8-45FE-B25B-47F2AFB0020F}" type="presOf" srcId="{C5BF9A3D-0AEC-4E25-B2C0-508B49089C45}" destId="{434C8770-1946-4E79-93CC-76E4A6218F8E}" srcOrd="0" destOrd="0" presId="urn:microsoft.com/office/officeart/2005/8/layout/equation2"/>
    <dgm:cxn modelId="{04D36DEC-F81D-4693-9BA3-0404D98A8151}" srcId="{3342EB73-4F33-494C-90D3-4981BC61227C}" destId="{62422E51-54A8-4261-B6B2-37B326E2E523}" srcOrd="2" destOrd="0" parTransId="{996696E4-FF74-404B-B4CB-E9723C27ED1D}" sibTransId="{4C0C7A7B-0F7D-43E3-B0D9-9FEA5595F5F5}"/>
    <dgm:cxn modelId="{040E1BF2-831D-4A12-8992-A6C744110560}" type="presParOf" srcId="{CF4A6F36-61A0-4F21-9D02-5D1FAA132BE5}" destId="{BB1A958C-9D08-4B24-A897-D93EE6C83F11}" srcOrd="0" destOrd="0" presId="urn:microsoft.com/office/officeart/2005/8/layout/equation2"/>
    <dgm:cxn modelId="{EABAFE14-9EFD-4FD5-B462-286E2026D9B3}" type="presParOf" srcId="{BB1A958C-9D08-4B24-A897-D93EE6C83F11}" destId="{76C72765-9A3F-465C-B62B-8FB74132E6D5}" srcOrd="0" destOrd="0" presId="urn:microsoft.com/office/officeart/2005/8/layout/equation2"/>
    <dgm:cxn modelId="{58D2B022-5BA3-418B-A0F1-E15A5BE61E81}" type="presParOf" srcId="{BB1A958C-9D08-4B24-A897-D93EE6C83F11}" destId="{76E606AE-B9A6-4B95-BA87-82B3B96EA68F}" srcOrd="1" destOrd="0" presId="urn:microsoft.com/office/officeart/2005/8/layout/equation2"/>
    <dgm:cxn modelId="{B1DB3E43-D77B-460F-868A-614E221E9E53}" type="presParOf" srcId="{BB1A958C-9D08-4B24-A897-D93EE6C83F11}" destId="{9027D410-2CDB-4D1F-8D0D-4B8D0C322EE3}" srcOrd="2" destOrd="0" presId="urn:microsoft.com/office/officeart/2005/8/layout/equation2"/>
    <dgm:cxn modelId="{9F92E9CF-6DCB-4078-B03F-91A2C0C280D9}" type="presParOf" srcId="{BB1A958C-9D08-4B24-A897-D93EE6C83F11}" destId="{A959BA95-AE66-4FCB-81A7-A8BF71A5504C}" srcOrd="3" destOrd="0" presId="urn:microsoft.com/office/officeart/2005/8/layout/equation2"/>
    <dgm:cxn modelId="{668701AB-D475-4A80-B36B-D60892877189}" type="presParOf" srcId="{BB1A958C-9D08-4B24-A897-D93EE6C83F11}" destId="{434C8770-1946-4E79-93CC-76E4A6218F8E}" srcOrd="4" destOrd="0" presId="urn:microsoft.com/office/officeart/2005/8/layout/equation2"/>
    <dgm:cxn modelId="{1E591243-6C21-4C0C-8CA2-202182663AE6}" type="presParOf" srcId="{CF4A6F36-61A0-4F21-9D02-5D1FAA132BE5}" destId="{2043BFDA-BDCA-4A43-A751-ED7D0A3FECAB}" srcOrd="1" destOrd="0" presId="urn:microsoft.com/office/officeart/2005/8/layout/equation2"/>
    <dgm:cxn modelId="{957D79F6-C5CE-4141-AED2-ED4712965D2A}" type="presParOf" srcId="{2043BFDA-BDCA-4A43-A751-ED7D0A3FECAB}" destId="{87A319D7-5F11-43B3-82FF-DCA394F24384}" srcOrd="0" destOrd="0" presId="urn:microsoft.com/office/officeart/2005/8/layout/equation2"/>
    <dgm:cxn modelId="{D10ACD7A-2D4C-419E-9395-EFC230A04AFC}" type="presParOf" srcId="{CF4A6F36-61A0-4F21-9D02-5D1FAA132BE5}" destId="{9C591D3A-72CD-45AF-82E5-41822BDCDBC8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A9906C-4AB9-448B-B13C-DED76E104325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16E2719C-9B5E-4369-B98E-15F4A862C731}">
      <dgm:prSet phldrT="[טקסט]"/>
      <dgm:spPr/>
      <dgm:t>
        <a:bodyPr/>
        <a:lstStyle/>
        <a:p>
          <a:pPr rtl="1"/>
          <a:r>
            <a:rPr lang="en-US" dirty="0"/>
            <a:t>Stack Pivot</a:t>
          </a:r>
          <a:endParaRPr lang="he-IL" dirty="0"/>
        </a:p>
      </dgm:t>
    </dgm:pt>
    <dgm:pt modelId="{4C5CB0AB-1C4B-4E91-83C9-C395B117DF4F}" type="parTrans" cxnId="{434263EE-7CC9-4180-B1C0-F00EF8F6CEB5}">
      <dgm:prSet/>
      <dgm:spPr/>
      <dgm:t>
        <a:bodyPr/>
        <a:lstStyle/>
        <a:p>
          <a:pPr rtl="1"/>
          <a:endParaRPr lang="he-IL"/>
        </a:p>
      </dgm:t>
    </dgm:pt>
    <dgm:pt modelId="{D323C05C-8641-4BC8-8D6A-1D114F1F2E86}" type="sibTrans" cxnId="{434263EE-7CC9-4180-B1C0-F00EF8F6CEB5}">
      <dgm:prSet/>
      <dgm:spPr/>
      <dgm:t>
        <a:bodyPr/>
        <a:lstStyle/>
        <a:p>
          <a:pPr rtl="1"/>
          <a:endParaRPr lang="he-IL"/>
        </a:p>
      </dgm:t>
    </dgm:pt>
    <dgm:pt modelId="{2A4F499F-C50D-4001-AF58-AE331FBBF19E}">
      <dgm:prSet phldrT="[טקסט]"/>
      <dgm:spPr/>
      <dgm:t>
        <a:bodyPr/>
        <a:lstStyle/>
        <a:p>
          <a:pPr rtl="1"/>
          <a:r>
            <a:rPr lang="en-US" dirty="0"/>
            <a:t>Return Oriented Payload Stage</a:t>
          </a:r>
          <a:endParaRPr lang="he-IL" dirty="0"/>
        </a:p>
      </dgm:t>
    </dgm:pt>
    <dgm:pt modelId="{E8DAE375-B6B5-4083-802F-D0B14B867E64}" type="parTrans" cxnId="{BEA6CFA3-2F64-44EE-AF51-1D89871239BB}">
      <dgm:prSet/>
      <dgm:spPr/>
      <dgm:t>
        <a:bodyPr/>
        <a:lstStyle/>
        <a:p>
          <a:pPr rtl="1"/>
          <a:endParaRPr lang="he-IL"/>
        </a:p>
      </dgm:t>
    </dgm:pt>
    <dgm:pt modelId="{941915C4-C1F0-46CB-B3CB-B795B7BC398D}" type="sibTrans" cxnId="{BEA6CFA3-2F64-44EE-AF51-1D89871239BB}">
      <dgm:prSet/>
      <dgm:spPr/>
      <dgm:t>
        <a:bodyPr/>
        <a:lstStyle/>
        <a:p>
          <a:pPr rtl="1"/>
          <a:endParaRPr lang="he-IL"/>
        </a:p>
      </dgm:t>
    </dgm:pt>
    <dgm:pt modelId="{F0D1FBDD-F083-4D7C-86D5-4732CCA35634}">
      <dgm:prSet phldrT="[טקסט]"/>
      <dgm:spPr/>
      <dgm:t>
        <a:bodyPr/>
        <a:lstStyle/>
        <a:p>
          <a:pPr rtl="1"/>
          <a:r>
            <a:rPr lang="en-US" dirty="0"/>
            <a:t>Traditional Payload</a:t>
          </a:r>
          <a:endParaRPr lang="he-IL" dirty="0"/>
        </a:p>
      </dgm:t>
    </dgm:pt>
    <dgm:pt modelId="{30FCA029-1EEB-451A-9032-5D9AC0F381D2}" type="parTrans" cxnId="{5C7C093B-ADC8-4AFF-83B9-EC7461CA0D3C}">
      <dgm:prSet/>
      <dgm:spPr/>
      <dgm:t>
        <a:bodyPr/>
        <a:lstStyle/>
        <a:p>
          <a:pPr rtl="1"/>
          <a:endParaRPr lang="he-IL"/>
        </a:p>
      </dgm:t>
    </dgm:pt>
    <dgm:pt modelId="{370795AA-97BE-4EF5-804C-E591A6A159F9}" type="sibTrans" cxnId="{5C7C093B-ADC8-4AFF-83B9-EC7461CA0D3C}">
      <dgm:prSet/>
      <dgm:spPr/>
      <dgm:t>
        <a:bodyPr/>
        <a:lstStyle/>
        <a:p>
          <a:pPr rtl="1"/>
          <a:endParaRPr lang="he-IL"/>
        </a:p>
      </dgm:t>
    </dgm:pt>
    <dgm:pt modelId="{8556CAE8-F26F-40B1-8268-2CA84B3F29DF}">
      <dgm:prSet phldrT="[טקסט]"/>
      <dgm:spPr/>
      <dgm:t>
        <a:bodyPr/>
        <a:lstStyle/>
        <a:p>
          <a:pPr rtl="1"/>
          <a:r>
            <a:rPr lang="en-US" dirty="0"/>
            <a:t>Permanent DEP Bypass Exploit</a:t>
          </a:r>
          <a:endParaRPr lang="he-IL" dirty="0"/>
        </a:p>
      </dgm:t>
    </dgm:pt>
    <dgm:pt modelId="{B1B6128D-92FB-4D3D-926C-458924ED9771}" type="parTrans" cxnId="{F7CC4FF7-4A45-47A7-AA14-7CFCB0AF9375}">
      <dgm:prSet/>
      <dgm:spPr/>
      <dgm:t>
        <a:bodyPr/>
        <a:lstStyle/>
        <a:p>
          <a:pPr rtl="1"/>
          <a:endParaRPr lang="he-IL"/>
        </a:p>
      </dgm:t>
    </dgm:pt>
    <dgm:pt modelId="{56E3172B-DCA6-4DF9-A2D9-3DA745E8C927}" type="sibTrans" cxnId="{F7CC4FF7-4A45-47A7-AA14-7CFCB0AF9375}">
      <dgm:prSet/>
      <dgm:spPr/>
      <dgm:t>
        <a:bodyPr/>
        <a:lstStyle/>
        <a:p>
          <a:pPr rtl="1"/>
          <a:endParaRPr lang="he-IL"/>
        </a:p>
      </dgm:t>
    </dgm:pt>
    <dgm:pt modelId="{0B711751-A551-4964-AB7E-5D7309A2E45C}" type="pres">
      <dgm:prSet presAssocID="{49A9906C-4AB9-448B-B13C-DED76E104325}" presName="Name0" presStyleCnt="0">
        <dgm:presLayoutVars>
          <dgm:chMax val="4"/>
          <dgm:resizeHandles val="exact"/>
        </dgm:presLayoutVars>
      </dgm:prSet>
      <dgm:spPr/>
    </dgm:pt>
    <dgm:pt modelId="{E5E474FC-D2D4-4041-B698-3FC94EBDBCB8}" type="pres">
      <dgm:prSet presAssocID="{49A9906C-4AB9-448B-B13C-DED76E104325}" presName="ellipse" presStyleLbl="trBgShp" presStyleIdx="0" presStyleCnt="1"/>
      <dgm:spPr/>
    </dgm:pt>
    <dgm:pt modelId="{BF30664B-76EF-4E89-99C8-99F200F5889A}" type="pres">
      <dgm:prSet presAssocID="{49A9906C-4AB9-448B-B13C-DED76E104325}" presName="arrow1" presStyleLbl="fgShp" presStyleIdx="0" presStyleCnt="1"/>
      <dgm:spPr/>
    </dgm:pt>
    <dgm:pt modelId="{4111FA04-4FA0-4894-92A6-F1381A14D5B1}" type="pres">
      <dgm:prSet presAssocID="{49A9906C-4AB9-448B-B13C-DED76E104325}" presName="rectangle" presStyleLbl="revTx" presStyleIdx="0" presStyleCnt="1">
        <dgm:presLayoutVars>
          <dgm:bulletEnabled val="1"/>
        </dgm:presLayoutVars>
      </dgm:prSet>
      <dgm:spPr/>
    </dgm:pt>
    <dgm:pt modelId="{555BACBE-0F23-428D-9D18-DEB385DA5143}" type="pres">
      <dgm:prSet presAssocID="{2A4F499F-C50D-4001-AF58-AE331FBBF19E}" presName="item1" presStyleLbl="node1" presStyleIdx="0" presStyleCnt="3">
        <dgm:presLayoutVars>
          <dgm:bulletEnabled val="1"/>
        </dgm:presLayoutVars>
      </dgm:prSet>
      <dgm:spPr/>
    </dgm:pt>
    <dgm:pt modelId="{133497BE-4CCE-48ED-8139-5534D5768381}" type="pres">
      <dgm:prSet presAssocID="{F0D1FBDD-F083-4D7C-86D5-4732CCA35634}" presName="item2" presStyleLbl="node1" presStyleIdx="1" presStyleCnt="3">
        <dgm:presLayoutVars>
          <dgm:bulletEnabled val="1"/>
        </dgm:presLayoutVars>
      </dgm:prSet>
      <dgm:spPr/>
    </dgm:pt>
    <dgm:pt modelId="{58D6D640-D5AF-4EE9-9359-8B1294484D8F}" type="pres">
      <dgm:prSet presAssocID="{8556CAE8-F26F-40B1-8268-2CA84B3F29DF}" presName="item3" presStyleLbl="node1" presStyleIdx="2" presStyleCnt="3">
        <dgm:presLayoutVars>
          <dgm:bulletEnabled val="1"/>
        </dgm:presLayoutVars>
      </dgm:prSet>
      <dgm:spPr/>
    </dgm:pt>
    <dgm:pt modelId="{606EA7A0-8486-4B25-A7CB-143BB68D5CE4}" type="pres">
      <dgm:prSet presAssocID="{49A9906C-4AB9-448B-B13C-DED76E104325}" presName="funnel" presStyleLbl="trAlignAcc1" presStyleIdx="0" presStyleCnt="1"/>
      <dgm:spPr/>
    </dgm:pt>
  </dgm:ptLst>
  <dgm:cxnLst>
    <dgm:cxn modelId="{9BC50109-6484-4391-B277-94F8C7B5CBDC}" type="presOf" srcId="{8556CAE8-F26F-40B1-8268-2CA84B3F29DF}" destId="{4111FA04-4FA0-4894-92A6-F1381A14D5B1}" srcOrd="0" destOrd="0" presId="urn:microsoft.com/office/officeart/2005/8/layout/funnel1"/>
    <dgm:cxn modelId="{5C7C093B-ADC8-4AFF-83B9-EC7461CA0D3C}" srcId="{49A9906C-4AB9-448B-B13C-DED76E104325}" destId="{F0D1FBDD-F083-4D7C-86D5-4732CCA35634}" srcOrd="2" destOrd="0" parTransId="{30FCA029-1EEB-451A-9032-5D9AC0F381D2}" sibTransId="{370795AA-97BE-4EF5-804C-E591A6A159F9}"/>
    <dgm:cxn modelId="{0F241A3C-FB30-49B9-B4D3-9893CA081D92}" type="presOf" srcId="{F0D1FBDD-F083-4D7C-86D5-4732CCA35634}" destId="{555BACBE-0F23-428D-9D18-DEB385DA5143}" srcOrd="0" destOrd="0" presId="urn:microsoft.com/office/officeart/2005/8/layout/funnel1"/>
    <dgm:cxn modelId="{F354015B-4F1E-427C-9DA6-8E1519E3D17F}" type="presOf" srcId="{2A4F499F-C50D-4001-AF58-AE331FBBF19E}" destId="{133497BE-4CCE-48ED-8139-5534D5768381}" srcOrd="0" destOrd="0" presId="urn:microsoft.com/office/officeart/2005/8/layout/funnel1"/>
    <dgm:cxn modelId="{BEA6CFA3-2F64-44EE-AF51-1D89871239BB}" srcId="{49A9906C-4AB9-448B-B13C-DED76E104325}" destId="{2A4F499F-C50D-4001-AF58-AE331FBBF19E}" srcOrd="1" destOrd="0" parTransId="{E8DAE375-B6B5-4083-802F-D0B14B867E64}" sibTransId="{941915C4-C1F0-46CB-B3CB-B795B7BC398D}"/>
    <dgm:cxn modelId="{158868C6-1146-4777-87E9-943B33D64B39}" type="presOf" srcId="{49A9906C-4AB9-448B-B13C-DED76E104325}" destId="{0B711751-A551-4964-AB7E-5D7309A2E45C}" srcOrd="0" destOrd="0" presId="urn:microsoft.com/office/officeart/2005/8/layout/funnel1"/>
    <dgm:cxn modelId="{B90F2ECB-E19A-4413-8942-05270A3F4B01}" type="presOf" srcId="{16E2719C-9B5E-4369-B98E-15F4A862C731}" destId="{58D6D640-D5AF-4EE9-9359-8B1294484D8F}" srcOrd="0" destOrd="0" presId="urn:microsoft.com/office/officeart/2005/8/layout/funnel1"/>
    <dgm:cxn modelId="{434263EE-7CC9-4180-B1C0-F00EF8F6CEB5}" srcId="{49A9906C-4AB9-448B-B13C-DED76E104325}" destId="{16E2719C-9B5E-4369-B98E-15F4A862C731}" srcOrd="0" destOrd="0" parTransId="{4C5CB0AB-1C4B-4E91-83C9-C395B117DF4F}" sibTransId="{D323C05C-8641-4BC8-8D6A-1D114F1F2E86}"/>
    <dgm:cxn modelId="{F7CC4FF7-4A45-47A7-AA14-7CFCB0AF9375}" srcId="{49A9906C-4AB9-448B-B13C-DED76E104325}" destId="{8556CAE8-F26F-40B1-8268-2CA84B3F29DF}" srcOrd="3" destOrd="0" parTransId="{B1B6128D-92FB-4D3D-926C-458924ED9771}" sibTransId="{56E3172B-DCA6-4DF9-A2D9-3DA745E8C927}"/>
    <dgm:cxn modelId="{C2137C0B-FEED-42A6-8740-87731D0BBE98}" type="presParOf" srcId="{0B711751-A551-4964-AB7E-5D7309A2E45C}" destId="{E5E474FC-D2D4-4041-B698-3FC94EBDBCB8}" srcOrd="0" destOrd="0" presId="urn:microsoft.com/office/officeart/2005/8/layout/funnel1"/>
    <dgm:cxn modelId="{CBB51915-2F8F-4182-BBB8-199888FB67FF}" type="presParOf" srcId="{0B711751-A551-4964-AB7E-5D7309A2E45C}" destId="{BF30664B-76EF-4E89-99C8-99F200F5889A}" srcOrd="1" destOrd="0" presId="urn:microsoft.com/office/officeart/2005/8/layout/funnel1"/>
    <dgm:cxn modelId="{C741C7F4-A7C3-42D7-9CBF-0374BC95131B}" type="presParOf" srcId="{0B711751-A551-4964-AB7E-5D7309A2E45C}" destId="{4111FA04-4FA0-4894-92A6-F1381A14D5B1}" srcOrd="2" destOrd="0" presId="urn:microsoft.com/office/officeart/2005/8/layout/funnel1"/>
    <dgm:cxn modelId="{1C556E0F-242A-454F-933A-CFE3ED3F40FA}" type="presParOf" srcId="{0B711751-A551-4964-AB7E-5D7309A2E45C}" destId="{555BACBE-0F23-428D-9D18-DEB385DA5143}" srcOrd="3" destOrd="0" presId="urn:microsoft.com/office/officeart/2005/8/layout/funnel1"/>
    <dgm:cxn modelId="{DCB22CFA-89AD-43EB-919C-E74F69E4359A}" type="presParOf" srcId="{0B711751-A551-4964-AB7E-5D7309A2E45C}" destId="{133497BE-4CCE-48ED-8139-5534D5768381}" srcOrd="4" destOrd="0" presId="urn:microsoft.com/office/officeart/2005/8/layout/funnel1"/>
    <dgm:cxn modelId="{D2C2BB36-4BFF-4DF3-9A1D-043C0C9F8665}" type="presParOf" srcId="{0B711751-A551-4964-AB7E-5D7309A2E45C}" destId="{58D6D640-D5AF-4EE9-9359-8B1294484D8F}" srcOrd="5" destOrd="0" presId="urn:microsoft.com/office/officeart/2005/8/layout/funnel1"/>
    <dgm:cxn modelId="{899331BE-8F08-4F73-A257-EC1574CBD1B6}" type="presParOf" srcId="{0B711751-A551-4964-AB7E-5D7309A2E45C}" destId="{606EA7A0-8486-4B25-A7CB-143BB68D5CE4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5" csCatId="accent1" phldr="1"/>
      <dgm:spPr/>
      <dgm:t>
        <a:bodyPr rtlCol="1"/>
        <a:lstStyle/>
        <a:p>
          <a:pPr rtl="1"/>
          <a:endParaRPr lang="en-US"/>
        </a:p>
      </dgm:t>
    </dgm:pt>
    <dgm:pt modelId="{FB986F71-3126-4196-BD30-74AEDC39A1CA}">
      <dgm:prSet phldrT="[Text]"/>
      <dgm:spPr/>
      <dgm:t>
        <a:bodyPr rtlCol="1"/>
        <a:lstStyle/>
        <a:p>
          <a:pPr rtl="1"/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כותרת שלב 1</a:t>
          </a:r>
        </a:p>
      </dgm:t>
    </dgm:pt>
    <dgm:pt modelId="{9B3CE34A-9B3E-4D5F-94E0-DFBB94FF5A03}" type="parTrans" cxnId="{1423FC72-83C7-4510-8021-28EAEA493E68}">
      <dgm:prSet/>
      <dgm:spPr/>
      <dgm:t>
        <a:bodyPr rtlCol="1"/>
        <a:lstStyle/>
        <a:p>
          <a:pPr rtl="1"/>
          <a:endParaRPr lang="en-US"/>
        </a:p>
      </dgm:t>
    </dgm:pt>
    <dgm:pt modelId="{D0B150DF-3AA4-454C-8652-25880449C422}" type="sibTrans" cxnId="{1423FC72-83C7-4510-8021-28EAEA493E68}">
      <dgm:prSet/>
      <dgm:spPr/>
      <dgm:t>
        <a:bodyPr rtlCol="1"/>
        <a:lstStyle/>
        <a:p>
          <a:pPr rtl="1"/>
          <a:endParaRPr lang="en-US"/>
        </a:p>
      </dgm:t>
    </dgm:pt>
    <dgm:pt modelId="{AB2E8498-CC81-452F-A895-08F3845AA347}">
      <dgm:prSet phldrT="[Text]"/>
      <dgm:spPr/>
      <dgm:t>
        <a:bodyPr rtlCol="1"/>
        <a:lstStyle/>
        <a:p>
          <a:pPr rtl="1"/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תיאור משימה</a:t>
          </a:r>
        </a:p>
      </dgm:t>
    </dgm:pt>
    <dgm:pt modelId="{4C65E2C8-0CBB-4D8C-AD60-6B0105C62B84}" type="parTrans" cxnId="{2D5B3E3B-3EE5-4072-933E-27DF5400591C}">
      <dgm:prSet/>
      <dgm:spPr/>
      <dgm:t>
        <a:bodyPr rtlCol="1"/>
        <a:lstStyle/>
        <a:p>
          <a:pPr rtl="1"/>
          <a:endParaRPr lang="en-US"/>
        </a:p>
      </dgm:t>
    </dgm:pt>
    <dgm:pt modelId="{9A1F3304-AA9E-4FBC-89BA-9095C80E47C9}" type="sibTrans" cxnId="{2D5B3E3B-3EE5-4072-933E-27DF5400591C}">
      <dgm:prSet/>
      <dgm:spPr/>
      <dgm:t>
        <a:bodyPr rtlCol="1"/>
        <a:lstStyle/>
        <a:p>
          <a:pPr rtl="1"/>
          <a:endParaRPr lang="en-US"/>
        </a:p>
      </dgm:t>
    </dgm:pt>
    <dgm:pt modelId="{BF381BD4-48DC-48BF-8C18-C307CDD4D490}">
      <dgm:prSet phldrT="[Text]"/>
      <dgm:spPr/>
      <dgm:t>
        <a:bodyPr rtlCol="1"/>
        <a:lstStyle/>
        <a:p>
          <a:pPr rtl="1"/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תיאור משימה</a:t>
          </a:r>
        </a:p>
      </dgm:t>
    </dgm:pt>
    <dgm:pt modelId="{5D881325-883F-44A1-A5FB-E01856D07A5B}" type="parTrans" cxnId="{5F9EDECD-FB20-4615-B5EC-47255B2B532F}">
      <dgm:prSet/>
      <dgm:spPr/>
      <dgm:t>
        <a:bodyPr rtlCol="1"/>
        <a:lstStyle/>
        <a:p>
          <a:pPr rtl="1"/>
          <a:endParaRPr lang="en-US"/>
        </a:p>
      </dgm:t>
    </dgm:pt>
    <dgm:pt modelId="{2C645F98-BC4B-4797-BC42-0872EA7B0575}" type="sibTrans" cxnId="{5F9EDECD-FB20-4615-B5EC-47255B2B532F}">
      <dgm:prSet/>
      <dgm:spPr/>
      <dgm:t>
        <a:bodyPr rtlCol="1"/>
        <a:lstStyle/>
        <a:p>
          <a:pPr rtl="1"/>
          <a:endParaRPr lang="en-US"/>
        </a:p>
      </dgm:t>
    </dgm:pt>
    <dgm:pt modelId="{F6D27D1B-CDCB-481F-B8FA-AB31B2A119DE}">
      <dgm:prSet phldrT="[Text]"/>
      <dgm:spPr/>
      <dgm:t>
        <a:bodyPr rtlCol="1"/>
        <a:lstStyle/>
        <a:p>
          <a:pPr rtl="1"/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כותרת שלב 2</a:t>
          </a:r>
        </a:p>
      </dgm:t>
    </dgm:pt>
    <dgm:pt modelId="{8A7BF306-8E53-4B16-9E7E-A79AE3DF6BE2}" type="parTrans" cxnId="{A63D53AC-541A-4D09-9620-8B1C8D7B91DE}">
      <dgm:prSet/>
      <dgm:spPr/>
      <dgm:t>
        <a:bodyPr rtlCol="1"/>
        <a:lstStyle/>
        <a:p>
          <a:pPr rtl="1"/>
          <a:endParaRPr lang="en-US"/>
        </a:p>
      </dgm:t>
    </dgm:pt>
    <dgm:pt modelId="{7AEB6639-3258-49E8-8B1F-B4A9C61922BE}" type="sibTrans" cxnId="{A63D53AC-541A-4D09-9620-8B1C8D7B91DE}">
      <dgm:prSet/>
      <dgm:spPr/>
      <dgm:t>
        <a:bodyPr rtlCol="1"/>
        <a:lstStyle/>
        <a:p>
          <a:pPr rtl="1"/>
          <a:endParaRPr lang="en-US"/>
        </a:p>
      </dgm:t>
    </dgm:pt>
    <dgm:pt modelId="{0B00F5A8-A0EF-4111-9D86-004317B4F49E}">
      <dgm:prSet phldrT="[Text]"/>
      <dgm:spPr/>
      <dgm:t>
        <a:bodyPr rtlCol="1"/>
        <a:lstStyle/>
        <a:p>
          <a:pPr rtl="1"/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תיאור משימה</a:t>
          </a:r>
        </a:p>
      </dgm:t>
    </dgm:pt>
    <dgm:pt modelId="{EC916B99-8D26-4265-B7BE-BB461C68DA5C}" type="parTrans" cxnId="{86F910E7-C9D0-48E5-A3A3-C70127E96FC1}">
      <dgm:prSet/>
      <dgm:spPr/>
      <dgm:t>
        <a:bodyPr rtlCol="1"/>
        <a:lstStyle/>
        <a:p>
          <a:pPr rtl="1"/>
          <a:endParaRPr lang="en-US"/>
        </a:p>
      </dgm:t>
    </dgm:pt>
    <dgm:pt modelId="{CE48C676-980A-4BAC-A3C8-9ABC315DAE51}" type="sibTrans" cxnId="{86F910E7-C9D0-48E5-A3A3-C70127E96FC1}">
      <dgm:prSet/>
      <dgm:spPr/>
      <dgm:t>
        <a:bodyPr rtlCol="1"/>
        <a:lstStyle/>
        <a:p>
          <a:pPr rtl="1"/>
          <a:endParaRPr lang="en-US"/>
        </a:p>
      </dgm:t>
    </dgm:pt>
    <dgm:pt modelId="{58828492-5CEF-4AFE-95CB-5D7E6A18158B}">
      <dgm:prSet phldrT="[Text]"/>
      <dgm:spPr/>
      <dgm:t>
        <a:bodyPr rtlCol="1"/>
        <a:lstStyle/>
        <a:p>
          <a:pPr rtl="1"/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כותרת שלב 3</a:t>
          </a:r>
        </a:p>
      </dgm:t>
    </dgm:pt>
    <dgm:pt modelId="{F664BA43-1B81-496F-A04E-CE4B4A525697}" type="parTrans" cxnId="{ECE9152A-59A8-4A3A-9D34-DB38A074F636}">
      <dgm:prSet/>
      <dgm:spPr/>
      <dgm:t>
        <a:bodyPr rtlCol="1"/>
        <a:lstStyle/>
        <a:p>
          <a:pPr rtl="1"/>
          <a:endParaRPr lang="en-US"/>
        </a:p>
      </dgm:t>
    </dgm:pt>
    <dgm:pt modelId="{2D386477-EC66-449A-8D41-5F8A212C3D8E}" type="sibTrans" cxnId="{ECE9152A-59A8-4A3A-9D34-DB38A074F636}">
      <dgm:prSet/>
      <dgm:spPr/>
      <dgm:t>
        <a:bodyPr rtlCol="1"/>
        <a:lstStyle/>
        <a:p>
          <a:pPr rtl="1"/>
          <a:endParaRPr lang="en-US"/>
        </a:p>
      </dgm:t>
    </dgm:pt>
    <dgm:pt modelId="{68838C34-4D02-49F8-ADD7-BFA90D87B7EA}">
      <dgm:prSet phldrT="[Text]"/>
      <dgm:spPr/>
      <dgm:t>
        <a:bodyPr rtlCol="1"/>
        <a:lstStyle/>
        <a:p>
          <a:pPr rtl="1"/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תיאור משימה</a:t>
          </a:r>
        </a:p>
      </dgm:t>
    </dgm:pt>
    <dgm:pt modelId="{F2AD00AD-6A23-4C89-A107-68EF5D1F0B94}" type="parTrans" cxnId="{4143D757-8617-4C89-8322-E3B29A1874AF}">
      <dgm:prSet/>
      <dgm:spPr/>
      <dgm:t>
        <a:bodyPr rtlCol="1"/>
        <a:lstStyle/>
        <a:p>
          <a:pPr rtl="1"/>
          <a:endParaRPr lang="en-US"/>
        </a:p>
      </dgm:t>
    </dgm:pt>
    <dgm:pt modelId="{FFC4FCE7-6F2F-4F91-A74A-7C4C32A81657}" type="sibTrans" cxnId="{4143D757-8617-4C89-8322-E3B29A1874AF}">
      <dgm:prSet/>
      <dgm:spPr/>
      <dgm:t>
        <a:bodyPr rtlCol="1"/>
        <a:lstStyle/>
        <a:p>
          <a:pPr rtl="1"/>
          <a:endParaRPr lang="en-US"/>
        </a:p>
      </dgm:t>
    </dgm:pt>
    <dgm:pt modelId="{65B6D8B9-E558-4264-B37F-7B4B2A8896DF}">
      <dgm:prSet phldrT="[Text]"/>
      <dgm:spPr/>
      <dgm:t>
        <a:bodyPr rtlCol="1"/>
        <a:lstStyle/>
        <a:p>
          <a:pPr rtl="1"/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תיאור משימה</a:t>
          </a:r>
        </a:p>
      </dgm:t>
    </dgm:pt>
    <dgm:pt modelId="{04F5A724-3AA7-4E78-B992-BCB3E916993F}" type="parTrans" cxnId="{CA96E113-7151-48C8-B4D5-7AA211772CC8}">
      <dgm:prSet/>
      <dgm:spPr/>
      <dgm:t>
        <a:bodyPr rtlCol="1"/>
        <a:lstStyle/>
        <a:p>
          <a:pPr rtl="1"/>
          <a:endParaRPr lang="en-US"/>
        </a:p>
      </dgm:t>
    </dgm:pt>
    <dgm:pt modelId="{370A79FF-9957-49E1-811F-78AB198DD9E0}" type="sibTrans" cxnId="{CA96E113-7151-48C8-B4D5-7AA211772CC8}">
      <dgm:prSet/>
      <dgm:spPr/>
      <dgm:t>
        <a:bodyPr rtlCol="1"/>
        <a:lstStyle/>
        <a:p>
          <a:pPr rtl="1"/>
          <a:endParaRPr lang="en-US"/>
        </a:p>
      </dgm:t>
    </dgm:pt>
    <dgm:pt modelId="{6E7DBE00-7E5B-46F8-BBA0-CF0079A58E82}">
      <dgm:prSet phldrT="[Text]"/>
      <dgm:spPr/>
      <dgm:t>
        <a:bodyPr rtlCol="1"/>
        <a:lstStyle/>
        <a:p>
          <a:pPr rtl="1"/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תיאור משימה</a:t>
          </a:r>
        </a:p>
      </dgm:t>
    </dgm:pt>
    <dgm:pt modelId="{6FAC7821-43C2-4A12-9638-E9B1BDE7C8D8}" type="parTrans" cxnId="{3D080EE7-BDF0-495B-A4FB-103A296CD73B}">
      <dgm:prSet/>
      <dgm:spPr/>
      <dgm:t>
        <a:bodyPr rtlCol="1"/>
        <a:lstStyle/>
        <a:p>
          <a:pPr rtl="1"/>
          <a:endParaRPr lang="en-US"/>
        </a:p>
      </dgm:t>
    </dgm:pt>
    <dgm:pt modelId="{65147ED7-18A4-49A5-9AEE-066FB0363316}" type="sibTrans" cxnId="{3D080EE7-BDF0-495B-A4FB-103A296CD73B}">
      <dgm:prSet/>
      <dgm:spPr/>
      <dgm:t>
        <a:bodyPr rtlCol="1"/>
        <a:lstStyle/>
        <a:p>
          <a:pPr rtl="1"/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 val="rev"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C72765-9A3F-465C-B62B-8FB74132E6D5}">
      <dsp:nvSpPr>
        <dsp:cNvPr id="0" name=""/>
        <dsp:cNvSpPr/>
      </dsp:nvSpPr>
      <dsp:spPr>
        <a:xfrm>
          <a:off x="283291" y="347"/>
          <a:ext cx="1171232" cy="1171232"/>
        </a:xfrm>
        <a:prstGeom prst="ellips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Processes CPU Usage</a:t>
          </a:r>
          <a:endParaRPr lang="he-IL" sz="1500" kern="1200" dirty="0"/>
        </a:p>
      </dsp:txBody>
      <dsp:txXfrm>
        <a:off x="454814" y="171870"/>
        <a:ext cx="828186" cy="828186"/>
      </dsp:txXfrm>
    </dsp:sp>
    <dsp:sp modelId="{9027D410-2CDB-4D1F-8D0D-4B8D0C322EE3}">
      <dsp:nvSpPr>
        <dsp:cNvPr id="0" name=""/>
        <dsp:cNvSpPr/>
      </dsp:nvSpPr>
      <dsp:spPr>
        <a:xfrm>
          <a:off x="529250" y="1266684"/>
          <a:ext cx="679314" cy="679314"/>
        </a:xfrm>
        <a:prstGeom prst="mathPlus">
          <a:avLst/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100" kern="1200"/>
        </a:p>
      </dsp:txBody>
      <dsp:txXfrm>
        <a:off x="619293" y="1526454"/>
        <a:ext cx="499228" cy="159774"/>
      </dsp:txXfrm>
    </dsp:sp>
    <dsp:sp modelId="{434C8770-1946-4E79-93CC-76E4A6218F8E}">
      <dsp:nvSpPr>
        <dsp:cNvPr id="0" name=""/>
        <dsp:cNvSpPr/>
      </dsp:nvSpPr>
      <dsp:spPr>
        <a:xfrm>
          <a:off x="283291" y="2041103"/>
          <a:ext cx="1171232" cy="1171232"/>
        </a:xfrm>
        <a:prstGeom prst="ellips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ML Model</a:t>
          </a:r>
          <a:endParaRPr lang="he-IL" sz="1500" kern="1200" dirty="0"/>
        </a:p>
      </dsp:txBody>
      <dsp:txXfrm>
        <a:off x="454814" y="2212626"/>
        <a:ext cx="828186" cy="828186"/>
      </dsp:txXfrm>
    </dsp:sp>
    <dsp:sp modelId="{2043BFDA-BDCA-4A43-A751-ED7D0A3FECAB}">
      <dsp:nvSpPr>
        <dsp:cNvPr id="0" name=""/>
        <dsp:cNvSpPr/>
      </dsp:nvSpPr>
      <dsp:spPr>
        <a:xfrm>
          <a:off x="1630208" y="1388492"/>
          <a:ext cx="372451" cy="4356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361868"/>
                <a:satOff val="12502"/>
                <a:lumOff val="24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61868"/>
                <a:satOff val="12502"/>
                <a:lumOff val="24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61868"/>
                <a:satOff val="12502"/>
                <a:lumOff val="24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200" kern="1200"/>
        </a:p>
      </dsp:txBody>
      <dsp:txXfrm>
        <a:off x="1630208" y="1475632"/>
        <a:ext cx="260716" cy="261418"/>
      </dsp:txXfrm>
    </dsp:sp>
    <dsp:sp modelId="{9C591D3A-72CD-45AF-82E5-41822BDCDBC8}">
      <dsp:nvSpPr>
        <dsp:cNvPr id="0" name=""/>
        <dsp:cNvSpPr/>
      </dsp:nvSpPr>
      <dsp:spPr>
        <a:xfrm>
          <a:off x="2157263" y="435109"/>
          <a:ext cx="2342465" cy="2342465"/>
        </a:xfrm>
        <a:prstGeom prst="ellips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Potential Miner</a:t>
          </a:r>
          <a:endParaRPr lang="he-IL" sz="3300" kern="1200" dirty="0"/>
        </a:p>
      </dsp:txBody>
      <dsp:txXfrm>
        <a:off x="2500309" y="778155"/>
        <a:ext cx="1656373" cy="16563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474FC-D2D4-4041-B698-3FC94EBDBCB8}">
      <dsp:nvSpPr>
        <dsp:cNvPr id="0" name=""/>
        <dsp:cNvSpPr/>
      </dsp:nvSpPr>
      <dsp:spPr>
        <a:xfrm>
          <a:off x="1508740" y="151797"/>
          <a:ext cx="3012595" cy="104623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30664B-76EF-4E89-99C8-99F200F5889A}">
      <dsp:nvSpPr>
        <dsp:cNvPr id="0" name=""/>
        <dsp:cNvSpPr/>
      </dsp:nvSpPr>
      <dsp:spPr>
        <a:xfrm>
          <a:off x="2727790" y="2713670"/>
          <a:ext cx="583836" cy="373655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11FA04-4FA0-4894-92A6-F1381A14D5B1}">
      <dsp:nvSpPr>
        <dsp:cNvPr id="0" name=""/>
        <dsp:cNvSpPr/>
      </dsp:nvSpPr>
      <dsp:spPr>
        <a:xfrm>
          <a:off x="1618501" y="3012595"/>
          <a:ext cx="2802414" cy="700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Permanent DEP Bypass Exploit</a:t>
          </a:r>
          <a:endParaRPr lang="he-IL" sz="1600" kern="1200" dirty="0"/>
        </a:p>
      </dsp:txBody>
      <dsp:txXfrm>
        <a:off x="1618501" y="3012595"/>
        <a:ext cx="2802414" cy="700603"/>
      </dsp:txXfrm>
    </dsp:sp>
    <dsp:sp modelId="{555BACBE-0F23-428D-9D18-DEB385DA5143}">
      <dsp:nvSpPr>
        <dsp:cNvPr id="0" name=""/>
        <dsp:cNvSpPr/>
      </dsp:nvSpPr>
      <dsp:spPr>
        <a:xfrm>
          <a:off x="2604017" y="1278834"/>
          <a:ext cx="1050905" cy="10509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Traditional Payload</a:t>
          </a:r>
          <a:endParaRPr lang="he-IL" sz="1200" kern="1200" dirty="0"/>
        </a:p>
      </dsp:txBody>
      <dsp:txXfrm>
        <a:off x="2757918" y="1432735"/>
        <a:ext cx="743103" cy="743103"/>
      </dsp:txXfrm>
    </dsp:sp>
    <dsp:sp modelId="{133497BE-4CCE-48ED-8139-5534D5768381}">
      <dsp:nvSpPr>
        <dsp:cNvPr id="0" name=""/>
        <dsp:cNvSpPr/>
      </dsp:nvSpPr>
      <dsp:spPr>
        <a:xfrm>
          <a:off x="1852035" y="490422"/>
          <a:ext cx="1050905" cy="10509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Return Oriented Payload Stage</a:t>
          </a:r>
          <a:endParaRPr lang="he-IL" sz="1200" kern="1200" dirty="0"/>
        </a:p>
      </dsp:txBody>
      <dsp:txXfrm>
        <a:off x="2005936" y="644323"/>
        <a:ext cx="743103" cy="743103"/>
      </dsp:txXfrm>
    </dsp:sp>
    <dsp:sp modelId="{58D6D640-D5AF-4EE9-9359-8B1294484D8F}">
      <dsp:nvSpPr>
        <dsp:cNvPr id="0" name=""/>
        <dsp:cNvSpPr/>
      </dsp:nvSpPr>
      <dsp:spPr>
        <a:xfrm>
          <a:off x="2926294" y="236336"/>
          <a:ext cx="1050905" cy="10509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Stack Pivot</a:t>
          </a:r>
          <a:endParaRPr lang="he-IL" sz="1200" kern="1200" dirty="0"/>
        </a:p>
      </dsp:txBody>
      <dsp:txXfrm>
        <a:off x="3080195" y="390237"/>
        <a:ext cx="743103" cy="743103"/>
      </dsp:txXfrm>
    </dsp:sp>
    <dsp:sp modelId="{606EA7A0-8486-4B25-A7CB-143BB68D5CE4}">
      <dsp:nvSpPr>
        <dsp:cNvPr id="0" name=""/>
        <dsp:cNvSpPr/>
      </dsp:nvSpPr>
      <dsp:spPr>
        <a:xfrm>
          <a:off x="1384966" y="23353"/>
          <a:ext cx="3269483" cy="261558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6653668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rtlCol="1" anchor="t" anchorCtr="0">
          <a:noAutofit/>
        </a:bodyPr>
        <a:lstStyle/>
        <a:p>
          <a:pPr marL="228600" lvl="1" indent="-228600" algn="r" defTabSz="11557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6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תיאור משימה</a:t>
          </a:r>
        </a:p>
        <a:p>
          <a:pPr marL="228600" lvl="1" indent="-228600" algn="r" defTabSz="11557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6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תיאור משימה</a:t>
          </a:r>
        </a:p>
      </dsp:txBody>
      <dsp:txXfrm>
        <a:off x="6700068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5282298" y="1729862"/>
          <a:ext cx="2435407" cy="2435407"/>
        </a:xfrm>
        <a:prstGeom prst="circularArrow">
          <a:avLst>
            <a:gd name="adj1" fmla="val 3938"/>
            <a:gd name="adj2" fmla="val 493813"/>
            <a:gd name="adj3" fmla="val 8530677"/>
            <a:gd name="adj4" fmla="val 1775511"/>
            <a:gd name="adj5" fmla="val 4595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638205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rtlCol="1" anchor="ctr" anchorCtr="0">
          <a:noAutofit/>
        </a:bodyPr>
        <a:lstStyle/>
        <a:p>
          <a:pPr marL="0" lvl="0" indent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6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כותרת שלב 1</a:t>
          </a:r>
        </a:p>
      </dsp:txBody>
      <dsp:txXfrm>
        <a:off x="640735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480765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rtlCol="1" anchor="t" anchorCtr="0">
          <a:noAutofit/>
        </a:bodyPr>
        <a:lstStyle/>
        <a:p>
          <a:pPr marL="228600" lvl="1" indent="-228600" algn="r" defTabSz="11557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6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תיאור משימה</a:t>
          </a:r>
        </a:p>
        <a:p>
          <a:pPr marL="228600" lvl="1" indent="-228600" algn="r" defTabSz="11557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6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תיאור משימה</a:t>
          </a:r>
        </a:p>
      </dsp:txBody>
      <dsp:txXfrm>
        <a:off x="3527165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1525416" y="-208580"/>
          <a:ext cx="3060128" cy="3060128"/>
        </a:xfrm>
        <a:prstGeom prst="leftCircularArrow">
          <a:avLst>
            <a:gd name="adj1" fmla="val 3134"/>
            <a:gd name="adj2" fmla="val 385527"/>
            <a:gd name="adj3" fmla="val 12961038"/>
            <a:gd name="adj4" fmla="val 19824489"/>
            <a:gd name="adj5" fmla="val 3657"/>
          </a:avLst>
        </a:prstGeom>
        <a:gradFill rotWithShape="0">
          <a:gsLst>
            <a:gs pos="0">
              <a:schemeClr val="accent1">
                <a:shade val="90000"/>
                <a:hueOff val="361868"/>
                <a:satOff val="12502"/>
                <a:lumOff val="24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61868"/>
                <a:satOff val="12502"/>
                <a:lumOff val="24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61868"/>
                <a:satOff val="12502"/>
                <a:lumOff val="24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209147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rtlCol="1" anchor="ctr" anchorCtr="0">
          <a:noAutofit/>
        </a:bodyPr>
        <a:lstStyle/>
        <a:p>
          <a:pPr marL="0" lvl="0" indent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6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כותרת שלב 2</a:t>
          </a:r>
        </a:p>
      </dsp:txBody>
      <dsp:txXfrm>
        <a:off x="3234456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307862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rtlCol="1" anchor="t" anchorCtr="0">
          <a:noAutofit/>
        </a:bodyPr>
        <a:lstStyle/>
        <a:p>
          <a:pPr marL="228600" lvl="1" indent="-228600" algn="r" defTabSz="11557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6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תיאור משימה</a:t>
          </a:r>
        </a:p>
        <a:p>
          <a:pPr marL="228600" lvl="1" indent="-228600" algn="r" defTabSz="11557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6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תיאור משימה</a:t>
          </a:r>
        </a:p>
      </dsp:txBody>
      <dsp:txXfrm>
        <a:off x="354262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36244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rtlCol="1" anchor="ctr" anchorCtr="0">
          <a:noAutofit/>
        </a:bodyPr>
        <a:lstStyle/>
        <a:p>
          <a:pPr marL="0" lvl="0" indent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6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כותרת שלב 3</a:t>
          </a:r>
        </a:p>
      </dsp:txBody>
      <dsp:txXfrm>
        <a:off x="61553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36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F88E257E-95FC-46EC-9539-284032A70F37}" type="datetime8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 יוני 19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4400" y="8685213"/>
            <a:ext cx="29736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D9F912AB-2776-42F2-A957-313FC7EFEDB9}" type="slidenum"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 dirty="0"/>
          </a:p>
        </p:txBody>
      </p:sp>
      <p:sp>
        <p:nvSpPr>
          <p:cNvPr id="5" name="מציין מיקום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8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36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9" name="מציין מיקום תאריך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F88E257E-95FC-46EC-9539-284032A70F37}" type="datetime8">
              <a:rPr lang="he-IL" noProof="0" smtClean="0"/>
              <a:pPr algn="l"/>
              <a:t>10 יוני 19</a:t>
            </a:fld>
            <a:endParaRPr lang="he-IL" noProof="0" dirty="0"/>
          </a:p>
        </p:txBody>
      </p:sp>
      <p:sp>
        <p:nvSpPr>
          <p:cNvPr id="10" name="מציין מיקום כותרת תחתונה 3"/>
          <p:cNvSpPr>
            <a:spLocks noGrp="1"/>
          </p:cNvSpPr>
          <p:nvPr>
            <p:ph type="ftr" sz="quarter" idx="4"/>
          </p:nvPr>
        </p:nvSpPr>
        <p:spPr>
          <a:xfrm>
            <a:off x="3884400" y="8685213"/>
            <a:ext cx="29736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11" name="מציין מיקום של מספר שקופית 4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D9F912AB-2776-42F2-A957-313FC7EFEDB9}" type="slidenum">
              <a:rPr lang="he-IL" noProof="0" smtClean="0"/>
              <a:pPr algn="l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D9F912AB-2776-42F2-A957-313FC7EFEDB9}" type="slidenum">
              <a:rPr lang="he-IL" smtClean="0"/>
              <a:pPr algn="l"/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590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D9F912AB-2776-42F2-A957-313FC7EFEDB9}" type="slidenum">
              <a:rPr lang="he-IL" noProof="0" smtClean="0"/>
              <a:pPr algn="l"/>
              <a:t>10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62189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D9F912AB-2776-42F2-A957-313FC7EFEDB9}" type="slidenum">
              <a:rPr lang="he-IL" noProof="0" smtClean="0"/>
              <a:pPr algn="l"/>
              <a:t>11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3377535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D9F912AB-2776-42F2-A957-313FC7EFEDB9}" type="slidenum">
              <a:rPr lang="he-IL" noProof="0" smtClean="0"/>
              <a:pPr algn="l"/>
              <a:t>12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3068605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D9F912AB-2776-42F2-A957-313FC7EFEDB9}" type="slidenum">
              <a:rPr lang="he-IL" noProof="0" smtClean="0"/>
              <a:pPr algn="l"/>
              <a:t>13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2666562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D9F912AB-2776-42F2-A957-313FC7EFEDB9}" type="slidenum">
              <a:rPr lang="he-IL" noProof="0" smtClean="0"/>
              <a:pPr algn="l"/>
              <a:t>14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2326302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D9F912AB-2776-42F2-A957-313FC7EFEDB9}" type="slidenum">
              <a:rPr lang="he-IL" noProof="0" smtClean="0"/>
              <a:pPr algn="l"/>
              <a:t>15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379645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D9F912AB-2776-42F2-A957-313FC7EFEDB9}" type="slidenum">
              <a:rPr lang="he-IL" noProof="0" smtClean="0"/>
              <a:pPr algn="l"/>
              <a:t>16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111939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D9F912AB-2776-42F2-A957-313FC7EFEDB9}" type="slidenum">
              <a:rPr lang="he-IL" noProof="0" smtClean="0"/>
              <a:pPr algn="l"/>
              <a:t>17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3349901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D9F912AB-2776-42F2-A957-313FC7EFEDB9}" type="slidenum">
              <a:rPr lang="he-IL" noProof="0" smtClean="0"/>
              <a:pPr algn="l"/>
              <a:t>18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285498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D9F912AB-2776-42F2-A957-313FC7EFEDB9}" type="slidenum">
              <a:rPr lang="he-IL" noProof="0" smtClean="0"/>
              <a:pPr algn="l"/>
              <a:t>19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965155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D9F912AB-2776-42F2-A957-313FC7EFEDB9}" type="slidenum">
              <a:rPr lang="he-IL" noProof="0" smtClean="0"/>
              <a:pPr algn="l"/>
              <a:t>2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6913209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D9F912AB-2776-42F2-A957-313FC7EFEDB9}" type="slidenum">
              <a:rPr lang="he-IL" noProof="0" smtClean="0"/>
              <a:pPr algn="l"/>
              <a:t>20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3777236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D9F912AB-2776-42F2-A957-313FC7EFEDB9}" type="slidenum">
              <a:rPr lang="he-IL" noProof="0" smtClean="0"/>
              <a:pPr algn="l"/>
              <a:t>21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2738538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D9F912AB-2776-42F2-A957-313FC7EFEDB9}" type="slidenum">
              <a:rPr lang="he-IL" noProof="0" smtClean="0"/>
              <a:pPr algn="l"/>
              <a:t>3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266611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D9F912AB-2776-42F2-A957-313FC7EFEDB9}" type="slidenum">
              <a:rPr lang="he-IL" noProof="0" smtClean="0"/>
              <a:pPr algn="l"/>
              <a:t>4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447639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D9F912AB-2776-42F2-A957-313FC7EFEDB9}" type="slidenum">
              <a:rPr lang="he-IL" noProof="0" smtClean="0"/>
              <a:pPr algn="l"/>
              <a:t>5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955300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D9F912AB-2776-42F2-A957-313FC7EFEDB9}" type="slidenum">
              <a:rPr lang="he-IL" noProof="0" smtClean="0"/>
              <a:pPr algn="l"/>
              <a:t>6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386026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D9F912AB-2776-42F2-A957-313FC7EFEDB9}" type="slidenum">
              <a:rPr lang="he-IL" noProof="0" smtClean="0"/>
              <a:pPr algn="l"/>
              <a:t>7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398353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D9F912AB-2776-42F2-A957-313FC7EFEDB9}" type="slidenum">
              <a:rPr lang="he-IL" noProof="0" smtClean="0"/>
              <a:pPr algn="l"/>
              <a:t>8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413032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D9F912AB-2776-42F2-A957-313FC7EFEDB9}" type="slidenum">
              <a:rPr lang="he-IL" noProof="0" smtClean="0"/>
              <a:pPr algn="l"/>
              <a:t>9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424008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503612" y="1905000"/>
            <a:ext cx="8229600" cy="2895600"/>
          </a:xfrm>
        </p:spPr>
        <p:txBody>
          <a:bodyPr rtlCol="1" anchor="b">
            <a:normAutofit/>
          </a:bodyPr>
          <a:lstStyle>
            <a:lvl1pPr algn="r" rtl="1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503611" y="4876800"/>
            <a:ext cx="8229600" cy="1219200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he-IL" noProof="0"/>
              <a:t>לחץ כדי לערוך סגנון כותרת משנה של תבנית בסיס</a:t>
            </a:r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/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87055194-3DD5-4EFE-B1F0-0A8EABDAB8D5}" type="datetime8">
              <a:rPr lang="he-IL" smtClean="0"/>
              <a:pPr/>
              <a:t>10 יוני 19</a:t>
            </a:fld>
            <a:endParaRPr lang="he-IL" dirty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2A013F82-EE5E-44EE-A61D-E31C6657F26F}" type="slidenum">
              <a:rPr lang="he-IL" noProof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1522413" y="381001"/>
            <a:ext cx="1524001" cy="5638800"/>
          </a:xfrm>
        </p:spPr>
        <p:txBody>
          <a:bodyPr vert="eaVert" rtlCol="1"/>
          <a:lstStyle/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>
            <a:off x="3273813" y="381001"/>
            <a:ext cx="7391399" cy="5638800"/>
          </a:xfrm>
        </p:spPr>
        <p:txBody>
          <a:bodyPr vert="eaVert" rtlCol="1"/>
          <a:lstStyle/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6BA5DE0C-9F4E-4F6A-B430-4879BBD5F9BB}" type="datetime8">
              <a:rPr lang="he-IL" smtClean="0"/>
              <a:pPr/>
              <a:t>10 יוני 19</a:t>
            </a:fld>
            <a:endParaRPr lang="he-IL" dirty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2A013F82-EE5E-44EE-A61D-E31C6657F26F}" type="slidenum">
              <a:rPr lang="he-IL" noProof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5pPr algn="r" rtl="1">
              <a:defRPr/>
            </a:lvl5pPr>
            <a:lvl6pPr algn="r" rtl="1">
              <a:defRPr/>
            </a:lvl6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842B30E4-EE6A-43C9-AF8F-44192DEF1F96}" type="datetime8">
              <a:rPr lang="he-IL" smtClean="0"/>
              <a:pPr/>
              <a:t>10 יוני 19</a:t>
            </a:fld>
            <a:endParaRPr lang="he-IL" dirty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2A013F82-EE5E-44EE-A61D-E31C6657F26F}" type="slidenum">
              <a:rPr lang="he-IL" noProof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894012" y="2514600"/>
            <a:ext cx="8692399" cy="2819400"/>
          </a:xfrm>
        </p:spPr>
        <p:txBody>
          <a:bodyPr rtlCol="1" anchor="b">
            <a:normAutofit/>
          </a:bodyPr>
          <a:lstStyle>
            <a:lvl1pPr algn="r" rtl="1">
              <a:lnSpc>
                <a:spcPct val="80000"/>
              </a:lnSpc>
              <a:defRPr sz="4800" b="0" cap="none" baseline="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2899611" y="5410200"/>
            <a:ext cx="8687333" cy="609601"/>
          </a:xfrm>
        </p:spPr>
        <p:txBody>
          <a:bodyPr rtlCol="1" anchor="t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BB640AB3-A3E7-45E1-B171-0A79FECCC844}" type="datetime8">
              <a:rPr lang="he-IL" smtClean="0"/>
              <a:pPr/>
              <a:t>10 יוני 19</a:t>
            </a:fld>
            <a:endParaRPr lang="he-IL" dirty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2A013F82-EE5E-44EE-A61D-E31C6657F26F}" type="slidenum">
              <a:rPr lang="he-IL" noProof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1">
            <a:normAutofit/>
          </a:bodyPr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algn="r" rtl="1">
              <a:defRPr sz="1600"/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1">
            <a:normAutofit/>
          </a:bodyPr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algn="r" rtl="1">
              <a:defRPr sz="1600"/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5" name="מציין מיקום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619B7978-A4ED-4FD8-9C9F-9B3E1C0BAE13}" type="datetime8">
              <a:rPr lang="he-IL" smtClean="0"/>
              <a:pPr/>
              <a:t>10 יוני 19</a:t>
            </a:fld>
            <a:endParaRPr lang="he-IL" dirty="0"/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2A013F82-EE5E-44EE-A61D-E31C6657F26F}" type="slidenum">
              <a:rPr lang="he-IL" noProof="0" smtClean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1" anchor="ctr">
            <a:noAutofit/>
          </a:bodyPr>
          <a:lstStyle>
            <a:lvl1pPr marL="0" indent="0" algn="r" rtl="1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1">
            <a:normAutofit/>
          </a:bodyPr>
          <a:lstStyle>
            <a:lvl1pPr algn="r" rtl="1"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1" anchor="ctr">
            <a:noAutofit/>
          </a:bodyPr>
          <a:lstStyle>
            <a:lvl1pPr marL="0" indent="0" algn="r" rtl="1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1">
            <a:normAutofit/>
          </a:bodyPr>
          <a:lstStyle>
            <a:lvl1pPr algn="r" rtl="1"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7" name="מציין מיקום תאריך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7D0E6D8-C907-4C24-8D9D-11CF9E45280B}" type="datetime8">
              <a:rPr lang="he-IL" smtClean="0"/>
              <a:pPr/>
              <a:t>10 יוני 19</a:t>
            </a:fld>
            <a:endParaRPr lang="he-IL" dirty="0"/>
          </a:p>
        </p:txBody>
      </p:sp>
      <p:sp>
        <p:nvSpPr>
          <p:cNvPr id="8" name="מציין מיקום כותרת תחתונה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A013F82-EE5E-44EE-A61D-E31C6657F26F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63962DC1-B8BD-4928-A135-BAF072F87775}" type="datetime8">
              <a:rPr lang="he-IL" smtClean="0"/>
              <a:pPr/>
              <a:t>10 יוני 19</a:t>
            </a:fld>
            <a:endParaRPr lang="he-IL" dirty="0"/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2A013F82-EE5E-44EE-A61D-E31C6657F26F}" type="slidenum">
              <a:rPr lang="he-IL" noProof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אריך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AC697E99-AED0-4DE1-92D1-EE330CDD0AC8}" type="datetime8">
              <a:rPr lang="he-IL" smtClean="0"/>
              <a:pPr/>
              <a:t>10 יוני 19</a:t>
            </a:fld>
            <a:endParaRPr lang="he-IL" dirty="0"/>
          </a:p>
        </p:txBody>
      </p:sp>
      <p:sp>
        <p:nvSpPr>
          <p:cNvPr id="3" name="מציין מיקום כותרת תחתונה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2A013F82-EE5E-44EE-A61D-E31C6657F26F}" type="slidenum">
              <a:rPr lang="he-IL" noProof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618412" y="2015490"/>
            <a:ext cx="3596607" cy="2667000"/>
          </a:xfrm>
        </p:spPr>
        <p:txBody>
          <a:bodyPr rtlCol="1" anchor="b">
            <a:noAutofit/>
          </a:bodyPr>
          <a:lstStyle>
            <a:lvl1pPr algn="r" rtl="1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12812" y="824593"/>
            <a:ext cx="6400800" cy="5334000"/>
          </a:xfrm>
        </p:spPr>
        <p:txBody>
          <a:bodyPr rtlCol="1">
            <a:normAutofit/>
          </a:bodyPr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algn="r" rtl="1">
              <a:defRPr sz="1600"/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7618412" y="4786993"/>
            <a:ext cx="3581399" cy="1371600"/>
          </a:xfrm>
        </p:spPr>
        <p:txBody>
          <a:bodyPr rtlCol="1">
            <a:normAutofit/>
          </a:bodyPr>
          <a:lstStyle>
            <a:lvl1pPr marL="0" indent="0" algn="r" rtl="1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5" name="מציין מיקום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EF314660-FF17-479A-9ECA-198AA1EEE574}" type="datetime8">
              <a:rPr lang="he-IL" smtClean="0"/>
              <a:pPr/>
              <a:t>10 יוני 19</a:t>
            </a:fld>
            <a:endParaRPr lang="he-IL" dirty="0"/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2A013F82-EE5E-44EE-A61D-E31C6657F26F}" type="slidenum">
              <a:rPr lang="he-IL" noProof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מונה 2"/>
          <p:cNvSpPr>
            <a:spLocks noGrp="1"/>
          </p:cNvSpPr>
          <p:nvPr>
            <p:ph type="pic" idx="1"/>
          </p:nvPr>
        </p:nvSpPr>
        <p:spPr>
          <a:xfrm>
            <a:off x="988413" y="714102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1">
            <a:normAutofit/>
          </a:bodyPr>
          <a:lstStyle>
            <a:lvl1pPr marL="0" indent="0" algn="ctr" rtl="1">
              <a:buNone/>
              <a:defRPr sz="24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 noProof="0"/>
              <a:t>לחץ על הסמל כדי להוסיף תמונה</a:t>
            </a:r>
            <a:endParaRPr lang="he-IL" noProof="0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694612" y="1939833"/>
            <a:ext cx="3596607" cy="2667000"/>
          </a:xfrm>
        </p:spPr>
        <p:txBody>
          <a:bodyPr rtlCol="1" anchor="b">
            <a:normAutofit/>
          </a:bodyPr>
          <a:lstStyle>
            <a:lvl1pPr algn="r" rtl="1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7704221" y="4683033"/>
            <a:ext cx="3581399" cy="1371600"/>
          </a:xfrm>
        </p:spPr>
        <p:txBody>
          <a:bodyPr rtlCol="1">
            <a:normAutofit/>
          </a:bodyPr>
          <a:lstStyle>
            <a:lvl1pPr marL="0" indent="0" algn="r" rtl="1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5" name="מציין מיקום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0D797C58-6FD9-409C-B974-9785D604D0D3}" type="datetime8">
              <a:rPr lang="he-IL" smtClean="0"/>
              <a:pPr/>
              <a:t>10 יוני 19</a:t>
            </a:fld>
            <a:endParaRPr lang="he-IL" dirty="0"/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2A013F82-EE5E-44EE-A61D-E31C6657F26F}" type="slidenum">
              <a:rPr lang="he-IL" noProof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/>
          <a:p>
            <a:pPr rtl="1"/>
            <a:r>
              <a:rPr lang="he-IL" noProof="0" dirty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2"/>
          </p:nvPr>
        </p:nvSpPr>
        <p:spPr>
          <a:xfrm>
            <a:off x="2513012" y="6400800"/>
            <a:ext cx="1450800" cy="276228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B048401-D412-4A8B-948E-220992EEE568}" type="datetime8">
              <a:rPr lang="he-IL" noProof="0" smtClean="0"/>
              <a:pPr/>
              <a:t>10 יוני 19</a:t>
            </a:fld>
            <a:endParaRPr lang="he-IL" noProof="0" dirty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113212" y="6400800"/>
            <a:ext cx="6552000" cy="276228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1522413" y="6400800"/>
            <a:ext cx="838800" cy="276228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A013F82-EE5E-44EE-A61D-E31C6657F26F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3838" indent="-223838" algn="r" defTabSz="914400" rtl="1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463550" indent="-231775" algn="r" defTabSz="914400" rtl="1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682625" indent="-219075" algn="r" defTabSz="914400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857250" indent="-174625" algn="r" defTabSz="914400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030288" indent="-173038" algn="r" defTabSz="914400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207008" indent="-173736" algn="r" defTabSz="914400" rtl="1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r" defTabSz="914400" rtl="1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r" defTabSz="914400" rtl="1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r" defTabSz="914400" rtl="1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svg"/><Relationship Id="rId12" Type="http://schemas.openxmlformats.org/officeDocument/2006/relationships/image" Target="../media/image13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ctrTitle"/>
          </p:nvPr>
        </p:nvSpPr>
        <p:spPr>
          <a:xfrm>
            <a:off x="2854052" y="1196752"/>
            <a:ext cx="8879160" cy="2895600"/>
          </a:xfrm>
        </p:spPr>
        <p:txBody>
          <a:bodyPr rtlCol="1"/>
          <a:lstStyle/>
          <a:p>
            <a:pPr algn="ctr"/>
            <a:r>
              <a:rPr lang="en-US" dirty="0"/>
              <a:t>GYMIC</a:t>
            </a:r>
            <a:br>
              <a:rPr lang="en-US" dirty="0"/>
            </a:br>
            <a:r>
              <a:rPr lang="en-US" sz="4000" dirty="0"/>
              <a:t> </a:t>
            </a:r>
            <a:r>
              <a:rPr lang="en-US" sz="3600" dirty="0"/>
              <a:t>Linux Anomaly Detection</a:t>
            </a:r>
            <a:r>
              <a:rPr lang="he-IL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כותרת משנה 3"/>
          <p:cNvSpPr>
            <a:spLocks noGrp="1"/>
          </p:cNvSpPr>
          <p:nvPr>
            <p:ph type="subTitle" idx="1"/>
          </p:nvPr>
        </p:nvSpPr>
        <p:spPr>
          <a:xfrm>
            <a:off x="6669262" y="4876800"/>
            <a:ext cx="5519563" cy="1792560"/>
          </a:xfrm>
        </p:spPr>
        <p:txBody>
          <a:bodyPr rtlCol="1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400" i="1" dirty="0"/>
              <a:t>Students:</a:t>
            </a:r>
          </a:p>
          <a:p>
            <a:pPr algn="ctr">
              <a:lnSpc>
                <a:spcPct val="110000"/>
              </a:lnSpc>
            </a:pPr>
            <a:r>
              <a:rPr lang="en-US" sz="1400" dirty="0"/>
              <a:t>Amir Mizrahi  |  </a:t>
            </a:r>
            <a:r>
              <a:rPr lang="en-US" sz="1400" dirty="0" err="1"/>
              <a:t>Inon</a:t>
            </a:r>
            <a:r>
              <a:rPr lang="en-US" sz="1400" dirty="0"/>
              <a:t> Weber  | Or </a:t>
            </a:r>
            <a:r>
              <a:rPr lang="en-US" sz="1400" dirty="0" err="1"/>
              <a:t>Chechik</a:t>
            </a:r>
            <a:endParaRPr lang="en-US" sz="1400" dirty="0"/>
          </a:p>
          <a:p>
            <a:pPr algn="ctr">
              <a:lnSpc>
                <a:spcPct val="110000"/>
              </a:lnSpc>
            </a:pPr>
            <a:r>
              <a:rPr lang="en-US" sz="1400" dirty="0"/>
              <a:t>Yonatan Glozman  | Yosef Yaakov</a:t>
            </a:r>
          </a:p>
          <a:p>
            <a:pPr algn="ctr">
              <a:lnSpc>
                <a:spcPct val="110000"/>
              </a:lnSpc>
            </a:pPr>
            <a:endParaRPr lang="en-US" sz="1400" dirty="0"/>
          </a:p>
          <a:p>
            <a:pPr algn="ctr">
              <a:lnSpc>
                <a:spcPct val="110000"/>
              </a:lnSpc>
            </a:pPr>
            <a:r>
              <a:rPr lang="en-US" sz="1400" i="1" dirty="0"/>
              <a:t>Supervisor:</a:t>
            </a:r>
          </a:p>
          <a:p>
            <a:pPr algn="ctr">
              <a:lnSpc>
                <a:spcPct val="110000"/>
              </a:lnSpc>
            </a:pPr>
            <a:r>
              <a:rPr lang="en-US" sz="1400" dirty="0"/>
              <a:t>Dr. Nezer Zeindberg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505">
        <p:fade/>
      </p:transition>
    </mc:Choice>
    <mc:Fallback>
      <p:transition spd="med" advTm="5505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>
            <a:off x="1485900" y="-134481"/>
            <a:ext cx="9540553" cy="1371600"/>
          </a:xfrm>
        </p:spPr>
        <p:txBody>
          <a:bodyPr rtlCol="1">
            <a:normAutofit/>
          </a:bodyPr>
          <a:lstStyle/>
          <a:p>
            <a:pPr algn="l" rtl="0"/>
            <a:r>
              <a:rPr lang="en-US" sz="4400" dirty="0"/>
              <a:t>ROP exploitation detection - output:</a:t>
            </a:r>
            <a:endParaRPr lang="he-IL" sz="4400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B9184E21-120D-4135-BB63-8C224193B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03" y="1412776"/>
            <a:ext cx="6102250" cy="4255843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9F169445-EC80-404F-B814-001FB6C79D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332" y="2132856"/>
            <a:ext cx="6000750" cy="4495800"/>
          </a:xfrm>
          <a:prstGeom prst="rect">
            <a:avLst/>
          </a:prstGeom>
        </p:spPr>
      </p:pic>
      <p:sp>
        <p:nvSpPr>
          <p:cNvPr id="10" name="מלבן 9">
            <a:extLst>
              <a:ext uri="{FF2B5EF4-FFF2-40B4-BE49-F238E27FC236}">
                <a16:creationId xmlns:a16="http://schemas.microsoft.com/office/drawing/2014/main" id="{883E97DD-0041-456B-9464-88AE40C66973}"/>
              </a:ext>
            </a:extLst>
          </p:cNvPr>
          <p:cNvSpPr/>
          <p:nvPr/>
        </p:nvSpPr>
        <p:spPr>
          <a:xfrm>
            <a:off x="453703" y="2348880"/>
            <a:ext cx="3048421" cy="2160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E67387F3-C352-4EE6-BDAC-5B4D55D2961C}"/>
              </a:ext>
            </a:extLst>
          </p:cNvPr>
          <p:cNvSpPr/>
          <p:nvPr/>
        </p:nvSpPr>
        <p:spPr>
          <a:xfrm>
            <a:off x="5326286" y="4869160"/>
            <a:ext cx="2928366" cy="2160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A7B39855-27E1-4DC3-B822-06C9D1D14791}"/>
              </a:ext>
            </a:extLst>
          </p:cNvPr>
          <p:cNvSpPr/>
          <p:nvPr/>
        </p:nvSpPr>
        <p:spPr>
          <a:xfrm>
            <a:off x="8206606" y="5373216"/>
            <a:ext cx="2808000" cy="2520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6631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990">
        <p:fade/>
      </p:transition>
    </mc:Choice>
    <mc:Fallback>
      <p:transition spd="med" advTm="599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>
            <a:off x="1522411" y="142931"/>
            <a:ext cx="9144001" cy="1371600"/>
          </a:xfrm>
        </p:spPr>
        <p:txBody>
          <a:bodyPr rtlCol="1">
            <a:normAutofit/>
          </a:bodyPr>
          <a:lstStyle/>
          <a:p>
            <a:pPr algn="l" rtl="0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Visualization:</a:t>
            </a:r>
            <a:endParaRPr lang="he-IL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גרפיקה 14">
            <a:extLst>
              <a:ext uri="{FF2B5EF4-FFF2-40B4-BE49-F238E27FC236}">
                <a16:creationId xmlns:a16="http://schemas.microsoft.com/office/drawing/2014/main" id="{2739792F-A156-48C9-8F77-D11908CB54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748" y="332656"/>
            <a:ext cx="1611859" cy="1544415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5F50EF13-10C8-4622-9D37-93F20158B0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2048594"/>
            <a:ext cx="5381625" cy="4476750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F7939BF5-ED60-41D8-AA58-AF88D65EB1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125" y="2048594"/>
            <a:ext cx="5381625" cy="447675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DFC2F174-0E77-4C5D-A332-C1F50D80A41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0"/>
          <a:stretch/>
        </p:blipFill>
        <p:spPr>
          <a:xfrm>
            <a:off x="765820" y="2204864"/>
            <a:ext cx="4824536" cy="3000970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AE993BB6-1034-48FA-84FB-90D631809D6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26"/>
          <a:stretch/>
        </p:blipFill>
        <p:spPr>
          <a:xfrm>
            <a:off x="6517377" y="2204864"/>
            <a:ext cx="4939119" cy="300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85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9435">
        <p:fade/>
      </p:transition>
    </mc:Choice>
    <mc:Fallback>
      <p:transition spd="med" advTm="9435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>
            <a:off x="1522411" y="142931"/>
            <a:ext cx="9144001" cy="1371600"/>
          </a:xfrm>
        </p:spPr>
        <p:txBody>
          <a:bodyPr rtlCol="1">
            <a:normAutofit/>
          </a:bodyPr>
          <a:lstStyle/>
          <a:p>
            <a:pPr algn="l" rtl="0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Challenges:</a:t>
            </a:r>
            <a:endParaRPr lang="he-IL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תוכן 13">
            <a:extLst>
              <a:ext uri="{FF2B5EF4-FFF2-40B4-BE49-F238E27FC236}">
                <a16:creationId xmlns:a16="http://schemas.microsoft.com/office/drawing/2014/main" id="{A0B43787-3C50-4360-9A6B-DAC6708C4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396535" cy="4114801"/>
          </a:xfrm>
        </p:spPr>
        <p:txBody>
          <a:bodyPr rtlCol="1"/>
          <a:lstStyle/>
          <a:p>
            <a:pPr algn="l" rtl="0"/>
            <a:r>
              <a:rPr lang="en-US" dirty="0"/>
              <a:t>No tools \ volatility plugins to detect ROP chains in physical memory, its hard to detect in memory</a:t>
            </a:r>
          </a:p>
          <a:p>
            <a:pPr lvl="1" algn="l" rtl="0"/>
            <a:r>
              <a:rPr lang="en-US" dirty="0"/>
              <a:t>Overcome by developing our own exploitation code</a:t>
            </a:r>
          </a:p>
          <a:p>
            <a:pPr lvl="1" algn="l" rtl="0"/>
            <a:r>
              <a:rPr lang="en-US" dirty="0"/>
              <a:t>Developed our own vulnerable code</a:t>
            </a:r>
          </a:p>
          <a:p>
            <a:pPr algn="l" rt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need o</a:t>
            </a:r>
            <a:r>
              <a:rPr lang="en-US" dirty="0"/>
              <a:t>f custom made anomalies for tests</a:t>
            </a:r>
          </a:p>
          <a:p>
            <a:pPr lvl="1" algn="l" rtl="0"/>
            <a:r>
              <a:rPr lang="en-US" dirty="0"/>
              <a:t>Overcome by searching and testing of various crypto-miners and rootkits, both legitimate and malicious</a:t>
            </a:r>
          </a:p>
          <a:p>
            <a:pPr lvl="1" algn="l" rtl="0"/>
            <a:endParaRPr lang="en-US" dirty="0"/>
          </a:p>
          <a:p>
            <a:pPr lvl="1" algn="l" rtl="0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05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85">
        <p:fade/>
      </p:transition>
    </mc:Choice>
    <mc:Fallback>
      <p:transition spd="med" advTm="10085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en-US" dirty="0"/>
              <a:t>Execution Example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 so far?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772">
        <p:fade/>
      </p:transition>
    </mc:Choice>
    <mc:Fallback>
      <p:transition spd="med" advTm="6772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פריסת כותרת ותוכן עם תרשים</a:t>
            </a:r>
          </a:p>
        </p:txBody>
      </p:sp>
      <p:graphicFrame>
        <p:nvGraphicFramePr>
          <p:cNvPr id="6" name="מציין מיקום תוכן 5" descr="תרשים משולב: קו/טורים מקובץ באשכולות" title="תרשים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7927174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פריסת שני תכנים עם טבלה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6323012" y="1886309"/>
            <a:ext cx="4419599" cy="4114800"/>
          </a:xfrm>
        </p:spPr>
        <p:txBody>
          <a:bodyPr rtlCol="1"/>
          <a:lstStyle/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נקודת התבליט הראשונה כאן</a:t>
            </a:r>
          </a:p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נקודת התבליט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השניה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כאן</a:t>
            </a:r>
          </a:p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נקודת התבליט השלישית כאן</a:t>
            </a:r>
          </a:p>
        </p:txBody>
      </p:sp>
      <p:graphicFrame>
        <p:nvGraphicFramePr>
          <p:cNvPr id="9" name="מציין מיקום תוכן 8" descr="טבלה לדוגמה עם 3 עמודות, 4 שורות" title="טבלה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46638981"/>
              </p:ext>
            </p:extLst>
          </p:nvPr>
        </p:nvGraphicFramePr>
        <p:xfrm>
          <a:off x="1528014" y="1886309"/>
          <a:ext cx="4419600" cy="2057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rtl="1"/>
                      <a:endParaRPr lang="he-IL" noProof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קבוצה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קבוצה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1"/>
                      <a:r>
                        <a:rPr lang="he-IL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שיעור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1"/>
                      <a:r>
                        <a:rPr lang="he-IL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שיעור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1"/>
                      <a:r>
                        <a:rPr lang="he-IL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שיעור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noProof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פריסת כותרת ותוכן עם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SmartArt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מציין מיקום תוכן 2" descr="זרימה משתנה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151400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/>
        <p:txBody>
          <a:bodyPr rtlCol="1"/>
          <a:lstStyle/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/>
        <p:txBody>
          <a:bodyPr rtlCol="1"/>
          <a:lstStyle/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/>
        <p:txBody>
          <a:bodyPr rtlCol="1"/>
          <a:lstStyle/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>
            <a:off x="1522413" y="152400"/>
            <a:ext cx="9144001" cy="1371600"/>
          </a:xfrm>
        </p:spPr>
        <p:txBody>
          <a:bodyPr rtlCol="1">
            <a:normAutofit/>
          </a:bodyPr>
          <a:lstStyle/>
          <a:p>
            <a:pPr algn="l" rtl="0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Problem:</a:t>
            </a:r>
            <a:endParaRPr lang="he-IL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of endpoint security products target Windows systems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Threats become more sophisticated and harmful</a:t>
            </a:r>
          </a:p>
          <a:p>
            <a:pPr lvl="1" algn="l" rtl="0"/>
            <a:r>
              <a:rPr lang="en-US" sz="2100" dirty="0"/>
              <a:t>Attackers are using advanced exploitation methods (ROP)</a:t>
            </a:r>
          </a:p>
          <a:p>
            <a:pPr lvl="1" algn="l" rtl="0"/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Users are </a:t>
            </a:r>
            <a:r>
              <a:rPr lang="en-US" sz="2100" dirty="0"/>
              <a:t>suffering from high CPU utilization (Crypto miners)</a:t>
            </a:r>
          </a:p>
          <a:p>
            <a:pPr lvl="1" algn="l" rtl="0"/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Malware </a:t>
            </a:r>
            <a:r>
              <a:rPr lang="en-US" sz="2100" dirty="0"/>
              <a:t>are using high-level hiding techniques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(Rootkits)</a:t>
            </a:r>
            <a:endParaRPr lang="he-IL" sz="2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Security experts lack of the full picture of the threats in their organizations (Mostly AV / SIEM alerts).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4071">
        <p:fade/>
      </p:transition>
    </mc:Choice>
    <mc:Fallback>
      <p:transition spd="med" advTm="14071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/>
        <p:txBody>
          <a:bodyPr rtlCol="1"/>
          <a:lstStyle/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מונה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/>
        <p:txBody>
          <a:bodyPr rtlCol="1"/>
          <a:lstStyle/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>
            <a:off x="1522413" y="152400"/>
            <a:ext cx="9144001" cy="1371600"/>
          </a:xfrm>
        </p:spPr>
        <p:txBody>
          <a:bodyPr rtlCol="1">
            <a:normAutofit/>
          </a:bodyPr>
          <a:lstStyle/>
          <a:p>
            <a:pPr algn="l" rtl="0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Solution:</a:t>
            </a:r>
            <a:endParaRPr lang="he-IL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Linux dedicated agents, collecting real-time data</a:t>
            </a:r>
          </a:p>
          <a:p>
            <a:pPr algn="l" rtl="0"/>
            <a:r>
              <a:rPr lang="en-US" dirty="0"/>
              <a:t>Both user &amp; kernel mode inspection for full coverage </a:t>
            </a:r>
          </a:p>
          <a:p>
            <a:pPr algn="l" rt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analysis for anomaly detection</a:t>
            </a:r>
          </a:p>
          <a:p>
            <a:pPr algn="l" rtl="0"/>
            <a:r>
              <a:rPr lang="en-US" dirty="0"/>
              <a:t>Automatic response provides additional artifacts extraction</a:t>
            </a:r>
          </a:p>
          <a:p>
            <a:pPr algn="l" rt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and insights visualization for further investigation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749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630">
        <p:fade/>
      </p:transition>
    </mc:Choice>
    <mc:Fallback>
      <p:transition spd="med" advTm="763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קבוצה 23">
            <a:extLst>
              <a:ext uri="{FF2B5EF4-FFF2-40B4-BE49-F238E27FC236}">
                <a16:creationId xmlns:a16="http://schemas.microsoft.com/office/drawing/2014/main" id="{9A551D75-8918-48BA-86C8-FA615BCDC798}"/>
              </a:ext>
            </a:extLst>
          </p:cNvPr>
          <p:cNvGrpSpPr/>
          <p:nvPr/>
        </p:nvGrpSpPr>
        <p:grpSpPr>
          <a:xfrm>
            <a:off x="9546656" y="644352"/>
            <a:ext cx="1777645" cy="1793018"/>
            <a:chOff x="8298465" y="9750428"/>
            <a:chExt cx="2037224" cy="2144576"/>
          </a:xfrm>
        </p:grpSpPr>
        <p:pic>
          <p:nvPicPr>
            <p:cNvPr id="25" name="תמונה 24">
              <a:extLst>
                <a:ext uri="{FF2B5EF4-FFF2-40B4-BE49-F238E27FC236}">
                  <a16:creationId xmlns:a16="http://schemas.microsoft.com/office/drawing/2014/main" id="{7556DDCB-0E52-4387-922F-C1DC4EB98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8465" y="9750428"/>
              <a:ext cx="2032309" cy="2032309"/>
            </a:xfrm>
            <a:prstGeom prst="rect">
              <a:avLst/>
            </a:prstGeom>
          </p:spPr>
        </p:pic>
        <p:pic>
          <p:nvPicPr>
            <p:cNvPr id="26" name="תמונה 25">
              <a:extLst>
                <a:ext uri="{FF2B5EF4-FFF2-40B4-BE49-F238E27FC236}">
                  <a16:creationId xmlns:a16="http://schemas.microsoft.com/office/drawing/2014/main" id="{C522BDF8-525A-493D-9164-C070724B5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4619" y="10691843"/>
              <a:ext cx="1021070" cy="1203161"/>
            </a:xfrm>
            <a:prstGeom prst="rect">
              <a:avLst/>
            </a:prstGeom>
          </p:spPr>
        </p:pic>
      </p:grpSp>
      <p:grpSp>
        <p:nvGrpSpPr>
          <p:cNvPr id="27" name="קבוצה 26">
            <a:extLst>
              <a:ext uri="{FF2B5EF4-FFF2-40B4-BE49-F238E27FC236}">
                <a16:creationId xmlns:a16="http://schemas.microsoft.com/office/drawing/2014/main" id="{3C817CA4-65C3-4CF4-AE59-4E02C9FB36C1}"/>
              </a:ext>
            </a:extLst>
          </p:cNvPr>
          <p:cNvGrpSpPr/>
          <p:nvPr/>
        </p:nvGrpSpPr>
        <p:grpSpPr>
          <a:xfrm>
            <a:off x="9537441" y="2618861"/>
            <a:ext cx="1777645" cy="1793018"/>
            <a:chOff x="8298465" y="9750428"/>
            <a:chExt cx="2037224" cy="2144576"/>
          </a:xfrm>
        </p:grpSpPr>
        <p:pic>
          <p:nvPicPr>
            <p:cNvPr id="28" name="תמונה 27">
              <a:extLst>
                <a:ext uri="{FF2B5EF4-FFF2-40B4-BE49-F238E27FC236}">
                  <a16:creationId xmlns:a16="http://schemas.microsoft.com/office/drawing/2014/main" id="{C3AD9E22-034B-437D-B364-23C85E40F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8465" y="9750428"/>
              <a:ext cx="2032309" cy="2032309"/>
            </a:xfrm>
            <a:prstGeom prst="rect">
              <a:avLst/>
            </a:prstGeom>
          </p:spPr>
        </p:pic>
        <p:pic>
          <p:nvPicPr>
            <p:cNvPr id="29" name="תמונה 28">
              <a:extLst>
                <a:ext uri="{FF2B5EF4-FFF2-40B4-BE49-F238E27FC236}">
                  <a16:creationId xmlns:a16="http://schemas.microsoft.com/office/drawing/2014/main" id="{EDD7E8BA-4238-4DAE-9420-EE4581D13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4619" y="10691843"/>
              <a:ext cx="1021070" cy="1203161"/>
            </a:xfrm>
            <a:prstGeom prst="rect">
              <a:avLst/>
            </a:prstGeom>
          </p:spPr>
        </p:pic>
      </p:grpSp>
      <p:grpSp>
        <p:nvGrpSpPr>
          <p:cNvPr id="30" name="קבוצה 29">
            <a:extLst>
              <a:ext uri="{FF2B5EF4-FFF2-40B4-BE49-F238E27FC236}">
                <a16:creationId xmlns:a16="http://schemas.microsoft.com/office/drawing/2014/main" id="{77852B38-22E7-4F46-89CB-7472EDEC5350}"/>
              </a:ext>
            </a:extLst>
          </p:cNvPr>
          <p:cNvGrpSpPr/>
          <p:nvPr/>
        </p:nvGrpSpPr>
        <p:grpSpPr>
          <a:xfrm>
            <a:off x="9533152" y="4683982"/>
            <a:ext cx="1777645" cy="1793018"/>
            <a:chOff x="8298465" y="9750428"/>
            <a:chExt cx="2037224" cy="2144576"/>
          </a:xfrm>
        </p:grpSpPr>
        <p:pic>
          <p:nvPicPr>
            <p:cNvPr id="31" name="תמונה 30">
              <a:extLst>
                <a:ext uri="{FF2B5EF4-FFF2-40B4-BE49-F238E27FC236}">
                  <a16:creationId xmlns:a16="http://schemas.microsoft.com/office/drawing/2014/main" id="{7F4C441F-C3A4-4D20-86C5-B676AA113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8465" y="9750428"/>
              <a:ext cx="2032309" cy="2032309"/>
            </a:xfrm>
            <a:prstGeom prst="rect">
              <a:avLst/>
            </a:prstGeom>
          </p:spPr>
        </p:pic>
        <p:pic>
          <p:nvPicPr>
            <p:cNvPr id="32" name="תמונה 31">
              <a:extLst>
                <a:ext uri="{FF2B5EF4-FFF2-40B4-BE49-F238E27FC236}">
                  <a16:creationId xmlns:a16="http://schemas.microsoft.com/office/drawing/2014/main" id="{C4565DDB-591E-44F0-AA79-86F66A2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4619" y="10691843"/>
              <a:ext cx="1021070" cy="1203161"/>
            </a:xfrm>
            <a:prstGeom prst="rect">
              <a:avLst/>
            </a:prstGeom>
          </p:spPr>
        </p:pic>
      </p:grpSp>
      <p:pic>
        <p:nvPicPr>
          <p:cNvPr id="23" name="גרפיקה 22">
            <a:extLst>
              <a:ext uri="{FF2B5EF4-FFF2-40B4-BE49-F238E27FC236}">
                <a16:creationId xmlns:a16="http://schemas.microsoft.com/office/drawing/2014/main" id="{BC9593F3-5329-4571-9DC0-1481C514B0B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5780" y="1668561"/>
            <a:ext cx="3756955" cy="3599754"/>
          </a:xfrm>
          <a:prstGeom prst="rect">
            <a:avLst/>
          </a:prstGeom>
        </p:spPr>
      </p:pic>
      <p:pic>
        <p:nvPicPr>
          <p:cNvPr id="34" name="תמונה 33">
            <a:extLst>
              <a:ext uri="{FF2B5EF4-FFF2-40B4-BE49-F238E27FC236}">
                <a16:creationId xmlns:a16="http://schemas.microsoft.com/office/drawing/2014/main" id="{A624601D-A262-4984-899D-15D8C0388B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703" y="2111259"/>
            <a:ext cx="2863542" cy="2743724"/>
          </a:xfrm>
          <a:prstGeom prst="rect">
            <a:avLst/>
          </a:prstGeom>
        </p:spPr>
      </p:pic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>
            <a:off x="1522411" y="137569"/>
            <a:ext cx="9144001" cy="1371600"/>
          </a:xfrm>
        </p:spPr>
        <p:txBody>
          <a:bodyPr rtlCol="1">
            <a:normAutofit/>
          </a:bodyPr>
          <a:lstStyle/>
          <a:p>
            <a:pPr algn="l" rtl="0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Architecture Overview:</a:t>
            </a:r>
            <a:endParaRPr lang="he-IL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סוגר מסולסל שמאלי 32">
            <a:extLst>
              <a:ext uri="{FF2B5EF4-FFF2-40B4-BE49-F238E27FC236}">
                <a16:creationId xmlns:a16="http://schemas.microsoft.com/office/drawing/2014/main" id="{8005CD56-95E9-4027-B58D-F0B8A06D536C}"/>
              </a:ext>
            </a:extLst>
          </p:cNvPr>
          <p:cNvSpPr/>
          <p:nvPr/>
        </p:nvSpPr>
        <p:spPr>
          <a:xfrm>
            <a:off x="8108213" y="1010539"/>
            <a:ext cx="1049344" cy="4790823"/>
          </a:xfrm>
          <a:prstGeom prst="leftBrace">
            <a:avLst>
              <a:gd name="adj1" fmla="val 8333"/>
              <a:gd name="adj2" fmla="val 50532"/>
            </a:avLst>
          </a:prstGeom>
          <a:ln w="38100">
            <a:solidFill>
              <a:srgbClr val="1755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2A87CB-3489-41D5-8734-3C2C37E81625}"/>
              </a:ext>
            </a:extLst>
          </p:cNvPr>
          <p:cNvSpPr txBox="1"/>
          <p:nvPr/>
        </p:nvSpPr>
        <p:spPr>
          <a:xfrm>
            <a:off x="929333" y="4912951"/>
            <a:ext cx="2621634" cy="3897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i="1" dirty="0"/>
              <a:t>UI (Kibana)</a:t>
            </a:r>
            <a:endParaRPr lang="he-IL" sz="2400" i="1" dirty="0"/>
          </a:p>
        </p:txBody>
      </p:sp>
      <p:cxnSp>
        <p:nvCxnSpPr>
          <p:cNvPr id="36" name="מחבר חץ ישר 35">
            <a:extLst>
              <a:ext uri="{FF2B5EF4-FFF2-40B4-BE49-F238E27FC236}">
                <a16:creationId xmlns:a16="http://schemas.microsoft.com/office/drawing/2014/main" id="{8E6F1588-DC57-4311-BB0F-E2280D625905}"/>
              </a:ext>
            </a:extLst>
          </p:cNvPr>
          <p:cNvCxnSpPr>
            <a:cxnSpLocks/>
          </p:cNvCxnSpPr>
          <p:nvPr/>
        </p:nvCxnSpPr>
        <p:spPr>
          <a:xfrm flipH="1">
            <a:off x="3127175" y="3426366"/>
            <a:ext cx="1035560" cy="0"/>
          </a:xfrm>
          <a:prstGeom prst="straightConnector1">
            <a:avLst/>
          </a:prstGeom>
          <a:ln w="44450">
            <a:solidFill>
              <a:srgbClr val="175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4B66663-2E12-40DE-9C28-D3D394ABFF6D}"/>
              </a:ext>
            </a:extLst>
          </p:cNvPr>
          <p:cNvSpPr txBox="1"/>
          <p:nvPr/>
        </p:nvSpPr>
        <p:spPr>
          <a:xfrm>
            <a:off x="4977382" y="4977739"/>
            <a:ext cx="2621634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i="1" dirty="0"/>
              <a:t>Analytics, Big Data &amp; Storage (Analytics Server + Elasticsearch</a:t>
            </a:r>
            <a:r>
              <a:rPr lang="en-US" i="1" dirty="0"/>
              <a:t>)</a:t>
            </a:r>
            <a:endParaRPr lang="he-IL" i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FD982FE-4AAD-4988-8CCE-B465DA24AA3C}"/>
              </a:ext>
            </a:extLst>
          </p:cNvPr>
          <p:cNvSpPr txBox="1"/>
          <p:nvPr/>
        </p:nvSpPr>
        <p:spPr>
          <a:xfrm>
            <a:off x="765820" y="5533559"/>
            <a:ext cx="3937883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Data collected from Linux agents</a:t>
            </a:r>
            <a:endParaRPr lang="he-IL" sz="28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0DA529-BEEA-4F4E-A872-87C679B33211}"/>
              </a:ext>
            </a:extLst>
          </p:cNvPr>
          <p:cNvSpPr txBox="1"/>
          <p:nvPr/>
        </p:nvSpPr>
        <p:spPr>
          <a:xfrm>
            <a:off x="761531" y="5522893"/>
            <a:ext cx="3937883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Data analyzed for anomaly detection</a:t>
            </a:r>
            <a:endParaRPr lang="he-IL" sz="28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0FAB86-F607-4D92-9E15-EE8D459845D3}"/>
              </a:ext>
            </a:extLst>
          </p:cNvPr>
          <p:cNvSpPr txBox="1"/>
          <p:nvPr/>
        </p:nvSpPr>
        <p:spPr>
          <a:xfrm>
            <a:off x="716613" y="5402031"/>
            <a:ext cx="3937883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Automatic response &amp; advanced artifacts extraction</a:t>
            </a:r>
            <a:endParaRPr lang="he-IL" sz="28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6352B9-89F7-4869-B7E5-6D7BBEA0DEE3}"/>
              </a:ext>
            </a:extLst>
          </p:cNvPr>
          <p:cNvSpPr txBox="1"/>
          <p:nvPr/>
        </p:nvSpPr>
        <p:spPr>
          <a:xfrm>
            <a:off x="763675" y="5496791"/>
            <a:ext cx="3937883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Visualization &amp; further investigation</a:t>
            </a:r>
            <a:endParaRPr lang="he-IL" sz="2800" b="1" dirty="0"/>
          </a:p>
        </p:txBody>
      </p:sp>
      <p:sp>
        <p:nvSpPr>
          <p:cNvPr id="44" name="לחצן פעולה: מסמך 4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7620B55-4A5E-4E0F-B341-FB2826010A6B}"/>
              </a:ext>
            </a:extLst>
          </p:cNvPr>
          <p:cNvSpPr/>
          <p:nvPr/>
        </p:nvSpPr>
        <p:spPr>
          <a:xfrm>
            <a:off x="5739430" y="3062346"/>
            <a:ext cx="792087" cy="864096"/>
          </a:xfrm>
          <a:prstGeom prst="actionButtonDocumen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0" name="גרפיקה 49" descr="פגיעה במטרה">
            <a:extLst>
              <a:ext uri="{FF2B5EF4-FFF2-40B4-BE49-F238E27FC236}">
                <a16:creationId xmlns:a16="http://schemas.microsoft.com/office/drawing/2014/main" id="{2B8B79DF-1CC5-4196-8BCB-8DA6C14121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7213" y="2971801"/>
            <a:ext cx="864096" cy="864096"/>
          </a:xfrm>
          <a:prstGeom prst="rect">
            <a:avLst/>
          </a:prstGeom>
        </p:spPr>
      </p:pic>
      <p:pic>
        <p:nvPicPr>
          <p:cNvPr id="52" name="גרפיקה 51" descr="מידע">
            <a:extLst>
              <a:ext uri="{FF2B5EF4-FFF2-40B4-BE49-F238E27FC236}">
                <a16:creationId xmlns:a16="http://schemas.microsoft.com/office/drawing/2014/main" id="{5EA7BF1A-8C67-41FD-916B-590D288F43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13581" y="1122263"/>
            <a:ext cx="687951" cy="687951"/>
          </a:xfrm>
          <a:prstGeom prst="rect">
            <a:avLst/>
          </a:prstGeom>
        </p:spPr>
      </p:pic>
      <p:pic>
        <p:nvPicPr>
          <p:cNvPr id="53" name="גרפיקה 52" descr="מידע">
            <a:extLst>
              <a:ext uri="{FF2B5EF4-FFF2-40B4-BE49-F238E27FC236}">
                <a16:creationId xmlns:a16="http://schemas.microsoft.com/office/drawing/2014/main" id="{504A7DB9-869C-4307-9A66-EF16154786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01048" y="3059873"/>
            <a:ext cx="687951" cy="687951"/>
          </a:xfrm>
          <a:prstGeom prst="rect">
            <a:avLst/>
          </a:prstGeom>
        </p:spPr>
      </p:pic>
      <p:pic>
        <p:nvPicPr>
          <p:cNvPr id="54" name="גרפיקה 53" descr="מידע">
            <a:extLst>
              <a:ext uri="{FF2B5EF4-FFF2-40B4-BE49-F238E27FC236}">
                <a16:creationId xmlns:a16="http://schemas.microsoft.com/office/drawing/2014/main" id="{AA784FA0-2728-4F41-B841-F8E21D4589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01048" y="4997483"/>
            <a:ext cx="687951" cy="687951"/>
          </a:xfrm>
          <a:prstGeom prst="rect">
            <a:avLst/>
          </a:prstGeom>
        </p:spPr>
      </p:pic>
      <p:pic>
        <p:nvPicPr>
          <p:cNvPr id="55" name="גרפיקה 54" descr="מידע">
            <a:extLst>
              <a:ext uri="{FF2B5EF4-FFF2-40B4-BE49-F238E27FC236}">
                <a16:creationId xmlns:a16="http://schemas.microsoft.com/office/drawing/2014/main" id="{8C660604-E719-48A9-970E-751A648963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29297" y="2798498"/>
            <a:ext cx="1255735" cy="1255735"/>
          </a:xfrm>
          <a:prstGeom prst="rect">
            <a:avLst/>
          </a:prstGeom>
        </p:spPr>
      </p:pic>
      <p:pic>
        <p:nvPicPr>
          <p:cNvPr id="57" name="גרפיקה 56" descr="מחקר">
            <a:extLst>
              <a:ext uri="{FF2B5EF4-FFF2-40B4-BE49-F238E27FC236}">
                <a16:creationId xmlns:a16="http://schemas.microsoft.com/office/drawing/2014/main" id="{E8F4540C-4B8D-446A-AF8C-BA2001373D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308555" y="3922684"/>
            <a:ext cx="657315" cy="6573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8784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814">
        <p:fade/>
      </p:transition>
    </mc:Choice>
    <mc:Fallback>
      <p:transition spd="med" advTm="208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9862E-6 2.59259E-6 L 2.69862E-6 2.59259E-6 C -0.00039 -0.02153 0.00742 -0.04954 -0.00104 -0.06482 C -0.01212 -0.08426 -0.03178 -0.07709 -0.03751 -0.05695 C -0.03803 -0.0551 -0.03829 -0.05301 -0.03868 -0.05093 C -0.03921 -0.04005 -0.03947 -0.02847 -0.04077 -0.0176 C -0.04103 -0.01574 -0.04155 -0.01366 -0.04194 -0.01181 C -0.04155 0.03009 -0.04077 0.07176 -0.04077 0.11365 C -0.04077 0.12477 -0.04194 0.13588 -0.04194 0.14699 C -0.04194 0.19768 -0.0422 0.19097 -0.03973 0.22153 C -0.04012 0.24028 -0.03947 0.25949 -0.04077 0.27824 C -0.04103 0.28102 -0.04259 0.28379 -0.04415 0.28426 C -0.05171 0.28634 -0.05952 0.28541 -0.06734 0.28611 C -0.07424 0.28541 -0.08127 0.28518 -0.08831 0.28426 C -0.09052 0.28379 -0.0926 0.28217 -0.09495 0.28217 C -0.09821 0.28217 -0.10146 0.28356 -0.10485 0.28426 C -0.11045 0.2875 -0.11058 0.28819 -0.11917 0.28819 L -0.25593 0.28611 " pathEditMode="relative" ptsTypes="AAAAAAAAAAAAAAAAAA">
                                      <p:cBhvr>
                                        <p:cTn id="9" dur="3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3662E-6 3.7037E-6 L -0.25228 2.22222E-6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16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6114E-7 -1.48148E-6 L -2.76114E-7 0.00023 C 0.00104 0.00533 0.00234 0.01042 0.00326 0.01574 C 0.00612 0.03195 0.00365 0.05139 0.00326 0.0669 C 0.00039 0.06621 -0.0026 0.06574 -0.0056 0.06482 C -0.00664 0.06435 -0.00768 0.0632 -0.00886 0.06296 C -0.01328 0.06181 -0.01771 0.06158 -0.02214 0.06088 C -0.02436 0.05949 -0.02644 0.05764 -0.02865 0.05695 C -0.03647 0.05463 -0.03321 0.05625 -0.03868 0.05301 C -0.04376 0.02546 -0.03868 0.05463 -0.04194 -0.01944 C -0.04207 -0.02222 -0.04272 -0.02477 -0.04298 -0.02731 C -0.04272 -0.02986 -0.0422 -0.03264 -0.04194 -0.03518 C -0.04037 -0.05069 -0.04037 -0.06111 -0.03972 -0.07824 C -0.04011 -0.09398 -0.0409 -0.10972 -0.0409 -0.12546 C -0.0409 -0.13727 -0.03959 -0.14884 -0.03972 -0.16065 C -0.03998 -0.19745 -0.0409 -0.23403 -0.04194 -0.2706 C -0.0422 -0.28171 -0.04194 -0.27963 -0.04637 -0.28241 L -0.10042 -0.28032 C -0.10302 -0.28009 -0.1055 -0.27847 -0.1081 -0.27847 C -0.11149 -0.27847 -0.11396 -0.28194 -0.11696 -0.28426 C -0.118 -0.28518 -0.11917 -0.28565 -0.12021 -0.28611 C -0.12542 -0.28565 -0.1305 -0.28542 -0.13571 -0.28426 C -0.13688 -0.28403 -0.13793 -0.28287 -0.13897 -0.28241 C -0.1404 -0.28148 -0.14196 -0.28102 -0.1434 -0.28032 C -0.14561 -0.28102 -0.14782 -0.28217 -0.15004 -0.28241 C -0.19263 -0.28611 -0.17622 -0.27685 -0.19198 -0.28611 C -0.19341 -0.28565 -0.19484 -0.28495 -0.19641 -0.28426 C -0.19745 -0.28379 -0.19849 -0.28264 -0.19966 -0.28241 C -0.20227 -0.28148 -0.20487 -0.28102 -0.20735 -0.28032 C -0.21985 -0.28171 -0.23235 -0.28241 -0.24486 -0.28426 C -0.24603 -0.28449 -0.24707 -0.28611 -0.24824 -0.28611 C -0.24941 -0.28611 -0.25033 -0.28472 -0.2515 -0.28426 C -0.25189 -0.28403 -0.25228 -0.28426 -0.25254 -0.28426 " pathEditMode="relative" rAng="0" ptsTypes="AAAAAAAAAAAAAAAAAAAAAAAAAAAAAAAAA">
                                      <p:cBhvr>
                                        <p:cTn id="13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99" y="-1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09534E-7 -3.7037E-6 C -0.03321 -0.06088 -0.03738 -0.1493 -0.00938 -0.19699 C 0.01836 -0.24537 0.06825 -0.23449 0.10133 -0.17361 C 0.13402 -0.1125 0.13858 -0.02407 0.11019 0.02338 C 0.08283 0.07176 0.03308 0.06111 -6.09534E-7 -3.7037E-6 Z " pathEditMode="relative" rAng="13560000" ptsTypes="AAAAA">
                                      <p:cBhvr>
                                        <p:cTn id="42" dur="3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3" y="-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7601E-6 3.7037E-6 L 0.34957 -0.31644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79" y="-1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374E-6 -7.40741E-7 L -0.32522 0.0071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67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8599E-6 2.96296E-6 L -0.25228 2.96296E-6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4" grpId="0" animBg="1"/>
      <p:bldP spid="4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>
            <a:off x="1522411" y="142931"/>
            <a:ext cx="9144001" cy="1371600"/>
          </a:xfrm>
        </p:spPr>
        <p:txBody>
          <a:bodyPr rtlCol="1">
            <a:normAutofit/>
          </a:bodyPr>
          <a:lstStyle/>
          <a:p>
            <a:pPr algn="l" rtl="0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Architecture - Endpoint:</a:t>
            </a:r>
            <a:endParaRPr lang="he-IL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4" name="קבוצה 23">
            <a:extLst>
              <a:ext uri="{FF2B5EF4-FFF2-40B4-BE49-F238E27FC236}">
                <a16:creationId xmlns:a16="http://schemas.microsoft.com/office/drawing/2014/main" id="{9A551D75-8918-48BA-86C8-FA615BCDC798}"/>
              </a:ext>
            </a:extLst>
          </p:cNvPr>
          <p:cNvGrpSpPr/>
          <p:nvPr/>
        </p:nvGrpSpPr>
        <p:grpSpPr>
          <a:xfrm>
            <a:off x="5878388" y="1801056"/>
            <a:ext cx="2160240" cy="2216870"/>
            <a:chOff x="8298465" y="9750428"/>
            <a:chExt cx="2037224" cy="2144576"/>
          </a:xfrm>
        </p:grpSpPr>
        <p:pic>
          <p:nvPicPr>
            <p:cNvPr id="25" name="תמונה 24">
              <a:extLst>
                <a:ext uri="{FF2B5EF4-FFF2-40B4-BE49-F238E27FC236}">
                  <a16:creationId xmlns:a16="http://schemas.microsoft.com/office/drawing/2014/main" id="{7556DDCB-0E52-4387-922F-C1DC4EB98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8465" y="9750428"/>
              <a:ext cx="2032309" cy="2032309"/>
            </a:xfrm>
            <a:prstGeom prst="rect">
              <a:avLst/>
            </a:prstGeom>
          </p:spPr>
        </p:pic>
        <p:pic>
          <p:nvPicPr>
            <p:cNvPr id="26" name="תמונה 25">
              <a:extLst>
                <a:ext uri="{FF2B5EF4-FFF2-40B4-BE49-F238E27FC236}">
                  <a16:creationId xmlns:a16="http://schemas.microsoft.com/office/drawing/2014/main" id="{C522BDF8-525A-493D-9164-C070724B5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4619" y="10691843"/>
              <a:ext cx="1021070" cy="1203161"/>
            </a:xfrm>
            <a:prstGeom prst="rect">
              <a:avLst/>
            </a:prstGeom>
          </p:spPr>
        </p:pic>
      </p:grpSp>
      <p:pic>
        <p:nvPicPr>
          <p:cNvPr id="34" name="תמונה 33">
            <a:extLst>
              <a:ext uri="{FF2B5EF4-FFF2-40B4-BE49-F238E27FC236}">
                <a16:creationId xmlns:a16="http://schemas.microsoft.com/office/drawing/2014/main" id="{A624601D-A262-4984-899D-15D8C0388B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22" y="1739293"/>
            <a:ext cx="1848780" cy="17714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76C4D2-83C2-4615-8151-4BAB4FB2C446}"/>
              </a:ext>
            </a:extLst>
          </p:cNvPr>
          <p:cNvSpPr txBox="1"/>
          <p:nvPr/>
        </p:nvSpPr>
        <p:spPr>
          <a:xfrm rot="403948">
            <a:off x="6252742" y="2023044"/>
            <a:ext cx="1361163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200" b="1" i="1" dirty="0">
                <a:solidFill>
                  <a:schemeClr val="bg1"/>
                </a:solidFill>
              </a:rPr>
              <a:t>User Mode</a:t>
            </a:r>
            <a:endParaRPr lang="he-IL" sz="3200" b="1" i="1" dirty="0">
              <a:solidFill>
                <a:schemeClr val="bg1"/>
              </a:solidFill>
            </a:endParaRPr>
          </a:p>
        </p:txBody>
      </p:sp>
      <p:grpSp>
        <p:nvGrpSpPr>
          <p:cNvPr id="19" name="קבוצה 18">
            <a:extLst>
              <a:ext uri="{FF2B5EF4-FFF2-40B4-BE49-F238E27FC236}">
                <a16:creationId xmlns:a16="http://schemas.microsoft.com/office/drawing/2014/main" id="{263F6614-6824-48D2-98CD-BC7EAF6EDFCA}"/>
              </a:ext>
            </a:extLst>
          </p:cNvPr>
          <p:cNvGrpSpPr/>
          <p:nvPr/>
        </p:nvGrpSpPr>
        <p:grpSpPr>
          <a:xfrm>
            <a:off x="9046740" y="1801056"/>
            <a:ext cx="2160240" cy="2216870"/>
            <a:chOff x="8298465" y="9750428"/>
            <a:chExt cx="2037224" cy="2144576"/>
          </a:xfrm>
        </p:grpSpPr>
        <p:pic>
          <p:nvPicPr>
            <p:cNvPr id="20" name="תמונה 19">
              <a:extLst>
                <a:ext uri="{FF2B5EF4-FFF2-40B4-BE49-F238E27FC236}">
                  <a16:creationId xmlns:a16="http://schemas.microsoft.com/office/drawing/2014/main" id="{69360491-3AF9-49EA-A7E1-845B60150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8465" y="9750428"/>
              <a:ext cx="2032309" cy="2032309"/>
            </a:xfrm>
            <a:prstGeom prst="rect">
              <a:avLst/>
            </a:prstGeom>
          </p:spPr>
        </p:pic>
        <p:pic>
          <p:nvPicPr>
            <p:cNvPr id="21" name="תמונה 20">
              <a:extLst>
                <a:ext uri="{FF2B5EF4-FFF2-40B4-BE49-F238E27FC236}">
                  <a16:creationId xmlns:a16="http://schemas.microsoft.com/office/drawing/2014/main" id="{D87AB28D-751C-4AE7-B657-6DDCA7FA7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4619" y="10691843"/>
              <a:ext cx="1021070" cy="1203161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11F8364-C10C-4170-99EA-0BB22DE1B847}"/>
              </a:ext>
            </a:extLst>
          </p:cNvPr>
          <p:cNvSpPr txBox="1"/>
          <p:nvPr/>
        </p:nvSpPr>
        <p:spPr>
          <a:xfrm rot="403948">
            <a:off x="9357493" y="2019902"/>
            <a:ext cx="1390438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200" b="1" i="1" dirty="0">
                <a:solidFill>
                  <a:schemeClr val="bg1"/>
                </a:solidFill>
              </a:rPr>
              <a:t>Kernel Mode</a:t>
            </a:r>
            <a:endParaRPr lang="he-IL" sz="3200" b="1" i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0F7D11-AA21-411C-8D8D-C2226C3FBCA1}"/>
              </a:ext>
            </a:extLst>
          </p:cNvPr>
          <p:cNvSpPr txBox="1"/>
          <p:nvPr/>
        </p:nvSpPr>
        <p:spPr>
          <a:xfrm>
            <a:off x="333772" y="5480235"/>
            <a:ext cx="3937883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Kernel data sent to user app via </a:t>
            </a:r>
            <a:r>
              <a:rPr lang="en-US" sz="2800" b="1" dirty="0" err="1"/>
              <a:t>Netlink</a:t>
            </a:r>
            <a:endParaRPr lang="he-IL" sz="28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70884D-C3CE-470A-A537-ADD3E905DF64}"/>
              </a:ext>
            </a:extLst>
          </p:cNvPr>
          <p:cNvSpPr txBox="1"/>
          <p:nvPr/>
        </p:nvSpPr>
        <p:spPr>
          <a:xfrm>
            <a:off x="333770" y="5499229"/>
            <a:ext cx="4824537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All information sent </a:t>
            </a:r>
            <a:r>
              <a:rPr lang="en-US" sz="2800" b="1" dirty="0" err="1"/>
              <a:t>periodicly</a:t>
            </a:r>
            <a:r>
              <a:rPr lang="en-US" sz="2800" b="1" dirty="0"/>
              <a:t> to the server for analysis</a:t>
            </a:r>
            <a:endParaRPr lang="he-IL" sz="2800" b="1" dirty="0"/>
          </a:p>
        </p:txBody>
      </p:sp>
      <p:graphicFrame>
        <p:nvGraphicFramePr>
          <p:cNvPr id="17" name="טבלה 16">
            <a:extLst>
              <a:ext uri="{FF2B5EF4-FFF2-40B4-BE49-F238E27FC236}">
                <a16:creationId xmlns:a16="http://schemas.microsoft.com/office/drawing/2014/main" id="{50E0F462-3D90-49AF-A809-01F055C81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515574"/>
              </p:ext>
            </p:extLst>
          </p:nvPr>
        </p:nvGraphicFramePr>
        <p:xfrm>
          <a:off x="8998770" y="4300304"/>
          <a:ext cx="2107883" cy="1483360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2107883">
                  <a:extLst>
                    <a:ext uri="{9D8B030D-6E8A-4147-A177-3AD203B41FA5}">
                      <a16:colId xmlns:a16="http://schemas.microsoft.com/office/drawing/2014/main" val="3254911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Kernel Mode</a:t>
                      </a:r>
                      <a:endParaRPr lang="he-IL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D5C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63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Processes</a:t>
                      </a:r>
                      <a:endParaRPr lang="he-I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201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Threads</a:t>
                      </a:r>
                      <a:endParaRPr lang="he-I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82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Modules</a:t>
                      </a:r>
                      <a:endParaRPr lang="he-I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361719"/>
                  </a:ext>
                </a:extLst>
              </a:tr>
            </a:tbl>
          </a:graphicData>
        </a:graphic>
      </p:graphicFrame>
      <p:graphicFrame>
        <p:nvGraphicFramePr>
          <p:cNvPr id="18" name="טבלה 17">
            <a:extLst>
              <a:ext uri="{FF2B5EF4-FFF2-40B4-BE49-F238E27FC236}">
                <a16:creationId xmlns:a16="http://schemas.microsoft.com/office/drawing/2014/main" id="{BC729232-55DC-49A6-9A9C-4FF9B0A96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80203"/>
              </p:ext>
            </p:extLst>
          </p:nvPr>
        </p:nvGraphicFramePr>
        <p:xfrm>
          <a:off x="5901960" y="4300304"/>
          <a:ext cx="2107883" cy="1854200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2107883">
                  <a:extLst>
                    <a:ext uri="{9D8B030D-6E8A-4147-A177-3AD203B41FA5}">
                      <a16:colId xmlns:a16="http://schemas.microsoft.com/office/drawing/2014/main" val="3254911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User Mode</a:t>
                      </a:r>
                      <a:endParaRPr lang="he-IL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D5C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63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Processes</a:t>
                      </a:r>
                      <a:endParaRPr lang="he-I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201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Threads</a:t>
                      </a:r>
                      <a:endParaRPr lang="he-I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82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Modules</a:t>
                      </a:r>
                      <a:endParaRPr lang="he-I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361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Network</a:t>
                      </a:r>
                      <a:endParaRPr lang="he-I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351649"/>
                  </a:ext>
                </a:extLst>
              </a:tr>
            </a:tbl>
          </a:graphicData>
        </a:graphic>
      </p:graphicFrame>
      <p:graphicFrame>
        <p:nvGraphicFramePr>
          <p:cNvPr id="23" name="טבלה 22">
            <a:extLst>
              <a:ext uri="{FF2B5EF4-FFF2-40B4-BE49-F238E27FC236}">
                <a16:creationId xmlns:a16="http://schemas.microsoft.com/office/drawing/2014/main" id="{12A01605-B2CE-463D-8F93-4A225D2FA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938201"/>
              </p:ext>
            </p:extLst>
          </p:nvPr>
        </p:nvGraphicFramePr>
        <p:xfrm>
          <a:off x="5901960" y="6154504"/>
          <a:ext cx="2107883" cy="370840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2107883">
                  <a:extLst>
                    <a:ext uri="{9D8B030D-6E8A-4147-A177-3AD203B41FA5}">
                      <a16:colId xmlns:a16="http://schemas.microsoft.com/office/drawing/2014/main" val="3254911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Hiding ability</a:t>
                      </a:r>
                      <a:endParaRPr lang="he-IL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35164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F0149323-5FEC-46D5-8A78-84C823D41AD0}"/>
              </a:ext>
            </a:extLst>
          </p:cNvPr>
          <p:cNvSpPr txBox="1"/>
          <p:nvPr/>
        </p:nvSpPr>
        <p:spPr>
          <a:xfrm>
            <a:off x="991895" y="3587532"/>
            <a:ext cx="2621634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i="1" dirty="0"/>
              <a:t>Analytics, Big Data &amp; Storage (Analytics Server + Elasticsearch</a:t>
            </a:r>
            <a:r>
              <a:rPr lang="en-US" i="1" dirty="0"/>
              <a:t>)</a:t>
            </a:r>
            <a:endParaRPr lang="he-IL" i="1" dirty="0"/>
          </a:p>
        </p:txBody>
      </p:sp>
      <p:graphicFrame>
        <p:nvGraphicFramePr>
          <p:cNvPr id="28" name="טבלה 27">
            <a:extLst>
              <a:ext uri="{FF2B5EF4-FFF2-40B4-BE49-F238E27FC236}">
                <a16:creationId xmlns:a16="http://schemas.microsoft.com/office/drawing/2014/main" id="{25B10F50-F32B-4F3D-8FAC-ADCC6E634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786522"/>
              </p:ext>
            </p:extLst>
          </p:nvPr>
        </p:nvGraphicFramePr>
        <p:xfrm>
          <a:off x="5901960" y="2717033"/>
          <a:ext cx="2107883" cy="1483360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2107883">
                  <a:extLst>
                    <a:ext uri="{9D8B030D-6E8A-4147-A177-3AD203B41FA5}">
                      <a16:colId xmlns:a16="http://schemas.microsoft.com/office/drawing/2014/main" val="3254911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Kernel Mode</a:t>
                      </a:r>
                      <a:endParaRPr lang="he-IL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D5C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63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Processes</a:t>
                      </a:r>
                      <a:endParaRPr lang="he-I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201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Threads</a:t>
                      </a:r>
                      <a:endParaRPr lang="he-I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82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Modules</a:t>
                      </a:r>
                      <a:endParaRPr lang="he-I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361719"/>
                  </a:ext>
                </a:extLst>
              </a:tr>
            </a:tbl>
          </a:graphicData>
        </a:graphic>
      </p:graphicFrame>
      <p:graphicFrame>
        <p:nvGraphicFramePr>
          <p:cNvPr id="29" name="טבלה 28">
            <a:extLst>
              <a:ext uri="{FF2B5EF4-FFF2-40B4-BE49-F238E27FC236}">
                <a16:creationId xmlns:a16="http://schemas.microsoft.com/office/drawing/2014/main" id="{160941C2-853E-413C-8333-91F64F5F8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634204"/>
              </p:ext>
            </p:extLst>
          </p:nvPr>
        </p:nvGraphicFramePr>
        <p:xfrm>
          <a:off x="1269876" y="3447008"/>
          <a:ext cx="2107883" cy="1854200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2107883">
                  <a:extLst>
                    <a:ext uri="{9D8B030D-6E8A-4147-A177-3AD203B41FA5}">
                      <a16:colId xmlns:a16="http://schemas.microsoft.com/office/drawing/2014/main" val="3254911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User Mode</a:t>
                      </a:r>
                      <a:endParaRPr lang="he-IL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D5C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63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Processes</a:t>
                      </a:r>
                      <a:endParaRPr lang="he-I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201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Threads</a:t>
                      </a:r>
                      <a:endParaRPr lang="he-I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82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Modules</a:t>
                      </a:r>
                      <a:endParaRPr lang="he-I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361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Network</a:t>
                      </a:r>
                      <a:endParaRPr lang="he-I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351649"/>
                  </a:ext>
                </a:extLst>
              </a:tr>
            </a:tbl>
          </a:graphicData>
        </a:graphic>
      </p:graphicFrame>
      <p:graphicFrame>
        <p:nvGraphicFramePr>
          <p:cNvPr id="30" name="טבלה 29">
            <a:extLst>
              <a:ext uri="{FF2B5EF4-FFF2-40B4-BE49-F238E27FC236}">
                <a16:creationId xmlns:a16="http://schemas.microsoft.com/office/drawing/2014/main" id="{38E8675D-79A9-4026-9667-661959D22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89088"/>
              </p:ext>
            </p:extLst>
          </p:nvPr>
        </p:nvGraphicFramePr>
        <p:xfrm>
          <a:off x="1269876" y="1747863"/>
          <a:ext cx="2107883" cy="1483360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2107883">
                  <a:extLst>
                    <a:ext uri="{9D8B030D-6E8A-4147-A177-3AD203B41FA5}">
                      <a16:colId xmlns:a16="http://schemas.microsoft.com/office/drawing/2014/main" val="3254911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Kernel Mode</a:t>
                      </a:r>
                      <a:endParaRPr lang="he-IL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D5C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63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Processes</a:t>
                      </a:r>
                      <a:endParaRPr lang="he-I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201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Threads</a:t>
                      </a:r>
                      <a:endParaRPr lang="he-I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82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Modules</a:t>
                      </a:r>
                      <a:endParaRPr lang="he-I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36171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615269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2308">
        <p:fade/>
      </p:transition>
    </mc:Choice>
    <mc:Fallback>
      <p:transition spd="med" advTm="123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185 L -0.25397 -0.2270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25" y="-1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6335E-6 0 L -0.00195 0.5030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2513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4207E-6 -4.44444E-6 L -0.38187 -0.1247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94" y="-629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4207E-6 1.85185E-6 L -0.37796 -0.1391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98" y="-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5486E-6 -1.48148E-6 L 0.00209 -0.2331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1"/>
      <p:bldP spid="39" grpId="2"/>
      <p:bldP spid="40" grpId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>
            <a:off x="1522411" y="142931"/>
            <a:ext cx="9144001" cy="1371600"/>
          </a:xfrm>
        </p:spPr>
        <p:txBody>
          <a:bodyPr rtlCol="1">
            <a:normAutofit/>
          </a:bodyPr>
          <a:lstStyle/>
          <a:p>
            <a:pPr algn="l" rtl="0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Analytics:</a:t>
            </a:r>
            <a:endParaRPr lang="he-IL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4" name="תמונה 33">
            <a:extLst>
              <a:ext uri="{FF2B5EF4-FFF2-40B4-BE49-F238E27FC236}">
                <a16:creationId xmlns:a16="http://schemas.microsoft.com/office/drawing/2014/main" id="{A624601D-A262-4984-899D-15D8C0388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14" y="270694"/>
            <a:ext cx="993181" cy="951624"/>
          </a:xfrm>
          <a:prstGeom prst="rect">
            <a:avLst/>
          </a:prstGeom>
        </p:spPr>
      </p:pic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2B73BB50-23D5-4F8C-B36A-F7BC71AE5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261719"/>
              </p:ext>
            </p:extLst>
          </p:nvPr>
        </p:nvGraphicFramePr>
        <p:xfrm>
          <a:off x="8470676" y="692696"/>
          <a:ext cx="2708628" cy="1483360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2708628">
                  <a:extLst>
                    <a:ext uri="{9D8B030D-6E8A-4147-A177-3AD203B41FA5}">
                      <a16:colId xmlns:a16="http://schemas.microsoft.com/office/drawing/2014/main" val="4097958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Kernel Mode</a:t>
                      </a:r>
                      <a:endParaRPr lang="he-IL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D5C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046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Processes</a:t>
                      </a:r>
                      <a:endParaRPr lang="he-I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839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Threads</a:t>
                      </a:r>
                      <a:endParaRPr lang="he-I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15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Modules</a:t>
                      </a:r>
                      <a:endParaRPr lang="he-I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980816"/>
                  </a:ext>
                </a:extLst>
              </a:tr>
            </a:tbl>
          </a:graphicData>
        </a:graphic>
      </p:graphicFrame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B45F146F-7C62-4ECD-B087-A33AA969C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549039"/>
              </p:ext>
            </p:extLst>
          </p:nvPr>
        </p:nvGraphicFramePr>
        <p:xfrm>
          <a:off x="4735960" y="692696"/>
          <a:ext cx="2708628" cy="1483360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2708628">
                  <a:extLst>
                    <a:ext uri="{9D8B030D-6E8A-4147-A177-3AD203B41FA5}">
                      <a16:colId xmlns:a16="http://schemas.microsoft.com/office/drawing/2014/main" val="3254911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User Mode</a:t>
                      </a:r>
                      <a:endParaRPr lang="he-IL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D5C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63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Processes</a:t>
                      </a:r>
                      <a:endParaRPr lang="he-I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201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Threads</a:t>
                      </a:r>
                      <a:endParaRPr lang="he-I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82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Modules</a:t>
                      </a:r>
                      <a:endParaRPr lang="he-I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361719"/>
                  </a:ext>
                </a:extLst>
              </a:tr>
            </a:tbl>
          </a:graphicData>
        </a:graphic>
      </p:graphicFrame>
      <p:sp>
        <p:nvSpPr>
          <p:cNvPr id="6" name="חץ: למטה 5">
            <a:extLst>
              <a:ext uri="{FF2B5EF4-FFF2-40B4-BE49-F238E27FC236}">
                <a16:creationId xmlns:a16="http://schemas.microsoft.com/office/drawing/2014/main" id="{795FB708-8DD5-4970-AC0F-38E1F3EBD78F}"/>
              </a:ext>
            </a:extLst>
          </p:cNvPr>
          <p:cNvSpPr/>
          <p:nvPr/>
        </p:nvSpPr>
        <p:spPr>
          <a:xfrm rot="5400000">
            <a:off x="7855319" y="1157275"/>
            <a:ext cx="144016" cy="4617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חץ: למטה 22">
            <a:extLst>
              <a:ext uri="{FF2B5EF4-FFF2-40B4-BE49-F238E27FC236}">
                <a16:creationId xmlns:a16="http://schemas.microsoft.com/office/drawing/2014/main" id="{13982A14-4594-4C7A-9CB8-AF21C819E115}"/>
              </a:ext>
            </a:extLst>
          </p:cNvPr>
          <p:cNvSpPr/>
          <p:nvPr/>
        </p:nvSpPr>
        <p:spPr>
          <a:xfrm rot="16200000">
            <a:off x="7879738" y="1342841"/>
            <a:ext cx="144016" cy="4617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7 צלעות 6">
            <a:extLst>
              <a:ext uri="{FF2B5EF4-FFF2-40B4-BE49-F238E27FC236}">
                <a16:creationId xmlns:a16="http://schemas.microsoft.com/office/drawing/2014/main" id="{02E57B37-D9FE-434B-83EB-F0C73D8B4D92}"/>
              </a:ext>
            </a:extLst>
          </p:cNvPr>
          <p:cNvSpPr/>
          <p:nvPr/>
        </p:nvSpPr>
        <p:spPr>
          <a:xfrm>
            <a:off x="11150187" y="75127"/>
            <a:ext cx="484449" cy="432048"/>
          </a:xfrm>
          <a:prstGeom prst="hep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2C111D-37EB-4316-8661-2942BC933FBF}"/>
              </a:ext>
            </a:extLst>
          </p:cNvPr>
          <p:cNvSpPr txBox="1"/>
          <p:nvPr/>
        </p:nvSpPr>
        <p:spPr>
          <a:xfrm>
            <a:off x="6886500" y="139441"/>
            <a:ext cx="42484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b="1" dirty="0"/>
              <a:t>User &amp; kernel mode artifacts comparison </a:t>
            </a:r>
            <a:endParaRPr lang="he-IL" b="1" dirty="0"/>
          </a:p>
        </p:txBody>
      </p:sp>
      <p:sp>
        <p:nvSpPr>
          <p:cNvPr id="27" name="7 צלעות 26">
            <a:extLst>
              <a:ext uri="{FF2B5EF4-FFF2-40B4-BE49-F238E27FC236}">
                <a16:creationId xmlns:a16="http://schemas.microsoft.com/office/drawing/2014/main" id="{40224D3E-B89C-4702-BE84-683FEEC2FC0E}"/>
              </a:ext>
            </a:extLst>
          </p:cNvPr>
          <p:cNvSpPr/>
          <p:nvPr/>
        </p:nvSpPr>
        <p:spPr>
          <a:xfrm>
            <a:off x="11150187" y="3212976"/>
            <a:ext cx="484449" cy="432048"/>
          </a:xfrm>
          <a:prstGeom prst="hep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E87652-C230-4515-8C27-AA0478C07E57}"/>
              </a:ext>
            </a:extLst>
          </p:cNvPr>
          <p:cNvSpPr txBox="1"/>
          <p:nvPr/>
        </p:nvSpPr>
        <p:spPr>
          <a:xfrm>
            <a:off x="8426344" y="3277290"/>
            <a:ext cx="27086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b="1" dirty="0"/>
              <a:t>Crypto miners detection</a:t>
            </a:r>
            <a:endParaRPr lang="he-IL" b="1" dirty="0"/>
          </a:p>
        </p:txBody>
      </p:sp>
      <p:graphicFrame>
        <p:nvGraphicFramePr>
          <p:cNvPr id="9" name="דיאגרמה 8">
            <a:extLst>
              <a:ext uri="{FF2B5EF4-FFF2-40B4-BE49-F238E27FC236}">
                <a16:creationId xmlns:a16="http://schemas.microsoft.com/office/drawing/2014/main" id="{39EF7C3F-CE23-425B-A284-6A97BD61DC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2737222"/>
              </p:ext>
            </p:extLst>
          </p:nvPr>
        </p:nvGraphicFramePr>
        <p:xfrm>
          <a:off x="6609391" y="3365284"/>
          <a:ext cx="4783020" cy="3212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9" name="7 צלעות 28">
            <a:extLst>
              <a:ext uri="{FF2B5EF4-FFF2-40B4-BE49-F238E27FC236}">
                <a16:creationId xmlns:a16="http://schemas.microsoft.com/office/drawing/2014/main" id="{BAE14C1A-9694-4D22-9312-1B3DCE6E676F}"/>
              </a:ext>
            </a:extLst>
          </p:cNvPr>
          <p:cNvSpPr/>
          <p:nvPr/>
        </p:nvSpPr>
        <p:spPr>
          <a:xfrm>
            <a:off x="5605571" y="2492896"/>
            <a:ext cx="484449" cy="432048"/>
          </a:xfrm>
          <a:prstGeom prst="hep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83BE5-840B-4D23-AD38-A242D9D11B03}"/>
              </a:ext>
            </a:extLst>
          </p:cNvPr>
          <p:cNvSpPr txBox="1"/>
          <p:nvPr/>
        </p:nvSpPr>
        <p:spPr>
          <a:xfrm>
            <a:off x="549796" y="2557210"/>
            <a:ext cx="50405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b="1" dirty="0"/>
              <a:t>ROP exploitation detection in memory evidence</a:t>
            </a:r>
            <a:endParaRPr lang="he-IL" b="1" dirty="0"/>
          </a:p>
        </p:txBody>
      </p:sp>
      <p:graphicFrame>
        <p:nvGraphicFramePr>
          <p:cNvPr id="10" name="דיאגרמה 9">
            <a:extLst>
              <a:ext uri="{FF2B5EF4-FFF2-40B4-BE49-F238E27FC236}">
                <a16:creationId xmlns:a16="http://schemas.microsoft.com/office/drawing/2014/main" id="{F6A3C2E0-14B5-403A-B31C-01C0B4D8FD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1343303"/>
              </p:ext>
            </p:extLst>
          </p:nvPr>
        </p:nvGraphicFramePr>
        <p:xfrm>
          <a:off x="62652" y="3088408"/>
          <a:ext cx="6039417" cy="3736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432966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259">
        <p:fade/>
      </p:transition>
    </mc:Choice>
    <mc:Fallback>
      <p:transition spd="med" advTm="8259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>
            <a:off x="1522411" y="142931"/>
            <a:ext cx="9144001" cy="1371600"/>
          </a:xfrm>
        </p:spPr>
        <p:txBody>
          <a:bodyPr rtlCol="1">
            <a:normAutofit/>
          </a:bodyPr>
          <a:lstStyle/>
          <a:p>
            <a:pPr algn="l" rtl="0"/>
            <a:r>
              <a:rPr lang="en-US" sz="4400" dirty="0"/>
              <a:t>User &amp; kernel mode artifacts comparison:</a:t>
            </a:r>
            <a:endParaRPr lang="he-IL" sz="4400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323A7D11-1D7E-4316-9A90-3688B8E70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89" y="5013176"/>
            <a:ext cx="4328378" cy="1506860"/>
          </a:xfrm>
          <a:prstGeom prst="rect">
            <a:avLst/>
          </a:prstGeom>
        </p:spPr>
      </p:pic>
      <p:sp>
        <p:nvSpPr>
          <p:cNvPr id="19" name="מציין מיקום תוכן 13">
            <a:extLst>
              <a:ext uri="{FF2B5EF4-FFF2-40B4-BE49-F238E27FC236}">
                <a16:creationId xmlns:a16="http://schemas.microsoft.com/office/drawing/2014/main" id="{C4093DB0-5B05-4DE2-ADFC-BF665D067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396535" cy="4114801"/>
          </a:xfrm>
        </p:spPr>
        <p:txBody>
          <a:bodyPr rtlCol="1"/>
          <a:lstStyle/>
          <a:p>
            <a:pPr algn="l" rt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Compare the output of same artifacts from user and kernel space</a:t>
            </a:r>
          </a:p>
          <a:p>
            <a:pPr algn="l" rt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Automatic response is triggered if any differences found</a:t>
            </a:r>
            <a:endParaRPr lang="en-US" dirty="0"/>
          </a:p>
          <a:p>
            <a:pPr lvl="1" algn="l" rtl="0"/>
            <a:endParaRPr lang="en-US" dirty="0"/>
          </a:p>
          <a:p>
            <a:pPr lvl="1" algn="l" rtl="0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DA372F28-2FB1-4A27-BAFD-DFD9226C36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148" y="3288593"/>
            <a:ext cx="5257800" cy="2981325"/>
          </a:xfrm>
          <a:prstGeom prst="rect">
            <a:avLst/>
          </a:prstGeom>
        </p:spPr>
      </p:pic>
      <p:sp>
        <p:nvSpPr>
          <p:cNvPr id="15" name="מלבן 14">
            <a:extLst>
              <a:ext uri="{FF2B5EF4-FFF2-40B4-BE49-F238E27FC236}">
                <a16:creationId xmlns:a16="http://schemas.microsoft.com/office/drawing/2014/main" id="{95829374-242D-4411-BE61-8A92E6ED9224}"/>
              </a:ext>
            </a:extLst>
          </p:cNvPr>
          <p:cNvSpPr/>
          <p:nvPr/>
        </p:nvSpPr>
        <p:spPr>
          <a:xfrm>
            <a:off x="5684960" y="5652963"/>
            <a:ext cx="5224364" cy="6169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9192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33">
        <p:fade/>
      </p:transition>
    </mc:Choice>
    <mc:Fallback>
      <p:transition spd="med" advTm="8333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>
            <a:off x="1522411" y="142931"/>
            <a:ext cx="9144001" cy="1371600"/>
          </a:xfrm>
        </p:spPr>
        <p:txBody>
          <a:bodyPr rtlCol="1">
            <a:normAutofit/>
          </a:bodyPr>
          <a:lstStyle/>
          <a:p>
            <a:pPr algn="l" rtl="0"/>
            <a:r>
              <a:rPr lang="en-US" sz="4400" dirty="0"/>
              <a:t>Crypto miners detection:</a:t>
            </a:r>
            <a:endParaRPr lang="he-IL" sz="4400" dirty="0"/>
          </a:p>
        </p:txBody>
      </p:sp>
      <p:sp>
        <p:nvSpPr>
          <p:cNvPr id="19" name="מציין מיקום תוכן 13">
            <a:extLst>
              <a:ext uri="{FF2B5EF4-FFF2-40B4-BE49-F238E27FC236}">
                <a16:creationId xmlns:a16="http://schemas.microsoft.com/office/drawing/2014/main" id="{C4093DB0-5B05-4DE2-ADFC-BF665D067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1" y="1916832"/>
            <a:ext cx="9396535" cy="4114801"/>
          </a:xfrm>
        </p:spPr>
        <p:txBody>
          <a:bodyPr rtlCol="1"/>
          <a:lstStyle/>
          <a:p>
            <a:pPr algn="l" rt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Trained KNN model of more than 9000 processes</a:t>
            </a:r>
          </a:p>
          <a:p>
            <a:pPr algn="l" rtl="0"/>
            <a:r>
              <a:rPr lang="en-US" dirty="0"/>
              <a:t>Analysis based on process names, users, network and CPU usage</a:t>
            </a:r>
          </a:p>
          <a:p>
            <a:pPr algn="l" rtl="0"/>
            <a:r>
              <a:rPr lang="en-US" dirty="0"/>
              <a:t>Prediction of new processes based on trained data</a:t>
            </a:r>
          </a:p>
          <a:p>
            <a:pPr lvl="1" algn="l" rtl="0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B2B8A745-BF9E-42ED-B96A-F677108DA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29" y="4365104"/>
            <a:ext cx="3057739" cy="2207926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988310EA-2544-479B-B5FE-3B0545F58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49" y="5714651"/>
            <a:ext cx="889707" cy="88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99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275">
        <p:fade/>
      </p:transition>
    </mc:Choice>
    <mc:Fallback>
      <p:transition spd="med" advTm="5275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>
            <a:off x="1522411" y="142931"/>
            <a:ext cx="9144001" cy="1371600"/>
          </a:xfrm>
        </p:spPr>
        <p:txBody>
          <a:bodyPr rtlCol="1">
            <a:normAutofit/>
          </a:bodyPr>
          <a:lstStyle/>
          <a:p>
            <a:pPr algn="l" rtl="0"/>
            <a:r>
              <a:rPr lang="en-US" sz="4400" dirty="0"/>
              <a:t>ROP exploitation detection in memory evidence:</a:t>
            </a:r>
            <a:endParaRPr lang="he-IL" sz="4400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30AC86C0-F494-439A-905A-923402A8E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4520504"/>
            <a:ext cx="2978646" cy="2307780"/>
          </a:xfrm>
          <a:prstGeom prst="rect">
            <a:avLst/>
          </a:prstGeom>
        </p:spPr>
      </p:pic>
      <p:sp>
        <p:nvSpPr>
          <p:cNvPr id="12" name="מציין מיקום תוכן 13">
            <a:extLst>
              <a:ext uri="{FF2B5EF4-FFF2-40B4-BE49-F238E27FC236}">
                <a16:creationId xmlns:a16="http://schemas.microsoft.com/office/drawing/2014/main" id="{13BB6939-9A5C-4807-A4C5-28F04632E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1" y="1916832"/>
            <a:ext cx="9396535" cy="4114801"/>
          </a:xfrm>
        </p:spPr>
        <p:txBody>
          <a:bodyPr rtlCol="1"/>
          <a:lstStyle/>
          <a:p>
            <a:pPr algn="l" rtl="0"/>
            <a:r>
              <a:rPr lang="en-US" dirty="0"/>
              <a:t>ROP – Return Oriented Programming – exploitation method to bypass DEP</a:t>
            </a:r>
          </a:p>
          <a:p>
            <a:pPr algn="l" rtl="0"/>
            <a:r>
              <a:rPr lang="en-US" dirty="0"/>
              <a:t>A Volatility plugin - detects ROP gadgets in Linux physical memory dumps</a:t>
            </a:r>
          </a:p>
          <a:p>
            <a:pPr algn="l" rtl="0"/>
            <a:r>
              <a:rPr lang="en-US" dirty="0"/>
              <a:t>Tested on a POC vulnerable C code that was exploited to run shellcode using ROP to bypass DEP</a:t>
            </a:r>
          </a:p>
          <a:p>
            <a:pPr lvl="1" algn="l" rtl="0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57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115">
        <p:fade/>
      </p:transition>
    </mc:Choice>
    <mc:Fallback>
      <p:transition spd="med" advTm="10115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3.7|4.8|3.7|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3"/>
</p:tagLst>
</file>

<file path=ppt/theme/theme1.xml><?xml version="1.0" encoding="utf-8"?>
<a:theme xmlns:a="http://schemas.openxmlformats.org/drawingml/2006/main" name="מנהרה כחולה דיגיטלית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81_TF02895261_TF02895261" id="{6BF97CF1-817C-42CC-8F64-4CB72D993900}" vid="{63F48FAA-4A19-4F76-B560-9FCB44B85DBB}"/>
    </a:ext>
  </a:extLst>
</a:theme>
</file>

<file path=ppt/theme/theme2.xml><?xml version="1.0" encoding="utf-8"?>
<a:theme xmlns:a="http://schemas.openxmlformats.org/drawingml/2006/main" name="ערכת נושא של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של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4873beb7-5857-4685-be1f-d57550cc96c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מצגת עסקית בעיצוב של מנהרה כחולה דיגיטלית (מסך רחב)</Template>
  <TotalTime>0</TotalTime>
  <Words>541</Words>
  <Application>Microsoft Office PowerPoint</Application>
  <PresentationFormat>Custom</PresentationFormat>
  <Paragraphs>146</Paragraphs>
  <Slides>21</Slides>
  <Notes>21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Corbel</vt:lpstr>
      <vt:lpstr>Gisha</vt:lpstr>
      <vt:lpstr>Tahoma</vt:lpstr>
      <vt:lpstr>מנהרה כחולה דיגיטלית 16x9</vt:lpstr>
      <vt:lpstr>GYMIC  Linux Anomaly Detection </vt:lpstr>
      <vt:lpstr>The Problem:</vt:lpstr>
      <vt:lpstr>The Solution:</vt:lpstr>
      <vt:lpstr>Architecture Overview:</vt:lpstr>
      <vt:lpstr>Architecture - Endpoint:</vt:lpstr>
      <vt:lpstr>Analytics:</vt:lpstr>
      <vt:lpstr>User &amp; kernel mode artifacts comparison:</vt:lpstr>
      <vt:lpstr>Crypto miners detection:</vt:lpstr>
      <vt:lpstr>ROP exploitation detection in memory evidence:</vt:lpstr>
      <vt:lpstr>ROP exploitation detection - output:</vt:lpstr>
      <vt:lpstr>Visualization:</vt:lpstr>
      <vt:lpstr>Main Challenges:</vt:lpstr>
      <vt:lpstr>Execution Example</vt:lpstr>
      <vt:lpstr>פריסת כותרת ותוכן עם תרשים</vt:lpstr>
      <vt:lpstr>פריסת שני תכנים עם טבלה</vt:lpstr>
      <vt:lpstr>פריסת כותרת ותוכן עם SmartArt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2019-06-01T13:40:21Z</dcterms:created>
  <dcterms:modified xsi:type="dcterms:W3CDTF">2019-06-10T20:16:49Z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