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6" r:id="rId9"/>
    <p:sldId id="274" r:id="rId10"/>
    <p:sldId id="275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870" autoAdjust="0"/>
    <p:restoredTop sz="94980" autoAdjust="0"/>
  </p:normalViewPr>
  <p:slideViewPr>
    <p:cSldViewPr snapToGrid="0">
      <p:cViewPr varScale="1">
        <p:scale>
          <a:sx n="81" d="100"/>
          <a:sy n="81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D052928-5D37-420B-A6BA-99F0679A9B08}" type="datetimeFigureOut">
              <a:rPr lang="he-IL" smtClean="0"/>
              <a:t>כ"ה/חשון/תשפ"ב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455BB55-D04D-46A5-9B19-36BCA55C4F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0960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BB55-D04D-46A5-9B19-36BCA55C4F0A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132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566F-8B30-43C9-A0A1-BE89EF085D50}" type="datetimeFigureOut">
              <a:rPr lang="he-IL" smtClean="0"/>
              <a:t>כ"ה/חשון/תשפ"ב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704F-CC9F-4794-AD43-467375DA52F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618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566F-8B30-43C9-A0A1-BE89EF085D50}" type="datetimeFigureOut">
              <a:rPr lang="he-IL" smtClean="0"/>
              <a:t>כ"ה/חשון/תשפ"ב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704F-CC9F-4794-AD43-467375DA52F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057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566F-8B30-43C9-A0A1-BE89EF085D50}" type="datetimeFigureOut">
              <a:rPr lang="he-IL" smtClean="0"/>
              <a:t>כ"ה/חשון/תשפ"ב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704F-CC9F-4794-AD43-467375DA52F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663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566F-8B30-43C9-A0A1-BE89EF085D50}" type="datetimeFigureOut">
              <a:rPr lang="he-IL" smtClean="0"/>
              <a:t>כ"ה/חשון/תשפ"ב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704F-CC9F-4794-AD43-467375DA52F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865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566F-8B30-43C9-A0A1-BE89EF085D50}" type="datetimeFigureOut">
              <a:rPr lang="he-IL" smtClean="0"/>
              <a:t>כ"ה/חשון/תשפ"ב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704F-CC9F-4794-AD43-467375DA52F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868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566F-8B30-43C9-A0A1-BE89EF085D50}" type="datetimeFigureOut">
              <a:rPr lang="he-IL" smtClean="0"/>
              <a:t>כ"ה/חשון/תשפ"ב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704F-CC9F-4794-AD43-467375DA52F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084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566F-8B30-43C9-A0A1-BE89EF085D50}" type="datetimeFigureOut">
              <a:rPr lang="he-IL" smtClean="0"/>
              <a:t>כ"ה/חשון/תשפ"ב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704F-CC9F-4794-AD43-467375DA52F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585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566F-8B30-43C9-A0A1-BE89EF085D50}" type="datetimeFigureOut">
              <a:rPr lang="he-IL" smtClean="0"/>
              <a:t>כ"ה/חשון/תשפ"ב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704F-CC9F-4794-AD43-467375DA52F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365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566F-8B30-43C9-A0A1-BE89EF085D50}" type="datetimeFigureOut">
              <a:rPr lang="he-IL" smtClean="0"/>
              <a:t>כ"ה/חשון/תשפ"ב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704F-CC9F-4794-AD43-467375DA52F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082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566F-8B30-43C9-A0A1-BE89EF085D50}" type="datetimeFigureOut">
              <a:rPr lang="he-IL" smtClean="0"/>
              <a:t>כ"ה/חשון/תשפ"ב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704F-CC9F-4794-AD43-467375DA52F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907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566F-8B30-43C9-A0A1-BE89EF085D50}" type="datetimeFigureOut">
              <a:rPr lang="he-IL" smtClean="0"/>
              <a:t>כ"ה/חשון/תשפ"ב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704F-CC9F-4794-AD43-467375DA52F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555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A566F-8B30-43C9-A0A1-BE89EF085D50}" type="datetimeFigureOut">
              <a:rPr lang="he-IL" smtClean="0"/>
              <a:t>כ"ה/חשון/תשפ"ב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5704F-CC9F-4794-AD43-467375DA52F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938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053947" y="371261"/>
            <a:ext cx="8477839" cy="1033964"/>
          </a:xfrm>
        </p:spPr>
        <p:txBody>
          <a:bodyPr>
            <a:normAutofit/>
          </a:bodyPr>
          <a:lstStyle/>
          <a:p>
            <a:pPr rtl="0"/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Project Presentation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713772" y="3602038"/>
            <a:ext cx="2680355" cy="2713921"/>
          </a:xfrm>
        </p:spPr>
        <p:txBody>
          <a:bodyPr/>
          <a:lstStyle/>
          <a:p>
            <a:pPr algn="l"/>
            <a:r>
              <a:rPr lang="en-US" b="1" u="sng" dirty="0" smtClean="0"/>
              <a:t>Team Members:</a:t>
            </a:r>
          </a:p>
          <a:p>
            <a:pPr algn="l"/>
            <a:r>
              <a:rPr lang="en-US" dirty="0"/>
              <a:t>	</a:t>
            </a:r>
            <a:r>
              <a:rPr lang="en-US" dirty="0" err="1" smtClean="0"/>
              <a:t>Asi</a:t>
            </a:r>
            <a:r>
              <a:rPr lang="en-US" dirty="0" smtClean="0"/>
              <a:t> </a:t>
            </a:r>
            <a:r>
              <a:rPr lang="en-US" dirty="0" err="1" smtClean="0"/>
              <a:t>Sheratzki</a:t>
            </a:r>
            <a:endParaRPr lang="en-US" dirty="0"/>
          </a:p>
          <a:p>
            <a:pPr algn="l"/>
            <a:r>
              <a:rPr lang="en-US" dirty="0" smtClean="0"/>
              <a:t>Emanuel </a:t>
            </a:r>
            <a:r>
              <a:rPr lang="en-US" dirty="0" err="1" smtClean="0"/>
              <a:t>Berdugo</a:t>
            </a:r>
            <a:endParaRPr lang="en-US" dirty="0" smtClean="0"/>
          </a:p>
          <a:p>
            <a:pPr algn="l"/>
            <a:r>
              <a:rPr lang="en-US" dirty="0" smtClean="0"/>
              <a:t>Roy </a:t>
            </a:r>
            <a:r>
              <a:rPr lang="en-US" dirty="0" err="1" smtClean="0"/>
              <a:t>Toledano</a:t>
            </a:r>
            <a:endParaRPr lang="en-US" dirty="0" smtClean="0"/>
          </a:p>
          <a:p>
            <a:pPr algn="l"/>
            <a:r>
              <a:rPr lang="en-US" dirty="0"/>
              <a:t>Yonatan </a:t>
            </a:r>
            <a:r>
              <a:rPr lang="en-US" dirty="0" err="1" smtClean="0"/>
              <a:t>Mirsky</a:t>
            </a:r>
            <a:endParaRPr lang="en-US" dirty="0" smtClean="0"/>
          </a:p>
        </p:txBody>
      </p:sp>
      <p:sp>
        <p:nvSpPr>
          <p:cNvPr id="5" name="כותרת משנה 2"/>
          <p:cNvSpPr txBox="1">
            <a:spLocks/>
          </p:cNvSpPr>
          <p:nvPr/>
        </p:nvSpPr>
        <p:spPr>
          <a:xfrm>
            <a:off x="8842461" y="4958998"/>
            <a:ext cx="1764383" cy="1007669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u="sng" dirty="0" smtClean="0"/>
              <a:t>Mentor:</a:t>
            </a:r>
          </a:p>
          <a:p>
            <a:pPr algn="l"/>
            <a:r>
              <a:rPr lang="en-US" dirty="0" smtClean="0"/>
              <a:t>Morris </a:t>
            </a:r>
            <a:r>
              <a:rPr lang="en-US" dirty="0" err="1" smtClean="0"/>
              <a:t>Alper</a:t>
            </a:r>
            <a:endParaRPr lang="en-US" dirty="0"/>
          </a:p>
        </p:txBody>
      </p:sp>
      <p:sp>
        <p:nvSpPr>
          <p:cNvPr id="6" name="כותרת 1"/>
          <p:cNvSpPr txBox="1">
            <a:spLocks/>
          </p:cNvSpPr>
          <p:nvPr/>
        </p:nvSpPr>
        <p:spPr>
          <a:xfrm>
            <a:off x="3083807" y="1717264"/>
            <a:ext cx="6418121" cy="1055753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 fontAlgn="base"/>
            <a:r>
              <a:rPr lang="en-US" sz="4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Regime Detector</a:t>
            </a:r>
            <a:endParaRPr lang="en-US" sz="4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232" y="4022509"/>
            <a:ext cx="3717749" cy="15902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323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40488" y="332645"/>
            <a:ext cx="11176321" cy="1325563"/>
          </a:xfrm>
        </p:spPr>
        <p:txBody>
          <a:bodyPr>
            <a:normAutofit/>
          </a:bodyPr>
          <a:lstStyle/>
          <a:p>
            <a:pPr algn="ctr" rtl="0" fontAlgn="base"/>
            <a:r>
              <a:rPr lang="en-US" sz="4800" b="1" u="sng" dirty="0" smtClean="0"/>
              <a:t>Conclusions </a:t>
            </a:r>
            <a:endParaRPr lang="en-US" sz="48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65293" y="1712167"/>
            <a:ext cx="11151516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 smtClean="0"/>
              <a:t>Its hard predicting the stock market.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 smtClean="0"/>
              <a:t>Always know how to deal with the data.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 smtClean="0"/>
              <a:t>Check your results before submitting them.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 smtClean="0"/>
              <a:t>If something is too good to be true – something wend wrong.</a:t>
            </a:r>
          </a:p>
          <a:p>
            <a:pPr algn="l" rtl="0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9752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359" y="3493020"/>
            <a:ext cx="7695565" cy="320115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40488" y="-80464"/>
            <a:ext cx="11176321" cy="1325563"/>
          </a:xfrm>
        </p:spPr>
        <p:txBody>
          <a:bodyPr>
            <a:normAutofit/>
          </a:bodyPr>
          <a:lstStyle/>
          <a:p>
            <a:pPr algn="ctr" rtl="0" fontAlgn="base"/>
            <a:r>
              <a:rPr lang="en-US" sz="4800" b="1" u="sng" dirty="0" smtClean="0"/>
              <a:t>Project Goals</a:t>
            </a:r>
            <a:endParaRPr lang="en-US" sz="48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40488" y="2170373"/>
            <a:ext cx="11465431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/>
              <a:t>The main objective of the project is to design a Trading Strategy that can beat the Market! </a:t>
            </a:r>
            <a:endParaRPr lang="en-US" sz="2400" dirty="0" smtClean="0"/>
          </a:p>
          <a:p>
            <a:pPr algn="l"/>
            <a:endParaRPr lang="en-US" sz="2400" dirty="0"/>
          </a:p>
          <a:p>
            <a:pPr algn="l"/>
            <a:r>
              <a:rPr lang="en-US" sz="2400" dirty="0" smtClean="0"/>
              <a:t>Our model goal is predicting when we need to go out from the market and not to invest.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smtClean="0"/>
              <a:t>If we can predict when the </a:t>
            </a:r>
          </a:p>
          <a:p>
            <a:pPr algn="l"/>
            <a:r>
              <a:rPr lang="en-US" sz="2400" dirty="0" smtClean="0"/>
              <a:t>market is down we can take </a:t>
            </a:r>
          </a:p>
          <a:p>
            <a:pPr algn="l"/>
            <a:r>
              <a:rPr lang="en-US" sz="2400" dirty="0" smtClean="0"/>
              <a:t>the money out and wait </a:t>
            </a:r>
          </a:p>
          <a:p>
            <a:pPr algn="l"/>
            <a:r>
              <a:rPr lang="en-US" sz="2400" dirty="0" smtClean="0"/>
              <a:t>before investing again.</a:t>
            </a:r>
          </a:p>
        </p:txBody>
      </p:sp>
    </p:spTree>
    <p:extLst>
      <p:ext uri="{BB962C8B-B14F-4D97-AF65-F5344CB8AC3E}">
        <p14:creationId xmlns:p14="http://schemas.microsoft.com/office/powerpoint/2010/main" val="291873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40488" y="0"/>
            <a:ext cx="11176321" cy="1325563"/>
          </a:xfrm>
        </p:spPr>
        <p:txBody>
          <a:bodyPr>
            <a:normAutofit/>
          </a:bodyPr>
          <a:lstStyle/>
          <a:p>
            <a:pPr algn="ctr" rtl="0" fontAlgn="base"/>
            <a:r>
              <a:rPr lang="en-US" sz="4800" b="1" u="sng" dirty="0" smtClean="0"/>
              <a:t>Terminology</a:t>
            </a:r>
            <a:endParaRPr lang="en-US" sz="48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40488" y="2170373"/>
            <a:ext cx="11465431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Volatility - </a:t>
            </a:r>
            <a:r>
              <a:rPr lang="en-US" sz="2400" dirty="0"/>
              <a:t>Volatility is a statistical measure of the dispersion of returns for a given security or market index.</a:t>
            </a:r>
            <a:r>
              <a:rPr lang="en-US" sz="2400" dirty="0" smtClean="0"/>
              <a:t> </a:t>
            </a:r>
          </a:p>
          <a:p>
            <a:pPr algn="l" rtl="0"/>
            <a:endParaRPr lang="en-US" sz="2400" dirty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r>
              <a:rPr lang="en-US" sz="2400" dirty="0" smtClean="0"/>
              <a:t>Return - </a:t>
            </a:r>
            <a:r>
              <a:rPr lang="en-US" sz="2400" dirty="0"/>
              <a:t>A rate of return (</a:t>
            </a:r>
            <a:r>
              <a:rPr lang="en-US" sz="2400" dirty="0" err="1"/>
              <a:t>RoR</a:t>
            </a:r>
            <a:r>
              <a:rPr lang="en-US" sz="2400" dirty="0"/>
              <a:t>) is the net gain or loss of an investment over a specified time period, expressed as a percentage of the investment’s initial cost</a:t>
            </a:r>
            <a:r>
              <a:rPr lang="en-US" sz="2400" dirty="0" smtClean="0"/>
              <a:t>.</a:t>
            </a:r>
          </a:p>
          <a:p>
            <a:pPr algn="l" rtl="0"/>
            <a:endParaRPr lang="en-US" sz="2400" dirty="0"/>
          </a:p>
          <a:p>
            <a:pPr algn="l" rtl="0"/>
            <a:endParaRPr lang="en-US" sz="2400" dirty="0" smtClean="0"/>
          </a:p>
        </p:txBody>
      </p:sp>
      <p:pic>
        <p:nvPicPr>
          <p:cNvPr id="6" name="Picture 2" descr="Text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622" y="2819082"/>
            <a:ext cx="2803926" cy="175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8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15903" y="0"/>
            <a:ext cx="11176321" cy="1325563"/>
          </a:xfrm>
        </p:spPr>
        <p:txBody>
          <a:bodyPr>
            <a:normAutofit/>
          </a:bodyPr>
          <a:lstStyle/>
          <a:p>
            <a:pPr algn="ctr" rtl="0" fontAlgn="base"/>
            <a:r>
              <a:rPr lang="en-US" sz="4800" b="1" u="sng" dirty="0" smtClean="0"/>
              <a:t>Model, input and output</a:t>
            </a:r>
            <a:endParaRPr lang="en-US" sz="4800" b="1" u="sng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2744897"/>
            <a:ext cx="1962150" cy="3419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213" y="2502722"/>
            <a:ext cx="6416076" cy="35422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835" y="2761133"/>
            <a:ext cx="2151365" cy="849386"/>
          </a:xfrm>
          <a:prstGeom prst="rect">
            <a:avLst/>
          </a:prstGeom>
        </p:spPr>
      </p:pic>
      <p:sp>
        <p:nvSpPr>
          <p:cNvPr id="8" name="חץ ימינה 7"/>
          <p:cNvSpPr/>
          <p:nvPr/>
        </p:nvSpPr>
        <p:spPr>
          <a:xfrm>
            <a:off x="3605646" y="3776869"/>
            <a:ext cx="1724396" cy="9939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1879981" y="1899296"/>
            <a:ext cx="11168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INPUT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65832" y="1890262"/>
            <a:ext cx="162421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1110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85041" y="0"/>
            <a:ext cx="11176321" cy="1325563"/>
          </a:xfrm>
        </p:spPr>
        <p:txBody>
          <a:bodyPr>
            <a:normAutofit/>
          </a:bodyPr>
          <a:lstStyle/>
          <a:p>
            <a:pPr algn="ctr" rtl="0" fontAlgn="base"/>
            <a:r>
              <a:rPr lang="en-US" sz="4800" b="1" u="sng" dirty="0" smtClean="0"/>
              <a:t>Predictions – Train And Test Sets</a:t>
            </a:r>
            <a:endParaRPr lang="en-US" sz="48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40488" y="2170373"/>
            <a:ext cx="1146543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2400" dirty="0"/>
          </a:p>
          <a:p>
            <a:pPr algn="l" rtl="0"/>
            <a:endParaRPr lang="en-US" sz="2400" dirty="0" smtClean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78" y="1402894"/>
            <a:ext cx="10655849" cy="507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2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40486" y="0"/>
            <a:ext cx="11176321" cy="1325563"/>
          </a:xfrm>
        </p:spPr>
        <p:txBody>
          <a:bodyPr>
            <a:normAutofit/>
          </a:bodyPr>
          <a:lstStyle/>
          <a:p>
            <a:pPr algn="ctr" rtl="0" fontAlgn="base"/>
            <a:r>
              <a:rPr lang="en-US" sz="4800" b="1" u="sng" dirty="0" smtClean="0"/>
              <a:t>Predictions – Train And Test Sets</a:t>
            </a:r>
            <a:endParaRPr lang="en-US" sz="48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40488" y="2170373"/>
            <a:ext cx="1146543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2400" dirty="0"/>
          </a:p>
          <a:p>
            <a:pPr algn="l" rtl="0"/>
            <a:endParaRPr lang="en-US" sz="2400" dirty="0" smtClean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12" y="1282151"/>
            <a:ext cx="10967181" cy="524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0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65293" y="0"/>
            <a:ext cx="11176321" cy="1325563"/>
          </a:xfrm>
        </p:spPr>
        <p:txBody>
          <a:bodyPr>
            <a:normAutofit/>
          </a:bodyPr>
          <a:lstStyle/>
          <a:p>
            <a:pPr algn="ctr" rtl="0" fontAlgn="base"/>
            <a:r>
              <a:rPr lang="en-US" sz="4800" b="1" u="sng" dirty="0" smtClean="0"/>
              <a:t>Predictions – Real Predictions … </a:t>
            </a:r>
            <a:endParaRPr lang="en-US" sz="48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65293" y="1712167"/>
            <a:ext cx="1115151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As the results in last slide looks very promising … We suffered a major data leak. </a:t>
            </a:r>
          </a:p>
          <a:p>
            <a:pPr algn="l" rtl="0"/>
            <a:r>
              <a:rPr lang="en-US" sz="2400" dirty="0" smtClean="0"/>
              <a:t>And after checking the result again we found out the model is not promising at all.</a:t>
            </a:r>
            <a:endParaRPr lang="en-US" sz="2400" dirty="0"/>
          </a:p>
        </p:txBody>
      </p:sp>
      <p:pic>
        <p:nvPicPr>
          <p:cNvPr id="1030" name="Picture 6" descr="Why Clip Art Wedding Inspirations #01Kw3J - Clipart Sugg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766" y="3430156"/>
            <a:ext cx="2408720" cy="24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21" y="2729351"/>
            <a:ext cx="8116003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4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40488" y="332645"/>
            <a:ext cx="11176321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0000"/>
                </a:solidFill>
                <a:latin typeface="Helvetica Neue"/>
              </a:rPr>
              <a:t>The Viterbi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0488" y="1658208"/>
            <a:ext cx="8147530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/>
              <a:t>The Viterbi algorithm is a dynamic programming algorithm for obtaining the maximum a posteriori probability estimate of the most likely sequence of hidden states—called the Viterbi path—that results in a sequence of observed events, especially in the context of Markov information sources and hidden Markov models (HMM).</a:t>
            </a:r>
            <a:endParaRPr lang="he-IL" sz="2000" dirty="0"/>
          </a:p>
        </p:txBody>
      </p:sp>
      <p:pic>
        <p:nvPicPr>
          <p:cNvPr id="1026" name="Picture 2" descr="https://www.athoughtabroad.com/images/6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750" y="3357383"/>
            <a:ext cx="6059963" cy="322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athoughtabroad.com/images/7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122" y="332645"/>
            <a:ext cx="2546217" cy="604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5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40488" y="332645"/>
            <a:ext cx="11176321" cy="1325563"/>
          </a:xfrm>
        </p:spPr>
        <p:txBody>
          <a:bodyPr>
            <a:normAutofit/>
          </a:bodyPr>
          <a:lstStyle/>
          <a:p>
            <a:pPr algn="ctr" rtl="0" fontAlgn="base"/>
            <a:r>
              <a:rPr lang="en-US" sz="4800" b="1" u="sng" dirty="0" smtClean="0"/>
              <a:t>Predictions – Tweaking the model</a:t>
            </a:r>
            <a:endParaRPr lang="en-US" sz="48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65293" y="1712167"/>
            <a:ext cx="1115151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We Didn’t want to come back empty handed so we tweaked and found different times where the model is acting well and predicting with good performance.  </a:t>
            </a:r>
            <a:endParaRPr lang="en-US" sz="24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04" y="2785017"/>
            <a:ext cx="9661313" cy="39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214</Words>
  <Application>Microsoft Office PowerPoint</Application>
  <PresentationFormat>מסך רחב</PresentationFormat>
  <Paragraphs>45</Paragraphs>
  <Slides>10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Times New Roman</vt:lpstr>
      <vt:lpstr>ערכת נושא Office</vt:lpstr>
      <vt:lpstr>Final Project Presentation</vt:lpstr>
      <vt:lpstr>Project Goals</vt:lpstr>
      <vt:lpstr>Terminology</vt:lpstr>
      <vt:lpstr>Model, input and output</vt:lpstr>
      <vt:lpstr>Predictions – Train And Test Sets</vt:lpstr>
      <vt:lpstr>Predictions – Train And Test Sets</vt:lpstr>
      <vt:lpstr>Predictions – Real Predictions … </vt:lpstr>
      <vt:lpstr>The Viterbi Algorithm</vt:lpstr>
      <vt:lpstr>Predictions – Tweaking the model</vt:lpstr>
      <vt:lpstr>Conclusions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Final project</dc:title>
  <dc:creator>חשבון Microsoft</dc:creator>
  <cp:lastModifiedBy>חשבון Microsoft</cp:lastModifiedBy>
  <cp:revision>25</cp:revision>
  <dcterms:created xsi:type="dcterms:W3CDTF">2021-06-24T07:14:59Z</dcterms:created>
  <dcterms:modified xsi:type="dcterms:W3CDTF">2021-10-31T15:12:04Z</dcterms:modified>
</cp:coreProperties>
</file>