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Endnotes of the March 2024 EPRS Briefing on Red Sea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0" y="635000"/>
            <a:ext cx="6350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/>
              <a:t>1. Shipping Rate Increases</a:t>
            </a:r>
          </a:p>
          <a:p>
            <a:r>
              <a:rPr sz="800"/>
              <a:t>- Freight rates from Shanghai to Europe escalated significantly, with a reported increase of 256%. In contrast, routes to the US west coast saw a lesser increase of 162%.</a:t>
            </a:r>
          </a:p>
          <a:p/>
          <a:p>
            <a:r>
              <a:rPr sz="800"/>
              <a:t>2. Rising Insurance Costs</a:t>
            </a:r>
          </a:p>
          <a:p>
            <a:r>
              <a:rPr sz="800"/>
              <a:t>- Insurance rates for vessels with cargo valued at $100 million surged from 0.1% to 0.5% or more, translating to an additional cost ranging from $0.5 million to $1 million.</a:t>
            </a:r>
          </a:p>
          <a:p/>
          <a:p>
            <a:r>
              <a:rPr sz="800"/>
              <a:t>3. Market Index Fluctuations</a:t>
            </a:r>
          </a:p>
          <a:p>
            <a:r>
              <a:rPr sz="800"/>
              <a:t>- The Baltic Dry Index peaked at $3,000 in mid-December 2023 but dropped to $1,503 by January. Similarly, Drewry's World Container Index spiked from $1,521 to $3,777 within the same timeframe.</a:t>
            </a:r>
          </a:p>
          <a:p/>
          <a:p>
            <a:r>
              <a:rPr sz="800"/>
              <a:t>4. Prevention of Environmental Disaster</a:t>
            </a:r>
          </a:p>
          <a:p>
            <a:r>
              <a:rPr sz="800"/>
              <a:t>- A potential environmental crisis was averted in August 2023 when the contents of the oil tanker FSO Safer were safely removed, preventing a major oil spill.</a:t>
            </a:r>
          </a:p>
          <a:p/>
          <a:p>
            <a:r>
              <a:rPr sz="800"/>
              <a:t>5. Impact on Manufacturing</a:t>
            </a:r>
          </a:p>
          <a:p>
            <a:r>
              <a:rPr sz="800"/>
              <a:t>- Major companies like Tesla, Volvo, and Suzuki faced production halts due to delays in receiving essential parts, highlighting the disruption to global supply chains.</a:t>
            </a:r>
          </a:p>
          <a:p/>
          <a:p>
            <a:r>
              <a:rPr sz="800"/>
              <a:t>6. Trade Volume through the Red Sea</a:t>
            </a:r>
          </a:p>
          <a:p>
            <a:r>
              <a:rPr sz="800"/>
              <a:t>- Approximately 40% of the EU's clothing imports and 50% of shoe imports pass through the Red Sea, showcasing its importance to trade.</a:t>
            </a:r>
          </a:p>
          <a:p/>
          <a:p>
            <a:r>
              <a:rPr sz="800"/>
              <a:t>7. Economic Contribution of the Suez Canal</a:t>
            </a:r>
          </a:p>
          <a:p>
            <a:r>
              <a:rPr sz="800"/>
              <a:t>- The Suez Canal generated $9.4 billion in 2023, accounting for about 2.3% of Egypt's GDP, underscoring its economic significance.</a:t>
            </a:r>
          </a:p>
          <a:p/>
          <a:p>
            <a:r>
              <a:rPr sz="800"/>
              <a:t>8. Shipping Industry’s Environmental Measures</a:t>
            </a:r>
          </a:p>
          <a:p>
            <a:r>
              <a:rPr sz="800"/>
              <a:t>- Over the past decade, the shipping industry has adopted slower sailing speeds to reduce fuel costs and greenhouse gas emissions, with a 1% increase in speed leading to a 2.2% increase in fuel use.</a:t>
            </a:r>
          </a:p>
          <a:p/>
          <a:p>
            <a:r>
              <a:rPr sz="800"/>
              <a:t>9. Submarine Cable Specifications</a:t>
            </a:r>
          </a:p>
          <a:p>
            <a:r>
              <a:rPr sz="800"/>
              <a:t>- Submarine cables, critical for global connectivity, typically measure no more than 60mm in diameter, featuring a complex structure designed to ensure durability and functionality undersea.</a:t>
            </a:r>
          </a:p>
          <a:p/>
          <a:p>
            <a:r>
              <a:rPr sz="800"/>
              <a:t>10. Economic Impact of Internet Outages</a:t>
            </a:r>
          </a:p>
          <a:p>
            <a:r>
              <a:rPr sz="800"/>
              <a:t>- A significant financial loss was reported due to internet outages, with damages amounting to approximately $130 million over two weeks, highlighting the critical nature of submarine cables.</a:t>
            </a:r>
          </a:p>
          <a:p/>
          <a:p>
            <a:r>
              <a:rPr sz="800"/>
              <a:t>11. EU Funding for Submarine Cable Security</a:t>
            </a:r>
          </a:p>
          <a:p>
            <a:r>
              <a:rPr sz="800"/>
              <a:t>- The EU could support submarine cable projects through various financial mechanisms including grants, procurement, and public-private partnerships, emphasizing the importance of securing internet infrastructure.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