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l">
              <a:defRPr sz="720"/>
            </a:pPr>
            <a:r>
              <a:t>Impact of Recent Threats in the Red Sea on Regional and EU Economies</a:t>
            </a:r>
          </a:p>
        </p:txBody>
      </p:sp>
      <p:sp>
        <p:nvSpPr>
          <p:cNvPr id="3" name="Subtitle 2"/>
          <p:cNvSpPr>
            <a:spLocks noGrp="1"/>
          </p:cNvSpPr>
          <p:nvPr>
            <p:ph type="subTitle" idx="1"/>
          </p:nvPr>
        </p:nvSpPr>
        <p:spPr/>
        <p:txBody>
          <a:bodyPr/>
          <a:lstStyle/>
          <a:p>
            <a:pPr algn="l">
              <a:defRPr sz="720"/>
            </a:pPr>
            <a:r>
              <a:t>Disruption of Global Supply Chains, Economic Consequences of Shipping Diversion, Impact on Energy Supplies and Inflation, Risk to International Debt Repayment, Threats to Submarine Communication Cables</a:t>
            </a:r>
          </a:p>
        </p:txBody>
      </p:sp>
      <p:sp>
        <p:nvSpPr>
          <p:cNvPr id="4" name="TextBox 3"/>
          <p:cNvSpPr txBox="1"/>
          <p:nvPr/>
        </p:nvSpPr>
        <p:spPr>
          <a:xfrm>
            <a:off x="914400" y="1828800"/>
            <a:ext cx="7315200" cy="3657600"/>
          </a:xfrm>
          <a:prstGeom prst="rect">
            <a:avLst/>
          </a:prstGeom>
          <a:noFill/>
        </p:spPr>
        <p:txBody>
          <a:bodyPr wrap="none">
            <a:spAutoFit/>
          </a:bodyPr>
          <a:lstStyle/>
          <a:p>
            <a:r>
              <a:t>1. Disruption of Global Supply Chains</a:t>
            </a:r>
          </a:p>
          <a:p>
            <a:r>
              <a:t>- The attacks by the Houthi militia near the Bab el-Mandeb Strait led to the suspension of Suez transit by major shipping companies, causing global supply chain disruptions. This situation forced some companies to halt production due to delays in shipping and increased freight costs.</a:t>
            </a:r>
          </a:p>
          <a:p/>
          <a:p>
            <a:r>
              <a:t>2. Economic Consequences of Shipping Diversion</a:t>
            </a:r>
          </a:p>
          <a:p>
            <a:r>
              <a:t>- Shipping diversions to the Cape of Good Hope route have extended travel times by 10 to 14 days, escalating shipping costs further. This increase is compounded by already rising fuel and insurance expenses, affecting overall trade costs.</a:t>
            </a:r>
          </a:p>
          <a:p/>
          <a:p>
            <a:r>
              <a:t>3. Impact on Energy Supplies and Inflation</a:t>
            </a:r>
          </a:p>
          <a:p>
            <a:r>
              <a:t>- Persisting or worsening disruptions could severely impact energy supplies and prices, potentially driving higher inflation rates. This scenario threatens to undermine central bank efforts aimed at stabilizing the economic environment through a 'soft landing'.</a:t>
            </a:r>
          </a:p>
          <a:p/>
          <a:p>
            <a:r>
              <a:t>4. Risk to International Debt Repayment</a:t>
            </a:r>
          </a:p>
          <a:p>
            <a:r>
              <a:t>- With high interest rates possibly being maintained by US and EU central banks, developing nations face heightened risks in repaying international debts. This is particularly critical for African nations with looming debt maturity deadlines, escalating the financial strain.</a:t>
            </a:r>
          </a:p>
          <a:p/>
          <a:p>
            <a:r>
              <a:t>5. Threats to Submarine Communication Cables</a:t>
            </a:r>
          </a:p>
          <a:p>
            <a:r>
              <a:t>- Suspected involvement of the Houthis in damaging submarine communication cables poses significant risks to critical EU infrastructure, affecting not only security but also economic stability. This has led to urgent EU measures to enhance the resilience of these vital assets.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