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lgn="l"/>
            <a:r>
              <a:t>Key Insights from the European Parliament Briefing on Red Sea Security Threats</a:t>
            </a:r>
          </a:p>
        </p:txBody>
      </p:sp>
      <p:sp>
        <p:nvSpPr>
          <p:cNvPr id="3" name="Subtitle 2"/>
          <p:cNvSpPr>
            <a:spLocks noGrp="1"/>
          </p:cNvSpPr>
          <p:nvPr>
            <p:ph type="subTitle" idx="1"/>
          </p:nvPr>
        </p:nvSpPr>
        <p:spPr/>
        <p:txBody>
          <a:bodyPr/>
          <a:lstStyle/>
          <a:p>
            <a:pPr algn="l"/>
            <a:r>
              <a:t>Information:</a:t>
            </a:r>
          </a:p>
        </p:txBody>
      </p:sp>
      <p:sp>
        <p:nvSpPr>
          <p:cNvPr id="4" name="TextBox 3"/>
          <p:cNvSpPr txBox="1"/>
          <p:nvPr/>
        </p:nvSpPr>
        <p:spPr>
          <a:xfrm>
            <a:off x="914400" y="1828800"/>
            <a:ext cx="8229600" cy="457200"/>
          </a:xfrm>
          <a:prstGeom prst="rect">
            <a:avLst/>
          </a:prstGeom>
          <a:noFill/>
        </p:spPr>
        <p:txBody>
          <a:bodyPr wrap="none">
            <a:spAutoFit/>
          </a:bodyPr>
          <a:lstStyle/>
          <a:p>
            <a:pPr>
              <a:defRPr sz="1080"/>
            </a:pPr>
            <a:r>
              <a:t>Impact of Houthi Attacks on Shipping Routes</a:t>
            </a:r>
          </a:p>
        </p:txBody>
      </p:sp>
      <p:sp>
        <p:nvSpPr>
          <p:cNvPr id="5" name="TextBox 4"/>
          <p:cNvSpPr txBox="1"/>
          <p:nvPr/>
        </p:nvSpPr>
        <p:spPr>
          <a:xfrm>
            <a:off x="914400" y="2286000"/>
            <a:ext cx="8229600" cy="457200"/>
          </a:xfrm>
          <a:prstGeom prst="rect">
            <a:avLst/>
          </a:prstGeom>
          <a:noFill/>
        </p:spPr>
        <p:txBody>
          <a:bodyPr wrap="none">
            <a:spAutoFit/>
          </a:bodyPr>
          <a:lstStyle/>
          <a:p>
            <a:pPr>
              <a:defRPr sz="1080"/>
            </a:pPr>
            <a:r>
              <a:t>- Since mid-November 2023, Houthi forces have targeted Western ships near the Bab el-Mandeb Strait, forcing major shipping companies to reroute from the Suez Canal, thereby increasing transit times and disrupting global supply chains.</a:t>
            </a:r>
          </a:p>
        </p:txBody>
      </p:sp>
      <p:sp>
        <p:nvSpPr>
          <p:cNvPr id="6" name="TextBox 5"/>
          <p:cNvSpPr txBox="1"/>
          <p:nvPr/>
        </p:nvSpPr>
        <p:spPr>
          <a:xfrm>
            <a:off x="914400" y="2743200"/>
            <a:ext cx="8229600" cy="457200"/>
          </a:xfrm>
          <a:prstGeom prst="rect">
            <a:avLst/>
          </a:prstGeom>
          <a:noFill/>
        </p:spPr>
        <p:txBody>
          <a:bodyPr wrap="none">
            <a:spAutoFit/>
          </a:bodyPr>
          <a:lstStyle/>
          <a:p>
            <a:pPr>
              <a:defRPr sz="1080"/>
            </a:pPr>
            <a:r>
              <a:t>Economic Consequences of Shipping Diversions</a:t>
            </a:r>
          </a:p>
        </p:txBody>
      </p:sp>
      <p:sp>
        <p:nvSpPr>
          <p:cNvPr id="7" name="TextBox 6"/>
          <p:cNvSpPr txBox="1"/>
          <p:nvPr/>
        </p:nvSpPr>
        <p:spPr>
          <a:xfrm>
            <a:off x="914400" y="3200400"/>
            <a:ext cx="8229600" cy="457200"/>
          </a:xfrm>
          <a:prstGeom prst="rect">
            <a:avLst/>
          </a:prstGeom>
          <a:noFill/>
        </p:spPr>
        <p:txBody>
          <a:bodyPr wrap="none">
            <a:spAutoFit/>
          </a:bodyPr>
          <a:lstStyle/>
          <a:p>
            <a:pPr>
              <a:defRPr sz="1080"/>
            </a:pPr>
            <a:r>
              <a:t>- The diversion of shipping routes to the Cape of Good Hope due to attacks and Panama Canal issues has led to increased shipping durations and costs. This has implications for global trade, potentially affecting energy supplies and contributing to inflation pressures.</a:t>
            </a:r>
          </a:p>
        </p:txBody>
      </p:sp>
      <p:sp>
        <p:nvSpPr>
          <p:cNvPr id="8" name="TextBox 7"/>
          <p:cNvSpPr txBox="1"/>
          <p:nvPr/>
        </p:nvSpPr>
        <p:spPr>
          <a:xfrm>
            <a:off x="914400" y="3657600"/>
            <a:ext cx="8229600" cy="457200"/>
          </a:xfrm>
          <a:prstGeom prst="rect">
            <a:avLst/>
          </a:prstGeom>
          <a:noFill/>
        </p:spPr>
        <p:txBody>
          <a:bodyPr wrap="none">
            <a:spAutoFit/>
          </a:bodyPr>
          <a:lstStyle/>
          <a:p>
            <a:pPr>
              <a:defRPr sz="1080"/>
            </a:pPr>
            <a:r>
              <a:t>Risks to Submarine Communication Cables</a:t>
            </a:r>
          </a:p>
        </p:txBody>
      </p:sp>
      <p:sp>
        <p:nvSpPr>
          <p:cNvPr id="9" name="TextBox 8"/>
          <p:cNvSpPr txBox="1"/>
          <p:nvPr/>
        </p:nvSpPr>
        <p:spPr>
          <a:xfrm>
            <a:off x="914400" y="4114800"/>
            <a:ext cx="8229600" cy="457200"/>
          </a:xfrm>
          <a:prstGeom prst="rect">
            <a:avLst/>
          </a:prstGeom>
          <a:noFill/>
        </p:spPr>
        <p:txBody>
          <a:bodyPr wrap="none">
            <a:spAutoFit/>
          </a:bodyPr>
          <a:lstStyle/>
          <a:p>
            <a:pPr>
              <a:defRPr sz="1080"/>
            </a:pPr>
            <a:r>
              <a:t>- Damage to submarine communications cables, vital for global connectivity, poses significant risks. This infrastructure is crucial for secure government and commercial communications globally.</a:t>
            </a:r>
          </a:p>
        </p:txBody>
      </p:sp>
      <p:sp>
        <p:nvSpPr>
          <p:cNvPr id="10" name="TextBox 9"/>
          <p:cNvSpPr txBox="1"/>
          <p:nvPr/>
        </p:nvSpPr>
        <p:spPr>
          <a:xfrm>
            <a:off x="914400" y="4572000"/>
            <a:ext cx="8229600" cy="457200"/>
          </a:xfrm>
          <a:prstGeom prst="rect">
            <a:avLst/>
          </a:prstGeom>
          <a:noFill/>
        </p:spPr>
        <p:txBody>
          <a:bodyPr wrap="none">
            <a:spAutoFit/>
          </a:bodyPr>
          <a:lstStyle/>
          <a:p>
            <a:pPr>
              <a:defRPr sz="1080"/>
            </a:pPr>
            <a:r>
              <a:t>EU's Response to Submarine Cable Threats</a:t>
            </a:r>
          </a:p>
        </p:txBody>
      </p:sp>
      <p:sp>
        <p:nvSpPr>
          <p:cNvPr id="11" name="TextBox 10"/>
          <p:cNvSpPr txBox="1"/>
          <p:nvPr/>
        </p:nvSpPr>
        <p:spPr>
          <a:xfrm>
            <a:off x="914400" y="5029200"/>
            <a:ext cx="8229600" cy="457200"/>
          </a:xfrm>
          <a:prstGeom prst="rect">
            <a:avLst/>
          </a:prstGeom>
          <a:noFill/>
        </p:spPr>
        <p:txBody>
          <a:bodyPr wrap="none">
            <a:spAutoFit/>
          </a:bodyPr>
          <a:lstStyle/>
          <a:p>
            <a:pPr>
              <a:defRPr sz="1080"/>
            </a:pPr>
            <a:r>
              <a:t>- Following recent incidents, the European Commission has emphasized the need for enhanced security and resilience of submarine cable infrastructures. Recommendations include regular risk assessments, stress-tests, and updated national mappings of cable infrastructure.</a:t>
            </a:r>
          </a:p>
        </p:txBody>
      </p:sp>
      <p:sp>
        <p:nvSpPr>
          <p:cNvPr id="12" name="TextBox 11"/>
          <p:cNvSpPr txBox="1"/>
          <p:nvPr/>
        </p:nvSpPr>
        <p:spPr>
          <a:xfrm>
            <a:off x="914400" y="5486400"/>
            <a:ext cx="8229600" cy="457200"/>
          </a:xfrm>
          <a:prstGeom prst="rect">
            <a:avLst/>
          </a:prstGeom>
          <a:noFill/>
        </p:spPr>
        <p:txBody>
          <a:bodyPr wrap="none">
            <a:spAutoFit/>
          </a:bodyPr>
          <a:lstStyle/>
          <a:p>
            <a:pPr>
              <a:defRPr sz="1080"/>
            </a:pPr>
            <a:r>
              <a:t>European Parliament's Stance on Connectivity and Security</a:t>
            </a:r>
          </a:p>
        </p:txBody>
      </p:sp>
      <p:sp>
        <p:nvSpPr>
          <p:cNvPr id="13" name="TextBox 12"/>
          <p:cNvSpPr txBox="1"/>
          <p:nvPr/>
        </p:nvSpPr>
        <p:spPr>
          <a:xfrm>
            <a:off x="914400" y="5943600"/>
            <a:ext cx="8229600" cy="457200"/>
          </a:xfrm>
          <a:prstGeom prst="rect">
            <a:avLst/>
          </a:prstGeom>
          <a:noFill/>
        </p:spPr>
        <p:txBody>
          <a:bodyPr wrap="none">
            <a:spAutoFit/>
          </a:bodyPr>
          <a:lstStyle/>
          <a:p>
            <a:pPr>
              <a:defRPr sz="1080"/>
            </a:pPr>
            <a:r>
              <a:t>- The European Parliament has acknowledged the crucial role of connectivity in addressing new security challenges within the EU and globally, emphasizing cooperation in cybersecurity and digital infrastructure resilience.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